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303" r:id="rId5"/>
    <p:sldId id="286" r:id="rId6"/>
    <p:sldId id="272" r:id="rId7"/>
    <p:sldId id="273" r:id="rId8"/>
    <p:sldId id="274" r:id="rId9"/>
    <p:sldId id="285" r:id="rId10"/>
    <p:sldId id="297" r:id="rId11"/>
    <p:sldId id="298" r:id="rId12"/>
    <p:sldId id="287" r:id="rId13"/>
    <p:sldId id="288" r:id="rId14"/>
    <p:sldId id="292" r:id="rId15"/>
    <p:sldId id="296" r:id="rId16"/>
    <p:sldId id="295" r:id="rId17"/>
    <p:sldId id="294" r:id="rId18"/>
    <p:sldId id="299" r:id="rId19"/>
    <p:sldId id="300" r:id="rId20"/>
    <p:sldId id="301" r:id="rId21"/>
    <p:sldId id="302" r:id="rId22"/>
    <p:sldId id="284"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C71"/>
    <a:srgbClr val="F00847"/>
    <a:srgbClr val="6BBBEA"/>
    <a:srgbClr val="4EA9E3"/>
    <a:srgbClr val="FEEB53"/>
    <a:srgbClr val="FFCC00"/>
    <a:srgbClr val="F99911"/>
    <a:srgbClr val="038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6847" autoAdjust="0"/>
  </p:normalViewPr>
  <p:slideViewPr>
    <p:cSldViewPr>
      <p:cViewPr varScale="1">
        <p:scale>
          <a:sx n="66" d="100"/>
          <a:sy n="66" d="100"/>
        </p:scale>
        <p:origin x="2904" y="66"/>
      </p:cViewPr>
      <p:guideLst>
        <p:guide orient="horz" pos="2160"/>
        <p:guide pos="2880"/>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5E0E98-E00D-4278-AD84-0BCED139627D}" type="slidenum">
              <a:rPr lang="en-US" altLang="en-US"/>
              <a:pPr/>
              <a:t>‹#›</a:t>
            </a:fld>
            <a:endParaRPr lang="en-US" altLang="en-US"/>
          </a:p>
        </p:txBody>
      </p:sp>
    </p:spTree>
    <p:extLst>
      <p:ext uri="{BB962C8B-B14F-4D97-AF65-F5344CB8AC3E}">
        <p14:creationId xmlns:p14="http://schemas.microsoft.com/office/powerpoint/2010/main" val="834295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12EF4D-FB4A-49B7-BC0C-D18898E601A9}" type="slidenum">
              <a:rPr lang="en-US" altLang="en-US"/>
              <a:pPr/>
              <a:t>‹#›</a:t>
            </a:fld>
            <a:endParaRPr lang="en-US" altLang="en-US"/>
          </a:p>
        </p:txBody>
      </p:sp>
    </p:spTree>
    <p:extLst>
      <p:ext uri="{BB962C8B-B14F-4D97-AF65-F5344CB8AC3E}">
        <p14:creationId xmlns:p14="http://schemas.microsoft.com/office/powerpoint/2010/main" val="4157346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2EF4D-FB4A-49B7-BC0C-D18898E601A9}" type="slidenum">
              <a:rPr lang="en-US" altLang="en-US" smtClean="0"/>
              <a:pPr/>
              <a:t>1</a:t>
            </a:fld>
            <a:endParaRPr lang="en-US" altLang="en-US"/>
          </a:p>
        </p:txBody>
      </p:sp>
    </p:spTree>
    <p:extLst>
      <p:ext uri="{BB962C8B-B14F-4D97-AF65-F5344CB8AC3E}">
        <p14:creationId xmlns:p14="http://schemas.microsoft.com/office/powerpoint/2010/main" val="401460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Times New Roman" charset="0"/>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Times New Roman"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1F61F692-C087-4F2F-8E6D-AB5678C92AEB}" type="slidenum">
              <a:rPr lang="en-US" altLang="en-US" smtClean="0"/>
              <a:pPr/>
              <a:t>10</a:t>
            </a:fld>
            <a:endParaRPr lang="en-US" altLang="en-US"/>
          </a:p>
        </p:txBody>
      </p:sp>
    </p:spTree>
    <p:extLst>
      <p:ext uri="{BB962C8B-B14F-4D97-AF65-F5344CB8AC3E}">
        <p14:creationId xmlns:p14="http://schemas.microsoft.com/office/powerpoint/2010/main" val="73095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Times New Roman" charset="0"/>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Times New Roman"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1F61F692-C087-4F2F-8E6D-AB5678C92AEB}" type="slidenum">
              <a:rPr lang="en-US" altLang="en-US" smtClean="0"/>
              <a:pPr/>
              <a:t>11</a:t>
            </a:fld>
            <a:endParaRPr lang="en-US" altLang="en-US"/>
          </a:p>
        </p:txBody>
      </p:sp>
    </p:spTree>
    <p:extLst>
      <p:ext uri="{BB962C8B-B14F-4D97-AF65-F5344CB8AC3E}">
        <p14:creationId xmlns:p14="http://schemas.microsoft.com/office/powerpoint/2010/main" val="168660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noProof="0" dirty="0" smtClean="0">
                <a:solidFill>
                  <a:schemeClr val="tx1"/>
                </a:solidFill>
                <a:effectLst/>
                <a:latin typeface="Times New Roman" charset="0"/>
                <a:ea typeface="+mn-ea"/>
                <a:cs typeface="+mn-cs"/>
              </a:rPr>
              <a:t>Objective – UPRT Manual development</a:t>
            </a:r>
            <a:r>
              <a:rPr lang="en-US" sz="1200" kern="1200" noProof="0" dirty="0" smtClean="0">
                <a:solidFill>
                  <a:schemeClr val="tx1"/>
                </a:solidFill>
                <a:effectLst/>
                <a:latin typeface="Times New Roman" charset="0"/>
                <a:ea typeface="+mn-ea"/>
                <a:cs typeface="+mn-cs"/>
              </a:rPr>
              <a:t>:</a:t>
            </a:r>
            <a:r>
              <a:rPr lang="en-US" sz="1200" kern="1200" baseline="0" noProof="0" dirty="0" smtClean="0">
                <a:solidFill>
                  <a:schemeClr val="tx1"/>
                </a:solidFill>
                <a:effectLst/>
                <a:latin typeface="Times New Roman" charset="0"/>
                <a:ea typeface="+mn-ea"/>
                <a:cs typeface="+mn-cs"/>
              </a:rPr>
              <a:t> </a:t>
            </a:r>
            <a:r>
              <a:rPr lang="en-US" sz="1200" kern="1200" noProof="0" dirty="0" smtClean="0">
                <a:solidFill>
                  <a:schemeClr val="tx1"/>
                </a:solidFill>
                <a:effectLst/>
                <a:latin typeface="Times New Roman" charset="0"/>
                <a:ea typeface="+mn-ea"/>
                <a:cs typeface="+mn-cs"/>
              </a:rPr>
              <a:t>to fill the gaps not to repeat what is already covered in detail in the documents published by ICAO Doc 10011, Manual on Aeroplane Upset Prevention and Recovery (MAUPR) and the OEMs’ Airplane Upset Recovery Training Aid (AURTA), i.e., whatever is recommended in ICAO Doc 10011 is what we should do, </a:t>
            </a:r>
            <a:r>
              <a:rPr lang="en-US" sz="1200" u="sng" kern="1200" noProof="0" dirty="0" smtClean="0">
                <a:solidFill>
                  <a:schemeClr val="tx1"/>
                </a:solidFill>
                <a:effectLst/>
                <a:latin typeface="Times New Roman" charset="0"/>
                <a:ea typeface="+mn-ea"/>
                <a:cs typeface="+mn-cs"/>
              </a:rPr>
              <a:t>but how we do it is what we have in the IATA manual</a:t>
            </a:r>
            <a:r>
              <a:rPr lang="en-US" sz="1200" kern="1200" noProof="0" dirty="0" smtClean="0">
                <a:solidFill>
                  <a:schemeClr val="tx1"/>
                </a:solidFill>
                <a:effectLst/>
                <a:latin typeface="Times New Roman" charset="0"/>
                <a:ea typeface="+mn-ea"/>
                <a:cs typeface="+mn-cs"/>
              </a:rPr>
              <a: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noProof="0" dirty="0" smtClean="0">
                <a:solidFill>
                  <a:schemeClr val="tx1"/>
                </a:solidFill>
                <a:effectLst/>
                <a:latin typeface="Times New Roman" charset="0"/>
                <a:ea typeface="+mn-ea"/>
                <a:cs typeface="+mn-cs"/>
              </a:rPr>
              <a:t>It is a practical, hands-on manual for the trainers.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noProof="0" dirty="0" smtClean="0">
                <a:solidFill>
                  <a:schemeClr val="tx1"/>
                </a:solidFill>
                <a:effectLst/>
                <a:latin typeface="Times New Roman" charset="0"/>
                <a:ea typeface="+mn-ea"/>
                <a:cs typeface="+mn-cs"/>
              </a:rPr>
              <a:t>1</a:t>
            </a:r>
            <a:r>
              <a:rPr lang="en-US" sz="1200" kern="1200" baseline="30000" noProof="0" dirty="0" smtClean="0">
                <a:solidFill>
                  <a:schemeClr val="tx1"/>
                </a:solidFill>
                <a:effectLst/>
                <a:latin typeface="Times New Roman" charset="0"/>
                <a:ea typeface="+mn-ea"/>
                <a:cs typeface="+mn-cs"/>
              </a:rPr>
              <a:t>st</a:t>
            </a:r>
            <a:r>
              <a:rPr lang="en-US" sz="1200" kern="1200" noProof="0" dirty="0" smtClean="0">
                <a:solidFill>
                  <a:schemeClr val="tx1"/>
                </a:solidFill>
                <a:effectLst/>
                <a:latin typeface="Times New Roman" charset="0"/>
                <a:ea typeface="+mn-ea"/>
                <a:cs typeface="+mn-cs"/>
              </a:rPr>
              <a:t> edition of the manual focuses on recurrent training, but it may also be considered when including UPRT into other programs, such as conversion, upgrading and type rating training.</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noProof="0" dirty="0" smtClean="0">
                <a:solidFill>
                  <a:schemeClr val="tx1"/>
                </a:solidFill>
                <a:effectLst/>
                <a:latin typeface="Times New Roman" charset="0"/>
                <a:ea typeface="+mn-ea"/>
                <a:cs typeface="+mn-cs"/>
              </a:rPr>
              <a:t>It should also refer to competency-based training; i.e., what do instructors need to do under Evidence-Based</a:t>
            </a:r>
            <a:r>
              <a:rPr lang="en-US" sz="1200" kern="1200" baseline="0" noProof="0" dirty="0" smtClean="0">
                <a:solidFill>
                  <a:schemeClr val="tx1"/>
                </a:solidFill>
                <a:effectLst/>
                <a:latin typeface="Times New Roman" charset="0"/>
                <a:ea typeface="+mn-ea"/>
                <a:cs typeface="+mn-cs"/>
              </a:rPr>
              <a:t> Training</a:t>
            </a:r>
            <a:r>
              <a:rPr lang="en-US" sz="1200" kern="1200" noProof="0" dirty="0" smtClean="0">
                <a:solidFill>
                  <a:schemeClr val="tx1"/>
                </a:solidFill>
                <a:effectLst/>
                <a:latin typeface="Times New Roman" charset="0"/>
                <a:ea typeface="+mn-ea"/>
                <a:cs typeface="+mn-cs"/>
              </a:rPr>
              <a:t>; and address UPRT in a multi-crew environment.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noProof="0" dirty="0" smtClean="0">
                <a:solidFill>
                  <a:schemeClr val="tx1"/>
                </a:solidFill>
                <a:effectLst/>
                <a:latin typeface="Times New Roman" charset="0"/>
                <a:ea typeface="+mn-ea"/>
                <a:cs typeface="+mn-cs"/>
              </a:rPr>
              <a:t>The document also focuses on practical guidance for UPRT-specific instructor training.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noProof="0" dirty="0" smtClean="0"/>
              <a:t>Regulatory compliance: FAA </a:t>
            </a:r>
            <a:r>
              <a:rPr lang="en-US" sz="1200" kern="1200" dirty="0" smtClean="0">
                <a:solidFill>
                  <a:schemeClr val="tx1"/>
                </a:solidFill>
                <a:effectLst/>
                <a:latin typeface="Times New Roman" charset="0"/>
                <a:ea typeface="+mn-ea"/>
                <a:cs typeface="+mn-cs"/>
              </a:rPr>
              <a:t>All pilots operating under part 121 must complete ground training on stall prevention and recovery and upset prevention and recovery during initial, transition, upgrade, and recurrent training”. Compliance is required no later than March 12, 2019.  / </a:t>
            </a:r>
            <a:r>
              <a:rPr lang="en-US" sz="1200" b="1" kern="1200" dirty="0" smtClean="0">
                <a:solidFill>
                  <a:schemeClr val="tx1"/>
                </a:solidFill>
                <a:effectLst/>
                <a:latin typeface="Times New Roman" charset="0"/>
                <a:ea typeface="+mn-ea"/>
                <a:cs typeface="+mn-cs"/>
              </a:rPr>
              <a:t>EASA</a:t>
            </a:r>
            <a:r>
              <a:rPr lang="en-US" sz="1200" kern="1200" dirty="0" smtClean="0">
                <a:solidFill>
                  <a:schemeClr val="tx1"/>
                </a:solidFill>
                <a:effectLst/>
                <a:latin typeface="Times New Roman" charset="0"/>
                <a:ea typeface="+mn-ea"/>
                <a:cs typeface="+mn-cs"/>
              </a:rPr>
              <a:t> has published, May 4</a:t>
            </a:r>
            <a:r>
              <a:rPr lang="en-US" sz="1200" kern="1200" baseline="30000" dirty="0" smtClean="0">
                <a:solidFill>
                  <a:schemeClr val="tx1"/>
                </a:solidFill>
                <a:effectLst/>
                <a:latin typeface="Times New Roman" charset="0"/>
                <a:ea typeface="+mn-ea"/>
                <a:cs typeface="+mn-cs"/>
              </a:rPr>
              <a:t>th</a:t>
            </a:r>
            <a:r>
              <a:rPr lang="en-US" sz="1200" kern="1200" dirty="0" smtClean="0">
                <a:solidFill>
                  <a:schemeClr val="tx1"/>
                </a:solidFill>
                <a:effectLst/>
                <a:latin typeface="Times New Roman" charset="0"/>
                <a:ea typeface="+mn-ea"/>
                <a:cs typeface="+mn-cs"/>
              </a:rPr>
              <a:t>, ED Decision 2015/012/R on</a:t>
            </a:r>
            <a:r>
              <a:rPr lang="en-US" sz="1200" kern="1200" baseline="0" dirty="0" smtClean="0">
                <a:solidFill>
                  <a:schemeClr val="tx1"/>
                </a:solidFill>
                <a:effectLst/>
                <a:latin typeface="Times New Roman" charset="0"/>
                <a:ea typeface="+mn-ea"/>
                <a:cs typeface="+mn-cs"/>
              </a:rPr>
              <a:t> </a:t>
            </a:r>
            <a:r>
              <a:rPr lang="en-US" sz="1200" kern="1200" dirty="0" smtClean="0">
                <a:solidFill>
                  <a:schemeClr val="tx1"/>
                </a:solidFill>
                <a:effectLst/>
                <a:latin typeface="Times New Roman" charset="0"/>
                <a:ea typeface="+mn-ea"/>
                <a:cs typeface="+mn-cs"/>
              </a:rPr>
              <a:t>UPRT, which will enter into force on May 4</a:t>
            </a:r>
            <a:r>
              <a:rPr lang="en-US" sz="1200" kern="1200" baseline="30000" dirty="0" smtClean="0">
                <a:solidFill>
                  <a:schemeClr val="tx1"/>
                </a:solidFill>
                <a:effectLst/>
                <a:latin typeface="Times New Roman" charset="0"/>
                <a:ea typeface="+mn-ea"/>
                <a:cs typeface="+mn-cs"/>
              </a:rPr>
              <a:t>th</a:t>
            </a:r>
            <a:r>
              <a:rPr lang="en-US" sz="1200" kern="1200" dirty="0" smtClean="0">
                <a:solidFill>
                  <a:schemeClr val="tx1"/>
                </a:solidFill>
                <a:effectLst/>
                <a:latin typeface="Times New Roman" charset="0"/>
                <a:ea typeface="+mn-ea"/>
                <a:cs typeface="+mn-cs"/>
              </a:rPr>
              <a:t> 2016.</a:t>
            </a:r>
            <a:endParaRPr lang="en-US" b="1" noProof="0" dirty="0" smtClean="0"/>
          </a:p>
          <a:p>
            <a:r>
              <a:rPr lang="en-US" b="1" noProof="0" dirty="0" smtClean="0"/>
              <a:t>Academic</a:t>
            </a:r>
            <a:r>
              <a:rPr lang="en-US" b="1" baseline="0" noProof="0" dirty="0" smtClean="0"/>
              <a:t> training</a:t>
            </a:r>
          </a:p>
          <a:p>
            <a:pPr marL="171450" indent="-171450">
              <a:buFont typeface="Arial" panose="020B0604020202020204" pitchFamily="34" charset="0"/>
              <a:buChar char="•"/>
            </a:pPr>
            <a:r>
              <a:rPr lang="en-US" sz="1200" kern="1200" noProof="0" dirty="0" smtClean="0">
                <a:solidFill>
                  <a:schemeClr val="tx1"/>
                </a:solidFill>
                <a:effectLst/>
                <a:latin typeface="Times New Roman" charset="0"/>
                <a:ea typeface="+mn-ea"/>
                <a:cs typeface="+mn-cs"/>
              </a:rPr>
              <a:t>Thorough understanding of aerodynamics, flight dynamics, aircraft performance and aircraft design principles is an indispensable prerequisite for successful upset-</a:t>
            </a:r>
            <a:r>
              <a:rPr lang="en-US" sz="1200" i="1" kern="1200" noProof="0" dirty="0" smtClean="0">
                <a:solidFill>
                  <a:schemeClr val="tx1"/>
                </a:solidFill>
                <a:effectLst/>
                <a:latin typeface="Times New Roman" charset="0"/>
                <a:ea typeface="+mn-ea"/>
                <a:cs typeface="+mn-cs"/>
              </a:rPr>
              <a:t>prevention</a:t>
            </a:r>
            <a:r>
              <a:rPr lang="en-US" sz="1200" kern="1200" noProof="0" dirty="0" smtClean="0">
                <a:solidFill>
                  <a:schemeClr val="tx1"/>
                </a:solidFill>
                <a:effectLst/>
                <a:latin typeface="Times New Roman" charset="0"/>
                <a:ea typeface="+mn-ea"/>
                <a:cs typeface="+mn-cs"/>
              </a:rPr>
              <a:t>. Academic training therefore is of critical importance for the success of a UPRT program.</a:t>
            </a:r>
          </a:p>
          <a:p>
            <a:pPr marL="171450" indent="-171450">
              <a:buFont typeface="Arial" panose="020B0604020202020204" pitchFamily="34" charset="0"/>
              <a:buChar char="•"/>
            </a:pPr>
            <a:r>
              <a:rPr lang="en-US" sz="1200" kern="1200" noProof="0" dirty="0" smtClean="0">
                <a:solidFill>
                  <a:schemeClr val="tx1"/>
                </a:solidFill>
                <a:effectLst/>
                <a:latin typeface="Times New Roman" charset="0"/>
                <a:ea typeface="+mn-ea"/>
                <a:cs typeface="+mn-cs"/>
              </a:rPr>
              <a:t>Operators are encouraged to first identify possible theoretical knowledge gaps of their pilots, then use AURTA and the variety of existing publications or Apps to develop the academic part of their UPRT program.</a:t>
            </a:r>
          </a:p>
          <a:p>
            <a:pPr marL="171450" indent="-171450">
              <a:buFont typeface="Arial" panose="020B0604020202020204" pitchFamily="34" charset="0"/>
              <a:buChar char="•"/>
            </a:pPr>
            <a:r>
              <a:rPr lang="en-US" sz="1200" kern="1200" dirty="0" smtClean="0">
                <a:solidFill>
                  <a:schemeClr val="tx1"/>
                </a:solidFill>
                <a:effectLst/>
                <a:latin typeface="Times New Roman" charset="0"/>
                <a:ea typeface="+mn-ea"/>
                <a:cs typeface="+mn-cs"/>
              </a:rPr>
              <a:t>Theoretical training should precede and be integrated into practical training. It should include classroom instruction and self-study in preparation for FSTD lessons. </a:t>
            </a:r>
          </a:p>
          <a:p>
            <a:pPr marL="171450" indent="-171450">
              <a:buFont typeface="Arial" panose="020B0604020202020204" pitchFamily="34" charset="0"/>
              <a:buChar char="•"/>
            </a:pPr>
            <a:r>
              <a:rPr lang="en-US" sz="1200" kern="1200" dirty="0" smtClean="0">
                <a:solidFill>
                  <a:schemeClr val="tx1"/>
                </a:solidFill>
                <a:effectLst/>
                <a:latin typeface="Times New Roman" charset="0"/>
                <a:ea typeface="+mn-ea"/>
                <a:cs typeface="+mn-cs"/>
              </a:rPr>
              <a:t>Practical</a:t>
            </a:r>
            <a:r>
              <a:rPr lang="en-US" sz="1200" kern="1200" baseline="0" dirty="0" smtClean="0">
                <a:solidFill>
                  <a:schemeClr val="tx1"/>
                </a:solidFill>
                <a:effectLst/>
                <a:latin typeface="Times New Roman" charset="0"/>
                <a:ea typeface="+mn-ea"/>
                <a:cs typeface="+mn-cs"/>
              </a:rPr>
              <a:t> training</a:t>
            </a:r>
          </a:p>
          <a:p>
            <a:pPr marL="628650" lvl="1" indent="-171450">
              <a:buFont typeface="Arial" panose="020B0604020202020204" pitchFamily="34" charset="0"/>
              <a:buChar char="•"/>
            </a:pPr>
            <a:r>
              <a:rPr lang="en-GB" sz="1900" dirty="0" smtClean="0"/>
              <a:t>Threat and Error Management and the core competencies </a:t>
            </a:r>
          </a:p>
          <a:p>
            <a:pPr marL="628650" lvl="1" indent="-171450">
              <a:buFont typeface="Arial" panose="020B0604020202020204" pitchFamily="34" charset="0"/>
              <a:buChar char="•"/>
            </a:pPr>
            <a:r>
              <a:rPr lang="en-GB" sz="1900" dirty="0" smtClean="0"/>
              <a:t>Flight crew discipline</a:t>
            </a:r>
          </a:p>
          <a:p>
            <a:pPr marL="628650" lvl="1" indent="-171450">
              <a:buFont typeface="Arial" panose="020B0604020202020204" pitchFamily="34" charset="0"/>
              <a:buChar char="•"/>
            </a:pPr>
            <a:r>
              <a:rPr lang="en-GB" sz="1900" dirty="0" smtClean="0"/>
              <a:t>Flight path monitoring</a:t>
            </a:r>
          </a:p>
          <a:p>
            <a:pPr marL="628650" lvl="1" indent="-171450">
              <a:buFont typeface="Arial" panose="020B0604020202020204" pitchFamily="34" charset="0"/>
              <a:buChar char="•"/>
            </a:pPr>
            <a:r>
              <a:rPr lang="en-GB" sz="1900" dirty="0" smtClean="0"/>
              <a:t>Flight path management - manual flying skills</a:t>
            </a:r>
          </a:p>
          <a:p>
            <a:pPr marL="628650" lvl="1" indent="-171450">
              <a:buFont typeface="Arial" panose="020B0604020202020204" pitchFamily="34" charset="0"/>
              <a:buChar char="•"/>
            </a:pPr>
            <a:r>
              <a:rPr lang="en-GB" sz="1900" dirty="0" smtClean="0"/>
              <a:t>Training envelopes (Validated Training Envelope / Normal Flight Envelope)</a:t>
            </a:r>
          </a:p>
          <a:p>
            <a:pPr marL="171450" indent="-171450">
              <a:buFont typeface="Arial" panose="020B0604020202020204" pitchFamily="34" charset="0"/>
              <a:buChar char="•"/>
            </a:pPr>
            <a:endParaRPr lang="en-US" noProof="0" dirty="0"/>
          </a:p>
        </p:txBody>
      </p:sp>
      <p:sp>
        <p:nvSpPr>
          <p:cNvPr id="4" name="Slide Number Placeholder 3"/>
          <p:cNvSpPr>
            <a:spLocks noGrp="1"/>
          </p:cNvSpPr>
          <p:nvPr>
            <p:ph type="sldNum" sz="quarter" idx="10"/>
          </p:nvPr>
        </p:nvSpPr>
        <p:spPr/>
        <p:txBody>
          <a:bodyPr/>
          <a:lstStyle/>
          <a:p>
            <a:fld id="{1F61F692-C087-4F2F-8E6D-AB5678C92AEB}" type="slidenum">
              <a:rPr lang="en-US" altLang="en-US" smtClean="0"/>
              <a:pPr/>
              <a:t>13</a:t>
            </a:fld>
            <a:endParaRPr lang="en-US" altLang="en-US"/>
          </a:p>
        </p:txBody>
      </p:sp>
    </p:spTree>
    <p:extLst>
      <p:ext uri="{BB962C8B-B14F-4D97-AF65-F5344CB8AC3E}">
        <p14:creationId xmlns:p14="http://schemas.microsoft.com/office/powerpoint/2010/main" val="371876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Times New Roman" charset="0"/>
                <a:ea typeface="+mn-ea"/>
                <a:cs typeface="+mn-cs"/>
              </a:rPr>
              <a:t>UPRT Instructors/ Regulatory aspects:</a:t>
            </a:r>
            <a:r>
              <a:rPr lang="en-GB" sz="1200" b="1" kern="1200" baseline="0" dirty="0" smtClean="0">
                <a:solidFill>
                  <a:schemeClr val="tx1"/>
                </a:solidFill>
                <a:effectLst/>
                <a:latin typeface="Times New Roman" charset="0"/>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Times New Roman" charset="0"/>
                <a:ea typeface="+mn-ea"/>
                <a:cs typeface="+mn-cs"/>
              </a:rPr>
              <a:t>ICAO has mandated UPRT for MPL, type- and recurrent training and recommended it for CPL courses. Instructor qualification requirements are presently being developed by the national authorities.</a:t>
            </a:r>
            <a:endParaRPr lang="en-US" sz="1200" kern="1200" dirty="0" smtClean="0">
              <a:solidFill>
                <a:schemeClr val="tx1"/>
              </a:solidFill>
              <a:effectLst/>
              <a:latin typeface="Times New Roman" charset="0"/>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Times New Roman" charset="0"/>
                <a:ea typeface="+mn-ea"/>
                <a:cs typeface="+mn-cs"/>
              </a:rPr>
              <a:t>ICAO DOC10011 states in Chapter 5 that “Regardless of an individual’s background, all instructors assigned to provide training in a UPRT programme should successfully complete a UPRT instructor qualification training course approved by the Licensing Authority.”</a:t>
            </a:r>
          </a:p>
          <a:p>
            <a:pPr marL="171450" indent="-171450">
              <a:buFont typeface="Arial" panose="020B0604020202020204" pitchFamily="34" charset="0"/>
              <a:buChar char="•"/>
            </a:pPr>
            <a:r>
              <a:rPr lang="en-GB" sz="1200" kern="1200" dirty="0" smtClean="0">
                <a:solidFill>
                  <a:schemeClr val="tx1"/>
                </a:solidFill>
                <a:effectLst/>
                <a:latin typeface="Times New Roman" charset="0"/>
                <a:ea typeface="+mn-ea"/>
                <a:cs typeface="+mn-cs"/>
              </a:rPr>
              <a:t>There is consensus that special emphasis on instructor training is needed as “In UPRT the safety implications and the consequences of applying poor instructional technique or providing misleading information are arguably more significant than in most other areas of pilot training.” (quoted from ICAO DOC10011 Chapter 5)</a:t>
            </a:r>
          </a:p>
          <a:p>
            <a:pPr marL="0" indent="0">
              <a:buFont typeface="Arial" panose="020B0604020202020204" pitchFamily="34" charset="0"/>
              <a:buNone/>
            </a:pPr>
            <a:r>
              <a:rPr lang="en-GB" sz="1200" b="1" kern="1200" dirty="0" smtClean="0">
                <a:solidFill>
                  <a:schemeClr val="tx1"/>
                </a:solidFill>
                <a:effectLst/>
                <a:latin typeface="Times New Roman" charset="0"/>
                <a:ea typeface="+mn-ea"/>
                <a:cs typeface="+mn-cs"/>
              </a:rPr>
              <a:t>Avoiding Negative</a:t>
            </a:r>
            <a:r>
              <a:rPr lang="en-GB" sz="1200" b="1" kern="1200" baseline="0" dirty="0" smtClean="0">
                <a:solidFill>
                  <a:schemeClr val="tx1"/>
                </a:solidFill>
                <a:effectLst/>
                <a:latin typeface="Times New Roman" charset="0"/>
                <a:ea typeface="+mn-ea"/>
                <a:cs typeface="+mn-cs"/>
              </a:rPr>
              <a:t> Training:</a:t>
            </a:r>
          </a:p>
          <a:p>
            <a:pPr marL="171450" indent="-171450">
              <a:buFont typeface="Arial" panose="020B0604020202020204" pitchFamily="34" charset="0"/>
              <a:buChar char="•"/>
            </a:pPr>
            <a:r>
              <a:rPr lang="en-GB" sz="1200" kern="1200" dirty="0" smtClean="0">
                <a:solidFill>
                  <a:schemeClr val="tx1"/>
                </a:solidFill>
                <a:effectLst/>
                <a:latin typeface="Times New Roman" charset="0"/>
                <a:ea typeface="+mn-ea"/>
                <a:cs typeface="+mn-cs"/>
              </a:rPr>
              <a:t>Course developers should ensure compliance and consistency of their training programs with the regulations, procedures and recommendations provided by Authorities, OEMs and AURTA. </a:t>
            </a:r>
          </a:p>
          <a:p>
            <a:pPr marL="171450" indent="-171450">
              <a:buFont typeface="Arial" panose="020B0604020202020204" pitchFamily="34" charset="0"/>
              <a:buChar char="•"/>
            </a:pPr>
            <a:r>
              <a:rPr lang="en-GB" sz="1200" kern="1200" dirty="0" smtClean="0">
                <a:solidFill>
                  <a:schemeClr val="tx1"/>
                </a:solidFill>
                <a:effectLst/>
                <a:latin typeface="Times New Roman" charset="0"/>
                <a:ea typeface="+mn-ea"/>
                <a:cs typeface="+mn-cs"/>
              </a:rPr>
              <a:t>A high risk of negative training is associated with the well-intended design of self-made exercises and is inherent to scenario-design, especially when deriving scenarios from case studies where the affected aircraft type may be different from the type used for training. In such cases operators should cooperate with their OEMs to avoid negative training.</a:t>
            </a:r>
          </a:p>
          <a:p>
            <a:pPr marL="171450" indent="-171450">
              <a:buFont typeface="Arial" panose="020B0604020202020204" pitchFamily="34" charset="0"/>
              <a:buChar char="•"/>
            </a:pPr>
            <a:r>
              <a:rPr lang="en-GB" sz="1200" kern="1200" dirty="0" smtClean="0">
                <a:solidFill>
                  <a:schemeClr val="tx1"/>
                </a:solidFill>
                <a:effectLst/>
                <a:latin typeface="Times New Roman" charset="0"/>
                <a:ea typeface="+mn-ea"/>
                <a:cs typeface="+mn-cs"/>
              </a:rPr>
              <a:t>Negative transfer of training can occur for example when using FSTDs outside the VTE and from inappropriate on-aeroplane UPRT.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srgbClr val="000000"/>
              </a:solidFill>
              <a:effectLst/>
              <a:uLnTx/>
              <a:uFillTx/>
              <a:latin typeface="Times New Roman"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rgbClr val="000000"/>
                </a:solidFill>
                <a:effectLst/>
                <a:uLnTx/>
                <a:uFillTx/>
                <a:latin typeface="Times New Roman" charset="0"/>
                <a:ea typeface="+mn-ea"/>
                <a:cs typeface="+mn-cs"/>
              </a:rPr>
              <a:t>Assessing pilots performance: </a:t>
            </a:r>
            <a:r>
              <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rPr>
              <a:t>There is consensus in the training community that UPRT should be non-jeopardy, it is seen as training and not as checking. In terms of the instructional system design process UPRT programs however would not be effective without guidance for instructors on how to measure acceptable performance of crews in UPRT.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Times New Roman" charset="0"/>
                <a:ea typeface="+mn-ea"/>
                <a:cs typeface="+mn-cs"/>
              </a:rPr>
              <a:t>ATOs serving operators: </a:t>
            </a:r>
            <a:r>
              <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rPr>
              <a:t>Operators engaged in ab-initio schemes should ensure that UPRT delivered by their contracted ATOs is consistent with their own training principles. Operators may also consider to use contracted ATOs to offer on-</a:t>
            </a:r>
            <a:r>
              <a:rPr kumimoji="0" lang="en-US" sz="1200" b="0" i="0" u="none" strike="noStrike" kern="1200" cap="none" spc="0" normalizeH="0" baseline="0" noProof="0" dirty="0" err="1" smtClean="0">
                <a:ln>
                  <a:noFill/>
                </a:ln>
                <a:solidFill>
                  <a:srgbClr val="000000"/>
                </a:solidFill>
                <a:effectLst/>
                <a:uLnTx/>
                <a:uFillTx/>
                <a:latin typeface="Times New Roman" charset="0"/>
                <a:ea typeface="+mn-ea"/>
                <a:cs typeface="+mn-cs"/>
              </a:rPr>
              <a:t>aeroplane</a:t>
            </a:r>
            <a:r>
              <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rPr>
              <a:t> training to airline instructors and line pilots.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Times New Roman" charset="0"/>
                <a:ea typeface="+mn-ea"/>
                <a:cs typeface="+mn-cs"/>
              </a:rPr>
              <a:t>On-</a:t>
            </a:r>
            <a:r>
              <a:rPr kumimoji="0" lang="en-US" sz="1200" b="1" i="0" u="none" strike="noStrike" kern="1200" cap="none" spc="0" normalizeH="0" baseline="0" noProof="0" dirty="0" err="1" smtClean="0">
                <a:ln>
                  <a:noFill/>
                </a:ln>
                <a:solidFill>
                  <a:srgbClr val="000000"/>
                </a:solidFill>
                <a:effectLst/>
                <a:uLnTx/>
                <a:uFillTx/>
                <a:latin typeface="Times New Roman" charset="0"/>
                <a:ea typeface="+mn-ea"/>
                <a:cs typeface="+mn-cs"/>
              </a:rPr>
              <a:t>aeroplane</a:t>
            </a:r>
            <a:r>
              <a:rPr kumimoji="0" lang="en-US" sz="1200" b="1" i="0" u="none" strike="noStrike" kern="1200" cap="none" spc="0" normalizeH="0" baseline="0" noProof="0" dirty="0" smtClean="0">
                <a:ln>
                  <a:noFill/>
                </a:ln>
                <a:solidFill>
                  <a:srgbClr val="000000"/>
                </a:solidFill>
                <a:effectLst/>
                <a:uLnTx/>
                <a:uFillTx/>
                <a:latin typeface="Times New Roman" charset="0"/>
                <a:ea typeface="+mn-ea"/>
                <a:cs typeface="+mn-cs"/>
              </a:rPr>
              <a:t> instructors: </a:t>
            </a:r>
            <a:r>
              <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rPr>
              <a:t>Special attention should be given to instructors teaching on-aircraft all-attitude/all-envelope training. Required instructor performance in the all-attitude/all-envelope environment is beyond that experienced in normal operations. By no means should an ATO assign this task to “normal” flight instructors.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rgbClr val="000000"/>
                </a:solidFill>
                <a:effectLst/>
                <a:uLnTx/>
                <a:uFillTx/>
                <a:latin typeface="Times New Roman" charset="0"/>
                <a:ea typeface="+mn-ea"/>
                <a:cs typeface="+mn-cs"/>
              </a:rPr>
              <a:t>On-aeroplane UPRT is a true resilience-builder</a:t>
            </a:r>
            <a:r>
              <a:rPr kumimoji="0" lang="en-GB" sz="1200" b="0" i="0" u="none" strike="noStrike" kern="1200" cap="none" spc="0" normalizeH="0" baseline="0" noProof="0" dirty="0" smtClean="0">
                <a:ln>
                  <a:noFill/>
                </a:ln>
                <a:solidFill>
                  <a:srgbClr val="000000"/>
                </a:solidFill>
                <a:effectLst/>
                <a:uLnTx/>
                <a:uFillTx/>
                <a:latin typeface="Times New Roman" charset="0"/>
                <a:ea typeface="+mn-ea"/>
                <a:cs typeface="+mn-cs"/>
              </a:rPr>
              <a:t>: Compared to and in addition to teaching flying skills in FSTDs on-aeroplane UPRT is first and foremost a human factor training. It should address mainly human-factor training objectives and less flying skills training, which might not always be transferrable to another aircraft type. It can be the most valuable tool to build long-lasting confidence of a pilot.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0000"/>
                </a:solidFill>
                <a:effectLst/>
                <a:uLnTx/>
                <a:uFillTx/>
                <a:latin typeface="Times New Roman" charset="0"/>
                <a:ea typeface="+mn-ea"/>
                <a:cs typeface="+mn-cs"/>
              </a:rPr>
              <a:t>Course evaluation and safety management: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rPr>
              <a:t>Training- and safety management of the operator should cooperate to validate the program, perform its evaluation and ensure that the training program will not introduce additional risks, i.e. the risk of unintended consequences.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rPr>
              <a:t>Data from the Safety Management System are needed to support this process.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rPr>
              <a:t>Airline specific data indicating upsets may be limited, but a correlation between the rates of particular upsets, and the rates of developing upsets may assist the airline in understanding which type of divergences pilots find most difficult to manage.  If all divergences are managed before the aircraft is in upset conditions, then the current crew strategies are likely to be successful.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Times New Roman" charset="0"/>
              <a:ea typeface="+mn-ea"/>
              <a:cs typeface="+mn-cs"/>
            </a:endParaRPr>
          </a:p>
        </p:txBody>
      </p:sp>
      <p:sp>
        <p:nvSpPr>
          <p:cNvPr id="4" name="Slide Number Placeholder 3"/>
          <p:cNvSpPr>
            <a:spLocks noGrp="1"/>
          </p:cNvSpPr>
          <p:nvPr>
            <p:ph type="sldNum" sz="quarter" idx="10"/>
          </p:nvPr>
        </p:nvSpPr>
        <p:spPr/>
        <p:txBody>
          <a:bodyPr/>
          <a:lstStyle/>
          <a:p>
            <a:fld id="{1F61F692-C087-4F2F-8E6D-AB5678C92AEB}" type="slidenum">
              <a:rPr lang="en-US" altLang="en-US" smtClean="0"/>
              <a:pPr/>
              <a:t>14</a:t>
            </a:fld>
            <a:endParaRPr lang="en-US" altLang="en-US"/>
          </a:p>
        </p:txBody>
      </p:sp>
    </p:spTree>
    <p:extLst>
      <p:ext uri="{BB962C8B-B14F-4D97-AF65-F5344CB8AC3E}">
        <p14:creationId xmlns:p14="http://schemas.microsoft.com/office/powerpoint/2010/main" val="82429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are three overarching common impacts of malicious Cyber-attacks;</a:t>
            </a:r>
            <a:endParaRPr lang="en-US"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System/Data Availability – the attack is able to present barriers to accessing the data by the appropriate users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Data Integrity – the attacker is able to insert, remove, or modify data in airline systems to the detriment of the airline.</a:t>
            </a:r>
            <a:endParaRPr lang="en-GB"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Confidentiality – the attack is able to capture data which is considered private and confidential by the airline, including financial, personal, or operational records.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D3DA677-A3DB-4215-BDEF-C0F389CBCA2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56306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kern="1200" dirty="0" smtClean="0">
                <a:solidFill>
                  <a:schemeClr val="tx1"/>
                </a:solidFill>
                <a:latin typeface="+mn-lt"/>
                <a:ea typeface="+mn-ea"/>
                <a:cs typeface="+mn-cs"/>
              </a:rPr>
              <a:t>Safety and Security </a:t>
            </a:r>
            <a:r>
              <a:rPr lang="en-US" sz="1200" kern="1200" dirty="0" smtClean="0">
                <a:solidFill>
                  <a:schemeClr val="tx1"/>
                </a:solidFill>
                <a:latin typeface="+mn-lt"/>
                <a:ea typeface="+mn-ea"/>
                <a:cs typeface="+mn-cs"/>
              </a:rPr>
              <a:t>– </a:t>
            </a:r>
          </a:p>
          <a:p>
            <a:pPr marL="457200" lvl="1" indent="0">
              <a:buFont typeface="Arial" panose="020B0604020202020204" pitchFamily="34" charset="0"/>
              <a:buNone/>
            </a:pPr>
            <a:r>
              <a:rPr lang="en-US" sz="1200" b="1" kern="1200" dirty="0" smtClean="0">
                <a:solidFill>
                  <a:schemeClr val="tx1"/>
                </a:solidFill>
                <a:latin typeface="+mn-lt"/>
                <a:ea typeface="+mn-ea"/>
                <a:cs typeface="+mn-cs"/>
              </a:rPr>
              <a:t>On board/inflight </a:t>
            </a:r>
            <a:r>
              <a:rPr lang="en-US" sz="1200" kern="1200" dirty="0" smtClean="0">
                <a:solidFill>
                  <a:schemeClr val="tx1"/>
                </a:solidFill>
                <a:latin typeface="+mn-lt"/>
                <a:ea typeface="+mn-ea"/>
                <a:cs typeface="+mn-cs"/>
              </a:rPr>
              <a:t>-  interference affecting onboard systems, communications with aircraft, EFB, navigation, avionics.</a:t>
            </a:r>
          </a:p>
          <a:p>
            <a:pPr marL="457200" lvl="1" indent="0">
              <a:buFont typeface="Arial" panose="020B0604020202020204" pitchFamily="34" charset="0"/>
              <a:buNone/>
            </a:pPr>
            <a:r>
              <a:rPr lang="en-US" sz="1200" b="1" kern="1200" dirty="0" smtClean="0">
                <a:solidFill>
                  <a:schemeClr val="tx1"/>
                </a:solidFill>
                <a:latin typeface="+mn-lt"/>
                <a:ea typeface="+mn-ea"/>
                <a:cs typeface="+mn-cs"/>
              </a:rPr>
              <a:t>Airport </a:t>
            </a:r>
            <a:r>
              <a:rPr lang="en-US" sz="1200" kern="1200" dirty="0" smtClean="0">
                <a:solidFill>
                  <a:schemeClr val="tx1"/>
                </a:solidFill>
                <a:latin typeface="+mn-lt"/>
                <a:ea typeface="+mn-ea"/>
                <a:cs typeface="+mn-cs"/>
              </a:rPr>
              <a:t>- common use kiosks and terminals, airport network (often connected to public wireless).</a:t>
            </a:r>
          </a:p>
          <a:p>
            <a:pPr marL="457200" lvl="1" indent="0">
              <a:buFont typeface="Arial" panose="020B0604020202020204" pitchFamily="34" charset="0"/>
              <a:buNone/>
            </a:pPr>
            <a:r>
              <a:rPr lang="en-US" sz="1200" b="1" kern="1200" dirty="0" smtClean="0">
                <a:solidFill>
                  <a:schemeClr val="tx1"/>
                </a:solidFill>
                <a:latin typeface="+mn-lt"/>
                <a:ea typeface="+mn-ea"/>
                <a:cs typeface="+mn-cs"/>
              </a:rPr>
              <a:t>Airline </a:t>
            </a:r>
            <a:r>
              <a:rPr lang="en-US" sz="1200" kern="1200" dirty="0" smtClean="0">
                <a:solidFill>
                  <a:schemeClr val="tx1"/>
                </a:solidFill>
                <a:latin typeface="+mn-lt"/>
                <a:ea typeface="+mn-ea"/>
                <a:cs typeface="+mn-cs"/>
              </a:rPr>
              <a:t>- departure control systems, kiosk applications, reservation systems, mobile apps, passenger data communication networks and software, middleware, crewing, flight planning and scheduling, financial systems, web site, frequent flyer systems.</a:t>
            </a:r>
            <a:endParaRPr lang="en-US" sz="1200" dirty="0" smtClean="0"/>
          </a:p>
          <a:p>
            <a:pPr marL="171450" indent="-171450">
              <a:buFont typeface="Arial" panose="020B0604020202020204" pitchFamily="34" charset="0"/>
              <a:buChar char="•"/>
            </a:pPr>
            <a:r>
              <a:rPr lang="en-US" sz="1200" u="none" dirty="0" smtClean="0"/>
              <a:t>Operational disruption – inability to operate flights due to flight planning, tracking systems, DCS, passenger data transmission and crewing system interference.</a:t>
            </a:r>
            <a:endParaRPr lang="en-US" u="none"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dirty="0" smtClean="0"/>
              <a:t>Business disruption </a:t>
            </a:r>
            <a:r>
              <a:rPr lang="en-US" sz="1200" dirty="0" smtClean="0"/>
              <a:t>– inability to take bookings, check-in, manage crewing, planning and scheduling.  Email and network disruption affecting normal business processes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dirty="0" smtClean="0"/>
              <a:t>Political and PR concerns – loss of data privacy, release of private information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u="none"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u="none" dirty="0" smtClean="0"/>
              <a:t>THERE</a:t>
            </a:r>
            <a:r>
              <a:rPr lang="en-US" sz="1200" u="none" baseline="0" dirty="0" smtClean="0"/>
              <a:t> IS A THREAT BUT WHAT IS THE RISK?</a:t>
            </a:r>
            <a:endParaRPr lang="en-US" u="none"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D3DA677-A3DB-4215-BDEF-C0F389CBCA2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66995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industry (airlines in particular)</a:t>
            </a:r>
            <a:r>
              <a:rPr lang="en-US" baseline="0" dirty="0" smtClean="0"/>
              <a:t> is looking for </a:t>
            </a:r>
            <a:r>
              <a:rPr lang="en-US" sz="1200" b="0" i="0" u="none" strike="noStrike" kern="1200" baseline="0" dirty="0" smtClean="0">
                <a:solidFill>
                  <a:schemeClr val="tx1"/>
                </a:solidFill>
                <a:latin typeface="+mn-lt"/>
                <a:ea typeface="+mn-ea"/>
                <a:cs typeface="+mn-cs"/>
              </a:rPr>
              <a:t>gaining operational efficiency through the introduction of computer systems, and their integration to optimize the management of their networks. The number of software systems, connectivity and entry points is raising constantly. Systems and processes are becoming more convenient, efficient and integrated, but consequently increasingly vulnerable to cyber threat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Although the issue itself has been defined some time ago (</a:t>
            </a:r>
            <a:r>
              <a:rPr lang="en-US" sz="1200" b="0" i="0" u="none" strike="noStrike"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t the ICAO level, work commenced on the topic of the cyber threat in 2009 with the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AVSEC Panel recognizing cyber as an emerging threat) still it is perceived as “new” for stakeholders due</a:t>
            </a:r>
            <a:r>
              <a:rPr lang="en-US" sz="1200" kern="1200" baseline="0" dirty="0" smtClean="0">
                <a:solidFill>
                  <a:schemeClr val="tx1"/>
                </a:solidFill>
                <a:effectLst/>
                <a:latin typeface="+mn-lt"/>
                <a:ea typeface="+mn-ea"/>
                <a:cs typeface="+mn-cs"/>
              </a:rPr>
              <a:t> to </a:t>
            </a:r>
            <a:r>
              <a:rPr lang="en-US" sz="1200" dirty="0" smtClean="0">
                <a:solidFill>
                  <a:srgbClr val="0B2B5C"/>
                </a:solidFill>
                <a:ea typeface="ＭＳ Ｐゴシック" pitchFamily="-112" charset="-128"/>
                <a:cs typeface="ＭＳ Ｐゴシック" pitchFamily="-112" charset="-128"/>
              </a:rPr>
              <a:t>difficulties in identification of threats and assessing potential impact.</a:t>
            </a:r>
            <a:r>
              <a:rPr lang="en-US" sz="1200" baseline="0" dirty="0" smtClean="0">
                <a:solidFill>
                  <a:srgbClr val="0B2B5C"/>
                </a:solidFill>
                <a:ea typeface="ＭＳ Ｐゴシック" pitchFamily="-112" charset="-128"/>
                <a:cs typeface="ＭＳ Ｐゴシック" pitchFamily="-112" charset="-128"/>
              </a:rPr>
              <a:t> This threat is more difficult to visualize than known physical threats (for instance Improvised Explosive Device). The threat is subject to constant evolution as a result of increasing use of IT and new solutions being introduced.</a:t>
            </a:r>
          </a:p>
          <a:p>
            <a:pPr marL="171450" indent="-171450">
              <a:buFont typeface="Arial" panose="020B0604020202020204" pitchFamily="34" charset="0"/>
              <a:buChar char="•"/>
            </a:pPr>
            <a:r>
              <a:rPr lang="en-US" sz="1200" baseline="0" dirty="0" smtClean="0">
                <a:solidFill>
                  <a:srgbClr val="0B2B5C"/>
                </a:solidFill>
                <a:ea typeface="ＭＳ Ｐゴシック" pitchFamily="-112" charset="-128"/>
              </a:rPr>
              <a:t>The industry recognizes this subject is crossing over the entire organization going out of the operational areas involving not only security and safety but also maintenance, procurement, IT</a:t>
            </a:r>
          </a:p>
          <a:p>
            <a:pPr marL="171450" indent="-171450">
              <a:buFont typeface="Arial" panose="020B0604020202020204" pitchFamily="34" charset="0"/>
              <a:buChar char="•"/>
            </a:pPr>
            <a:r>
              <a:rPr lang="en-US" sz="1200" baseline="0" dirty="0" smtClean="0">
                <a:solidFill>
                  <a:srgbClr val="0B2B5C"/>
                </a:solidFill>
                <a:ea typeface="ＭＳ Ｐゴシック" pitchFamily="-112" charset="-128"/>
              </a:rPr>
              <a:t>To improve identification of threats and ultimately to help in risk assessment development sharing of information is necessary however it might conflict with existing barriers within the industry as well as between industry and governmental stakeholders</a:t>
            </a:r>
          </a:p>
          <a:p>
            <a:endParaRPr lang="en-US" dirty="0"/>
          </a:p>
        </p:txBody>
      </p:sp>
      <p:sp>
        <p:nvSpPr>
          <p:cNvPr id="4" name="Slide Number Placeholder 3"/>
          <p:cNvSpPr>
            <a:spLocks noGrp="1"/>
          </p:cNvSpPr>
          <p:nvPr>
            <p:ph type="sldNum" sz="quarter" idx="10"/>
          </p:nvPr>
        </p:nvSpPr>
        <p:spPr/>
        <p:txBody>
          <a:bodyPr/>
          <a:lstStyle/>
          <a:p>
            <a:fld id="{2D3DA677-A3DB-4215-BDEF-C0F389CBCA2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66275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industry (airlines in particular)</a:t>
            </a:r>
            <a:r>
              <a:rPr lang="en-US" baseline="0" dirty="0" smtClean="0"/>
              <a:t> is looking for </a:t>
            </a:r>
            <a:r>
              <a:rPr lang="en-US" sz="1200" b="0" i="0" u="none" strike="noStrike" kern="1200" baseline="0" dirty="0" smtClean="0">
                <a:solidFill>
                  <a:schemeClr val="tx1"/>
                </a:solidFill>
                <a:latin typeface="+mn-lt"/>
                <a:ea typeface="+mn-ea"/>
                <a:cs typeface="+mn-cs"/>
              </a:rPr>
              <a:t>gaining operational efficiency through the introduction of computer systems, and their integration to optimize the management of their networks. The number of software systems, connectivity and entry points is raising constantly. Systems and processes are becoming more convenient, efficient and integrated, but consequently increasingly vulnerable to cyber threat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Although the issue itself has been defined some time ago (</a:t>
            </a:r>
            <a:r>
              <a:rPr lang="en-US" sz="1200" b="0" i="0" u="none" strike="noStrike"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t the ICAO level, work commenced on the topic of the cyber threat in 2009 with the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AVSEC Panel recognizing cyber as an emerging threat) still it is perceived as “new” for stakeholders due</a:t>
            </a:r>
            <a:r>
              <a:rPr lang="en-US" sz="1200" kern="1200" baseline="0" dirty="0" smtClean="0">
                <a:solidFill>
                  <a:schemeClr val="tx1"/>
                </a:solidFill>
                <a:effectLst/>
                <a:latin typeface="+mn-lt"/>
                <a:ea typeface="+mn-ea"/>
                <a:cs typeface="+mn-cs"/>
              </a:rPr>
              <a:t> to </a:t>
            </a:r>
            <a:r>
              <a:rPr lang="en-US" sz="1200" dirty="0" smtClean="0">
                <a:solidFill>
                  <a:srgbClr val="0B2B5C"/>
                </a:solidFill>
                <a:ea typeface="ＭＳ Ｐゴシック" pitchFamily="-112" charset="-128"/>
                <a:cs typeface="ＭＳ Ｐゴシック" pitchFamily="-112" charset="-128"/>
              </a:rPr>
              <a:t>difficulties in identification of threats and assessing potential impact.</a:t>
            </a:r>
            <a:r>
              <a:rPr lang="en-US" sz="1200" baseline="0" dirty="0" smtClean="0">
                <a:solidFill>
                  <a:srgbClr val="0B2B5C"/>
                </a:solidFill>
                <a:ea typeface="ＭＳ Ｐゴシック" pitchFamily="-112" charset="-128"/>
                <a:cs typeface="ＭＳ Ｐゴシック" pitchFamily="-112" charset="-128"/>
              </a:rPr>
              <a:t> This threat is more difficult to visualize than known physical threats (for instance Improvised Explosive Device). The threat is subject to constant evolution as a result of increasing use of IT and new solutions being introduced.</a:t>
            </a:r>
          </a:p>
          <a:p>
            <a:pPr marL="171450" indent="-171450">
              <a:buFont typeface="Arial" panose="020B0604020202020204" pitchFamily="34" charset="0"/>
              <a:buChar char="•"/>
            </a:pPr>
            <a:r>
              <a:rPr lang="en-US" sz="1200" baseline="0" dirty="0" smtClean="0">
                <a:solidFill>
                  <a:srgbClr val="0B2B5C"/>
                </a:solidFill>
                <a:ea typeface="ＭＳ Ｐゴシック" pitchFamily="-112" charset="-128"/>
              </a:rPr>
              <a:t>The industry recognizes this subject is crossing over the entire organization going out of the operational areas involving not only security and safety but also maintenance, procurement, IT</a:t>
            </a:r>
          </a:p>
          <a:p>
            <a:pPr marL="171450" indent="-171450">
              <a:buFont typeface="Arial" panose="020B0604020202020204" pitchFamily="34" charset="0"/>
              <a:buChar char="•"/>
            </a:pPr>
            <a:r>
              <a:rPr lang="en-US" sz="1200" baseline="0" dirty="0" smtClean="0">
                <a:solidFill>
                  <a:srgbClr val="0B2B5C"/>
                </a:solidFill>
                <a:ea typeface="ＭＳ Ｐゴシック" pitchFamily="-112" charset="-128"/>
              </a:rPr>
              <a:t>To improve identification of threats and ultimately to help in risk assessment development sharing of information is necessary however it might conflict with existing barriers within the industry as well as between industry and governmental stakeholders</a:t>
            </a:r>
          </a:p>
          <a:p>
            <a:endParaRPr lang="en-US" dirty="0"/>
          </a:p>
        </p:txBody>
      </p:sp>
      <p:sp>
        <p:nvSpPr>
          <p:cNvPr id="4" name="Slide Number Placeholder 3"/>
          <p:cNvSpPr>
            <a:spLocks noGrp="1"/>
          </p:cNvSpPr>
          <p:nvPr>
            <p:ph type="sldNum" sz="quarter" idx="10"/>
          </p:nvPr>
        </p:nvSpPr>
        <p:spPr/>
        <p:txBody>
          <a:bodyPr/>
          <a:lstStyle/>
          <a:p>
            <a:fld id="{2D3DA677-A3DB-4215-BDEF-C0F389CBCA2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74416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a:t>
            </a:r>
            <a:r>
              <a:rPr lang="en-US" baseline="0" dirty="0" smtClean="0"/>
              <a:t> my presentation on IATA safety activities.</a:t>
            </a:r>
          </a:p>
          <a:p>
            <a:r>
              <a:rPr lang="en-US" baseline="0" dirty="0" smtClean="0"/>
              <a:t>My wish is that we can make the theme of your conference come true and make each day matter.</a:t>
            </a:r>
          </a:p>
          <a:p>
            <a:r>
              <a:rPr lang="en-US" baseline="0" dirty="0" smtClean="0"/>
              <a:t>Thanks for listening to me. </a:t>
            </a:r>
            <a:endParaRPr lang="en-US" dirty="0"/>
          </a:p>
        </p:txBody>
      </p:sp>
      <p:sp>
        <p:nvSpPr>
          <p:cNvPr id="4" name="Slide Number Placeholder 3"/>
          <p:cNvSpPr>
            <a:spLocks noGrp="1"/>
          </p:cNvSpPr>
          <p:nvPr>
            <p:ph type="sldNum" sz="quarter" idx="10"/>
          </p:nvPr>
        </p:nvSpPr>
        <p:spPr/>
        <p:txBody>
          <a:bodyPr/>
          <a:lstStyle/>
          <a:p>
            <a:pPr>
              <a:defRPr/>
            </a:pPr>
            <a:fld id="{12E5A25C-E506-477D-ACF4-32F8A5387E46}" type="slidenum">
              <a:rPr lang="en-US" altLang="en-US" smtClean="0"/>
              <a:pPr>
                <a:defRPr/>
              </a:pPr>
              <a:t>19</a:t>
            </a:fld>
            <a:endParaRPr lang="en-US" altLang="en-US"/>
          </a:p>
        </p:txBody>
      </p:sp>
    </p:spTree>
    <p:extLst>
      <p:ext uri="{BB962C8B-B14F-4D97-AF65-F5344CB8AC3E}">
        <p14:creationId xmlns:p14="http://schemas.microsoft.com/office/powerpoint/2010/main" val="142684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61F692-C087-4F2F-8E6D-AB5678C92AEB}" type="slidenum">
              <a:rPr lang="en-US" altLang="en-US" smtClean="0"/>
              <a:pPr/>
              <a:t>2</a:t>
            </a:fld>
            <a:endParaRPr lang="en-US" altLang="en-US"/>
          </a:p>
        </p:txBody>
      </p:sp>
    </p:spTree>
    <p:extLst>
      <p:ext uri="{BB962C8B-B14F-4D97-AF65-F5344CB8AC3E}">
        <p14:creationId xmlns:p14="http://schemas.microsoft.com/office/powerpoint/2010/main" val="387370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This</a:t>
            </a:r>
            <a:r>
              <a:rPr lang="en-US" baseline="0" dirty="0" smtClean="0">
                <a:latin typeface="Arial" panose="020B0604020202020204" pitchFamily="34" charset="0"/>
                <a:cs typeface="Arial" panose="020B0604020202020204" pitchFamily="34" charset="0"/>
              </a:rPr>
              <a:t> is the</a:t>
            </a:r>
            <a:r>
              <a:rPr lang="en-US" dirty="0" smtClean="0">
                <a:latin typeface="Arial" panose="020B0604020202020204" pitchFamily="34" charset="0"/>
                <a:cs typeface="Arial" panose="020B0604020202020204" pitchFamily="34" charset="0"/>
              </a:rPr>
              <a:t> overall accident rate, which includes all eastern and western built jets and turbo-props above 5700 Kg. The</a:t>
            </a:r>
            <a:r>
              <a:rPr lang="en-US" baseline="0" dirty="0" smtClean="0">
                <a:latin typeface="Arial" panose="020B0604020202020204" pitchFamily="34" charset="0"/>
                <a:cs typeface="Arial" panose="020B0604020202020204" pitchFamily="34" charset="0"/>
              </a:rPr>
              <a:t> statistics are relative to</a:t>
            </a:r>
            <a:r>
              <a:rPr lang="en-US" sz="1200" b="0" i="0" kern="1200" dirty="0" smtClean="0">
                <a:solidFill>
                  <a:schemeClr val="tx1"/>
                </a:solidFill>
                <a:effectLst/>
                <a:latin typeface="Arial" panose="020B0604020202020204" pitchFamily="34" charset="0"/>
                <a:ea typeface="+mn-ea"/>
                <a:cs typeface="Arial" panose="020B0604020202020204" pitchFamily="34" charset="0"/>
              </a:rPr>
              <a:t> flights limited to normal commercial aviation activities, specifically scheduled/charter passenger or cargo service. Executive jet operations, training, maintenance/test flights are all excluded.</a:t>
            </a:r>
            <a:endParaRPr lang="en-US" dirty="0" smtClean="0">
              <a:latin typeface="Arial" panose="020B0604020202020204" pitchFamily="34" charset="0"/>
              <a:cs typeface="Arial" panose="020B0604020202020204" pitchFamily="34" charset="0"/>
            </a:endParaRPr>
          </a:p>
          <a:p>
            <a:pPr lvl="0"/>
            <a:r>
              <a:rPr lang="en-US" baseline="0" dirty="0" smtClean="0">
                <a:latin typeface="Arial" panose="020B0604020202020204" pitchFamily="34" charset="0"/>
                <a:cs typeface="Arial" panose="020B0604020202020204" pitchFamily="34" charset="0"/>
              </a:rPr>
              <a:t>The rate of 1.92 per million flights is the lowest in history yet.</a:t>
            </a:r>
          </a:p>
          <a:p>
            <a:pPr lvl="0"/>
            <a:r>
              <a:rPr lang="en-US" sz="1200" b="0" i="0" kern="1200" dirty="0" smtClean="0">
                <a:solidFill>
                  <a:schemeClr val="tx1"/>
                </a:solidFill>
                <a:effectLst/>
                <a:latin typeface="Arial" panose="020B0604020202020204" pitchFamily="34" charset="0"/>
                <a:ea typeface="+mn-ea"/>
                <a:cs typeface="Arial" panose="020B0604020202020204" pitchFamily="34" charset="0"/>
              </a:rPr>
              <a:t>Any accident is one too many and safety is always aviation’s top priority. While aviation safety was in the headlines in 2014, and unfortunately also in March</a:t>
            </a:r>
            <a:r>
              <a:rPr lang="en-US" sz="1200" b="0" i="0" kern="1200" baseline="0" dirty="0" smtClean="0">
                <a:solidFill>
                  <a:schemeClr val="tx1"/>
                </a:solidFill>
                <a:effectLst/>
                <a:latin typeface="Arial" panose="020B0604020202020204" pitchFamily="34" charset="0"/>
                <a:ea typeface="+mn-ea"/>
                <a:cs typeface="Arial" panose="020B0604020202020204" pitchFamily="34" charset="0"/>
              </a:rPr>
              <a:t>,</a:t>
            </a:r>
            <a:r>
              <a:rPr lang="en-US" sz="1200" b="0" i="0" kern="1200" dirty="0" smtClean="0">
                <a:solidFill>
                  <a:schemeClr val="tx1"/>
                </a:solidFill>
                <a:effectLst/>
                <a:latin typeface="Arial" panose="020B0604020202020204" pitchFamily="34" charset="0"/>
                <a:ea typeface="+mn-ea"/>
                <a:cs typeface="Arial" panose="020B0604020202020204" pitchFamily="34" charset="0"/>
              </a:rPr>
              <a:t> the data show that flying continues to improve its safety performance.</a:t>
            </a:r>
            <a:endParaRPr lang="en-US" baseline="0"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Note the difference between IATA members and the rest of the industry. All IATA members are IOSA registered and must remain registered to maintain IATA membership.</a:t>
            </a:r>
          </a:p>
        </p:txBody>
      </p:sp>
    </p:spTree>
    <p:extLst>
      <p:ext uri="{BB962C8B-B14F-4D97-AF65-F5344CB8AC3E}">
        <p14:creationId xmlns:p14="http://schemas.microsoft.com/office/powerpoint/2010/main" val="140074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cs typeface="Arial" panose="020B0604020202020204" pitchFamily="34" charset="0"/>
              </a:rPr>
              <a:t>In this table you see. the summary of last</a:t>
            </a:r>
            <a:r>
              <a:rPr lang="en-US" baseline="0" dirty="0" smtClean="0">
                <a:latin typeface="Arial" panose="020B0604020202020204" pitchFamily="34" charset="0"/>
                <a:cs typeface="Arial" panose="020B0604020202020204" pitchFamily="34" charset="0"/>
              </a:rPr>
              <a:t> year.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panose="020B0604020202020204" pitchFamily="34" charset="0"/>
                <a:cs typeface="Arial" panose="020B0604020202020204" pitchFamily="34" charset="0"/>
              </a:rPr>
              <a:t>There were 73 accidents over the 38 million flights flown in 2014.</a:t>
            </a:r>
          </a:p>
          <a:p>
            <a:pPr eaLnBrk="1" hangingPunct="1"/>
            <a:r>
              <a:rPr lang="en-US" baseline="0" dirty="0" smtClean="0">
                <a:latin typeface="Arial" panose="020B0604020202020204" pitchFamily="34" charset="0"/>
                <a:cs typeface="Arial" panose="020B0604020202020204" pitchFamily="34" charset="0"/>
              </a:rPr>
              <a:t>Compared to the average per year over the last 5 years we see an improvement in all categories but the number of fatalities, 641. </a:t>
            </a:r>
          </a:p>
          <a:p>
            <a:pPr eaLnBrk="1" hangingPunct="1"/>
            <a:r>
              <a:rPr lang="en-US" baseline="0" dirty="0" smtClean="0">
                <a:latin typeface="Arial" panose="020B0604020202020204" pitchFamily="34" charset="0"/>
                <a:cs typeface="Arial" panose="020B0604020202020204" pitchFamily="34" charset="0"/>
              </a:rPr>
              <a:t>It is a small number in proportion to the 3.3 billion passengers transported but that does not decrease the size of the single tragedies.</a:t>
            </a:r>
          </a:p>
          <a:p>
            <a:pPr eaLnBrk="1" hangingPunct="1"/>
            <a:r>
              <a:rPr lang="en-US" sz="1200" b="0" i="0" kern="1200" dirty="0" smtClean="0">
                <a:solidFill>
                  <a:schemeClr val="tx1"/>
                </a:solidFill>
                <a:effectLst/>
                <a:latin typeface="Arial" panose="020B0604020202020204" pitchFamily="34" charset="0"/>
                <a:ea typeface="+mn-ea"/>
                <a:cs typeface="Arial" panose="020B0604020202020204" pitchFamily="34" charset="0"/>
              </a:rPr>
              <a:t>The year 2014 will be remembered for two extraordinary and tragic events—MH 370 and MH 17. Although the reasons for the disappearance and loss of MH 370 are unknown, it is classified as a fatal accident—one of 12 in 2014.</a:t>
            </a:r>
          </a:p>
          <a:p>
            <a:pPr eaLnBrk="1" hangingPunct="1"/>
            <a:r>
              <a:rPr lang="en-US" sz="1200" b="0" i="0" kern="1200" dirty="0" smtClean="0">
                <a:solidFill>
                  <a:schemeClr val="tx1"/>
                </a:solidFill>
                <a:effectLst/>
                <a:latin typeface="Arial" panose="020B0604020202020204" pitchFamily="34" charset="0"/>
                <a:ea typeface="+mn-ea"/>
                <a:cs typeface="Arial" panose="020B0604020202020204" pitchFamily="34" charset="0"/>
              </a:rPr>
              <a:t>The destruction of MH 17 by anti-aircraft weaponry, however, is not included as an accident under globally-recognized accident classification criteria. The four aircraft involved in the events of 9.11 were treated in the same way.</a:t>
            </a:r>
            <a:endParaRPr lang="en-US" baseline="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46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p:cNvSpPr txBox="1">
            <a:spLocks noGrp="1" noChangeArrowheads="1"/>
          </p:cNvSpPr>
          <p:nvPr/>
        </p:nvSpPr>
        <p:spPr bwMode="auto">
          <a:xfrm>
            <a:off x="3777037" y="9428272"/>
            <a:ext cx="2890542" cy="49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96371AA-C7EB-4CCC-BF04-2607C058B532}" type="slidenum">
              <a:rPr lang="fr-FR" sz="1200"/>
              <a:pPr algn="r" eaLnBrk="1" hangingPunct="1"/>
              <a:t>5</a:t>
            </a:fld>
            <a:endParaRPr lang="fr-FR" sz="1200"/>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cs typeface="Arial" panose="020B0604020202020204" pitchFamily="34" charset="0"/>
              </a:rPr>
              <a:t>Looking at the all accidents by regions, the 2014 rate per million flights shows improvement over the 5 year average everywhere but in NASIA, where the turbo-prop events</a:t>
            </a:r>
            <a:r>
              <a:rPr lang="en-US" baseline="0" dirty="0" smtClean="0">
                <a:latin typeface="Arial" panose="020B0604020202020204" pitchFamily="34" charset="0"/>
                <a:cs typeface="Arial" panose="020B0604020202020204" pitchFamily="34" charset="0"/>
              </a:rPr>
              <a:t> are driving down the all accident rate</a:t>
            </a:r>
            <a:r>
              <a:rPr lang="en-US" dirty="0" smtClean="0">
                <a:latin typeface="Arial" panose="020B0604020202020204" pitchFamily="34" charset="0"/>
                <a:cs typeface="Arial" panose="020B0604020202020204" pitchFamily="34" charset="0"/>
              </a:rPr>
              <a:t>. </a:t>
            </a:r>
            <a:r>
              <a:rPr lang="en-US" sz="1200" b="0" i="0" kern="1200" dirty="0" smtClean="0">
                <a:solidFill>
                  <a:schemeClr val="tx1"/>
                </a:solidFill>
                <a:effectLst/>
                <a:latin typeface="Arial" panose="020B0604020202020204" pitchFamily="34" charset="0"/>
                <a:ea typeface="+mn-ea"/>
                <a:cs typeface="Arial" panose="020B0604020202020204" pitchFamily="34" charset="0"/>
              </a:rPr>
              <a:t>There are relatively few turboprop operations in North Asia so the single turboprop hull loss experienced in the region in 2014 caused the turboprop hull loss rate to rise to 11.28 compared to the five-year rate of 2.41.</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AFI is well</a:t>
            </a:r>
            <a:r>
              <a:rPr lang="en-US" baseline="0" dirty="0" smtClean="0">
                <a:latin typeface="Arial" panose="020B0604020202020204" pitchFamily="34" charset="0"/>
                <a:cs typeface="Arial" panose="020B0604020202020204" pitchFamily="34" charset="0"/>
              </a:rPr>
              <a:t> above the rest of the regions.</a:t>
            </a:r>
            <a:r>
              <a:rPr lang="en-US" sz="1200" b="0" i="0" kern="1200" dirty="0" smtClean="0">
                <a:solidFill>
                  <a:schemeClr val="tx1"/>
                </a:solidFill>
                <a:effectLst/>
                <a:latin typeface="Arial" panose="020B0604020202020204" pitchFamily="34" charset="0"/>
                <a:ea typeface="+mn-ea"/>
                <a:cs typeface="Arial" panose="020B0604020202020204" pitchFamily="34" charset="0"/>
              </a:rPr>
              <a:t> Sub-Saharan airlines had zero jet hull loss accidents in 2014 but 8 turbo-prop hull losses. Safety continues to be a challenge for Africa. The fact that the region experienced no jet hull loss accidents last year is a real progress. However, the poor performance on turboprops demonstrates that significant challenges remain. The 27 Sub-Saharan airlines on the IOSA registry are performing more than 10 times better than non-IOSA operators in terms of all accidents (1.95 per million flights versus 19.62).</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20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New Roman" charset="0"/>
                <a:ea typeface="+mn-ea"/>
                <a:cs typeface="+mn-cs"/>
              </a:rPr>
              <a:t>Loss of Control In-flight</a:t>
            </a:r>
          </a:p>
          <a:p>
            <a:r>
              <a:rPr lang="en-US" sz="1200" b="0" i="0" u="none" strike="noStrike" kern="1200" baseline="0" dirty="0" smtClean="0">
                <a:solidFill>
                  <a:schemeClr val="tx1"/>
                </a:solidFill>
                <a:latin typeface="Times New Roman" charset="0"/>
                <a:ea typeface="+mn-ea"/>
                <a:cs typeface="+mn-cs"/>
              </a:rPr>
              <a:t>Loss of Control In-flight (LOC-I) refers to accidents in which the flight crew was unable to maintain control of the aircraft in flight,</a:t>
            </a:r>
          </a:p>
          <a:p>
            <a:r>
              <a:rPr lang="en-US" sz="1200" b="0" i="0" u="none" strike="noStrike" kern="1200" baseline="0" dirty="0" smtClean="0">
                <a:solidFill>
                  <a:schemeClr val="tx1"/>
                </a:solidFill>
                <a:latin typeface="Times New Roman" charset="0"/>
                <a:ea typeface="+mn-ea"/>
                <a:cs typeface="+mn-cs"/>
              </a:rPr>
              <a:t>resulting in an unrecoverable deviation from the intended flight path. Between 2010 and 2014, airplane accidents resulting from</a:t>
            </a:r>
          </a:p>
          <a:p>
            <a:r>
              <a:rPr lang="en-US" sz="1200" b="0" i="0" u="none" strike="noStrike" kern="1200" baseline="0" dirty="0" smtClean="0">
                <a:solidFill>
                  <a:schemeClr val="tx1"/>
                </a:solidFill>
                <a:latin typeface="Times New Roman" charset="0"/>
                <a:ea typeface="+mn-ea"/>
                <a:cs typeface="+mn-cs"/>
              </a:rPr>
              <a:t>a LOC-I event were the leading cause of fatalities in commercial aviation.</a:t>
            </a:r>
          </a:p>
          <a:p>
            <a:r>
              <a:rPr lang="en-US" sz="1200" b="0" i="0" u="none" strike="noStrike" kern="1200" baseline="0" dirty="0" smtClean="0">
                <a:solidFill>
                  <a:schemeClr val="tx1"/>
                </a:solidFill>
                <a:latin typeface="Times New Roman" charset="0"/>
                <a:ea typeface="+mn-ea"/>
                <a:cs typeface="+mn-cs"/>
              </a:rPr>
              <a:t>While few in number, LOC-I accidents are almost always catastrophic; 97% of LOC-I accidents between 2010 and 2014</a:t>
            </a:r>
          </a:p>
          <a:p>
            <a:r>
              <a:rPr lang="en-US" sz="1200" b="0" i="0" u="none" strike="noStrike" kern="1200" baseline="0" dirty="0" smtClean="0">
                <a:solidFill>
                  <a:schemeClr val="tx1"/>
                </a:solidFill>
                <a:latin typeface="Times New Roman" charset="0"/>
                <a:ea typeface="+mn-ea"/>
                <a:cs typeface="+mn-cs"/>
              </a:rPr>
              <a:t>involved fatalities to passengers and/or crew. Over this period, 9% of all accidents were categorized as LOC-I. LOC-I accidents</a:t>
            </a:r>
          </a:p>
          <a:p>
            <a:r>
              <a:rPr lang="en-US" sz="1200" b="0" i="0" u="none" strike="noStrike" kern="1200" baseline="0" dirty="0" smtClean="0">
                <a:solidFill>
                  <a:schemeClr val="tx1"/>
                </a:solidFill>
                <a:latin typeface="Times New Roman" charset="0"/>
                <a:ea typeface="+mn-ea"/>
                <a:cs typeface="+mn-cs"/>
              </a:rPr>
              <a:t>contributed to 43% of fatalities during the past five years (1,242 out of 2,541). There were six LOC-I accidents in 2014, all of which</a:t>
            </a:r>
          </a:p>
          <a:p>
            <a:r>
              <a:rPr lang="en-US" sz="1200" b="0" i="0" u="none" strike="noStrike" kern="1200" baseline="0" dirty="0" smtClean="0">
                <a:solidFill>
                  <a:schemeClr val="tx1"/>
                </a:solidFill>
                <a:latin typeface="Times New Roman" charset="0"/>
                <a:ea typeface="+mn-ea"/>
                <a:cs typeface="+mn-cs"/>
              </a:rPr>
              <a:t>involved fatalities. Given this severity, LOC-I accidents represent the highest risk to aviation safety.</a:t>
            </a:r>
          </a:p>
          <a:p>
            <a:r>
              <a:rPr lang="en-US" sz="1200" b="0" i="0" u="none" strike="noStrike" kern="1200" baseline="0" dirty="0" smtClean="0">
                <a:solidFill>
                  <a:schemeClr val="tx1"/>
                </a:solidFill>
                <a:latin typeface="Times New Roman" charset="0"/>
                <a:ea typeface="+mn-ea"/>
                <a:cs typeface="+mn-cs"/>
              </a:rPr>
              <a:t>Analysis of LOC-I accident data indicated that LOC-I can result from engine failures, icing, stalls or other circumstances that</a:t>
            </a:r>
          </a:p>
          <a:p>
            <a:r>
              <a:rPr lang="en-US" sz="1200" b="0" i="0" u="none" strike="noStrike" kern="1200" baseline="0" dirty="0" smtClean="0">
                <a:solidFill>
                  <a:schemeClr val="tx1"/>
                </a:solidFill>
                <a:latin typeface="Times New Roman" charset="0"/>
                <a:ea typeface="+mn-ea"/>
                <a:cs typeface="+mn-cs"/>
              </a:rPr>
              <a:t>interfere with the ability of the flight crew to control the motion of the aircraft. It is one of the most complex accident categories,</a:t>
            </a:r>
          </a:p>
          <a:p>
            <a:r>
              <a:rPr lang="en-US" sz="1200" b="0" i="0" u="none" strike="noStrike" kern="1200" baseline="0" dirty="0" smtClean="0">
                <a:solidFill>
                  <a:schemeClr val="tx1"/>
                </a:solidFill>
                <a:latin typeface="Times New Roman" charset="0"/>
                <a:ea typeface="+mn-ea"/>
                <a:cs typeface="+mn-cs"/>
              </a:rPr>
              <a:t>involving numerous contributing factors that act individually or, more often, in combination. These contributing factors include</a:t>
            </a:r>
          </a:p>
          <a:p>
            <a:r>
              <a:rPr lang="en-US" sz="1200" b="0" i="0" u="none" strike="noStrike" kern="1200" baseline="0" dirty="0" smtClean="0">
                <a:solidFill>
                  <a:schemeClr val="tx1"/>
                </a:solidFill>
                <a:latin typeface="Times New Roman" charset="0"/>
                <a:ea typeface="+mn-ea"/>
                <a:cs typeface="+mn-cs"/>
              </a:rPr>
              <a:t>latent conditions in the system, external threats to the flight crew, errors in the handling of those threats and undesired aircraft</a:t>
            </a:r>
          </a:p>
          <a:p>
            <a:r>
              <a:rPr lang="en-US" sz="1200" b="0" i="0" u="none" strike="noStrike" kern="1200" baseline="0" dirty="0" smtClean="0">
                <a:solidFill>
                  <a:schemeClr val="tx1"/>
                </a:solidFill>
                <a:latin typeface="Times New Roman" charset="0"/>
                <a:ea typeface="+mn-ea"/>
                <a:cs typeface="+mn-cs"/>
              </a:rPr>
              <a:t>states from deficiencies in managing these threats or errors. Many initiatives by IATA and other organizations, manufacturers</a:t>
            </a:r>
          </a:p>
          <a:p>
            <a:r>
              <a:rPr lang="en-US" sz="1200" b="0" i="0" u="none" strike="noStrike" kern="1200" baseline="0" dirty="0" smtClean="0">
                <a:solidFill>
                  <a:schemeClr val="tx1"/>
                </a:solidFill>
                <a:latin typeface="Times New Roman" charset="0"/>
                <a:ea typeface="+mn-ea"/>
                <a:cs typeface="+mn-cs"/>
              </a:rPr>
              <a:t>and regulatory authorities have been underway simultaneously to influence the reduction of the number of LOC-I events. ICAO</a:t>
            </a:r>
          </a:p>
          <a:p>
            <a:r>
              <a:rPr lang="en-US" sz="1200" b="0" i="0" u="none" strike="noStrike" kern="1200" baseline="0" dirty="0" smtClean="0">
                <a:solidFill>
                  <a:schemeClr val="tx1"/>
                </a:solidFill>
                <a:latin typeface="Times New Roman" charset="0"/>
                <a:ea typeface="+mn-ea"/>
                <a:cs typeface="+mn-cs"/>
              </a:rPr>
              <a:t>brought many of the groups involved with these efforts into the ensuing discussions under what became known as the Loss of</a:t>
            </a:r>
          </a:p>
          <a:p>
            <a:r>
              <a:rPr lang="en-US" sz="1200" b="0" i="0" u="none" strike="noStrike" kern="1200" baseline="0" dirty="0" smtClean="0">
                <a:solidFill>
                  <a:schemeClr val="tx1"/>
                </a:solidFill>
                <a:latin typeface="Times New Roman" charset="0"/>
                <a:ea typeface="+mn-ea"/>
                <a:cs typeface="+mn-cs"/>
              </a:rPr>
              <a:t>Control and Recovery Training (LOCART) initiative.</a:t>
            </a:r>
          </a:p>
          <a:p>
            <a:r>
              <a:rPr lang="en-US" sz="1200" b="0" i="0" u="none" strike="noStrike" kern="1200" baseline="0" dirty="0" smtClean="0">
                <a:solidFill>
                  <a:schemeClr val="tx1"/>
                </a:solidFill>
                <a:latin typeface="Times New Roman" charset="0"/>
                <a:ea typeface="+mn-ea"/>
                <a:cs typeface="+mn-cs"/>
              </a:rPr>
              <a:t>Still, there remains no single, simple solution for mitigating the risk of LOC-I events. IATA has embarked on a number of initiatives to</a:t>
            </a:r>
          </a:p>
          <a:p>
            <a:r>
              <a:rPr lang="en-US" sz="1200" b="0" i="0" u="none" strike="noStrike" kern="1200" baseline="0" dirty="0" smtClean="0">
                <a:solidFill>
                  <a:schemeClr val="tx1"/>
                </a:solidFill>
                <a:latin typeface="Times New Roman" charset="0"/>
                <a:ea typeface="+mn-ea"/>
                <a:cs typeface="+mn-cs"/>
              </a:rPr>
              <a:t>increase the attention devoted to this important area of concern:</a:t>
            </a:r>
          </a:p>
          <a:p>
            <a:r>
              <a:rPr lang="en-US" sz="1200" b="0" i="0" u="none" strike="noStrike" kern="1200" baseline="0" dirty="0" smtClean="0">
                <a:solidFill>
                  <a:schemeClr val="tx1"/>
                </a:solidFill>
                <a:latin typeface="Times New Roman" charset="0"/>
                <a:ea typeface="+mn-ea"/>
                <a:cs typeface="+mn-cs"/>
              </a:rPr>
              <a:t>•• IATA, in collaboration with aviation safety partners, is developing a LOC-I website to provide a single-point-of consultation</a:t>
            </a:r>
          </a:p>
          <a:p>
            <a:r>
              <a:rPr lang="en-US" sz="1200" b="0" i="0" u="none" strike="noStrike" kern="1200" baseline="0" dirty="0" smtClean="0">
                <a:solidFill>
                  <a:schemeClr val="tx1"/>
                </a:solidFill>
                <a:latin typeface="Times New Roman" charset="0"/>
                <a:ea typeface="+mn-ea"/>
                <a:cs typeface="+mn-cs"/>
              </a:rPr>
              <a:t>where all relevant LOC and Aircraft Upset Recovery Training Aids (AURTA) will be available. (DOC 10011) was developed with input from many expert</a:t>
            </a:r>
          </a:p>
          <a:p>
            <a:r>
              <a:rPr lang="en-US" sz="1200" b="0" i="0" u="none" strike="noStrike" kern="1200" baseline="0" dirty="0" smtClean="0">
                <a:solidFill>
                  <a:schemeClr val="tx1"/>
                </a:solidFill>
                <a:latin typeface="Times New Roman" charset="0"/>
                <a:ea typeface="+mn-ea"/>
                <a:cs typeface="+mn-cs"/>
              </a:rPr>
              <a:t>groups from IATA, flight simulator manufacturers, aircraft manufacturers, airlines, etc.</a:t>
            </a:r>
          </a:p>
          <a:p>
            <a:r>
              <a:rPr lang="en-US" sz="1200" b="0" i="0" u="none" strike="noStrike" kern="1200" baseline="0" dirty="0" smtClean="0">
                <a:solidFill>
                  <a:schemeClr val="tx1"/>
                </a:solidFill>
                <a:latin typeface="Times New Roman" charset="0"/>
                <a:ea typeface="+mn-ea"/>
                <a:cs typeface="+mn-cs"/>
              </a:rPr>
              <a:t>•• A toolkit, which will mirror the website, will also be developed</a:t>
            </a:r>
          </a:p>
          <a:p>
            <a:r>
              <a:rPr lang="en-US" sz="1200" b="0" i="0" u="none" strike="noStrike" kern="1200" baseline="0" dirty="0" smtClean="0">
                <a:solidFill>
                  <a:schemeClr val="tx1"/>
                </a:solidFill>
                <a:latin typeface="Times New Roman" charset="0"/>
                <a:ea typeface="+mn-ea"/>
                <a:cs typeface="+mn-cs"/>
              </a:rPr>
              <a:t>for workshop purposes.</a:t>
            </a:r>
          </a:p>
          <a:p>
            <a:r>
              <a:rPr lang="en-US" sz="1200" b="0" i="0" u="none" strike="noStrike" kern="1200" baseline="0" dirty="0" smtClean="0">
                <a:solidFill>
                  <a:schemeClr val="tx1"/>
                </a:solidFill>
                <a:latin typeface="Times New Roman" charset="0"/>
                <a:ea typeface="+mn-ea"/>
                <a:cs typeface="+mn-cs"/>
              </a:rPr>
              <a:t>•• To address the lack of LOC training, the implementation of training programs in recurrent training, and the proper training</a:t>
            </a:r>
          </a:p>
          <a:p>
            <a:r>
              <a:rPr lang="en-US" sz="1200" b="0" i="0" u="none" strike="noStrike" kern="1200" baseline="0" dirty="0" smtClean="0">
                <a:solidFill>
                  <a:schemeClr val="tx1"/>
                </a:solidFill>
                <a:latin typeface="Times New Roman" charset="0"/>
                <a:ea typeface="+mn-ea"/>
                <a:cs typeface="+mn-cs"/>
              </a:rPr>
              <a:t>of instructors, IATA’s Pilot Training Task Force has developed guidance material for LOC training.</a:t>
            </a:r>
            <a:endParaRPr lang="en-US" sz="1200"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1F02036-B31A-4920-9FD4-AA034FCDCC01}" type="slidenum">
              <a:rPr lang="fr-FR" altLang="en-US">
                <a:latin typeface="Times New Roman" panose="02020603050405020304" pitchFamily="18" charset="0"/>
              </a:rPr>
              <a:pPr eaLnBrk="1" hangingPunct="1">
                <a:spcBef>
                  <a:spcPct val="0"/>
                </a:spcBef>
              </a:pPr>
              <a:t>6</a:t>
            </a:fld>
            <a:endParaRPr lang="fr-FR" altLang="en-US">
              <a:latin typeface="Times New Roman" panose="02020603050405020304" pitchFamily="18" charset="0"/>
            </a:endParaRPr>
          </a:p>
        </p:txBody>
      </p:sp>
    </p:spTree>
    <p:extLst>
      <p:ext uri="{BB962C8B-B14F-4D97-AF65-F5344CB8AC3E}">
        <p14:creationId xmlns:p14="http://schemas.microsoft.com/office/powerpoint/2010/main" val="116328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Aviation Industry was able to decrease the accident rate while the number of aircraft and flights was growing.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If we stop this positive trend, the absolute number of accidents will inevitably increase, given the constant growth in operations.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Our goal is to further reduce the accident rate. To do this we will have to identify new and improved methodology for managing safety.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IATA revised Six Point Safety Strategy was established in close cooperation with the member airlines and Strategic Partners through the IATA Safety Group (SG) and the Operations Committee (OPC) in 2013. </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It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is a comprehensive approach to identify organizational, operational and emerging safety issues.</a:t>
            </a: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r>
              <a:rPr lang="en-US" sz="1200" b="0" i="0" kern="1200" baseline="0" dirty="0" smtClean="0">
                <a:solidFill>
                  <a:schemeClr val="tx1"/>
                </a:solidFill>
                <a:effectLst/>
                <a:latin typeface="Arial" panose="020B0604020202020204" pitchFamily="34" charset="0"/>
                <a:ea typeface="+mn-ea"/>
                <a:cs typeface="Arial" panose="020B0604020202020204" pitchFamily="34" charset="0"/>
              </a:rPr>
              <a:t>This</a:t>
            </a:r>
            <a:r>
              <a:rPr lang="en-US" sz="1200" b="0" i="0" kern="1200" dirty="0" smtClean="0">
                <a:solidFill>
                  <a:schemeClr val="tx1"/>
                </a:solidFill>
                <a:effectLst/>
                <a:latin typeface="Arial" panose="020B0604020202020204" pitchFamily="34" charset="0"/>
                <a:ea typeface="+mn-ea"/>
                <a:cs typeface="Arial" panose="020B0604020202020204" pitchFamily="34" charset="0"/>
              </a:rPr>
              <a:t> pillar is</a:t>
            </a:r>
            <a:r>
              <a:rPr lang="en-US" sz="1200" b="0" i="0" kern="1200" baseline="0" dirty="0" smtClean="0">
                <a:solidFill>
                  <a:schemeClr val="tx1"/>
                </a:solidFill>
                <a:effectLst/>
                <a:latin typeface="Arial" panose="020B0604020202020204" pitchFamily="34" charset="0"/>
                <a:ea typeface="+mn-ea"/>
                <a:cs typeface="Arial" panose="020B0604020202020204" pitchFamily="34" charset="0"/>
              </a:rPr>
              <a:t> built to</a:t>
            </a:r>
            <a:r>
              <a:rPr lang="en-US" sz="1200" b="0" i="0" kern="1200" dirty="0" smtClean="0">
                <a:solidFill>
                  <a:schemeClr val="tx1"/>
                </a:solidFill>
                <a:effectLst/>
                <a:latin typeface="Arial" panose="020B0604020202020204" pitchFamily="34" charset="0"/>
                <a:ea typeface="+mn-ea"/>
                <a:cs typeface="Arial" panose="020B0604020202020204" pitchFamily="34" charset="0"/>
              </a:rPr>
              <a:t> support effective recruitment and training. </a:t>
            </a: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1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June 2014: creation of the IATA </a:t>
            </a:r>
            <a:r>
              <a:rPr lang="en-US" dirty="0" smtClean="0"/>
              <a:t>PTTF</a:t>
            </a:r>
          </a:p>
          <a:p>
            <a:pPr>
              <a:spcBef>
                <a:spcPts val="600"/>
              </a:spcBef>
              <a:spcAft>
                <a:spcPts val="1200"/>
              </a:spcAft>
            </a:pPr>
            <a:r>
              <a:rPr lang="en-US" dirty="0" smtClean="0"/>
              <a:t>Guidance on the latest trends</a:t>
            </a:r>
          </a:p>
          <a:p>
            <a:pPr marL="0" indent="0">
              <a:spcBef>
                <a:spcPts val="600"/>
              </a:spcBef>
              <a:spcAft>
                <a:spcPts val="1200"/>
              </a:spcAft>
              <a:buNone/>
            </a:pPr>
            <a:r>
              <a:rPr lang="en-US" dirty="0" smtClean="0"/>
              <a:t>and most pressing and relevant issues/needs </a:t>
            </a:r>
            <a:endParaRPr lang="en-US" dirty="0" smtClean="0"/>
          </a:p>
          <a:p>
            <a:endParaRPr lang="en-US" dirty="0"/>
          </a:p>
        </p:txBody>
      </p:sp>
      <p:sp>
        <p:nvSpPr>
          <p:cNvPr id="4" name="Slide Number Placeholder 3"/>
          <p:cNvSpPr>
            <a:spLocks noGrp="1"/>
          </p:cNvSpPr>
          <p:nvPr>
            <p:ph type="sldNum" sz="quarter" idx="10"/>
          </p:nvPr>
        </p:nvSpPr>
        <p:spPr/>
        <p:txBody>
          <a:bodyPr/>
          <a:lstStyle/>
          <a:p>
            <a:fld id="{1F61F692-C087-4F2F-8E6D-AB5678C92AEB}" type="slidenum">
              <a:rPr lang="en-US" altLang="en-US" smtClean="0"/>
              <a:pPr/>
              <a:t>8</a:t>
            </a:fld>
            <a:endParaRPr lang="en-US" altLang="en-US"/>
          </a:p>
        </p:txBody>
      </p:sp>
    </p:spTree>
    <p:extLst>
      <p:ext uri="{BB962C8B-B14F-4D97-AF65-F5344CB8AC3E}">
        <p14:creationId xmlns:p14="http://schemas.microsoft.com/office/powerpoint/2010/main" val="125784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Representatives</a:t>
            </a:r>
            <a:r>
              <a:rPr lang="en-GB" baseline="0" dirty="0" smtClean="0"/>
              <a:t> from 15 airlines and stakeholders </a:t>
            </a:r>
            <a:r>
              <a:rPr lang="en-GB" dirty="0" smtClean="0"/>
              <a:t>currently</a:t>
            </a:r>
            <a:r>
              <a:rPr lang="en-GB" baseline="0" dirty="0" smtClean="0"/>
              <a:t> serve on the PTTF.</a:t>
            </a:r>
            <a:endParaRPr lang="en-GB" dirty="0"/>
          </a:p>
        </p:txBody>
      </p:sp>
      <p:sp>
        <p:nvSpPr>
          <p:cNvPr id="4" name="Slide Number Placeholder 3"/>
          <p:cNvSpPr>
            <a:spLocks noGrp="1"/>
          </p:cNvSpPr>
          <p:nvPr>
            <p:ph type="sldNum" sz="quarter" idx="10"/>
          </p:nvPr>
        </p:nvSpPr>
        <p:spPr/>
        <p:txBody>
          <a:bodyPr/>
          <a:lstStyle/>
          <a:p>
            <a:fld id="{83852033-CD92-4512-A0A2-180C5A0FF0DA}" type="slidenum">
              <a:rPr lang="en-US" altLang="en-US" smtClean="0"/>
              <a:pPr/>
              <a:t>9</a:t>
            </a:fld>
            <a:endParaRPr lang="en-US" altLang="en-US" dirty="0"/>
          </a:p>
        </p:txBody>
      </p:sp>
    </p:spTree>
    <p:extLst>
      <p:ext uri="{BB962C8B-B14F-4D97-AF65-F5344CB8AC3E}">
        <p14:creationId xmlns:p14="http://schemas.microsoft.com/office/powerpoint/2010/main" val="3810124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4" descr="dynamicSky_3rd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685800" y="3810000"/>
            <a:ext cx="7772400" cy="854075"/>
          </a:xfrm>
        </p:spPr>
        <p:txBody>
          <a:bodyPr/>
          <a:lstStyle>
            <a:lvl1pPr algn="ctr">
              <a:defRPr sz="5000"/>
            </a:lvl1pPr>
          </a:lstStyle>
          <a:p>
            <a:pPr lvl="0"/>
            <a:r>
              <a:rPr lang="en-US" noProof="0" smtClean="0"/>
              <a:t>Click to edit Master title style</a:t>
            </a:r>
          </a:p>
        </p:txBody>
      </p:sp>
      <p:sp>
        <p:nvSpPr>
          <p:cNvPr id="12291" name="Rectangle 1027"/>
          <p:cNvSpPr>
            <a:spLocks noGrp="1" noChangeArrowheads="1"/>
          </p:cNvSpPr>
          <p:nvPr>
            <p:ph type="subTitle" idx="1"/>
          </p:nvPr>
        </p:nvSpPr>
        <p:spPr>
          <a:xfrm>
            <a:off x="685800" y="4876800"/>
            <a:ext cx="7772400" cy="1295400"/>
          </a:xfrm>
        </p:spPr>
        <p:txBody>
          <a:bodyPr/>
          <a:lstStyle>
            <a:lvl1pPr marL="0" indent="0" algn="ctr">
              <a:buFont typeface="Wingdings" pitchFamily="2" charset="2"/>
              <a:buNone/>
              <a:defRPr sz="3200"/>
            </a:lvl1pPr>
          </a:lstStyle>
          <a:p>
            <a:pPr lvl="0"/>
            <a:r>
              <a:rPr lang="en-US" noProof="0" smtClean="0"/>
              <a:t>Click to edit Master subtitle style</a:t>
            </a:r>
          </a:p>
        </p:txBody>
      </p:sp>
    </p:spTree>
    <p:extLst>
      <p:ext uri="{BB962C8B-B14F-4D97-AF65-F5344CB8AC3E}">
        <p14:creationId xmlns:p14="http://schemas.microsoft.com/office/powerpoint/2010/main" val="127757099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a:p>
        </p:txBody>
      </p:sp>
      <p:sp>
        <p:nvSpPr>
          <p:cNvPr id="6" name="Rectangle 6"/>
          <p:cNvSpPr>
            <a:spLocks noGrp="1" noChangeArrowheads="1"/>
          </p:cNvSpPr>
          <p:nvPr>
            <p:ph type="sldNum" sz="quarter" idx="12"/>
          </p:nvPr>
        </p:nvSpPr>
        <p:spPr>
          <a:ln/>
        </p:spPr>
        <p:txBody>
          <a:bodyPr/>
          <a:lstStyle>
            <a:lvl1pPr>
              <a:defRPr/>
            </a:lvl1pPr>
          </a:lstStyle>
          <a:p>
            <a:fld id="{4FC8FC9E-6FCA-4934-921E-FC9C81B56B70}" type="slidenum">
              <a:rPr lang="en-US" altLang="en-US"/>
              <a:pPr/>
              <a:t>‹#›</a:t>
            </a:fld>
            <a:endParaRPr lang="en-US" altLang="en-US"/>
          </a:p>
        </p:txBody>
      </p:sp>
    </p:spTree>
    <p:extLst>
      <p:ext uri="{BB962C8B-B14F-4D97-AF65-F5344CB8AC3E}">
        <p14:creationId xmlns:p14="http://schemas.microsoft.com/office/powerpoint/2010/main" val="69417242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57400" cy="441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76400"/>
            <a:ext cx="601980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a:p>
        </p:txBody>
      </p:sp>
      <p:sp>
        <p:nvSpPr>
          <p:cNvPr id="6" name="Rectangle 6"/>
          <p:cNvSpPr>
            <a:spLocks noGrp="1" noChangeArrowheads="1"/>
          </p:cNvSpPr>
          <p:nvPr>
            <p:ph type="sldNum" sz="quarter" idx="12"/>
          </p:nvPr>
        </p:nvSpPr>
        <p:spPr>
          <a:ln/>
        </p:spPr>
        <p:txBody>
          <a:bodyPr/>
          <a:lstStyle>
            <a:lvl1pPr>
              <a:defRPr/>
            </a:lvl1pPr>
          </a:lstStyle>
          <a:p>
            <a:fld id="{62D179CD-6AB0-46DE-9119-36A045C6547E}" type="slidenum">
              <a:rPr lang="en-US" altLang="en-US"/>
              <a:pPr/>
              <a:t>‹#›</a:t>
            </a:fld>
            <a:endParaRPr lang="en-US" altLang="en-US"/>
          </a:p>
        </p:txBody>
      </p:sp>
    </p:spTree>
    <p:extLst>
      <p:ext uri="{BB962C8B-B14F-4D97-AF65-F5344CB8AC3E}">
        <p14:creationId xmlns:p14="http://schemas.microsoft.com/office/powerpoint/2010/main" val="1593948497"/>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7500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03350" y="2565400"/>
            <a:ext cx="6750050" cy="3455988"/>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FSF MED 6th Int Conf</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B5C95E0-25EE-4F76-9273-9B06B3C3C126}" type="slidenum">
              <a:rPr lang="fr-FR"/>
              <a:pPr>
                <a:defRPr/>
              </a:pPr>
              <a:t>‹#›</a:t>
            </a:fld>
            <a:endParaRPr lang="fr-FR"/>
          </a:p>
        </p:txBody>
      </p:sp>
    </p:spTree>
    <p:extLst>
      <p:ext uri="{BB962C8B-B14F-4D97-AF65-F5344CB8AC3E}">
        <p14:creationId xmlns:p14="http://schemas.microsoft.com/office/powerpoint/2010/main" val="19740933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E767FD1-9593-4D9E-8406-C190A396639A}" type="slidenum">
              <a:rPr lang="en-US" altLang="en-US"/>
              <a:pPr/>
              <a:t>‹#›</a:t>
            </a:fld>
            <a:endParaRPr lang="en-US" altLang="en-US"/>
          </a:p>
        </p:txBody>
      </p:sp>
    </p:spTree>
    <p:extLst>
      <p:ext uri="{BB962C8B-B14F-4D97-AF65-F5344CB8AC3E}">
        <p14:creationId xmlns:p14="http://schemas.microsoft.com/office/powerpoint/2010/main" val="52224773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a:p>
        </p:txBody>
      </p:sp>
      <p:sp>
        <p:nvSpPr>
          <p:cNvPr id="6" name="Rectangle 6"/>
          <p:cNvSpPr>
            <a:spLocks noGrp="1" noChangeArrowheads="1"/>
          </p:cNvSpPr>
          <p:nvPr>
            <p:ph type="sldNum" sz="quarter" idx="12"/>
          </p:nvPr>
        </p:nvSpPr>
        <p:spPr>
          <a:ln/>
        </p:spPr>
        <p:txBody>
          <a:bodyPr/>
          <a:lstStyle>
            <a:lvl1pPr>
              <a:defRPr/>
            </a:lvl1pPr>
          </a:lstStyle>
          <a:p>
            <a:fld id="{ED39EA4D-B5AD-4F66-A55B-E65836BE7268}" type="slidenum">
              <a:rPr lang="en-US" altLang="en-US"/>
              <a:pPr/>
              <a:t>‹#›</a:t>
            </a:fld>
            <a:endParaRPr lang="en-US" altLang="en-US"/>
          </a:p>
        </p:txBody>
      </p:sp>
    </p:spTree>
    <p:extLst>
      <p:ext uri="{BB962C8B-B14F-4D97-AF65-F5344CB8AC3E}">
        <p14:creationId xmlns:p14="http://schemas.microsoft.com/office/powerpoint/2010/main" val="316541229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38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a:p>
        </p:txBody>
      </p:sp>
      <p:sp>
        <p:nvSpPr>
          <p:cNvPr id="7" name="Rectangle 6"/>
          <p:cNvSpPr>
            <a:spLocks noGrp="1" noChangeArrowheads="1"/>
          </p:cNvSpPr>
          <p:nvPr>
            <p:ph type="sldNum" sz="quarter" idx="12"/>
          </p:nvPr>
        </p:nvSpPr>
        <p:spPr>
          <a:ln/>
        </p:spPr>
        <p:txBody>
          <a:bodyPr/>
          <a:lstStyle>
            <a:lvl1pPr>
              <a:defRPr/>
            </a:lvl1pPr>
          </a:lstStyle>
          <a:p>
            <a:fld id="{40658828-B29A-49D3-A755-5E5DD26B1809}" type="slidenum">
              <a:rPr lang="en-US" altLang="en-US"/>
              <a:pPr/>
              <a:t>‹#›</a:t>
            </a:fld>
            <a:endParaRPr lang="en-US" altLang="en-US"/>
          </a:p>
        </p:txBody>
      </p:sp>
    </p:spTree>
    <p:extLst>
      <p:ext uri="{BB962C8B-B14F-4D97-AF65-F5344CB8AC3E}">
        <p14:creationId xmlns:p14="http://schemas.microsoft.com/office/powerpoint/2010/main" val="156334605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a:p>
        </p:txBody>
      </p:sp>
      <p:sp>
        <p:nvSpPr>
          <p:cNvPr id="9" name="Rectangle 6"/>
          <p:cNvSpPr>
            <a:spLocks noGrp="1" noChangeArrowheads="1"/>
          </p:cNvSpPr>
          <p:nvPr>
            <p:ph type="sldNum" sz="quarter" idx="12"/>
          </p:nvPr>
        </p:nvSpPr>
        <p:spPr>
          <a:ln/>
        </p:spPr>
        <p:txBody>
          <a:bodyPr/>
          <a:lstStyle>
            <a:lvl1pPr>
              <a:defRPr/>
            </a:lvl1pPr>
          </a:lstStyle>
          <a:p>
            <a:fld id="{136B1E59-0CBB-4739-95EE-ED74DD48474D}" type="slidenum">
              <a:rPr lang="en-US" altLang="en-US"/>
              <a:pPr/>
              <a:t>‹#›</a:t>
            </a:fld>
            <a:endParaRPr lang="en-US" altLang="en-US"/>
          </a:p>
        </p:txBody>
      </p:sp>
    </p:spTree>
    <p:extLst>
      <p:ext uri="{BB962C8B-B14F-4D97-AF65-F5344CB8AC3E}">
        <p14:creationId xmlns:p14="http://schemas.microsoft.com/office/powerpoint/2010/main" val="339449157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a:p>
        </p:txBody>
      </p:sp>
      <p:sp>
        <p:nvSpPr>
          <p:cNvPr id="5" name="Rectangle 6"/>
          <p:cNvSpPr>
            <a:spLocks noGrp="1" noChangeArrowheads="1"/>
          </p:cNvSpPr>
          <p:nvPr>
            <p:ph type="sldNum" sz="quarter" idx="12"/>
          </p:nvPr>
        </p:nvSpPr>
        <p:spPr>
          <a:ln/>
        </p:spPr>
        <p:txBody>
          <a:bodyPr/>
          <a:lstStyle>
            <a:lvl1pPr>
              <a:defRPr/>
            </a:lvl1pPr>
          </a:lstStyle>
          <a:p>
            <a:fld id="{2BE62D6F-E2DD-4857-A3F0-1E8E7A6D7362}" type="slidenum">
              <a:rPr lang="en-US" altLang="en-US"/>
              <a:pPr/>
              <a:t>‹#›</a:t>
            </a:fld>
            <a:endParaRPr lang="en-US" altLang="en-US"/>
          </a:p>
        </p:txBody>
      </p:sp>
    </p:spTree>
    <p:extLst>
      <p:ext uri="{BB962C8B-B14F-4D97-AF65-F5344CB8AC3E}">
        <p14:creationId xmlns:p14="http://schemas.microsoft.com/office/powerpoint/2010/main" val="381524443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a:p>
        </p:txBody>
      </p:sp>
      <p:sp>
        <p:nvSpPr>
          <p:cNvPr id="4" name="Rectangle 6"/>
          <p:cNvSpPr>
            <a:spLocks noGrp="1" noChangeArrowheads="1"/>
          </p:cNvSpPr>
          <p:nvPr>
            <p:ph type="sldNum" sz="quarter" idx="12"/>
          </p:nvPr>
        </p:nvSpPr>
        <p:spPr>
          <a:ln/>
        </p:spPr>
        <p:txBody>
          <a:bodyPr/>
          <a:lstStyle>
            <a:lvl1pPr>
              <a:defRPr/>
            </a:lvl1pPr>
          </a:lstStyle>
          <a:p>
            <a:fld id="{C09DA4FE-EC9C-4FE2-AA48-C3A60127E67D}" type="slidenum">
              <a:rPr lang="en-US" altLang="en-US"/>
              <a:pPr/>
              <a:t>‹#›</a:t>
            </a:fld>
            <a:endParaRPr lang="en-US" altLang="en-US"/>
          </a:p>
        </p:txBody>
      </p:sp>
    </p:spTree>
    <p:extLst>
      <p:ext uri="{BB962C8B-B14F-4D97-AF65-F5344CB8AC3E}">
        <p14:creationId xmlns:p14="http://schemas.microsoft.com/office/powerpoint/2010/main" val="184847385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a:p>
        </p:txBody>
      </p:sp>
      <p:sp>
        <p:nvSpPr>
          <p:cNvPr id="7" name="Rectangle 6"/>
          <p:cNvSpPr>
            <a:spLocks noGrp="1" noChangeArrowheads="1"/>
          </p:cNvSpPr>
          <p:nvPr>
            <p:ph type="sldNum" sz="quarter" idx="12"/>
          </p:nvPr>
        </p:nvSpPr>
        <p:spPr>
          <a:ln/>
        </p:spPr>
        <p:txBody>
          <a:bodyPr/>
          <a:lstStyle>
            <a:lvl1pPr>
              <a:defRPr/>
            </a:lvl1pPr>
          </a:lstStyle>
          <a:p>
            <a:fld id="{607533D0-22C6-4B32-98B1-34503E2E932D}" type="slidenum">
              <a:rPr lang="en-US" altLang="en-US"/>
              <a:pPr/>
              <a:t>‹#›</a:t>
            </a:fld>
            <a:endParaRPr lang="en-US" altLang="en-US"/>
          </a:p>
        </p:txBody>
      </p:sp>
    </p:spTree>
    <p:extLst>
      <p:ext uri="{BB962C8B-B14F-4D97-AF65-F5344CB8AC3E}">
        <p14:creationId xmlns:p14="http://schemas.microsoft.com/office/powerpoint/2010/main" val="52918533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en-US" smtClean="0"/>
              <a:t>28 May 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FSF MED 6th Int Conf</a:t>
            </a:r>
            <a:endParaRPr lang="en-US"/>
          </a:p>
        </p:txBody>
      </p:sp>
      <p:sp>
        <p:nvSpPr>
          <p:cNvPr id="7" name="Rectangle 6"/>
          <p:cNvSpPr>
            <a:spLocks noGrp="1" noChangeArrowheads="1"/>
          </p:cNvSpPr>
          <p:nvPr>
            <p:ph type="sldNum" sz="quarter" idx="12"/>
          </p:nvPr>
        </p:nvSpPr>
        <p:spPr>
          <a:ln/>
        </p:spPr>
        <p:txBody>
          <a:bodyPr/>
          <a:lstStyle>
            <a:lvl1pPr>
              <a:defRPr/>
            </a:lvl1pPr>
          </a:lstStyle>
          <a:p>
            <a:fld id="{137ECB2A-ECEF-40E0-9646-EE4E8D6B833E}" type="slidenum">
              <a:rPr lang="en-US" altLang="en-US"/>
              <a:pPr/>
              <a:t>‹#›</a:t>
            </a:fld>
            <a:endParaRPr lang="en-US" altLang="en-US"/>
          </a:p>
        </p:txBody>
      </p:sp>
    </p:spTree>
    <p:extLst>
      <p:ext uri="{BB962C8B-B14F-4D97-AF65-F5344CB8AC3E}">
        <p14:creationId xmlns:p14="http://schemas.microsoft.com/office/powerpoint/2010/main" val="119099318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76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2438400"/>
            <a:ext cx="8229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867400" y="64770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tx2"/>
                </a:solidFill>
                <a:latin typeface="Arial" charset="0"/>
              </a:defRPr>
            </a:lvl1pPr>
          </a:lstStyle>
          <a:p>
            <a:r>
              <a:rPr lang="en-US" altLang="en-US" smtClean="0"/>
              <a:t>28 May 2015</a:t>
            </a:r>
            <a:endParaRPr lang="en-US" altLang="en-US"/>
          </a:p>
        </p:txBody>
      </p:sp>
      <p:sp>
        <p:nvSpPr>
          <p:cNvPr id="1029" name="Rectangle 5"/>
          <p:cNvSpPr>
            <a:spLocks noGrp="1" noChangeArrowheads="1"/>
          </p:cNvSpPr>
          <p:nvPr>
            <p:ph type="ftr" sz="quarter" idx="3"/>
          </p:nvPr>
        </p:nvSpPr>
        <p:spPr bwMode="auto">
          <a:xfrm>
            <a:off x="152400" y="6477000"/>
            <a:ext cx="3124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smtClean="0">
                <a:solidFill>
                  <a:schemeClr val="tx2"/>
                </a:solidFill>
                <a:latin typeface="+mn-lt"/>
              </a:defRPr>
            </a:lvl1pPr>
          </a:lstStyle>
          <a:p>
            <a:pPr>
              <a:defRPr/>
            </a:pPr>
            <a:r>
              <a:rPr lang="en-US" smtClean="0"/>
              <a:t>FSF MED 6th Int Conf</a:t>
            </a:r>
            <a:endParaRPr lang="en-US"/>
          </a:p>
        </p:txBody>
      </p:sp>
      <p:sp>
        <p:nvSpPr>
          <p:cNvPr id="1030" name="Rectangle 6"/>
          <p:cNvSpPr>
            <a:spLocks noGrp="1" noChangeArrowheads="1"/>
          </p:cNvSpPr>
          <p:nvPr>
            <p:ph type="sldNum" sz="quarter" idx="4"/>
          </p:nvPr>
        </p:nvSpPr>
        <p:spPr bwMode="auto">
          <a:xfrm>
            <a:off x="3962400" y="6477000"/>
            <a:ext cx="121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tx2"/>
                </a:solidFill>
                <a:latin typeface="Arial" charset="0"/>
              </a:defRPr>
            </a:lvl1pPr>
          </a:lstStyle>
          <a:p>
            <a:fld id="{56E0D147-F0D7-4A5C-AEB9-EBA93480A43E}" type="slidenum">
              <a:rPr lang="en-US" altLang="en-US"/>
              <a:pPr/>
              <a:t>‹#›</a:t>
            </a:fld>
            <a:endParaRPr lang="en-US" altLang="en-US"/>
          </a:p>
        </p:txBody>
      </p:sp>
      <p:pic>
        <p:nvPicPr>
          <p:cNvPr id="1031" name="Picture 8" descr="dynamicSky_5thPag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9"/>
          <p:cNvSpPr>
            <a:spLocks noChangeShapeType="1"/>
          </p:cNvSpPr>
          <p:nvPr/>
        </p:nvSpPr>
        <p:spPr bwMode="auto">
          <a:xfrm>
            <a:off x="0" y="6400800"/>
            <a:ext cx="9144000" cy="0"/>
          </a:xfrm>
          <a:prstGeom prst="line">
            <a:avLst/>
          </a:prstGeom>
          <a:noFill/>
          <a:ln w="19050">
            <a:solidFill>
              <a:srgbClr val="0075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p:fade thruBlk="1"/>
  </p:transition>
  <p:hf sldNum="0" hdr="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85000"/>
        <a:buFont typeface="Wingdings" pitchFamily="2" charset="2"/>
        <a:buChar char="ä"/>
        <a:defRPr sz="24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2pPr>
      <a:lvl3pPr marL="1143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9.xm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gif"/><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14745" y="2840504"/>
            <a:ext cx="8638310" cy="2091392"/>
          </a:xfrm>
        </p:spPr>
        <p:txBody>
          <a:bodyPr/>
          <a:lstStyle/>
          <a:p>
            <a:r>
              <a:rPr lang="en-GB" sz="4000" b="1" dirty="0" smtClean="0"/>
              <a:t>RECENT DEVELOPMENTS IN THE FIELD OF AVIATION TRAINING  </a:t>
            </a:r>
            <a:endParaRPr lang="en-US" altLang="en-US" sz="4000" dirty="0" smtClean="0"/>
          </a:p>
        </p:txBody>
      </p:sp>
      <p:sp>
        <p:nvSpPr>
          <p:cNvPr id="3075" name="Subtitle 2"/>
          <p:cNvSpPr>
            <a:spLocks noGrp="1"/>
          </p:cNvSpPr>
          <p:nvPr>
            <p:ph type="subTitle" idx="1"/>
          </p:nvPr>
        </p:nvSpPr>
        <p:spPr>
          <a:xfrm>
            <a:off x="394855" y="4550896"/>
            <a:ext cx="8458200" cy="762000"/>
          </a:xfrm>
        </p:spPr>
        <p:txBody>
          <a:bodyPr/>
          <a:lstStyle/>
          <a:p>
            <a:pPr eaLnBrk="1" hangingPunct="1"/>
            <a:r>
              <a:rPr lang="en-US" altLang="en-US" dirty="0" smtClean="0"/>
              <a:t>Stefano PROLA  </a:t>
            </a:r>
            <a:endParaRPr lang="en-US" altLang="en-US" sz="2400" dirty="0"/>
          </a:p>
          <a:p>
            <a:pPr eaLnBrk="1" hangingPunct="1"/>
            <a:r>
              <a:rPr lang="en-US" altLang="en-US" sz="2400" dirty="0" smtClean="0"/>
              <a:t>IATA Safety and Flight Operations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32009"/>
            <a:ext cx="9144000" cy="5325991"/>
          </a:xfrm>
          <a:prstGeom prst="rect">
            <a:avLst/>
          </a:prstGeom>
        </p:spPr>
      </p:pic>
      <p:sp>
        <p:nvSpPr>
          <p:cNvPr id="4" name="Subtitle 2"/>
          <p:cNvSpPr txBox="1">
            <a:spLocks/>
          </p:cNvSpPr>
          <p:nvPr/>
        </p:nvSpPr>
        <p:spPr bwMode="auto">
          <a:xfrm>
            <a:off x="685800" y="5867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85000"/>
              <a:buFont typeface="Wingdings" pitchFamily="2" charset="2"/>
              <a:buNone/>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2pPr>
            <a:lvl3pPr marL="1143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9pPr>
          </a:lstStyle>
          <a:p>
            <a:r>
              <a:rPr lang="en-US" altLang="en-US" sz="1800" dirty="0" smtClean="0"/>
              <a:t>FLIGHT SAFETY FOUNDATION MEDITERRANEAN</a:t>
            </a:r>
          </a:p>
          <a:p>
            <a:r>
              <a:rPr lang="en-US" altLang="en-US" sz="1800" dirty="0" smtClean="0"/>
              <a:t>6</a:t>
            </a:r>
            <a:r>
              <a:rPr lang="en-US" altLang="en-US" sz="1800" baseline="30000" dirty="0" smtClean="0"/>
              <a:t>th</a:t>
            </a:r>
            <a:r>
              <a:rPr lang="en-US" altLang="en-US" sz="1800" dirty="0" smtClean="0"/>
              <a:t> International Conference - </a:t>
            </a:r>
            <a:r>
              <a:rPr lang="en-US" altLang="en-US" sz="1800" kern="0" dirty="0" smtClean="0"/>
              <a:t>Cyprus 28/5/2015</a:t>
            </a:r>
          </a:p>
        </p:txBody>
      </p:sp>
      <p:sp>
        <p:nvSpPr>
          <p:cNvPr id="3" name="Rectangle 2"/>
          <p:cNvSpPr/>
          <p:nvPr/>
        </p:nvSpPr>
        <p:spPr>
          <a:xfrm>
            <a:off x="1" y="1532009"/>
            <a:ext cx="9143999" cy="1323439"/>
          </a:xfrm>
          <a:prstGeom prst="rect">
            <a:avLst/>
          </a:prstGeom>
        </p:spPr>
        <p:txBody>
          <a:bodyPr wrap="square">
            <a:spAutoFit/>
          </a:bodyPr>
          <a:lstStyle/>
          <a:p>
            <a:pPr algn="ctr"/>
            <a:r>
              <a:rPr lang="en-GB" sz="4000" b="1" kern="0" dirty="0">
                <a:solidFill>
                  <a:srgbClr val="92D050"/>
                </a:solidFill>
                <a:latin typeface="Arial"/>
                <a:ea typeface="+mj-ea"/>
                <a:cs typeface="+mj-cs"/>
              </a:rPr>
              <a:t>RECENT DEVELOPMENTS IN THE FIELD OF AVIATION TRAINING </a:t>
            </a:r>
            <a:endParaRPr lang="en-US" dirty="0">
              <a:solidFill>
                <a:srgbClr val="92D050"/>
              </a:solidFill>
            </a:endParaRPr>
          </a:p>
        </p:txBody>
      </p:sp>
      <p:sp>
        <p:nvSpPr>
          <p:cNvPr id="5" name="Rectangle 4"/>
          <p:cNvSpPr/>
          <p:nvPr/>
        </p:nvSpPr>
        <p:spPr>
          <a:xfrm>
            <a:off x="4114800" y="4413804"/>
            <a:ext cx="4883728" cy="1027974"/>
          </a:xfrm>
          <a:prstGeom prst="rect">
            <a:avLst/>
          </a:prstGeom>
        </p:spPr>
        <p:txBody>
          <a:bodyPr wrap="square">
            <a:spAutoFit/>
          </a:bodyPr>
          <a:lstStyle/>
          <a:p>
            <a:pPr lvl="0" algn="ctr">
              <a:spcBef>
                <a:spcPct val="20000"/>
              </a:spcBef>
              <a:buClr>
                <a:srgbClr val="0A4279"/>
              </a:buClr>
              <a:buSzPct val="85000"/>
            </a:pPr>
            <a:r>
              <a:rPr lang="en-US" altLang="en-US" sz="3200" b="1" kern="0" dirty="0">
                <a:solidFill>
                  <a:srgbClr val="EF2C71"/>
                </a:solidFill>
                <a:latin typeface="Arial"/>
              </a:rPr>
              <a:t>Stefano PROLA </a:t>
            </a:r>
            <a:r>
              <a:rPr lang="en-US" altLang="en-US" sz="3200" b="1" kern="0" dirty="0" smtClean="0">
                <a:solidFill>
                  <a:srgbClr val="EF2C71"/>
                </a:solidFill>
                <a:latin typeface="Arial"/>
              </a:rPr>
              <a:t> </a:t>
            </a:r>
            <a:endParaRPr lang="en-US" altLang="en-US" sz="3200" b="1" kern="0" dirty="0">
              <a:solidFill>
                <a:srgbClr val="EF2C71"/>
              </a:solidFill>
              <a:latin typeface="Arial"/>
            </a:endParaRPr>
          </a:p>
          <a:p>
            <a:pPr lvl="0" algn="ctr">
              <a:spcBef>
                <a:spcPct val="20000"/>
              </a:spcBef>
              <a:buClr>
                <a:srgbClr val="0A4279"/>
              </a:buClr>
              <a:buSzPct val="85000"/>
            </a:pPr>
            <a:r>
              <a:rPr lang="en-US" altLang="en-US" kern="0" dirty="0">
                <a:solidFill>
                  <a:srgbClr val="EF2C71"/>
                </a:solidFill>
                <a:latin typeface="Arial"/>
              </a:rPr>
              <a:t>IATA Safety and Flight Operations</a:t>
            </a:r>
          </a:p>
        </p:txBody>
      </p:sp>
      <p:pic>
        <p:nvPicPr>
          <p:cNvPr id="1026" name="Picture 2" descr="Home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3" y="5960593"/>
            <a:ext cx="1685925" cy="66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6200" y="5960593"/>
            <a:ext cx="923925" cy="600075"/>
          </a:xfrm>
          <a:prstGeom prst="rect">
            <a:avLst/>
          </a:prstGeom>
        </p:spPr>
      </p:pic>
    </p:spTree>
    <p:extLst>
      <p:ext uri="{BB962C8B-B14F-4D97-AF65-F5344CB8AC3E}">
        <p14:creationId xmlns:p14="http://schemas.microsoft.com/office/powerpoint/2010/main" val="43625577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450"/>
            <a:ext cx="8229600" cy="641350"/>
          </a:xfrm>
        </p:spPr>
        <p:txBody>
          <a:bodyPr/>
          <a:lstStyle/>
          <a:p>
            <a:r>
              <a:rPr lang="en-US" dirty="0" smtClean="0"/>
              <a:t>PTTF 2015 Priority Areas</a:t>
            </a:r>
            <a:endParaRPr lang="en-US" dirty="0"/>
          </a:p>
        </p:txBody>
      </p:sp>
      <p:sp>
        <p:nvSpPr>
          <p:cNvPr id="3" name="Content Placeholder 2"/>
          <p:cNvSpPr>
            <a:spLocks noGrp="1"/>
          </p:cNvSpPr>
          <p:nvPr>
            <p:ph idx="1"/>
          </p:nvPr>
        </p:nvSpPr>
        <p:spPr>
          <a:xfrm>
            <a:off x="559904" y="2587487"/>
            <a:ext cx="8153400" cy="3886200"/>
          </a:xfrm>
        </p:spPr>
        <p:txBody>
          <a:bodyPr/>
          <a:lstStyle/>
          <a:p>
            <a:pPr>
              <a:spcAft>
                <a:spcPts val="1200"/>
              </a:spcAft>
            </a:pPr>
            <a:r>
              <a:rPr lang="en-AU" sz="2200" dirty="0" smtClean="0"/>
              <a:t>IATA </a:t>
            </a:r>
            <a:r>
              <a:rPr lang="en-GB" sz="2200" dirty="0"/>
              <a:t>Guidance Material and Best </a:t>
            </a:r>
            <a:r>
              <a:rPr lang="en-GB" sz="2200" dirty="0" smtClean="0"/>
              <a:t>Practices for </a:t>
            </a:r>
            <a:r>
              <a:rPr lang="en-GB" sz="2200" dirty="0"/>
              <a:t>the Implementation of Upset Prevention and Recovery Training (UPRT</a:t>
            </a:r>
            <a:r>
              <a:rPr lang="en-GB" sz="2200" dirty="0" smtClean="0"/>
              <a:t>)</a:t>
            </a:r>
          </a:p>
          <a:p>
            <a:pPr lvl="0">
              <a:spcAft>
                <a:spcPts val="1200"/>
              </a:spcAft>
            </a:pPr>
            <a:r>
              <a:rPr lang="en-US" sz="2200" dirty="0" smtClean="0"/>
              <a:t>Pilot </a:t>
            </a:r>
            <a:r>
              <a:rPr lang="en-US" sz="2200" dirty="0"/>
              <a:t>monitoring and situational </a:t>
            </a:r>
            <a:r>
              <a:rPr lang="en-US" sz="2200" dirty="0" smtClean="0"/>
              <a:t>awareness</a:t>
            </a:r>
          </a:p>
          <a:p>
            <a:pPr lvl="0">
              <a:spcAft>
                <a:spcPts val="1200"/>
              </a:spcAft>
            </a:pPr>
            <a:r>
              <a:rPr lang="en-US" altLang="en-US" sz="2200" dirty="0"/>
              <a:t>U</a:t>
            </a:r>
            <a:r>
              <a:rPr lang="en-US" altLang="en-US" sz="2200" dirty="0" smtClean="0"/>
              <a:t>nrestricted Multi-crew Pilot License (MPL)</a:t>
            </a:r>
            <a:endParaRPr lang="en-US" sz="2200" dirty="0"/>
          </a:p>
          <a:p>
            <a:pPr marL="0" indent="0">
              <a:buNone/>
            </a:pPr>
            <a:endParaRPr lang="en-US" dirty="0"/>
          </a:p>
        </p:txBody>
      </p:sp>
      <p:sp>
        <p:nvSpPr>
          <p:cNvPr id="5" name="Date Placeholder 4"/>
          <p:cNvSpPr>
            <a:spLocks noGrp="1"/>
          </p:cNvSpPr>
          <p:nvPr>
            <p:ph type="dt" sz="half" idx="10"/>
          </p:nvPr>
        </p:nvSpPr>
        <p:spPr/>
        <p:txBody>
          <a:bodyPr/>
          <a:lstStyle/>
          <a:p>
            <a:r>
              <a:rPr lang="en-US" altLang="en-US" smtClean="0"/>
              <a:t>28 May 2015</a:t>
            </a:r>
            <a:endParaRPr lang="en-US" altLang="en-US"/>
          </a:p>
        </p:txBody>
      </p:sp>
      <p:sp>
        <p:nvSpPr>
          <p:cNvPr id="6" name="Footer Placeholder 5"/>
          <p:cNvSpPr>
            <a:spLocks noGrp="1"/>
          </p:cNvSpPr>
          <p:nvPr>
            <p:ph type="ftr" sz="quarter" idx="11"/>
          </p:nvPr>
        </p:nvSpPr>
        <p:spPr/>
        <p:txBody>
          <a:bodyPr/>
          <a:lstStyle/>
          <a:p>
            <a:pPr>
              <a:defRPr/>
            </a:pPr>
            <a:r>
              <a:rPr lang="en-US" smtClean="0"/>
              <a:t>FSF MED 6th Int Conf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654" y="4724400"/>
            <a:ext cx="2524125" cy="1466850"/>
          </a:xfrm>
          <a:prstGeom prst="rect">
            <a:avLst/>
          </a:prstGeom>
        </p:spPr>
      </p:pic>
    </p:spTree>
    <p:extLst>
      <p:ext uri="{BB962C8B-B14F-4D97-AF65-F5344CB8AC3E}">
        <p14:creationId xmlns:p14="http://schemas.microsoft.com/office/powerpoint/2010/main" val="235829600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19136"/>
            <a:ext cx="8458200" cy="1200329"/>
          </a:xfrm>
        </p:spPr>
        <p:txBody>
          <a:bodyPr/>
          <a:lstStyle/>
          <a:p>
            <a:r>
              <a:rPr lang="en-GB" dirty="0"/>
              <a:t>Upset Prevention and Recovery Training</a:t>
            </a:r>
            <a:endParaRPr lang="en-US" dirty="0"/>
          </a:p>
        </p:txBody>
      </p:sp>
      <p:sp>
        <p:nvSpPr>
          <p:cNvPr id="3" name="Content Placeholder 2"/>
          <p:cNvSpPr>
            <a:spLocks noGrp="1"/>
          </p:cNvSpPr>
          <p:nvPr>
            <p:ph idx="1"/>
          </p:nvPr>
        </p:nvSpPr>
        <p:spPr>
          <a:xfrm>
            <a:off x="685800" y="2209800"/>
            <a:ext cx="8153400" cy="3886200"/>
          </a:xfrm>
        </p:spPr>
        <p:txBody>
          <a:bodyPr/>
          <a:lstStyle/>
          <a:p>
            <a:pPr marL="0" indent="0">
              <a:spcAft>
                <a:spcPts val="1200"/>
              </a:spcAft>
              <a:buNone/>
            </a:pPr>
            <a:endParaRPr lang="en-GB" sz="2200" dirty="0" smtClean="0"/>
          </a:p>
          <a:p>
            <a:endParaRPr lang="en-US" dirty="0"/>
          </a:p>
        </p:txBody>
      </p:sp>
      <p:pic>
        <p:nvPicPr>
          <p:cNvPr id="5" name="Picture 4"/>
          <p:cNvPicPr>
            <a:picLocks noChangeAspect="1"/>
          </p:cNvPicPr>
          <p:nvPr/>
        </p:nvPicPr>
        <p:blipFill>
          <a:blip r:embed="rId3"/>
          <a:stretch>
            <a:fillRect/>
          </a:stretch>
        </p:blipFill>
        <p:spPr>
          <a:xfrm>
            <a:off x="-793" y="2303203"/>
            <a:ext cx="9144793" cy="4109060"/>
          </a:xfrm>
          <a:prstGeom prst="rect">
            <a:avLst/>
          </a:prstGeom>
        </p:spPr>
      </p:pic>
      <p:sp>
        <p:nvSpPr>
          <p:cNvPr id="6" name="Date Placeholder 5"/>
          <p:cNvSpPr>
            <a:spLocks noGrp="1"/>
          </p:cNvSpPr>
          <p:nvPr>
            <p:ph type="dt" sz="half" idx="10"/>
          </p:nvPr>
        </p:nvSpPr>
        <p:spPr/>
        <p:txBody>
          <a:bodyPr/>
          <a:lstStyle/>
          <a:p>
            <a:r>
              <a:rPr lang="en-US" altLang="en-US" smtClean="0"/>
              <a:t>28 May 2015</a:t>
            </a:r>
            <a:endParaRPr lang="en-US" altLang="en-US"/>
          </a:p>
        </p:txBody>
      </p:sp>
      <p:sp>
        <p:nvSpPr>
          <p:cNvPr id="7" name="Footer Placeholder 6"/>
          <p:cNvSpPr>
            <a:spLocks noGrp="1"/>
          </p:cNvSpPr>
          <p:nvPr>
            <p:ph type="ftr" sz="quarter" idx="11"/>
          </p:nvPr>
        </p:nvSpPr>
        <p:spPr/>
        <p:txBody>
          <a:bodyPr/>
          <a:lstStyle/>
          <a:p>
            <a:pPr>
              <a:defRPr/>
            </a:pPr>
            <a:r>
              <a:rPr lang="en-US" smtClean="0"/>
              <a:t>FSF MED 6th Int Conf</a:t>
            </a:r>
            <a:endParaRPr lang="en-US" dirty="0"/>
          </a:p>
        </p:txBody>
      </p:sp>
    </p:spTree>
    <p:extLst>
      <p:ext uri="{BB962C8B-B14F-4D97-AF65-F5344CB8AC3E}">
        <p14:creationId xmlns:p14="http://schemas.microsoft.com/office/powerpoint/2010/main" val="1960356752"/>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407195" y="2971800"/>
            <a:ext cx="4433454" cy="2246769"/>
          </a:xfrm>
        </p:spPr>
        <p:txBody>
          <a:bodyPr/>
          <a:lstStyle/>
          <a:p>
            <a:pPr algn="l"/>
            <a:r>
              <a:rPr lang="en-US" sz="2800" b="1" kern="1400" spc="-150" dirty="0">
                <a:latin typeface="Akzidenz-Grotesk Pro Med Cnd"/>
                <a:ea typeface="MS Gothic" panose="020B0609070205080204" pitchFamily="49" charset="-128"/>
                <a:cs typeface="Times New Roman" panose="02020603050405020304" pitchFamily="18" charset="0"/>
              </a:rPr>
              <a:t>Guidance Material and Best Practices</a:t>
            </a:r>
            <a:br>
              <a:rPr lang="en-US" sz="2800" b="1" kern="1400" spc="-150" dirty="0">
                <a:latin typeface="Akzidenz-Grotesk Pro Med Cnd"/>
                <a:ea typeface="MS Gothic" panose="020B0609070205080204" pitchFamily="49" charset="-128"/>
                <a:cs typeface="Times New Roman" panose="02020603050405020304" pitchFamily="18" charset="0"/>
              </a:rPr>
            </a:br>
            <a:r>
              <a:rPr lang="en-US" sz="2800" b="1" kern="1400" spc="-150" dirty="0">
                <a:latin typeface="Akzidenz-Grotesk Pro Med Cnd"/>
                <a:ea typeface="MS Gothic" panose="020B0609070205080204" pitchFamily="49" charset="-128"/>
                <a:cs typeface="Times New Roman" panose="02020603050405020304" pitchFamily="18" charset="0"/>
              </a:rPr>
              <a:t>for the Implementation of </a:t>
            </a:r>
            <a:r>
              <a:rPr lang="en-US" sz="2800" b="1" kern="1400" spc="-150" dirty="0" smtClean="0">
                <a:latin typeface="Akzidenz-Grotesk Pro Med Cnd"/>
                <a:ea typeface="MS Gothic" panose="020B0609070205080204" pitchFamily="49" charset="-128"/>
                <a:cs typeface="Times New Roman" panose="02020603050405020304" pitchFamily="18" charset="0"/>
              </a:rPr>
              <a:t/>
            </a:r>
            <a:br>
              <a:rPr lang="en-US" sz="2800" b="1" kern="1400" spc="-150" dirty="0" smtClean="0">
                <a:latin typeface="Akzidenz-Grotesk Pro Med Cnd"/>
                <a:ea typeface="MS Gothic" panose="020B0609070205080204" pitchFamily="49" charset="-128"/>
                <a:cs typeface="Times New Roman" panose="02020603050405020304" pitchFamily="18" charset="0"/>
              </a:rPr>
            </a:br>
            <a:r>
              <a:rPr lang="en-US" sz="2800" b="1" kern="1400" spc="-150" dirty="0" smtClean="0">
                <a:latin typeface="Akzidenz-Grotesk Pro Med Cnd"/>
                <a:ea typeface="MS Gothic" panose="020B0609070205080204" pitchFamily="49" charset="-128"/>
                <a:cs typeface="Times New Roman" panose="02020603050405020304" pitchFamily="18" charset="0"/>
              </a:rPr>
              <a:t>Upset </a:t>
            </a:r>
            <a:r>
              <a:rPr lang="en-US" sz="2800" b="1" kern="1400" spc="-150" dirty="0">
                <a:latin typeface="Akzidenz-Grotesk Pro Med Cnd"/>
                <a:ea typeface="MS Gothic" panose="020B0609070205080204" pitchFamily="49" charset="-128"/>
                <a:cs typeface="Times New Roman" panose="02020603050405020304" pitchFamily="18" charset="0"/>
              </a:rPr>
              <a:t>Prevention and Recovery </a:t>
            </a:r>
            <a:r>
              <a:rPr lang="en-US" sz="2800" b="1" kern="1400" spc="-150" dirty="0" smtClean="0">
                <a:latin typeface="Akzidenz-Grotesk Pro Med Cnd"/>
                <a:ea typeface="MS Gothic" panose="020B0609070205080204" pitchFamily="49" charset="-128"/>
                <a:cs typeface="Times New Roman" panose="02020603050405020304" pitchFamily="18" charset="0"/>
              </a:rPr>
              <a:t>Training</a:t>
            </a:r>
            <a:endParaRPr lang="en-US" altLang="en-US" sz="2800" b="1" spc="-150" dirty="0" smtClean="0">
              <a:latin typeface="Akzidenz-Grotesk Pro Med Cnd"/>
            </a:endParaRPr>
          </a:p>
        </p:txBody>
      </p:sp>
      <p:sp>
        <p:nvSpPr>
          <p:cNvPr id="3075" name="Subtitle 2"/>
          <p:cNvSpPr>
            <a:spLocks noGrp="1"/>
          </p:cNvSpPr>
          <p:nvPr>
            <p:ph type="subTitle" idx="1"/>
          </p:nvPr>
        </p:nvSpPr>
        <p:spPr>
          <a:xfrm>
            <a:off x="382449" y="5486400"/>
            <a:ext cx="8458200" cy="762000"/>
          </a:xfrm>
        </p:spPr>
        <p:txBody>
          <a:bodyPr/>
          <a:lstStyle/>
          <a:p>
            <a:pPr algn="l"/>
            <a:endParaRPr lang="en-US" sz="800" dirty="0">
              <a:solidFill>
                <a:srgbClr val="000000"/>
              </a:solidFill>
              <a:latin typeface="Akzidenz-Grotesk Pro Med Cnd"/>
            </a:endParaRPr>
          </a:p>
          <a:p>
            <a:pPr algn="r"/>
            <a:r>
              <a:rPr lang="en-US" sz="800" dirty="0">
                <a:solidFill>
                  <a:srgbClr val="000000"/>
                </a:solidFill>
                <a:latin typeface="Akzidenz-Grotesk Pro Med Cnd"/>
              </a:rPr>
              <a:t> </a:t>
            </a:r>
            <a:r>
              <a:rPr lang="en-US" sz="3600" dirty="0" smtClean="0">
                <a:solidFill>
                  <a:srgbClr val="FF0000"/>
                </a:solidFill>
                <a:latin typeface="Akzidenz-Grotesk Pro Med Cnd"/>
              </a:rPr>
              <a:t>1</a:t>
            </a:r>
            <a:r>
              <a:rPr lang="en-US" sz="1400" baseline="30000" dirty="0" smtClean="0">
                <a:solidFill>
                  <a:srgbClr val="FF0000"/>
                </a:solidFill>
                <a:latin typeface="Akzidenz-Grotesk Pro Med Cnd"/>
              </a:rPr>
              <a:t>st</a:t>
            </a:r>
            <a:r>
              <a:rPr lang="en-US" sz="1400" dirty="0" smtClean="0">
                <a:solidFill>
                  <a:srgbClr val="FF0000"/>
                </a:solidFill>
                <a:latin typeface="Akzidenz-Grotesk Pro Med Cnd"/>
              </a:rPr>
              <a:t> </a:t>
            </a:r>
            <a:r>
              <a:rPr lang="en-US" sz="1400" b="1" dirty="0" smtClean="0">
                <a:solidFill>
                  <a:srgbClr val="002060"/>
                </a:solidFill>
                <a:latin typeface="Akzidenz-Grotesk Pro Med Cnd"/>
              </a:rPr>
              <a:t>Edition</a:t>
            </a:r>
            <a:endParaRPr lang="en-US" sz="800" b="1" dirty="0">
              <a:solidFill>
                <a:srgbClr val="002060"/>
              </a:solidFill>
              <a:latin typeface="Akzidenz-Grotesk Pro Med Cnd"/>
            </a:endParaRPr>
          </a:p>
        </p:txBody>
      </p:sp>
      <p:sp>
        <p:nvSpPr>
          <p:cNvPr id="9" name="TextBox 8"/>
          <p:cNvSpPr txBox="1"/>
          <p:nvPr/>
        </p:nvSpPr>
        <p:spPr>
          <a:xfrm>
            <a:off x="6400800" y="5218569"/>
            <a:ext cx="2209800" cy="400110"/>
          </a:xfrm>
          <a:prstGeom prst="rect">
            <a:avLst/>
          </a:prstGeom>
          <a:noFill/>
        </p:spPr>
        <p:txBody>
          <a:bodyPr wrap="square" rtlCol="0">
            <a:spAutoFit/>
          </a:bodyPr>
          <a:lstStyle/>
          <a:p>
            <a:pPr algn="r"/>
            <a:r>
              <a:rPr lang="en-US" sz="2000" kern="1400" spc="-100" dirty="0" smtClean="0">
                <a:solidFill>
                  <a:schemeClr val="bg2">
                    <a:lumMod val="25000"/>
                    <a:lumOff val="75000"/>
                  </a:schemeClr>
                </a:solidFill>
                <a:latin typeface="Agency FB" panose="020B0503020202020204" pitchFamily="34" charset="0"/>
                <a:ea typeface="MS Gothic" panose="020B0609070205080204" pitchFamily="49" charset="-128"/>
                <a:cs typeface="Times New Roman" panose="02020603050405020304" pitchFamily="18" charset="0"/>
              </a:rPr>
              <a:t>2015</a:t>
            </a:r>
            <a:endParaRPr lang="en-US" sz="2000" dirty="0">
              <a:solidFill>
                <a:schemeClr val="bg2">
                  <a:lumMod val="25000"/>
                  <a:lumOff val="75000"/>
                </a:schemeClr>
              </a:solidFill>
            </a:endParaRPr>
          </a:p>
        </p:txBody>
      </p:sp>
    </p:spTree>
    <p:extLst>
      <p:ext uri="{BB962C8B-B14F-4D97-AF65-F5344CB8AC3E}">
        <p14:creationId xmlns:p14="http://schemas.microsoft.com/office/powerpoint/2010/main" val="3186856890"/>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085" y="2819400"/>
            <a:ext cx="3160341" cy="2431981"/>
          </a:xfrm>
          <a:prstGeom prst="rect">
            <a:avLst/>
          </a:prstGeom>
        </p:spPr>
      </p:pic>
      <p:sp>
        <p:nvSpPr>
          <p:cNvPr id="2" name="Title 1"/>
          <p:cNvSpPr>
            <a:spLocks noGrp="1"/>
          </p:cNvSpPr>
          <p:nvPr>
            <p:ph type="title"/>
          </p:nvPr>
        </p:nvSpPr>
        <p:spPr>
          <a:xfrm>
            <a:off x="457200" y="1371600"/>
            <a:ext cx="8229600" cy="646331"/>
          </a:xfrm>
        </p:spPr>
        <p:txBody>
          <a:bodyPr/>
          <a:lstStyle/>
          <a:p>
            <a:r>
              <a:rPr lang="en-US" dirty="0" smtClean="0"/>
              <a:t>IATA UPRT Manual - Content</a:t>
            </a:r>
            <a:endParaRPr lang="en-US" dirty="0"/>
          </a:p>
        </p:txBody>
      </p:sp>
      <p:sp>
        <p:nvSpPr>
          <p:cNvPr id="3" name="Content Placeholder 2"/>
          <p:cNvSpPr>
            <a:spLocks noGrp="1"/>
          </p:cNvSpPr>
          <p:nvPr>
            <p:ph idx="1"/>
          </p:nvPr>
        </p:nvSpPr>
        <p:spPr>
          <a:xfrm>
            <a:off x="924339" y="2933700"/>
            <a:ext cx="8229600" cy="3657600"/>
          </a:xfrm>
        </p:spPr>
        <p:txBody>
          <a:bodyPr/>
          <a:lstStyle/>
          <a:p>
            <a:pPr>
              <a:lnSpc>
                <a:spcPct val="150000"/>
              </a:lnSpc>
              <a:spcAft>
                <a:spcPts val="400"/>
              </a:spcAft>
            </a:pPr>
            <a:r>
              <a:rPr lang="en-GB" dirty="0" smtClean="0"/>
              <a:t>Regulatory compliance</a:t>
            </a:r>
          </a:p>
          <a:p>
            <a:pPr>
              <a:lnSpc>
                <a:spcPct val="150000"/>
              </a:lnSpc>
              <a:spcAft>
                <a:spcPts val="400"/>
              </a:spcAft>
            </a:pPr>
            <a:r>
              <a:rPr lang="en-GB" dirty="0"/>
              <a:t>Academic </a:t>
            </a:r>
            <a:r>
              <a:rPr lang="en-GB" dirty="0" smtClean="0"/>
              <a:t>training</a:t>
            </a:r>
          </a:p>
          <a:p>
            <a:pPr>
              <a:lnSpc>
                <a:spcPct val="150000"/>
              </a:lnSpc>
              <a:spcAft>
                <a:spcPts val="400"/>
              </a:spcAft>
            </a:pPr>
            <a:r>
              <a:rPr lang="en-GB" dirty="0"/>
              <a:t>Practical training</a:t>
            </a:r>
          </a:p>
          <a:p>
            <a:pPr marL="0" indent="0">
              <a:buNone/>
            </a:pPr>
            <a:endParaRPr lang="en-GB" dirty="0" smtClean="0"/>
          </a:p>
        </p:txBody>
      </p:sp>
      <p:sp>
        <p:nvSpPr>
          <p:cNvPr id="5" name="Date Placeholder 4"/>
          <p:cNvSpPr>
            <a:spLocks noGrp="1"/>
          </p:cNvSpPr>
          <p:nvPr>
            <p:ph type="dt" sz="half" idx="10"/>
          </p:nvPr>
        </p:nvSpPr>
        <p:spPr/>
        <p:txBody>
          <a:bodyPr/>
          <a:lstStyle/>
          <a:p>
            <a:r>
              <a:rPr lang="en-US" altLang="en-US" smtClean="0"/>
              <a:t>28 May 2015</a:t>
            </a:r>
            <a:endParaRPr lang="en-US" altLang="en-US"/>
          </a:p>
        </p:txBody>
      </p:sp>
      <p:sp>
        <p:nvSpPr>
          <p:cNvPr id="6" name="Footer Placeholder 5"/>
          <p:cNvSpPr>
            <a:spLocks noGrp="1"/>
          </p:cNvSpPr>
          <p:nvPr>
            <p:ph type="ftr" sz="quarter" idx="11"/>
          </p:nvPr>
        </p:nvSpPr>
        <p:spPr/>
        <p:txBody>
          <a:bodyPr/>
          <a:lstStyle/>
          <a:p>
            <a:pPr>
              <a:defRPr/>
            </a:pPr>
            <a:r>
              <a:rPr lang="en-US" smtClean="0"/>
              <a:t>FSF MED 6th Int Conf</a:t>
            </a:r>
            <a:endParaRPr lang="en-US" dirty="0"/>
          </a:p>
        </p:txBody>
      </p:sp>
    </p:spTree>
    <p:extLst>
      <p:ext uri="{BB962C8B-B14F-4D97-AF65-F5344CB8AC3E}">
        <p14:creationId xmlns:p14="http://schemas.microsoft.com/office/powerpoint/2010/main" val="32973745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646331"/>
          </a:xfrm>
        </p:spPr>
        <p:txBody>
          <a:bodyPr/>
          <a:lstStyle/>
          <a:p>
            <a:r>
              <a:rPr lang="en-US" dirty="0" smtClean="0"/>
              <a:t>IATA UPRT Manual – Content (cont.)</a:t>
            </a:r>
            <a:endParaRPr lang="en-US" dirty="0"/>
          </a:p>
        </p:txBody>
      </p:sp>
      <p:sp>
        <p:nvSpPr>
          <p:cNvPr id="3" name="Content Placeholder 2"/>
          <p:cNvSpPr>
            <a:spLocks noGrp="1"/>
          </p:cNvSpPr>
          <p:nvPr>
            <p:ph idx="1"/>
          </p:nvPr>
        </p:nvSpPr>
        <p:spPr>
          <a:xfrm>
            <a:off x="304800" y="2611219"/>
            <a:ext cx="8229600" cy="3657600"/>
          </a:xfrm>
        </p:spPr>
        <p:txBody>
          <a:bodyPr/>
          <a:lstStyle/>
          <a:p>
            <a:pPr>
              <a:lnSpc>
                <a:spcPct val="150000"/>
              </a:lnSpc>
              <a:spcAft>
                <a:spcPts val="300"/>
              </a:spcAft>
            </a:pPr>
            <a:r>
              <a:rPr lang="en-GB" dirty="0" smtClean="0"/>
              <a:t>UPRT Instructors</a:t>
            </a:r>
          </a:p>
          <a:p>
            <a:pPr>
              <a:lnSpc>
                <a:spcPct val="150000"/>
              </a:lnSpc>
              <a:spcAft>
                <a:spcPts val="300"/>
              </a:spcAft>
            </a:pPr>
            <a:r>
              <a:rPr lang="en-GB" dirty="0"/>
              <a:t>Assessing pilots </a:t>
            </a:r>
            <a:r>
              <a:rPr lang="en-GB" dirty="0" smtClean="0"/>
              <a:t>performance</a:t>
            </a:r>
          </a:p>
          <a:p>
            <a:pPr>
              <a:lnSpc>
                <a:spcPct val="150000"/>
              </a:lnSpc>
              <a:spcAft>
                <a:spcPts val="300"/>
              </a:spcAft>
            </a:pPr>
            <a:r>
              <a:rPr lang="en-GB" dirty="0" smtClean="0"/>
              <a:t>Operator / ATO </a:t>
            </a:r>
            <a:r>
              <a:rPr lang="en-GB" dirty="0"/>
              <a:t>UPRT </a:t>
            </a:r>
            <a:r>
              <a:rPr lang="en-GB" dirty="0" smtClean="0"/>
              <a:t>implementation</a:t>
            </a:r>
            <a:endParaRPr lang="en-GB" dirty="0"/>
          </a:p>
          <a:p>
            <a:pPr>
              <a:spcAft>
                <a:spcPts val="300"/>
              </a:spcAft>
            </a:pPr>
            <a:endParaRPr lang="en-GB" sz="2000" dirty="0"/>
          </a:p>
          <a:p>
            <a:pPr>
              <a:spcAft>
                <a:spcPts val="300"/>
              </a:spcAft>
            </a:pPr>
            <a:endParaRPr lang="en-GB" sz="2100" dirty="0" smtClean="0"/>
          </a:p>
          <a:p>
            <a:pPr>
              <a:spcAft>
                <a:spcPts val="300"/>
              </a:spcAft>
            </a:pPr>
            <a:endParaRPr lang="en-GB" sz="2100" dirty="0" smtClean="0"/>
          </a:p>
          <a:p>
            <a:pPr>
              <a:spcAft>
                <a:spcPts val="300"/>
              </a:spcAft>
            </a:pPr>
            <a:endParaRPr lang="en-GB" sz="2100" dirty="0" smtClean="0"/>
          </a:p>
          <a:p>
            <a:pPr lvl="1"/>
            <a:endParaRPr lang="en-US" sz="2000" dirty="0"/>
          </a:p>
        </p:txBody>
      </p:sp>
      <p:sp>
        <p:nvSpPr>
          <p:cNvPr id="5" name="Date Placeholder 4"/>
          <p:cNvSpPr>
            <a:spLocks noGrp="1"/>
          </p:cNvSpPr>
          <p:nvPr>
            <p:ph type="dt" sz="half" idx="10"/>
          </p:nvPr>
        </p:nvSpPr>
        <p:spPr/>
        <p:txBody>
          <a:bodyPr/>
          <a:lstStyle/>
          <a:p>
            <a:r>
              <a:rPr lang="en-US" altLang="en-US" smtClean="0"/>
              <a:t>28 May 2015</a:t>
            </a:r>
            <a:endParaRPr lang="en-US" altLang="en-US"/>
          </a:p>
        </p:txBody>
      </p:sp>
      <p:sp>
        <p:nvSpPr>
          <p:cNvPr id="6" name="Footer Placeholder 5"/>
          <p:cNvSpPr>
            <a:spLocks noGrp="1"/>
          </p:cNvSpPr>
          <p:nvPr>
            <p:ph type="ftr" sz="quarter" idx="11"/>
          </p:nvPr>
        </p:nvSpPr>
        <p:spPr/>
        <p:txBody>
          <a:bodyPr/>
          <a:lstStyle/>
          <a:p>
            <a:pPr>
              <a:defRPr/>
            </a:pPr>
            <a:r>
              <a:rPr lang="en-US" smtClean="0"/>
              <a:t>FSF MED 6th Int Conf</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333" y="2611219"/>
            <a:ext cx="3024667" cy="2265581"/>
          </a:xfrm>
          <a:prstGeom prst="rect">
            <a:avLst/>
          </a:prstGeom>
        </p:spPr>
      </p:pic>
    </p:spTree>
    <p:extLst>
      <p:ext uri="{BB962C8B-B14F-4D97-AF65-F5344CB8AC3E}">
        <p14:creationId xmlns:p14="http://schemas.microsoft.com/office/powerpoint/2010/main" val="25942110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4289"/>
            <a:ext cx="7696200" cy="646331"/>
          </a:xfrm>
        </p:spPr>
        <p:txBody>
          <a:bodyPr/>
          <a:lstStyle/>
          <a:p>
            <a:r>
              <a:rPr lang="en-US" dirty="0" smtClean="0"/>
              <a:t>Cyber Security Threats</a:t>
            </a:r>
            <a:endParaRPr lang="en-US" dirty="0"/>
          </a:p>
        </p:txBody>
      </p:sp>
      <p:sp>
        <p:nvSpPr>
          <p:cNvPr id="5" name="Content Placeholder 4"/>
          <p:cNvSpPr>
            <a:spLocks noGrp="1"/>
          </p:cNvSpPr>
          <p:nvPr>
            <p:ph idx="1"/>
          </p:nvPr>
        </p:nvSpPr>
        <p:spPr>
          <a:xfrm>
            <a:off x="591457" y="2743200"/>
            <a:ext cx="8382000" cy="3455988"/>
          </a:xfrm>
        </p:spPr>
        <p:txBody>
          <a:bodyPr>
            <a:noAutofit/>
          </a:bodyPr>
          <a:lstStyle/>
          <a:p>
            <a:pPr>
              <a:lnSpc>
                <a:spcPct val="150000"/>
              </a:lnSpc>
            </a:pPr>
            <a:r>
              <a:rPr lang="en-US" dirty="0" smtClean="0"/>
              <a:t>System/Data Availability</a:t>
            </a:r>
            <a:endParaRPr lang="en-US" dirty="0"/>
          </a:p>
          <a:p>
            <a:pPr>
              <a:lnSpc>
                <a:spcPct val="150000"/>
              </a:lnSpc>
            </a:pPr>
            <a:r>
              <a:rPr lang="en-US" dirty="0" smtClean="0"/>
              <a:t>Data integrity</a:t>
            </a:r>
            <a:endParaRPr lang="en-US" dirty="0"/>
          </a:p>
          <a:p>
            <a:pPr>
              <a:lnSpc>
                <a:spcPct val="150000"/>
              </a:lnSpc>
            </a:pPr>
            <a:r>
              <a:rPr lang="en-US" dirty="0" smtClean="0"/>
              <a:t>Confidentiality </a:t>
            </a:r>
          </a:p>
        </p:txBody>
      </p:sp>
      <p:pic>
        <p:nvPicPr>
          <p:cNvPr id="6" name="Picture 2" descr="http://cdn.3news.co.nz/3news/AM/2014/6/3/346902/Cyber-cri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161" y="2895600"/>
            <a:ext cx="2864296" cy="190953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ltLang="en-US" smtClean="0"/>
              <a:t>28 May 2015</a:t>
            </a:r>
            <a:endParaRPr lang="en-US" altLang="en-US"/>
          </a:p>
        </p:txBody>
      </p:sp>
      <p:sp>
        <p:nvSpPr>
          <p:cNvPr id="7" name="Footer Placeholder 6"/>
          <p:cNvSpPr>
            <a:spLocks noGrp="1"/>
          </p:cNvSpPr>
          <p:nvPr>
            <p:ph type="ftr" sz="quarter" idx="11"/>
          </p:nvPr>
        </p:nvSpPr>
        <p:spPr/>
        <p:txBody>
          <a:bodyPr/>
          <a:lstStyle/>
          <a:p>
            <a:pPr>
              <a:defRPr/>
            </a:pPr>
            <a:r>
              <a:rPr lang="en-US" smtClean="0"/>
              <a:t>FSF MED 6th Int Conf</a:t>
            </a:r>
            <a:endParaRPr lang="en-US" dirty="0"/>
          </a:p>
        </p:txBody>
      </p:sp>
    </p:spTree>
    <p:extLst>
      <p:ext uri="{BB962C8B-B14F-4D97-AF65-F5344CB8AC3E}">
        <p14:creationId xmlns:p14="http://schemas.microsoft.com/office/powerpoint/2010/main" val="217286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1064"/>
            <a:ext cx="6750050" cy="1143000"/>
          </a:xfrm>
        </p:spPr>
        <p:txBody>
          <a:bodyPr/>
          <a:lstStyle/>
          <a:p>
            <a:r>
              <a:rPr lang="en-US" dirty="0" smtClean="0"/>
              <a:t>Impact of cyber threats</a:t>
            </a:r>
            <a:endParaRPr lang="en-US" dirty="0"/>
          </a:p>
        </p:txBody>
      </p:sp>
      <p:sp>
        <p:nvSpPr>
          <p:cNvPr id="5" name="Content Placeholder 4"/>
          <p:cNvSpPr>
            <a:spLocks noGrp="1"/>
          </p:cNvSpPr>
          <p:nvPr>
            <p:ph idx="1"/>
          </p:nvPr>
        </p:nvSpPr>
        <p:spPr>
          <a:xfrm>
            <a:off x="457200" y="2582980"/>
            <a:ext cx="8382000" cy="3455988"/>
          </a:xfrm>
        </p:spPr>
        <p:txBody>
          <a:bodyPr>
            <a:noAutofit/>
          </a:bodyPr>
          <a:lstStyle/>
          <a:p>
            <a:pPr>
              <a:lnSpc>
                <a:spcPct val="150000"/>
              </a:lnSpc>
            </a:pPr>
            <a:r>
              <a:rPr lang="en-US" dirty="0" smtClean="0"/>
              <a:t>Safety </a:t>
            </a:r>
            <a:r>
              <a:rPr lang="en-US" dirty="0"/>
              <a:t>and security</a:t>
            </a:r>
          </a:p>
          <a:p>
            <a:pPr>
              <a:lnSpc>
                <a:spcPct val="150000"/>
              </a:lnSpc>
            </a:pPr>
            <a:r>
              <a:rPr lang="en-US" dirty="0"/>
              <a:t>Operational disruption</a:t>
            </a:r>
          </a:p>
          <a:p>
            <a:pPr>
              <a:lnSpc>
                <a:spcPct val="150000"/>
              </a:lnSpc>
            </a:pPr>
            <a:r>
              <a:rPr lang="en-US" dirty="0"/>
              <a:t>Business </a:t>
            </a:r>
            <a:r>
              <a:rPr lang="en-US" dirty="0" smtClean="0"/>
              <a:t>disruption</a:t>
            </a:r>
          </a:p>
        </p:txBody>
      </p:sp>
      <p:pic>
        <p:nvPicPr>
          <p:cNvPr id="6" name="Picture 2" descr="https://encrypted-tbn1.gstatic.com/images?q=tbn:ANd9GcSsxhkxttHitvC4dktpPkX49bEHkUz3DQ8QTy-kZ79O0Wnq2kB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82980"/>
            <a:ext cx="3201258"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ltLang="en-US" smtClean="0"/>
              <a:t>28 May 2015</a:t>
            </a:r>
            <a:endParaRPr lang="en-US" altLang="en-US"/>
          </a:p>
        </p:txBody>
      </p:sp>
      <p:sp>
        <p:nvSpPr>
          <p:cNvPr id="7" name="Footer Placeholder 6"/>
          <p:cNvSpPr>
            <a:spLocks noGrp="1"/>
          </p:cNvSpPr>
          <p:nvPr>
            <p:ph type="ftr" sz="quarter" idx="11"/>
          </p:nvPr>
        </p:nvSpPr>
        <p:spPr/>
        <p:txBody>
          <a:bodyPr/>
          <a:lstStyle/>
          <a:p>
            <a:pPr>
              <a:defRPr/>
            </a:pPr>
            <a:r>
              <a:rPr lang="en-US" smtClean="0"/>
              <a:t>FSF MED 6th Int Conf</a:t>
            </a:r>
            <a:endParaRPr lang="en-US" dirty="0"/>
          </a:p>
        </p:txBody>
      </p:sp>
    </p:spTree>
    <p:extLst>
      <p:ext uri="{BB962C8B-B14F-4D97-AF65-F5344CB8AC3E}">
        <p14:creationId xmlns:p14="http://schemas.microsoft.com/office/powerpoint/2010/main" val="217293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5543"/>
            <a:ext cx="7696200" cy="1143000"/>
          </a:xfrm>
        </p:spPr>
        <p:txBody>
          <a:bodyPr/>
          <a:lstStyle/>
          <a:p>
            <a:r>
              <a:rPr lang="en-US" dirty="0" smtClean="0"/>
              <a:t>Industry stakeholders challenges</a:t>
            </a:r>
            <a:endParaRPr lang="en-US" dirty="0"/>
          </a:p>
        </p:txBody>
      </p:sp>
      <p:sp>
        <p:nvSpPr>
          <p:cNvPr id="5" name="Content Placeholder 4"/>
          <p:cNvSpPr>
            <a:spLocks noGrp="1"/>
          </p:cNvSpPr>
          <p:nvPr>
            <p:ph idx="1"/>
          </p:nvPr>
        </p:nvSpPr>
        <p:spPr>
          <a:xfrm>
            <a:off x="488674" y="2485230"/>
            <a:ext cx="8382000" cy="3455988"/>
          </a:xfrm>
        </p:spPr>
        <p:txBody>
          <a:bodyPr>
            <a:noAutofit/>
          </a:bodyPr>
          <a:lstStyle/>
          <a:p>
            <a:pPr>
              <a:lnSpc>
                <a:spcPct val="150000"/>
              </a:lnSpc>
            </a:pPr>
            <a:r>
              <a:rPr lang="en-US" dirty="0" smtClean="0"/>
              <a:t>Perception of threat / risk management</a:t>
            </a:r>
            <a:endParaRPr lang="en-US" dirty="0"/>
          </a:p>
          <a:p>
            <a:pPr>
              <a:lnSpc>
                <a:spcPct val="150000"/>
              </a:lnSpc>
            </a:pPr>
            <a:r>
              <a:rPr lang="en-US" dirty="0" smtClean="0"/>
              <a:t>Defining roles and responsibilities</a:t>
            </a:r>
          </a:p>
          <a:p>
            <a:pPr lvl="0">
              <a:lnSpc>
                <a:spcPct val="150000"/>
              </a:lnSpc>
            </a:pPr>
            <a:r>
              <a:rPr lang="en-US" dirty="0" smtClean="0"/>
              <a:t>Sharing of information</a:t>
            </a:r>
          </a:p>
          <a:p>
            <a:pPr lvl="0">
              <a:lnSpc>
                <a:spcPct val="150000"/>
              </a:lnSpc>
            </a:pPr>
            <a:r>
              <a:rPr lang="en-US" dirty="0" smtClean="0"/>
              <a:t>Raising awareness and </a:t>
            </a:r>
            <a:r>
              <a:rPr lang="en-US" dirty="0">
                <a:solidFill>
                  <a:srgbClr val="F00847"/>
                </a:solidFill>
              </a:rPr>
              <a:t>training</a:t>
            </a:r>
            <a:r>
              <a:rPr lang="en-US" dirty="0" smtClean="0"/>
              <a:t> </a:t>
            </a: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99693"/>
            <a:ext cx="3041651" cy="204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altLang="en-US" smtClean="0"/>
              <a:t>28 May 2015</a:t>
            </a:r>
            <a:endParaRPr lang="en-US" altLang="en-US"/>
          </a:p>
        </p:txBody>
      </p:sp>
      <p:sp>
        <p:nvSpPr>
          <p:cNvPr id="6" name="Footer Placeholder 5"/>
          <p:cNvSpPr>
            <a:spLocks noGrp="1"/>
          </p:cNvSpPr>
          <p:nvPr>
            <p:ph type="ftr" sz="quarter" idx="11"/>
          </p:nvPr>
        </p:nvSpPr>
        <p:spPr/>
        <p:txBody>
          <a:bodyPr/>
          <a:lstStyle/>
          <a:p>
            <a:pPr>
              <a:defRPr/>
            </a:pPr>
            <a:r>
              <a:rPr lang="en-US" smtClean="0"/>
              <a:t>FSF MED 6th Int Conf</a:t>
            </a:r>
            <a:endParaRPr lang="en-US" dirty="0"/>
          </a:p>
        </p:txBody>
      </p:sp>
    </p:spTree>
    <p:extLst>
      <p:ext uri="{BB962C8B-B14F-4D97-AF65-F5344CB8AC3E}">
        <p14:creationId xmlns:p14="http://schemas.microsoft.com/office/powerpoint/2010/main" val="99585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5543"/>
            <a:ext cx="7696200" cy="646331"/>
          </a:xfrm>
        </p:spPr>
        <p:txBody>
          <a:bodyPr/>
          <a:lstStyle/>
          <a:p>
            <a:r>
              <a:rPr lang="en-US" dirty="0" smtClean="0"/>
              <a:t>Cyber Security Training</a:t>
            </a:r>
            <a:endParaRPr lang="en-US" dirty="0"/>
          </a:p>
        </p:txBody>
      </p:sp>
      <p:sp>
        <p:nvSpPr>
          <p:cNvPr id="5" name="Content Placeholder 4"/>
          <p:cNvSpPr>
            <a:spLocks noGrp="1"/>
          </p:cNvSpPr>
          <p:nvPr>
            <p:ph idx="1"/>
          </p:nvPr>
        </p:nvSpPr>
        <p:spPr>
          <a:xfrm>
            <a:off x="533400" y="2133600"/>
            <a:ext cx="8382000" cy="3455988"/>
          </a:xfrm>
        </p:spPr>
        <p:txBody>
          <a:bodyPr>
            <a:noAutofit/>
          </a:bodyPr>
          <a:lstStyle/>
          <a:p>
            <a:pPr marL="0" indent="0">
              <a:buNone/>
            </a:pPr>
            <a:r>
              <a:rPr lang="en-US" dirty="0"/>
              <a:t>A</a:t>
            </a:r>
            <a:r>
              <a:rPr lang="en-US" dirty="0" smtClean="0"/>
              <a:t>imed to:</a:t>
            </a:r>
            <a:endParaRPr lang="en-US" dirty="0"/>
          </a:p>
          <a:p>
            <a:r>
              <a:rPr lang="en-US" dirty="0" smtClean="0"/>
              <a:t>Locate, prioritize and assess </a:t>
            </a:r>
            <a:r>
              <a:rPr lang="en-US" dirty="0"/>
              <a:t>cyber risks in aviation businesses</a:t>
            </a:r>
          </a:p>
          <a:p>
            <a:r>
              <a:rPr lang="en-US" dirty="0" smtClean="0"/>
              <a:t>Recommend </a:t>
            </a:r>
            <a:r>
              <a:rPr lang="en-US" dirty="0"/>
              <a:t>risk mitigation processes</a:t>
            </a:r>
          </a:p>
          <a:p>
            <a:r>
              <a:rPr lang="en-US" dirty="0"/>
              <a:t>Implement Cyber Security Management System (CSMS) guiding principles in your business</a:t>
            </a:r>
          </a:p>
          <a:p>
            <a:endParaRPr lang="en-US" sz="2000" dirty="0"/>
          </a:p>
        </p:txBody>
      </p:sp>
      <p:sp>
        <p:nvSpPr>
          <p:cNvPr id="3" name="Date Placeholder 2"/>
          <p:cNvSpPr>
            <a:spLocks noGrp="1"/>
          </p:cNvSpPr>
          <p:nvPr>
            <p:ph type="dt" sz="half" idx="10"/>
          </p:nvPr>
        </p:nvSpPr>
        <p:spPr/>
        <p:txBody>
          <a:bodyPr/>
          <a:lstStyle/>
          <a:p>
            <a:r>
              <a:rPr lang="en-US" altLang="en-US" smtClean="0"/>
              <a:t>28 May 2015</a:t>
            </a:r>
            <a:endParaRPr lang="en-US" altLang="en-US"/>
          </a:p>
        </p:txBody>
      </p:sp>
      <p:sp>
        <p:nvSpPr>
          <p:cNvPr id="6" name="Footer Placeholder 5"/>
          <p:cNvSpPr>
            <a:spLocks noGrp="1"/>
          </p:cNvSpPr>
          <p:nvPr>
            <p:ph type="ftr" sz="quarter" idx="11"/>
          </p:nvPr>
        </p:nvSpPr>
        <p:spPr/>
        <p:txBody>
          <a:bodyPr/>
          <a:lstStyle/>
          <a:p>
            <a:pPr>
              <a:defRPr/>
            </a:pPr>
            <a:r>
              <a:rPr lang="en-US" smtClean="0"/>
              <a:t>FSF MED 6th Int Conf</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546489"/>
            <a:ext cx="2209800" cy="1657351"/>
          </a:xfrm>
          <a:prstGeom prst="rect">
            <a:avLst/>
          </a:prstGeom>
        </p:spPr>
      </p:pic>
    </p:spTree>
    <p:extLst>
      <p:ext uri="{BB962C8B-B14F-4D97-AF65-F5344CB8AC3E}">
        <p14:creationId xmlns:p14="http://schemas.microsoft.com/office/powerpoint/2010/main" val="305412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quarter" idx="4294967295"/>
          </p:nvPr>
        </p:nvSpPr>
        <p:spPr>
          <a:xfrm>
            <a:off x="5867400" y="6477000"/>
            <a:ext cx="3048000" cy="228600"/>
          </a:xfrm>
          <a:prstGeom prst="rect">
            <a:avLst/>
          </a:prstGeom>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1000" smtClean="0">
                <a:solidFill>
                  <a:schemeClr val="tx2"/>
                </a:solidFill>
                <a:latin typeface="Arial" pitchFamily="34" charset="0"/>
              </a:rPr>
              <a:t>28 May 2015</a:t>
            </a:r>
          </a:p>
        </p:txBody>
      </p:sp>
      <p:sp>
        <p:nvSpPr>
          <p:cNvPr id="9" name="Footer Placeholder 2"/>
          <p:cNvSpPr>
            <a:spLocks noGrp="1"/>
          </p:cNvSpPr>
          <p:nvPr>
            <p:ph type="ftr" sz="quarter" idx="4294967295"/>
          </p:nvPr>
        </p:nvSpPr>
        <p:spPr>
          <a:xfrm>
            <a:off x="152400" y="6477000"/>
            <a:ext cx="3124200" cy="228600"/>
          </a:xfrm>
          <a:prstGeom prst="rect">
            <a:avLst/>
          </a:prstGeom>
        </p:spPr>
        <p:txBody>
          <a:bodyPr/>
          <a:lstStyle/>
          <a:p>
            <a:pPr>
              <a:defRPr/>
            </a:pPr>
            <a:r>
              <a:rPr lang="en-US" smtClean="0"/>
              <a:t>FSF MED 6th Int Conf</a:t>
            </a:r>
            <a:endParaRPr lang="en-US"/>
          </a:p>
        </p:txBody>
      </p:sp>
      <p:sp>
        <p:nvSpPr>
          <p:cNvPr id="52226" name="Date Placeholder 1"/>
          <p:cNvSpPr txBox="1">
            <a:spLocks noGrp="1"/>
          </p:cNvSpPr>
          <p:nvPr/>
        </p:nvSpPr>
        <p:spPr bwMode="auto">
          <a:xfrm>
            <a:off x="5791200" y="6248400"/>
            <a:ext cx="21336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sz="1500" b="1" smtClean="0">
                <a:solidFill>
                  <a:srgbClr val="0B2B5C"/>
                </a:solidFill>
                <a:latin typeface="Arial Narrow" pitchFamily="34" charset="0"/>
              </a:rPr>
              <a:t>May 31 - June 1, 2011 Miami, FL </a:t>
            </a:r>
            <a:endParaRPr lang="fr-FR" sz="1500" b="1" smtClean="0">
              <a:solidFill>
                <a:srgbClr val="0B2B5C"/>
              </a:solidFill>
              <a:latin typeface="Arial Narrow" pitchFamily="34" charset="0"/>
            </a:endParaRPr>
          </a:p>
        </p:txBody>
      </p:sp>
      <p:sp>
        <p:nvSpPr>
          <p:cNvPr id="52227" name="Footer Placeholder 2"/>
          <p:cNvSpPr txBox="1">
            <a:spLocks noGrp="1"/>
          </p:cNvSpPr>
          <p:nvPr/>
        </p:nvSpPr>
        <p:spPr bwMode="auto">
          <a:xfrm>
            <a:off x="215900" y="6237288"/>
            <a:ext cx="27003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pPr>
              <a:defRPr/>
            </a:pPr>
            <a:r>
              <a:rPr lang="fr-FR" sz="1300" b="1" smtClean="0">
                <a:solidFill>
                  <a:srgbClr val="0B2B5C"/>
                </a:solidFill>
                <a:latin typeface="Arial Narrow" charset="0"/>
              </a:rPr>
              <a:t>LATAM/CAR RCG 30</a:t>
            </a:r>
          </a:p>
        </p:txBody>
      </p:sp>
      <p:sp>
        <p:nvSpPr>
          <p:cNvPr id="52228" name="Slide Number Placeholder 3"/>
          <p:cNvSpPr txBox="1">
            <a:spLocks noGrp="1"/>
          </p:cNvSpPr>
          <p:nvPr/>
        </p:nvSpPr>
        <p:spPr bwMode="auto">
          <a:xfrm>
            <a:off x="3492500"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fld id="{306ACD05-4731-4C84-8D1A-CA3952A1D850}" type="slidenum">
              <a:rPr lang="fr-FR" sz="1500" b="1" smtClean="0">
                <a:solidFill>
                  <a:srgbClr val="0B2B5C"/>
                </a:solidFill>
                <a:latin typeface="Arial Narrow" pitchFamily="34" charset="0"/>
              </a:rPr>
              <a:pPr algn="ctr" eaLnBrk="1" hangingPunct="1">
                <a:defRPr/>
              </a:pPr>
              <a:t>19</a:t>
            </a:fld>
            <a:endParaRPr lang="fr-FR" sz="1500" b="1" smtClean="0">
              <a:solidFill>
                <a:srgbClr val="0B2B5C"/>
              </a:solidFill>
              <a:latin typeface="Arial Narrow" pitchFamily="34" charset="0"/>
            </a:endParaRPr>
          </a:p>
        </p:txBody>
      </p:sp>
      <p:sp>
        <p:nvSpPr>
          <p:cNvPr id="52230" name="Rectangle 10"/>
          <p:cNvSpPr>
            <a:spLocks noChangeArrowheads="1"/>
          </p:cNvSpPr>
          <p:nvPr/>
        </p:nvSpPr>
        <p:spPr bwMode="auto">
          <a:xfrm>
            <a:off x="3262313" y="1844675"/>
            <a:ext cx="5486400"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88925" indent="-288925" algn="ctr" eaLnBrk="0" hangingPunct="0">
              <a:lnSpc>
                <a:spcPct val="80000"/>
              </a:lnSpc>
              <a:spcBef>
                <a:spcPct val="20000"/>
              </a:spcBef>
              <a:buClr>
                <a:schemeClr val="hlink"/>
              </a:buClr>
              <a:buFont typeface="Wingdings 3" pitchFamily="18" charset="2"/>
              <a:buNone/>
              <a:defRPr/>
            </a:pPr>
            <a:r>
              <a:rPr lang="en-GB" sz="3600" b="1" dirty="0">
                <a:solidFill>
                  <a:srgbClr val="FF0000"/>
                </a:solidFill>
                <a:latin typeface="Arial" pitchFamily="34" charset="0"/>
                <a:cs typeface="Arial" pitchFamily="34" charset="0"/>
              </a:rPr>
              <a:t>Thank </a:t>
            </a:r>
            <a:r>
              <a:rPr lang="en-GB" sz="3600" b="1" dirty="0" smtClean="0">
                <a:solidFill>
                  <a:srgbClr val="FF0000"/>
                </a:solidFill>
                <a:latin typeface="Arial" pitchFamily="34" charset="0"/>
                <a:cs typeface="Arial" pitchFamily="34" charset="0"/>
              </a:rPr>
              <a:t>you</a:t>
            </a:r>
            <a:endParaRPr lang="en-GB" sz="3600" b="1" dirty="0">
              <a:solidFill>
                <a:srgbClr val="0B2B5C"/>
              </a:solidFill>
              <a:latin typeface="Arial" pitchFamily="34" charset="0"/>
              <a:cs typeface="Arial" pitchFamily="34" charset="0"/>
            </a:endParaRPr>
          </a:p>
          <a:p>
            <a:pPr marL="288925" indent="-288925" algn="ctr" eaLnBrk="0" hangingPunct="0">
              <a:lnSpc>
                <a:spcPct val="80000"/>
              </a:lnSpc>
              <a:spcBef>
                <a:spcPct val="20000"/>
              </a:spcBef>
              <a:buClr>
                <a:schemeClr val="hlink"/>
              </a:buClr>
              <a:buFont typeface="Wingdings 3" pitchFamily="18" charset="2"/>
              <a:buNone/>
              <a:defRPr/>
            </a:pPr>
            <a:endParaRPr lang="en-GB" sz="3600" b="1" dirty="0">
              <a:solidFill>
                <a:srgbClr val="0B2B5C"/>
              </a:solidFill>
              <a:latin typeface="Arial" pitchFamily="34" charset="0"/>
              <a:cs typeface="Arial" pitchFamily="34" charset="0"/>
            </a:endParaRPr>
          </a:p>
          <a:p>
            <a:pPr marL="288925" indent="-288925" algn="ctr" eaLnBrk="0" hangingPunct="0">
              <a:lnSpc>
                <a:spcPct val="80000"/>
              </a:lnSpc>
              <a:spcBef>
                <a:spcPct val="20000"/>
              </a:spcBef>
              <a:buClr>
                <a:schemeClr val="hlink"/>
              </a:buClr>
              <a:buFont typeface="Wingdings 3" pitchFamily="18" charset="2"/>
              <a:buNone/>
              <a:defRPr/>
            </a:pPr>
            <a:r>
              <a:rPr lang="en-GB" sz="2800" dirty="0" smtClean="0">
                <a:solidFill>
                  <a:srgbClr val="038FD7"/>
                </a:solidFill>
                <a:latin typeface="Arial" pitchFamily="34" charset="0"/>
                <a:cs typeface="Arial" pitchFamily="34" charset="0"/>
              </a:rPr>
              <a:t>Stefano </a:t>
            </a:r>
            <a:r>
              <a:rPr lang="en-GB" sz="2800" dirty="0" err="1" smtClean="0">
                <a:solidFill>
                  <a:srgbClr val="038FD7"/>
                </a:solidFill>
                <a:latin typeface="Arial" pitchFamily="34" charset="0"/>
                <a:cs typeface="Arial" pitchFamily="34" charset="0"/>
              </a:rPr>
              <a:t>Prola</a:t>
            </a:r>
            <a:endParaRPr lang="en-GB" sz="2800" dirty="0">
              <a:solidFill>
                <a:srgbClr val="038FD7"/>
              </a:solidFill>
              <a:latin typeface="Arial" pitchFamily="34" charset="0"/>
              <a:cs typeface="Arial" pitchFamily="34" charset="0"/>
            </a:endParaRPr>
          </a:p>
          <a:p>
            <a:pPr marL="288925" indent="-288925" algn="ctr" eaLnBrk="0" hangingPunct="0">
              <a:lnSpc>
                <a:spcPct val="80000"/>
              </a:lnSpc>
              <a:spcBef>
                <a:spcPct val="20000"/>
              </a:spcBef>
              <a:buClr>
                <a:schemeClr val="hlink"/>
              </a:buClr>
              <a:buFont typeface="Wingdings 3" pitchFamily="18" charset="2"/>
              <a:buNone/>
              <a:defRPr/>
            </a:pPr>
            <a:r>
              <a:rPr lang="en-GB" sz="2800" dirty="0">
                <a:solidFill>
                  <a:srgbClr val="038FD7"/>
                </a:solidFill>
                <a:latin typeface="Arial" pitchFamily="34" charset="0"/>
                <a:cs typeface="Arial" pitchFamily="34" charset="0"/>
              </a:rPr>
              <a:t>p</a:t>
            </a:r>
            <a:r>
              <a:rPr lang="en-GB" sz="2800" dirty="0" smtClean="0">
                <a:solidFill>
                  <a:srgbClr val="038FD7"/>
                </a:solidFill>
                <a:latin typeface="Arial" pitchFamily="34" charset="0"/>
                <a:cs typeface="Arial" pitchFamily="34" charset="0"/>
              </a:rPr>
              <a:t>rolas@iata.org</a:t>
            </a:r>
            <a:endParaRPr lang="en-GB" sz="2800" dirty="0">
              <a:solidFill>
                <a:srgbClr val="038FD7"/>
              </a:solidFill>
              <a:latin typeface="Arial" pitchFamily="34" charset="0"/>
              <a:cs typeface="Times New Roman" pitchFamily="18" charset="0"/>
            </a:endParaRPr>
          </a:p>
        </p:txBody>
      </p:sp>
      <p:pic>
        <p:nvPicPr>
          <p:cNvPr id="19465" name="Picture 11" descr="ma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4250"/>
            <a:ext cx="91440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1"/>
          <p:cNvSpPr txBox="1">
            <a:spLocks noChangeArrowheads="1"/>
          </p:cNvSpPr>
          <p:nvPr/>
        </p:nvSpPr>
        <p:spPr bwMode="auto">
          <a:xfrm>
            <a:off x="685800" y="3200400"/>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800" dirty="0" err="1" smtClean="0">
                <a:latin typeface="Arial" charset="0"/>
              </a:rPr>
              <a:t>Larnaca</a:t>
            </a:r>
            <a:endParaRPr lang="en-US" sz="1800" dirty="0">
              <a:latin typeface="Arial" charset="0"/>
            </a:endParaRPr>
          </a:p>
          <a:p>
            <a:pPr eaLnBrk="1" hangingPunct="1"/>
            <a:r>
              <a:rPr lang="en-US" sz="1800" dirty="0" smtClean="0">
                <a:latin typeface="Arial" charset="0"/>
              </a:rPr>
              <a:t>May 28</a:t>
            </a:r>
            <a:r>
              <a:rPr lang="en-US" sz="1800" baseline="30000" dirty="0" smtClean="0">
                <a:latin typeface="Arial" charset="0"/>
              </a:rPr>
              <a:t>th</a:t>
            </a:r>
            <a:r>
              <a:rPr lang="en-US" sz="1800" dirty="0">
                <a:latin typeface="Arial" charset="0"/>
              </a:rPr>
              <a:t>,</a:t>
            </a:r>
            <a:r>
              <a:rPr lang="en-US" sz="1800" dirty="0" smtClean="0">
                <a:latin typeface="Arial" charset="0"/>
              </a:rPr>
              <a:t> 2015</a:t>
            </a:r>
            <a:endParaRPr lang="en-US" sz="1800" dirty="0">
              <a:latin typeface="Arial" charset="0"/>
            </a:endParaRPr>
          </a:p>
        </p:txBody>
      </p:sp>
    </p:spTree>
    <p:extLst>
      <p:ext uri="{BB962C8B-B14F-4D97-AF65-F5344CB8AC3E}">
        <p14:creationId xmlns:p14="http://schemas.microsoft.com/office/powerpoint/2010/main" val="408009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66714"/>
            <a:ext cx="9144000" cy="3643611"/>
          </a:xfrm>
          <a:prstGeom prst="rect">
            <a:avLst/>
          </a:prstGeom>
        </p:spPr>
      </p:pic>
      <p:sp>
        <p:nvSpPr>
          <p:cNvPr id="2" name="Title 1"/>
          <p:cNvSpPr>
            <a:spLocks noGrp="1"/>
          </p:cNvSpPr>
          <p:nvPr>
            <p:ph type="title"/>
          </p:nvPr>
        </p:nvSpPr>
        <p:spPr/>
        <p:txBody>
          <a:bodyPr/>
          <a:lstStyle/>
          <a:p>
            <a:r>
              <a:rPr lang="en-US" dirty="0" smtClean="0"/>
              <a:t>OUTLINEs</a:t>
            </a:r>
            <a:endParaRPr lang="en-US" dirty="0"/>
          </a:p>
        </p:txBody>
      </p:sp>
      <p:sp>
        <p:nvSpPr>
          <p:cNvPr id="3" name="Content Placeholder 2"/>
          <p:cNvSpPr>
            <a:spLocks noGrp="1"/>
          </p:cNvSpPr>
          <p:nvPr>
            <p:ph idx="1"/>
          </p:nvPr>
        </p:nvSpPr>
        <p:spPr>
          <a:xfrm>
            <a:off x="2971800" y="1524000"/>
            <a:ext cx="8229600" cy="3657600"/>
          </a:xfrm>
        </p:spPr>
        <p:txBody>
          <a:bodyPr/>
          <a:lstStyle/>
          <a:p>
            <a:pPr>
              <a:spcBef>
                <a:spcPts val="600"/>
              </a:spcBef>
              <a:spcAft>
                <a:spcPts val="1200"/>
              </a:spcAft>
            </a:pPr>
            <a:r>
              <a:rPr lang="en-US" dirty="0" smtClean="0"/>
              <a:t>Pilot Training Task Force</a:t>
            </a:r>
          </a:p>
          <a:p>
            <a:pPr>
              <a:spcBef>
                <a:spcPts val="600"/>
              </a:spcBef>
              <a:spcAft>
                <a:spcPts val="1200"/>
              </a:spcAft>
            </a:pPr>
            <a:r>
              <a:rPr lang="en-US" dirty="0" smtClean="0"/>
              <a:t>Upset Prevention and Recovery Training</a:t>
            </a:r>
          </a:p>
          <a:p>
            <a:pPr>
              <a:spcBef>
                <a:spcPts val="600"/>
              </a:spcBef>
              <a:spcAft>
                <a:spcPts val="1200"/>
              </a:spcAft>
            </a:pPr>
            <a:r>
              <a:rPr lang="en-US" dirty="0" smtClean="0"/>
              <a:t>Cyber Security</a:t>
            </a:r>
          </a:p>
          <a:p>
            <a:pPr>
              <a:spcBef>
                <a:spcPts val="600"/>
              </a:spcBef>
              <a:spcAft>
                <a:spcPts val="1200"/>
              </a:spcAft>
            </a:pPr>
            <a:endParaRPr lang="en-US" dirty="0"/>
          </a:p>
          <a:p>
            <a:pPr>
              <a:spcBef>
                <a:spcPts val="600"/>
              </a:spcBef>
              <a:spcAft>
                <a:spcPts val="1200"/>
              </a:spcAft>
            </a:pPr>
            <a:endParaRPr lang="en-US" dirty="0"/>
          </a:p>
        </p:txBody>
      </p:sp>
      <p:sp>
        <p:nvSpPr>
          <p:cNvPr id="4" name="Date Placeholder 3"/>
          <p:cNvSpPr>
            <a:spLocks noGrp="1"/>
          </p:cNvSpPr>
          <p:nvPr>
            <p:ph type="dt" sz="half" idx="10"/>
          </p:nvPr>
        </p:nvSpPr>
        <p:spPr/>
        <p:txBody>
          <a:bodyPr/>
          <a:lstStyle/>
          <a:p>
            <a:r>
              <a:rPr lang="en-US" altLang="en-US" smtClean="0"/>
              <a:t>28 May 2015</a:t>
            </a:r>
            <a:endParaRPr lang="en-US" altLang="en-US"/>
          </a:p>
        </p:txBody>
      </p:sp>
      <p:sp>
        <p:nvSpPr>
          <p:cNvPr id="6" name="Footer Placeholder 5"/>
          <p:cNvSpPr>
            <a:spLocks noGrp="1"/>
          </p:cNvSpPr>
          <p:nvPr>
            <p:ph type="ftr" sz="quarter" idx="11"/>
          </p:nvPr>
        </p:nvSpPr>
        <p:spPr/>
        <p:txBody>
          <a:bodyPr/>
          <a:lstStyle/>
          <a:p>
            <a:pPr>
              <a:defRPr/>
            </a:pPr>
            <a:r>
              <a:rPr lang="en-US" smtClean="0"/>
              <a:t>FSF MED 6th Int Conf</a:t>
            </a:r>
            <a:endParaRPr lang="en-US" dirty="0"/>
          </a:p>
        </p:txBody>
      </p:sp>
    </p:spTree>
    <p:extLst>
      <p:ext uri="{BB962C8B-B14F-4D97-AF65-F5344CB8AC3E}">
        <p14:creationId xmlns:p14="http://schemas.microsoft.com/office/powerpoint/2010/main" val="39588507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6"/>
          <p:cNvSpPr txBox="1">
            <a:spLocks noChangeArrowheads="1"/>
          </p:cNvSpPr>
          <p:nvPr/>
        </p:nvSpPr>
        <p:spPr bwMode="auto">
          <a:xfrm>
            <a:off x="812800" y="1524000"/>
            <a:ext cx="44140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rgbClr val="0B2B5C"/>
                </a:solidFill>
              </a:rPr>
              <a:t>Safety Performance:</a:t>
            </a:r>
          </a:p>
          <a:p>
            <a:pPr eaLnBrk="1" hangingPunct="1">
              <a:defRPr/>
            </a:pPr>
            <a:r>
              <a:rPr lang="en-US" dirty="0" smtClean="0">
                <a:solidFill>
                  <a:srgbClr val="0075BD"/>
                </a:solidFill>
              </a:rPr>
              <a:t>All Accidents per Million Flights</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55850"/>
            <a:ext cx="73152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altLang="en-US" smtClean="0"/>
              <a:t>28 May 2015</a:t>
            </a:r>
            <a:endParaRPr lang="en-US" altLang="en-US"/>
          </a:p>
        </p:txBody>
      </p:sp>
      <p:sp>
        <p:nvSpPr>
          <p:cNvPr id="4" name="Footer Placeholder 3"/>
          <p:cNvSpPr>
            <a:spLocks noGrp="1"/>
          </p:cNvSpPr>
          <p:nvPr>
            <p:ph type="ftr" sz="quarter" idx="11"/>
          </p:nvPr>
        </p:nvSpPr>
        <p:spPr/>
        <p:txBody>
          <a:bodyPr/>
          <a:lstStyle/>
          <a:p>
            <a:pPr>
              <a:defRPr/>
            </a:pPr>
            <a:r>
              <a:rPr lang="en-US" smtClean="0"/>
              <a:t>FSF MED 6th Int Conf</a:t>
            </a:r>
            <a:endParaRPr lang="en-US"/>
          </a:p>
        </p:txBody>
      </p:sp>
    </p:spTree>
    <p:extLst>
      <p:ext uri="{BB962C8B-B14F-4D97-AF65-F5344CB8AC3E}">
        <p14:creationId xmlns:p14="http://schemas.microsoft.com/office/powerpoint/2010/main" val="85408497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0" y="1219200"/>
            <a:ext cx="9144000" cy="990600"/>
          </a:xfrm>
        </p:spPr>
        <p:txBody>
          <a:bodyPr/>
          <a:lstStyle/>
          <a:p>
            <a:pPr algn="ctr" eaLnBrk="1" hangingPunct="1"/>
            <a:r>
              <a:rPr lang="en-US" sz="3200" kern="1200" dirty="0">
                <a:solidFill>
                  <a:srgbClr val="0075BD"/>
                </a:solidFill>
                <a:ea typeface="+mn-ea"/>
                <a:cs typeface="Arial" charset="0"/>
              </a:rPr>
              <a:t>All Accidents </a:t>
            </a:r>
            <a:r>
              <a:rPr lang="en-US" sz="3200" kern="1200" dirty="0" smtClean="0">
                <a:solidFill>
                  <a:srgbClr val="0075BD"/>
                </a:solidFill>
                <a:ea typeface="+mn-ea"/>
                <a:cs typeface="Arial" charset="0"/>
              </a:rPr>
              <a:t>Overview</a:t>
            </a:r>
            <a:endParaRPr lang="en-US" sz="1600" dirty="0"/>
          </a:p>
        </p:txBody>
      </p:sp>
      <p:graphicFrame>
        <p:nvGraphicFramePr>
          <p:cNvPr id="210982" name="Group 38"/>
          <p:cNvGraphicFramePr>
            <a:graphicFrameLocks noGrp="1"/>
          </p:cNvGraphicFramePr>
          <p:nvPr>
            <p:ph type="tbl" idx="1"/>
            <p:extLst/>
          </p:nvPr>
        </p:nvGraphicFramePr>
        <p:xfrm>
          <a:off x="228600" y="2057400"/>
          <a:ext cx="8534400" cy="3383280"/>
        </p:xfrm>
        <a:graphic>
          <a:graphicData uri="http://schemas.openxmlformats.org/drawingml/2006/table">
            <a:tbl>
              <a:tblPr/>
              <a:tblGrid>
                <a:gridCol w="3581400"/>
                <a:gridCol w="2514600"/>
                <a:gridCol w="2438400"/>
              </a:tblGrid>
              <a:tr h="5385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3" pitchFamily="18" charset="2"/>
                        <a:buNone/>
                        <a:tabLst/>
                      </a:pPr>
                      <a:endParaRPr kumimoji="0" lang="en-US" sz="2000" b="1" i="0" u="none" strike="noStrike" cap="none" normalizeH="0" baseline="0" dirty="0" smtClean="0">
                        <a:ln>
                          <a:noFill/>
                        </a:ln>
                        <a:solidFill>
                          <a:srgbClr val="0B2B5C"/>
                        </a:solidFill>
                        <a:effectLst/>
                        <a:latin typeface="Arial" charset="0"/>
                      </a:endParaRPr>
                    </a:p>
                  </a:txBody>
                  <a:tcPr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1" i="0" u="none" strike="noStrike" cap="none" normalizeH="0" baseline="0" dirty="0" smtClean="0">
                          <a:ln>
                            <a:noFill/>
                          </a:ln>
                          <a:solidFill>
                            <a:srgbClr val="0B2B5C"/>
                          </a:solidFill>
                          <a:effectLst/>
                          <a:latin typeface="Arial" charset="0"/>
                        </a:rPr>
                        <a:t>Year 2014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defRPr/>
                      </a:pPr>
                      <a:r>
                        <a:rPr kumimoji="0" lang="en-US" sz="1800" b="1" i="0" u="none" strike="noStrike" cap="none" normalizeH="0" baseline="0" dirty="0" smtClean="0">
                          <a:ln>
                            <a:noFill/>
                          </a:ln>
                          <a:solidFill>
                            <a:srgbClr val="0075BD"/>
                          </a:solidFill>
                          <a:effectLst/>
                          <a:latin typeface="Arial" charset="0"/>
                        </a:rPr>
                        <a:t>2009-2013 Average per year</a:t>
                      </a:r>
                    </a:p>
                  </a:txBody>
                  <a:tcPr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40000"/>
                        <a:lumOff val="60000"/>
                      </a:schemeClr>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Total Accidents</a:t>
                      </a:r>
                    </a:p>
                  </a:txBody>
                  <a:tcPr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075BD"/>
                          </a:solidFill>
                          <a:effectLst/>
                          <a:latin typeface="Arial" charset="0"/>
                        </a:rPr>
                        <a:t>86</a:t>
                      </a:r>
                    </a:p>
                  </a:txBody>
                  <a:tcPr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Accidents with IATA Members</a:t>
                      </a:r>
                    </a:p>
                  </a:txBody>
                  <a:tcPr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075BD"/>
                          </a:solidFill>
                          <a:effectLst/>
                          <a:latin typeface="Arial" charset="0"/>
                        </a:rPr>
                        <a:t>26</a:t>
                      </a:r>
                    </a:p>
                  </a:txBody>
                  <a:tcPr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Total Jet Hull Losses</a:t>
                      </a:r>
                    </a:p>
                  </a:txBody>
                  <a:tcPr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075BD"/>
                          </a:solidFill>
                          <a:effectLst/>
                          <a:latin typeface="Arial" charset="0"/>
                        </a:rPr>
                        <a:t>16</a:t>
                      </a:r>
                    </a:p>
                  </a:txBody>
                  <a:tcPr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Total Turbo-Prop Hull Losses</a:t>
                      </a:r>
                    </a:p>
                  </a:txBody>
                  <a:tcPr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075BD"/>
                          </a:solidFill>
                          <a:effectLst/>
                          <a:latin typeface="Arial" charset="0"/>
                        </a:rPr>
                        <a:t>20</a:t>
                      </a:r>
                    </a:p>
                  </a:txBody>
                  <a:tcPr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Total Fatal Accidents</a:t>
                      </a:r>
                    </a:p>
                  </a:txBody>
                  <a:tcPr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075BD"/>
                          </a:solidFill>
                          <a:effectLst/>
                          <a:latin typeface="Arial" charset="0"/>
                        </a:rPr>
                        <a:t>19</a:t>
                      </a:r>
                    </a:p>
                  </a:txBody>
                  <a:tcPr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Fatalities</a:t>
                      </a:r>
                    </a:p>
                  </a:txBody>
                  <a:tcPr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B2B5C"/>
                          </a:solidFill>
                          <a:effectLst/>
                          <a:latin typeface="Arial" charset="0"/>
                        </a:rPr>
                        <a:t>641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Wingdings 3" pitchFamily="18" charset="2"/>
                        <a:buNone/>
                        <a:tabLst/>
                      </a:pPr>
                      <a:r>
                        <a:rPr kumimoji="0" lang="en-US" sz="1800" b="0" i="0" u="none" strike="noStrike" cap="none" normalizeH="0" baseline="0" dirty="0" smtClean="0">
                          <a:ln>
                            <a:noFill/>
                          </a:ln>
                          <a:solidFill>
                            <a:srgbClr val="0075BD"/>
                          </a:solidFill>
                          <a:effectLst/>
                          <a:latin typeface="Arial" charset="0"/>
                        </a:rPr>
                        <a:t>517</a:t>
                      </a:r>
                    </a:p>
                  </a:txBody>
                  <a:tcPr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r>
            </a:tbl>
          </a:graphicData>
        </a:graphic>
      </p:graphicFrame>
      <p:sp>
        <p:nvSpPr>
          <p:cNvPr id="6" name="TextBox 5"/>
          <p:cNvSpPr txBox="1"/>
          <p:nvPr/>
        </p:nvSpPr>
        <p:spPr>
          <a:xfrm>
            <a:off x="7010400" y="5791200"/>
            <a:ext cx="1905000" cy="307777"/>
          </a:xfrm>
          <a:prstGeom prst="rect">
            <a:avLst/>
          </a:prstGeom>
          <a:noFill/>
        </p:spPr>
        <p:txBody>
          <a:bodyPr wrap="square" rtlCol="0">
            <a:spAutoFit/>
          </a:bodyPr>
          <a:lstStyle/>
          <a:p>
            <a:r>
              <a:rPr lang="en-US" sz="1400" i="1" dirty="0" smtClean="0">
                <a:solidFill>
                  <a:schemeClr val="tx1">
                    <a:lumMod val="65000"/>
                    <a:lumOff val="35000"/>
                  </a:schemeClr>
                </a:solidFill>
                <a:latin typeface="Arial" panose="020B0604020202020204" pitchFamily="34" charset="0"/>
                <a:cs typeface="Arial" panose="020B0604020202020204" pitchFamily="34" charset="0"/>
              </a:rPr>
              <a:t>Source: </a:t>
            </a:r>
            <a:r>
              <a:rPr lang="en-US" sz="1400" dirty="0" smtClean="0">
                <a:solidFill>
                  <a:schemeClr val="tx1">
                    <a:lumMod val="65000"/>
                    <a:lumOff val="35000"/>
                  </a:schemeClr>
                </a:solidFill>
                <a:latin typeface="Arial" panose="020B0604020202020204" pitchFamily="34" charset="0"/>
                <a:cs typeface="Arial" panose="020B0604020202020204" pitchFamily="34" charset="0"/>
              </a:rPr>
              <a:t>IATA GADM</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Slide Number Placeholder 5"/>
          <p:cNvSpPr txBox="1">
            <a:spLocks/>
          </p:cNvSpPr>
          <p:nvPr/>
        </p:nvSpPr>
        <p:spPr>
          <a:xfrm>
            <a:off x="3962400" y="6477000"/>
            <a:ext cx="1219200" cy="228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S PGothic"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S PGothic"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S PGothic"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S PGothic" pitchFamily="34" charset="-128"/>
                <a:cs typeface="+mn-cs"/>
              </a:defRPr>
            </a:lvl9pPr>
          </a:lstStyle>
          <a:p>
            <a:pPr algn="ctr" eaLnBrk="1" hangingPunct="1">
              <a:defRPr/>
            </a:pPr>
            <a:endParaRPr lang="en-US" sz="1000" b="1" dirty="0" smtClean="0">
              <a:solidFill>
                <a:srgbClr val="0075BD"/>
              </a:solidFill>
              <a:latin typeface="Arial" pitchFamily="34" charset="0"/>
            </a:endParaRPr>
          </a:p>
        </p:txBody>
      </p:sp>
      <p:sp>
        <p:nvSpPr>
          <p:cNvPr id="3" name="Footer Placeholder 2"/>
          <p:cNvSpPr>
            <a:spLocks noGrp="1"/>
          </p:cNvSpPr>
          <p:nvPr>
            <p:ph type="ftr" sz="quarter" idx="10"/>
          </p:nvPr>
        </p:nvSpPr>
        <p:spPr/>
        <p:txBody>
          <a:bodyPr/>
          <a:lstStyle/>
          <a:p>
            <a:pPr>
              <a:defRPr/>
            </a:pPr>
            <a:r>
              <a:rPr lang="en-US" smtClean="0"/>
              <a:t>FSF MED 6th Int Conf</a:t>
            </a:r>
            <a:endParaRPr lang="en-US" dirty="0"/>
          </a:p>
        </p:txBody>
      </p:sp>
      <p:sp>
        <p:nvSpPr>
          <p:cNvPr id="7" name="Date Placeholder 2"/>
          <p:cNvSpPr txBox="1">
            <a:spLocks/>
          </p:cNvSpPr>
          <p:nvPr/>
        </p:nvSpPr>
        <p:spPr bwMode="auto">
          <a:xfrm>
            <a:off x="5867400" y="64770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b="1"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r"/>
            <a:r>
              <a:rPr lang="en-US" altLang="en-US" smtClean="0"/>
              <a:t>15 May 2015</a:t>
            </a:r>
            <a:endParaRPr lang="en-US" altLang="en-US"/>
          </a:p>
        </p:txBody>
      </p:sp>
    </p:spTree>
    <p:extLst>
      <p:ext uri="{BB962C8B-B14F-4D97-AF65-F5344CB8AC3E}">
        <p14:creationId xmlns:p14="http://schemas.microsoft.com/office/powerpoint/2010/main" val="17973193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2" descr="worldMap"/>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00" y="1371600"/>
            <a:ext cx="9118600" cy="499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 22"/>
          <p:cNvGraphicFramePr>
            <a:graphicFrameLocks noGrp="1"/>
          </p:cNvGraphicFramePr>
          <p:nvPr>
            <p:extLst/>
          </p:nvPr>
        </p:nvGraphicFramePr>
        <p:xfrm>
          <a:off x="1219200" y="2524544"/>
          <a:ext cx="1454150" cy="1138237"/>
        </p:xfrm>
        <a:graphic>
          <a:graphicData uri="http://schemas.openxmlformats.org/drawingml/2006/table">
            <a:tbl>
              <a:tblPr firstRow="1" bandRow="1">
                <a:tableStyleId>{F5AB1C69-6EDB-4FF4-983F-18BD219EF322}</a:tableStyleId>
              </a:tblPr>
              <a:tblGrid>
                <a:gridCol w="838200"/>
                <a:gridCol w="615950"/>
              </a:tblGrid>
              <a:tr h="223837">
                <a:tc gridSpan="2">
                  <a:txBody>
                    <a:bodyPr/>
                    <a:lstStyle/>
                    <a:p>
                      <a:pPr algn="ctr"/>
                      <a:r>
                        <a:rPr lang="en-US" sz="1200" dirty="0" smtClean="0">
                          <a:solidFill>
                            <a:srgbClr val="0B2B5C"/>
                          </a:solidFill>
                        </a:rPr>
                        <a:t>NAM</a:t>
                      </a:r>
                      <a:endParaRPr lang="en-US" sz="120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B2B5C"/>
                        </a:solidFill>
                      </a:endParaRPr>
                    </a:p>
                  </a:txBody>
                  <a:tcPr marL="45720" marR="0" marT="0" marB="0" anchor="ctr">
                    <a:lnL w="9525" cap="flat" cmpd="sng" algn="ctr">
                      <a:solidFill>
                        <a:srgbClr val="C0E3F8"/>
                      </a:solidFill>
                      <a:prstDash val="sysDash"/>
                      <a:round/>
                      <a:headEnd type="none" w="med" len="med"/>
                      <a:tailEnd type="none" w="med" len="med"/>
                    </a:lnL>
                    <a:lnR w="9525" cap="flat" cmpd="sng" algn="ctr">
                      <a:solidFill>
                        <a:srgbClr val="C0E3F8"/>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rgbClr val="C0E3F8"/>
                      </a:solid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B2B5C"/>
                          </a:solidFill>
                        </a:rPr>
                        <a:t>1.00</a:t>
                      </a:r>
                      <a:endParaRPr lang="en-US" sz="2000" b="0" dirty="0">
                        <a:solidFill>
                          <a:srgbClr val="0B2B5C"/>
                        </a:solidFill>
                      </a:endParaRPr>
                    </a:p>
                  </a:txBody>
                  <a:tcPr marL="45720" marR="0" marT="0" marB="0" anchor="b">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B2B5C"/>
                          </a:solidFill>
                        </a:rPr>
                        <a:t>2014</a:t>
                      </a:r>
                      <a:endParaRPr lang="en-US" sz="900" dirty="0">
                        <a:solidFill>
                          <a:srgbClr val="0B2B5C"/>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075BD"/>
                          </a:solidFill>
                        </a:rPr>
                        <a:t>1.55</a:t>
                      </a:r>
                      <a:endParaRPr lang="en-US" sz="2000" b="0" dirty="0">
                        <a:solidFill>
                          <a:srgbClr val="0075BD"/>
                        </a:solidFill>
                      </a:endParaRPr>
                    </a:p>
                  </a:txBody>
                  <a:tcPr marL="45720" marR="0" marT="0" marB="0" anchor="b">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075BD"/>
                          </a:solidFill>
                        </a:rPr>
                        <a:t>2013</a:t>
                      </a:r>
                      <a:endParaRPr lang="en-US" sz="900" dirty="0">
                        <a:solidFill>
                          <a:srgbClr val="0075BD"/>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6699FF"/>
                          </a:solidFill>
                        </a:rPr>
                        <a:t>1.38</a:t>
                      </a:r>
                      <a:endParaRPr lang="en-US" sz="2000" b="0" dirty="0">
                        <a:solidFill>
                          <a:srgbClr val="6699FF"/>
                        </a:solidFill>
                      </a:endParaRPr>
                    </a:p>
                  </a:txBody>
                  <a:tcPr marL="45720" marR="0" marT="0" marB="0" anchor="b">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6699FF"/>
                          </a:solidFill>
                        </a:rPr>
                        <a:t>2009-2013</a:t>
                      </a:r>
                      <a:endParaRPr lang="en-US" sz="900" dirty="0">
                        <a:solidFill>
                          <a:srgbClr val="6699FF"/>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9" name="Table 18"/>
          <p:cNvGraphicFramePr>
            <a:graphicFrameLocks noGrp="1"/>
          </p:cNvGraphicFramePr>
          <p:nvPr>
            <p:extLst/>
          </p:nvPr>
        </p:nvGraphicFramePr>
        <p:xfrm>
          <a:off x="1981200" y="4343400"/>
          <a:ext cx="1454150" cy="1138237"/>
        </p:xfrm>
        <a:graphic>
          <a:graphicData uri="http://schemas.openxmlformats.org/drawingml/2006/table">
            <a:tbl>
              <a:tblPr firstRow="1" bandRow="1">
                <a:tableStyleId>{F5AB1C69-6EDB-4FF4-983F-18BD219EF322}</a:tableStyleId>
              </a:tblPr>
              <a:tblGrid>
                <a:gridCol w="838200"/>
                <a:gridCol w="615950"/>
              </a:tblGrid>
              <a:tr h="223837">
                <a:tc gridSpan="2">
                  <a:txBody>
                    <a:bodyPr/>
                    <a:lstStyle/>
                    <a:p>
                      <a:pPr algn="ctr"/>
                      <a:r>
                        <a:rPr lang="en-US" sz="1200" dirty="0" smtClean="0">
                          <a:solidFill>
                            <a:srgbClr val="0B2B5C"/>
                          </a:solidFill>
                        </a:rPr>
                        <a:t>LATAM/CAR</a:t>
                      </a:r>
                      <a:endParaRPr lang="en-US" sz="120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B2B5C"/>
                        </a:solidFill>
                      </a:endParaRPr>
                    </a:p>
                  </a:txBody>
                  <a:tcPr marL="45720" marR="0" marT="0" marB="0" anchor="ctr">
                    <a:lnL w="9525" cap="flat" cmpd="sng" algn="ctr">
                      <a:solidFill>
                        <a:srgbClr val="C0E3F8"/>
                      </a:solidFill>
                      <a:prstDash val="sysDash"/>
                      <a:round/>
                      <a:headEnd type="none" w="med" len="med"/>
                      <a:tailEnd type="none" w="med" len="med"/>
                    </a:lnL>
                    <a:lnR w="9525" cap="flat" cmpd="sng" algn="ctr">
                      <a:solidFill>
                        <a:srgbClr val="C0E3F8"/>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rgbClr val="C0E3F8"/>
                      </a:solid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B2B5C"/>
                          </a:solidFill>
                        </a:rPr>
                        <a:t>2.73</a:t>
                      </a:r>
                      <a:endParaRPr lang="en-US" sz="2000" b="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B2B5C"/>
                          </a:solidFill>
                        </a:rPr>
                        <a:t>2014</a:t>
                      </a:r>
                      <a:endParaRPr lang="en-US" sz="900" dirty="0">
                        <a:solidFill>
                          <a:srgbClr val="0B2B5C"/>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075BD"/>
                          </a:solidFill>
                        </a:rPr>
                        <a:t>1.98</a:t>
                      </a:r>
                      <a:endParaRPr lang="en-US" sz="2000" b="0" dirty="0">
                        <a:solidFill>
                          <a:srgbClr val="0075BD"/>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075BD"/>
                          </a:solidFill>
                        </a:rPr>
                        <a:t>2013</a:t>
                      </a:r>
                      <a:endParaRPr lang="en-US" sz="900" dirty="0">
                        <a:solidFill>
                          <a:srgbClr val="0075BD"/>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6699FF"/>
                          </a:solidFill>
                        </a:rPr>
                        <a:t>3.36</a:t>
                      </a:r>
                      <a:endParaRPr lang="en-US" sz="2000" b="0" dirty="0">
                        <a:solidFill>
                          <a:srgbClr val="6699FF"/>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6699FF"/>
                          </a:solidFill>
                        </a:rPr>
                        <a:t>2009-2013</a:t>
                      </a:r>
                      <a:endParaRPr lang="en-US" sz="900" dirty="0">
                        <a:solidFill>
                          <a:srgbClr val="6699FF"/>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 name="Table 19"/>
          <p:cNvGraphicFramePr>
            <a:graphicFrameLocks noGrp="1"/>
          </p:cNvGraphicFramePr>
          <p:nvPr>
            <p:extLst/>
          </p:nvPr>
        </p:nvGraphicFramePr>
        <p:xfrm>
          <a:off x="3505200" y="2480224"/>
          <a:ext cx="1454150" cy="1138237"/>
        </p:xfrm>
        <a:graphic>
          <a:graphicData uri="http://schemas.openxmlformats.org/drawingml/2006/table">
            <a:tbl>
              <a:tblPr firstRow="1" bandRow="1">
                <a:tableStyleId>{F5AB1C69-6EDB-4FF4-983F-18BD219EF322}</a:tableStyleId>
              </a:tblPr>
              <a:tblGrid>
                <a:gridCol w="838200"/>
                <a:gridCol w="615950"/>
              </a:tblGrid>
              <a:tr h="223837">
                <a:tc gridSpan="2">
                  <a:txBody>
                    <a:bodyPr/>
                    <a:lstStyle/>
                    <a:p>
                      <a:pPr algn="ctr"/>
                      <a:r>
                        <a:rPr lang="en-US" sz="1200" dirty="0" smtClean="0">
                          <a:solidFill>
                            <a:srgbClr val="0B2B5C"/>
                          </a:solidFill>
                        </a:rPr>
                        <a:t>EUR</a:t>
                      </a:r>
                      <a:endParaRPr lang="en-US" sz="120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B2B5C"/>
                        </a:solidFill>
                      </a:endParaRPr>
                    </a:p>
                  </a:txBody>
                  <a:tcPr marL="45720" marR="0" marT="0" marB="0" anchor="ctr">
                    <a:lnL w="9525" cap="flat" cmpd="sng" algn="ctr">
                      <a:solidFill>
                        <a:srgbClr val="C0E3F8"/>
                      </a:solidFill>
                      <a:prstDash val="sysDash"/>
                      <a:round/>
                      <a:headEnd type="none" w="med" len="med"/>
                      <a:tailEnd type="none" w="med" len="med"/>
                    </a:lnL>
                    <a:lnR w="9525" cap="flat" cmpd="sng" algn="ctr">
                      <a:solidFill>
                        <a:srgbClr val="C0E3F8"/>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rgbClr val="C0E3F8"/>
                      </a:solid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B2B5C"/>
                          </a:solidFill>
                        </a:rPr>
                        <a:t>1.35</a:t>
                      </a:r>
                      <a:endParaRPr lang="en-US" sz="2000" b="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B2B5C"/>
                          </a:solidFill>
                        </a:rPr>
                        <a:t>2014</a:t>
                      </a:r>
                      <a:endParaRPr lang="en-US" sz="900" dirty="0">
                        <a:solidFill>
                          <a:srgbClr val="0B2B5C"/>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075BD"/>
                          </a:solidFill>
                        </a:rPr>
                        <a:t>2.75</a:t>
                      </a:r>
                      <a:endParaRPr lang="en-US" sz="2000" b="0" dirty="0">
                        <a:solidFill>
                          <a:srgbClr val="0075BD"/>
                        </a:solidFill>
                      </a:endParaRPr>
                    </a:p>
                  </a:txBody>
                  <a:tcPr marL="45720" marR="0" marT="0" marB="0" anchor="b">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075BD"/>
                          </a:solidFill>
                        </a:rPr>
                        <a:t>2013</a:t>
                      </a:r>
                      <a:endParaRPr lang="en-US" sz="900" dirty="0">
                        <a:solidFill>
                          <a:srgbClr val="0075BD"/>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kern="1200" dirty="0" smtClean="0">
                          <a:solidFill>
                            <a:srgbClr val="6699FF"/>
                          </a:solidFill>
                          <a:latin typeface="+mn-lt"/>
                          <a:ea typeface="+mn-ea"/>
                          <a:cs typeface="+mn-cs"/>
                        </a:rPr>
                        <a:t>2.03</a:t>
                      </a:r>
                      <a:endParaRPr lang="en-US" sz="2000" b="0" kern="1200" dirty="0">
                        <a:solidFill>
                          <a:srgbClr val="6699FF"/>
                        </a:solidFill>
                        <a:latin typeface="+mn-lt"/>
                        <a:ea typeface="+mn-ea"/>
                        <a:cs typeface="+mn-cs"/>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6699FF"/>
                          </a:solidFill>
                        </a:rPr>
                        <a:t>2009-2013</a:t>
                      </a:r>
                      <a:endParaRPr lang="en-US" sz="900" dirty="0">
                        <a:solidFill>
                          <a:srgbClr val="6699FF"/>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extLst/>
          </p:nvPr>
        </p:nvGraphicFramePr>
        <p:xfrm>
          <a:off x="3857625" y="4572000"/>
          <a:ext cx="1454150" cy="1138237"/>
        </p:xfrm>
        <a:graphic>
          <a:graphicData uri="http://schemas.openxmlformats.org/drawingml/2006/table">
            <a:tbl>
              <a:tblPr firstRow="1" bandRow="1">
                <a:tableStyleId>{F5AB1C69-6EDB-4FF4-983F-18BD219EF322}</a:tableStyleId>
              </a:tblPr>
              <a:tblGrid>
                <a:gridCol w="838200"/>
                <a:gridCol w="615950"/>
              </a:tblGrid>
              <a:tr h="223837">
                <a:tc gridSpan="2">
                  <a:txBody>
                    <a:bodyPr/>
                    <a:lstStyle/>
                    <a:p>
                      <a:pPr algn="ctr"/>
                      <a:r>
                        <a:rPr lang="en-US" sz="1200" dirty="0" smtClean="0">
                          <a:solidFill>
                            <a:srgbClr val="0B2B5C"/>
                          </a:solidFill>
                        </a:rPr>
                        <a:t>AFI</a:t>
                      </a:r>
                      <a:endParaRPr lang="en-US" sz="120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B2B5C"/>
                        </a:solidFill>
                      </a:endParaRPr>
                    </a:p>
                  </a:txBody>
                  <a:tcPr marL="45720" marR="0" marT="0" marB="0" anchor="ctr">
                    <a:lnL w="9525" cap="flat" cmpd="sng" algn="ctr">
                      <a:solidFill>
                        <a:srgbClr val="C0E3F8"/>
                      </a:solidFill>
                      <a:prstDash val="sysDash"/>
                      <a:round/>
                      <a:headEnd type="none" w="med" len="med"/>
                      <a:tailEnd type="none" w="med" len="med"/>
                    </a:lnL>
                    <a:lnR w="9525" cap="flat" cmpd="sng" algn="ctr">
                      <a:solidFill>
                        <a:srgbClr val="C0E3F8"/>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rgbClr val="C0E3F8"/>
                      </a:solid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B2B5C"/>
                          </a:solidFill>
                        </a:rPr>
                        <a:t>11.18</a:t>
                      </a:r>
                      <a:endParaRPr lang="en-US" sz="2000" b="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B2B5C"/>
                          </a:solidFill>
                        </a:rPr>
                        <a:t>2014</a:t>
                      </a:r>
                      <a:endParaRPr lang="en-US" sz="900" dirty="0">
                        <a:solidFill>
                          <a:srgbClr val="0B2B5C"/>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075BD"/>
                          </a:solidFill>
                        </a:rPr>
                        <a:t>7.12</a:t>
                      </a:r>
                      <a:endParaRPr lang="en-US" sz="2000" b="0" dirty="0">
                        <a:solidFill>
                          <a:srgbClr val="0075BD"/>
                        </a:solidFill>
                      </a:endParaRPr>
                    </a:p>
                  </a:txBody>
                  <a:tcPr marL="45720" marR="0" marT="0" marB="0" anchor="b">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075BD"/>
                          </a:solidFill>
                        </a:rPr>
                        <a:t>2013</a:t>
                      </a:r>
                      <a:endParaRPr lang="en-US" sz="900" dirty="0">
                        <a:solidFill>
                          <a:srgbClr val="0075BD"/>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kern="1200" dirty="0" smtClean="0">
                          <a:solidFill>
                            <a:srgbClr val="6699FF"/>
                          </a:solidFill>
                          <a:latin typeface="+mn-lt"/>
                          <a:ea typeface="+mn-ea"/>
                          <a:cs typeface="+mn-cs"/>
                        </a:rPr>
                        <a:t>12.45</a:t>
                      </a:r>
                      <a:endParaRPr lang="en-US" sz="2000" b="0" kern="1200" dirty="0">
                        <a:solidFill>
                          <a:srgbClr val="6699FF"/>
                        </a:solidFill>
                        <a:latin typeface="+mn-lt"/>
                        <a:ea typeface="+mn-ea"/>
                        <a:cs typeface="+mn-cs"/>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kern="1200" dirty="0" smtClean="0">
                          <a:solidFill>
                            <a:srgbClr val="6699FF"/>
                          </a:solidFill>
                          <a:latin typeface="+mn-lt"/>
                          <a:ea typeface="+mn-ea"/>
                          <a:cs typeface="+mn-cs"/>
                        </a:rPr>
                        <a:t>2009-2013</a:t>
                      </a:r>
                      <a:endParaRPr lang="en-US" sz="900" kern="1200" dirty="0">
                        <a:solidFill>
                          <a:srgbClr val="6699FF"/>
                        </a:solidFill>
                        <a:latin typeface="+mn-lt"/>
                        <a:ea typeface="+mn-ea"/>
                        <a:cs typeface="+mn-cs"/>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0" name="Table 29"/>
          <p:cNvGraphicFramePr>
            <a:graphicFrameLocks noGrp="1"/>
          </p:cNvGraphicFramePr>
          <p:nvPr>
            <p:extLst/>
          </p:nvPr>
        </p:nvGraphicFramePr>
        <p:xfrm>
          <a:off x="4583145" y="3621244"/>
          <a:ext cx="1454150" cy="1138237"/>
        </p:xfrm>
        <a:graphic>
          <a:graphicData uri="http://schemas.openxmlformats.org/drawingml/2006/table">
            <a:tbl>
              <a:tblPr firstRow="1" bandRow="1">
                <a:tableStyleId>{F5AB1C69-6EDB-4FF4-983F-18BD219EF322}</a:tableStyleId>
              </a:tblPr>
              <a:tblGrid>
                <a:gridCol w="838200"/>
                <a:gridCol w="615950"/>
              </a:tblGrid>
              <a:tr h="223837">
                <a:tc gridSpan="2">
                  <a:txBody>
                    <a:bodyPr/>
                    <a:lstStyle/>
                    <a:p>
                      <a:pPr algn="ctr"/>
                      <a:r>
                        <a:rPr lang="en-US" sz="1200" dirty="0" smtClean="0">
                          <a:solidFill>
                            <a:srgbClr val="0B2B5C"/>
                          </a:solidFill>
                        </a:rPr>
                        <a:t>MENA</a:t>
                      </a:r>
                      <a:endParaRPr lang="en-US" sz="120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B2B5C"/>
                        </a:solidFill>
                      </a:endParaRPr>
                    </a:p>
                  </a:txBody>
                  <a:tcPr marL="45720" marR="0" marT="0" marB="0" anchor="ctr">
                    <a:lnL w="9525" cap="flat" cmpd="sng" algn="ctr">
                      <a:solidFill>
                        <a:srgbClr val="C0E3F8"/>
                      </a:solidFill>
                      <a:prstDash val="sysDash"/>
                      <a:round/>
                      <a:headEnd type="none" w="med" len="med"/>
                      <a:tailEnd type="none" w="med" len="med"/>
                    </a:lnL>
                    <a:lnR w="9525" cap="flat" cmpd="sng" algn="ctr">
                      <a:solidFill>
                        <a:srgbClr val="C0E3F8"/>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rgbClr val="C0E3F8"/>
                      </a:solid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B2B5C"/>
                          </a:solidFill>
                        </a:rPr>
                        <a:t>3.47</a:t>
                      </a:r>
                      <a:endParaRPr lang="en-US" sz="2000" b="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B2B5C"/>
                          </a:solidFill>
                        </a:rPr>
                        <a:t>2014</a:t>
                      </a:r>
                      <a:endParaRPr lang="en-US" sz="900" dirty="0">
                        <a:solidFill>
                          <a:srgbClr val="0B2B5C"/>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075BD"/>
                          </a:solidFill>
                        </a:rPr>
                        <a:t>3.05</a:t>
                      </a:r>
                      <a:endParaRPr lang="en-US" sz="2000" b="0" dirty="0">
                        <a:solidFill>
                          <a:srgbClr val="0075BD"/>
                        </a:solidFill>
                      </a:endParaRPr>
                    </a:p>
                  </a:txBody>
                  <a:tcPr marL="45720" marR="0" marT="0" marB="0" anchor="b">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075BD"/>
                          </a:solidFill>
                        </a:rPr>
                        <a:t>2013</a:t>
                      </a:r>
                      <a:endParaRPr lang="en-US" sz="900" dirty="0">
                        <a:solidFill>
                          <a:srgbClr val="0075BD"/>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kern="1200" dirty="0" smtClean="0">
                          <a:solidFill>
                            <a:srgbClr val="6699FF"/>
                          </a:solidFill>
                          <a:latin typeface="+mn-lt"/>
                          <a:ea typeface="+mn-ea"/>
                          <a:cs typeface="+mn-cs"/>
                        </a:rPr>
                        <a:t>5.43</a:t>
                      </a:r>
                      <a:endParaRPr lang="en-US" sz="2000" b="0" kern="1200" dirty="0">
                        <a:solidFill>
                          <a:srgbClr val="6699FF"/>
                        </a:solidFill>
                        <a:latin typeface="+mn-lt"/>
                        <a:ea typeface="+mn-ea"/>
                        <a:cs typeface="+mn-cs"/>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kern="1200" dirty="0" smtClean="0">
                          <a:solidFill>
                            <a:srgbClr val="6699FF"/>
                          </a:solidFill>
                          <a:latin typeface="+mn-lt"/>
                          <a:ea typeface="+mn-ea"/>
                          <a:cs typeface="+mn-cs"/>
                        </a:rPr>
                        <a:t>2009-2013</a:t>
                      </a:r>
                      <a:endParaRPr lang="en-US" sz="900" kern="1200" dirty="0">
                        <a:solidFill>
                          <a:srgbClr val="6699FF"/>
                        </a:solidFill>
                        <a:latin typeface="+mn-lt"/>
                        <a:ea typeface="+mn-ea"/>
                        <a:cs typeface="+mn-cs"/>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1" name="Table 30"/>
          <p:cNvGraphicFramePr>
            <a:graphicFrameLocks noGrp="1"/>
          </p:cNvGraphicFramePr>
          <p:nvPr>
            <p:extLst/>
          </p:nvPr>
        </p:nvGraphicFramePr>
        <p:xfrm>
          <a:off x="4953000" y="2364987"/>
          <a:ext cx="1454150" cy="1138237"/>
        </p:xfrm>
        <a:graphic>
          <a:graphicData uri="http://schemas.openxmlformats.org/drawingml/2006/table">
            <a:tbl>
              <a:tblPr firstRow="1" bandRow="1">
                <a:tableStyleId>{F5AB1C69-6EDB-4FF4-983F-18BD219EF322}</a:tableStyleId>
              </a:tblPr>
              <a:tblGrid>
                <a:gridCol w="838200"/>
                <a:gridCol w="615950"/>
              </a:tblGrid>
              <a:tr h="223837">
                <a:tc gridSpan="2">
                  <a:txBody>
                    <a:bodyPr/>
                    <a:lstStyle/>
                    <a:p>
                      <a:pPr algn="ctr"/>
                      <a:r>
                        <a:rPr lang="en-US" sz="1200" dirty="0" smtClean="0">
                          <a:solidFill>
                            <a:srgbClr val="0B2B5C"/>
                          </a:solidFill>
                        </a:rPr>
                        <a:t>CIS</a:t>
                      </a:r>
                      <a:endParaRPr lang="en-US" sz="120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B2B5C"/>
                        </a:solidFill>
                      </a:endParaRPr>
                    </a:p>
                  </a:txBody>
                  <a:tcPr marL="45720" marR="0" marT="0" marB="0" anchor="ctr">
                    <a:lnL w="9525" cap="flat" cmpd="sng" algn="ctr">
                      <a:solidFill>
                        <a:srgbClr val="C0E3F8"/>
                      </a:solidFill>
                      <a:prstDash val="sysDash"/>
                      <a:round/>
                      <a:headEnd type="none" w="med" len="med"/>
                      <a:tailEnd type="none" w="med" len="med"/>
                    </a:lnL>
                    <a:lnR w="9525" cap="flat" cmpd="sng" algn="ctr">
                      <a:solidFill>
                        <a:srgbClr val="C0E3F8"/>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rgbClr val="C0E3F8"/>
                      </a:solid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B2B5C"/>
                          </a:solidFill>
                        </a:rPr>
                        <a:t>2.19</a:t>
                      </a:r>
                      <a:endParaRPr lang="en-US" sz="2000" b="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B2B5C"/>
                          </a:solidFill>
                        </a:rPr>
                        <a:t>2014</a:t>
                      </a:r>
                      <a:endParaRPr lang="en-US" sz="900" dirty="0">
                        <a:solidFill>
                          <a:srgbClr val="0B2B5C"/>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075BD"/>
                          </a:solidFill>
                        </a:rPr>
                        <a:t>3.14</a:t>
                      </a:r>
                      <a:endParaRPr lang="en-US" sz="2000" b="0" dirty="0">
                        <a:solidFill>
                          <a:srgbClr val="0075BD"/>
                        </a:solidFill>
                      </a:endParaRPr>
                    </a:p>
                  </a:txBody>
                  <a:tcPr marL="45720" marR="0" marT="0" marB="0" anchor="b">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075BD"/>
                          </a:solidFill>
                        </a:rPr>
                        <a:t>2013</a:t>
                      </a:r>
                      <a:endParaRPr lang="en-US" sz="900" dirty="0">
                        <a:solidFill>
                          <a:srgbClr val="0075BD"/>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6699FF"/>
                          </a:solidFill>
                        </a:rPr>
                        <a:t>5.92</a:t>
                      </a:r>
                      <a:endParaRPr lang="en-US" sz="2000" b="0" dirty="0">
                        <a:solidFill>
                          <a:srgbClr val="6699FF"/>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6699FF"/>
                          </a:solidFill>
                        </a:rPr>
                        <a:t>2009-2013</a:t>
                      </a:r>
                      <a:endParaRPr lang="en-US" sz="900" dirty="0">
                        <a:solidFill>
                          <a:srgbClr val="6699FF"/>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2" name="Table 31"/>
          <p:cNvGraphicFramePr>
            <a:graphicFrameLocks noGrp="1"/>
          </p:cNvGraphicFramePr>
          <p:nvPr>
            <p:extLst/>
          </p:nvPr>
        </p:nvGraphicFramePr>
        <p:xfrm>
          <a:off x="6321490" y="2895600"/>
          <a:ext cx="1454150" cy="1138237"/>
        </p:xfrm>
        <a:graphic>
          <a:graphicData uri="http://schemas.openxmlformats.org/drawingml/2006/table">
            <a:tbl>
              <a:tblPr firstRow="1" bandRow="1">
                <a:tableStyleId>{F5AB1C69-6EDB-4FF4-983F-18BD219EF322}</a:tableStyleId>
              </a:tblPr>
              <a:tblGrid>
                <a:gridCol w="838200"/>
                <a:gridCol w="615950"/>
              </a:tblGrid>
              <a:tr h="223837">
                <a:tc gridSpan="2">
                  <a:txBody>
                    <a:bodyPr/>
                    <a:lstStyle/>
                    <a:p>
                      <a:pPr algn="ctr"/>
                      <a:r>
                        <a:rPr lang="en-US" sz="1200" dirty="0" smtClean="0">
                          <a:solidFill>
                            <a:srgbClr val="0B2B5C"/>
                          </a:solidFill>
                        </a:rPr>
                        <a:t>NASIA</a:t>
                      </a:r>
                      <a:endParaRPr lang="en-US" sz="120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B2B5C"/>
                        </a:solidFill>
                      </a:endParaRPr>
                    </a:p>
                  </a:txBody>
                  <a:tcPr marL="45720" marR="0" marT="0" marB="0" anchor="ctr">
                    <a:lnL w="9525" cap="flat" cmpd="sng" algn="ctr">
                      <a:solidFill>
                        <a:srgbClr val="C0E3F8"/>
                      </a:solidFill>
                      <a:prstDash val="sysDash"/>
                      <a:round/>
                      <a:headEnd type="none" w="med" len="med"/>
                      <a:tailEnd type="none" w="med" len="med"/>
                    </a:lnL>
                    <a:lnR w="9525" cap="flat" cmpd="sng" algn="ctr">
                      <a:solidFill>
                        <a:srgbClr val="C0E3F8"/>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rgbClr val="C0E3F8"/>
                      </a:solid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B2B5C"/>
                          </a:solidFill>
                        </a:rPr>
                        <a:t>0.95</a:t>
                      </a:r>
                      <a:endParaRPr lang="en-US" sz="2000" b="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B2B5C"/>
                          </a:solidFill>
                        </a:rPr>
                        <a:t>2014</a:t>
                      </a:r>
                      <a:endParaRPr lang="en-US" sz="900" dirty="0">
                        <a:solidFill>
                          <a:srgbClr val="0B2B5C"/>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233363">
                <a:tc>
                  <a:txBody>
                    <a:bodyPr/>
                    <a:lstStyle/>
                    <a:p>
                      <a:pPr algn="r"/>
                      <a:r>
                        <a:rPr lang="en-US" sz="2000" b="0" dirty="0" smtClean="0">
                          <a:solidFill>
                            <a:srgbClr val="0075BD"/>
                          </a:solidFill>
                        </a:rPr>
                        <a:t>0.53</a:t>
                      </a:r>
                      <a:endParaRPr lang="en-US" sz="2000" b="0" dirty="0">
                        <a:solidFill>
                          <a:srgbClr val="0075BD"/>
                        </a:solidFill>
                      </a:endParaRPr>
                    </a:p>
                  </a:txBody>
                  <a:tcPr marL="45720" marR="0" marT="0" marB="0" anchor="b">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075BD"/>
                          </a:solidFill>
                        </a:rPr>
                        <a:t>2013</a:t>
                      </a:r>
                      <a:endParaRPr lang="en-US" sz="900" dirty="0">
                        <a:solidFill>
                          <a:srgbClr val="0075BD"/>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kern="1200" dirty="0" smtClean="0">
                          <a:solidFill>
                            <a:srgbClr val="6699FF"/>
                          </a:solidFill>
                          <a:latin typeface="+mn-lt"/>
                          <a:ea typeface="+mn-ea"/>
                          <a:cs typeface="+mn-cs"/>
                        </a:rPr>
                        <a:t>0.82</a:t>
                      </a:r>
                      <a:endParaRPr lang="en-US" sz="2000" b="0" kern="1200" dirty="0">
                        <a:solidFill>
                          <a:srgbClr val="6699FF"/>
                        </a:solidFill>
                        <a:latin typeface="+mn-lt"/>
                        <a:ea typeface="+mn-ea"/>
                        <a:cs typeface="+mn-cs"/>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kern="1200" dirty="0" smtClean="0">
                          <a:solidFill>
                            <a:srgbClr val="6699FF"/>
                          </a:solidFill>
                          <a:latin typeface="+mn-lt"/>
                          <a:ea typeface="+mn-ea"/>
                          <a:cs typeface="+mn-cs"/>
                        </a:rPr>
                        <a:t>2009-2013</a:t>
                      </a:r>
                      <a:endParaRPr lang="en-US" sz="900" kern="1200" dirty="0">
                        <a:solidFill>
                          <a:srgbClr val="6699FF"/>
                        </a:solidFill>
                        <a:latin typeface="+mn-lt"/>
                        <a:ea typeface="+mn-ea"/>
                        <a:cs typeface="+mn-cs"/>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3" name="Table 32"/>
          <p:cNvGraphicFramePr>
            <a:graphicFrameLocks noGrp="1"/>
          </p:cNvGraphicFramePr>
          <p:nvPr>
            <p:extLst/>
          </p:nvPr>
        </p:nvGraphicFramePr>
        <p:xfrm>
          <a:off x="6248400" y="4495800"/>
          <a:ext cx="1454150" cy="1138237"/>
        </p:xfrm>
        <a:graphic>
          <a:graphicData uri="http://schemas.openxmlformats.org/drawingml/2006/table">
            <a:tbl>
              <a:tblPr firstRow="1" bandRow="1">
                <a:tableStyleId>{F5AB1C69-6EDB-4FF4-983F-18BD219EF322}</a:tableStyleId>
              </a:tblPr>
              <a:tblGrid>
                <a:gridCol w="838200"/>
                <a:gridCol w="615950"/>
              </a:tblGrid>
              <a:tr h="223837">
                <a:tc gridSpan="2">
                  <a:txBody>
                    <a:bodyPr/>
                    <a:lstStyle/>
                    <a:p>
                      <a:pPr algn="ctr"/>
                      <a:r>
                        <a:rPr lang="en-US" sz="1200" dirty="0" smtClean="0">
                          <a:solidFill>
                            <a:srgbClr val="0B2B5C"/>
                          </a:solidFill>
                        </a:rPr>
                        <a:t>ASPAC</a:t>
                      </a:r>
                      <a:endParaRPr lang="en-US" sz="120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B2B5C"/>
                        </a:solidFill>
                      </a:endParaRPr>
                    </a:p>
                  </a:txBody>
                  <a:tcPr marL="45720" marR="0" marT="0" marB="0" anchor="ctr">
                    <a:lnL w="9525" cap="flat" cmpd="sng" algn="ctr">
                      <a:solidFill>
                        <a:srgbClr val="C0E3F8"/>
                      </a:solidFill>
                      <a:prstDash val="sysDash"/>
                      <a:round/>
                      <a:headEnd type="none" w="med" len="med"/>
                      <a:tailEnd type="none" w="med" len="med"/>
                    </a:lnL>
                    <a:lnR w="9525" cap="flat" cmpd="sng" algn="ctr">
                      <a:solidFill>
                        <a:srgbClr val="C0E3F8"/>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rgbClr val="C0E3F8"/>
                      </a:solid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B2B5C"/>
                          </a:solidFill>
                        </a:rPr>
                        <a:t>2.57</a:t>
                      </a:r>
                      <a:endParaRPr lang="en-US" sz="2000" b="0" dirty="0">
                        <a:solidFill>
                          <a:srgbClr val="0B2B5C"/>
                        </a:solidFill>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B2B5C"/>
                          </a:solidFill>
                        </a:rPr>
                        <a:t>2014</a:t>
                      </a:r>
                      <a:endParaRPr lang="en-US" sz="900" dirty="0">
                        <a:solidFill>
                          <a:srgbClr val="0B2B5C"/>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dirty="0" smtClean="0">
                          <a:solidFill>
                            <a:srgbClr val="0075BD"/>
                          </a:solidFill>
                        </a:rPr>
                        <a:t>2.90</a:t>
                      </a:r>
                      <a:endParaRPr lang="en-US" sz="2000" b="0" dirty="0">
                        <a:solidFill>
                          <a:srgbClr val="0075BD"/>
                        </a:solidFill>
                      </a:endParaRPr>
                    </a:p>
                  </a:txBody>
                  <a:tcPr marL="45720" marR="0" marT="0" marB="0" anchor="b">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dirty="0" smtClean="0">
                          <a:solidFill>
                            <a:srgbClr val="0075BD"/>
                          </a:solidFill>
                        </a:rPr>
                        <a:t>2013</a:t>
                      </a:r>
                      <a:endParaRPr lang="en-US" sz="900" dirty="0">
                        <a:solidFill>
                          <a:srgbClr val="0075BD"/>
                        </a:solidFill>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2000" b="0" kern="1200" dirty="0" smtClean="0">
                          <a:solidFill>
                            <a:srgbClr val="6699FF"/>
                          </a:solidFill>
                          <a:latin typeface="+mn-lt"/>
                          <a:ea typeface="+mn-ea"/>
                          <a:cs typeface="+mn-cs"/>
                        </a:rPr>
                        <a:t>2.76</a:t>
                      </a:r>
                      <a:endParaRPr lang="en-US" sz="2000" b="0" kern="1200" dirty="0">
                        <a:solidFill>
                          <a:srgbClr val="6699FF"/>
                        </a:solidFill>
                        <a:latin typeface="+mn-lt"/>
                        <a:ea typeface="+mn-ea"/>
                        <a:cs typeface="+mn-cs"/>
                      </a:endParaRPr>
                    </a:p>
                  </a:txBody>
                  <a:tcPr marL="45720" marR="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kern="1200" dirty="0" smtClean="0">
                          <a:solidFill>
                            <a:srgbClr val="6699FF"/>
                          </a:solidFill>
                          <a:latin typeface="+mn-lt"/>
                          <a:ea typeface="+mn-ea"/>
                          <a:cs typeface="+mn-cs"/>
                        </a:rPr>
                        <a:t>2009-2013</a:t>
                      </a:r>
                      <a:endParaRPr lang="en-US" sz="900" kern="1200" dirty="0">
                        <a:solidFill>
                          <a:srgbClr val="6699FF"/>
                        </a:solidFill>
                        <a:latin typeface="+mn-lt"/>
                        <a:ea typeface="+mn-ea"/>
                        <a:cs typeface="+mn-cs"/>
                      </a:endParaRPr>
                    </a:p>
                  </a:txBody>
                  <a:tcPr marL="45720" marR="0" marT="0" marB="36576" anchor="b">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TextBox 23"/>
          <p:cNvSpPr txBox="1"/>
          <p:nvPr/>
        </p:nvSpPr>
        <p:spPr>
          <a:xfrm>
            <a:off x="6826250" y="6058997"/>
            <a:ext cx="1905000" cy="307777"/>
          </a:xfrm>
          <a:prstGeom prst="rect">
            <a:avLst/>
          </a:prstGeom>
          <a:noFill/>
        </p:spPr>
        <p:txBody>
          <a:bodyPr wrap="square" rtlCol="0">
            <a:spAutoFit/>
          </a:bodyPr>
          <a:lstStyle/>
          <a:p>
            <a:r>
              <a:rPr lang="en-US" sz="1400" i="1" dirty="0" smtClean="0">
                <a:solidFill>
                  <a:schemeClr val="tx1">
                    <a:lumMod val="65000"/>
                    <a:lumOff val="35000"/>
                  </a:schemeClr>
                </a:solidFill>
              </a:rPr>
              <a:t>Source: </a:t>
            </a:r>
            <a:r>
              <a:rPr lang="en-US" sz="1400" dirty="0" smtClean="0">
                <a:solidFill>
                  <a:schemeClr val="tx1">
                    <a:lumMod val="65000"/>
                    <a:lumOff val="35000"/>
                  </a:schemeClr>
                </a:solidFill>
              </a:rPr>
              <a:t>IATA GADM</a:t>
            </a:r>
            <a:endParaRPr lang="en-US" sz="1400" dirty="0">
              <a:solidFill>
                <a:schemeClr val="tx1">
                  <a:lumMod val="65000"/>
                  <a:lumOff val="35000"/>
                </a:schemeClr>
              </a:solidFill>
            </a:endParaRPr>
          </a:p>
        </p:txBody>
      </p:sp>
      <p:sp>
        <p:nvSpPr>
          <p:cNvPr id="25" name="Rectangle 3"/>
          <p:cNvSpPr txBox="1">
            <a:spLocks noChangeArrowheads="1"/>
          </p:cNvSpPr>
          <p:nvPr/>
        </p:nvSpPr>
        <p:spPr bwMode="auto">
          <a:xfrm>
            <a:off x="76200" y="1371600"/>
            <a:ext cx="90678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B2B5C"/>
                </a:solidFill>
                <a:latin typeface="+mj-lt"/>
                <a:ea typeface="+mj-ea"/>
                <a:cs typeface="+mj-cs"/>
              </a:defRPr>
            </a:lvl1pPr>
            <a:lvl2pPr algn="l" rtl="0" eaLnBrk="0" fontAlgn="base" hangingPunct="0">
              <a:spcBef>
                <a:spcPct val="0"/>
              </a:spcBef>
              <a:spcAft>
                <a:spcPct val="0"/>
              </a:spcAft>
              <a:defRPr sz="3600">
                <a:solidFill>
                  <a:srgbClr val="0B2B5C"/>
                </a:solidFill>
                <a:latin typeface="Arial" charset="0"/>
              </a:defRPr>
            </a:lvl2pPr>
            <a:lvl3pPr algn="l" rtl="0" eaLnBrk="0" fontAlgn="base" hangingPunct="0">
              <a:spcBef>
                <a:spcPct val="0"/>
              </a:spcBef>
              <a:spcAft>
                <a:spcPct val="0"/>
              </a:spcAft>
              <a:defRPr sz="3600">
                <a:solidFill>
                  <a:srgbClr val="0B2B5C"/>
                </a:solidFill>
                <a:latin typeface="Arial" charset="0"/>
              </a:defRPr>
            </a:lvl3pPr>
            <a:lvl4pPr algn="l" rtl="0" eaLnBrk="0" fontAlgn="base" hangingPunct="0">
              <a:spcBef>
                <a:spcPct val="0"/>
              </a:spcBef>
              <a:spcAft>
                <a:spcPct val="0"/>
              </a:spcAft>
              <a:defRPr sz="3600">
                <a:solidFill>
                  <a:srgbClr val="0B2B5C"/>
                </a:solidFill>
                <a:latin typeface="Arial" charset="0"/>
              </a:defRPr>
            </a:lvl4pPr>
            <a:lvl5pPr algn="l" rtl="0" eaLnBrk="0" fontAlgn="base" hangingPunct="0">
              <a:spcBef>
                <a:spcPct val="0"/>
              </a:spcBef>
              <a:spcAft>
                <a:spcPct val="0"/>
              </a:spcAft>
              <a:defRPr sz="3600">
                <a:solidFill>
                  <a:srgbClr val="0B2B5C"/>
                </a:solidFill>
                <a:latin typeface="Arial" charset="0"/>
              </a:defRPr>
            </a:lvl5pPr>
            <a:lvl6pPr marL="457200" algn="l" rtl="0" fontAlgn="base">
              <a:spcBef>
                <a:spcPct val="0"/>
              </a:spcBef>
              <a:spcAft>
                <a:spcPct val="0"/>
              </a:spcAft>
              <a:defRPr sz="3600">
                <a:solidFill>
                  <a:srgbClr val="0B2B5C"/>
                </a:solidFill>
                <a:latin typeface="Arial" charset="0"/>
              </a:defRPr>
            </a:lvl6pPr>
            <a:lvl7pPr marL="914400" algn="l" rtl="0" fontAlgn="base">
              <a:spcBef>
                <a:spcPct val="0"/>
              </a:spcBef>
              <a:spcAft>
                <a:spcPct val="0"/>
              </a:spcAft>
              <a:defRPr sz="3600">
                <a:solidFill>
                  <a:srgbClr val="0B2B5C"/>
                </a:solidFill>
                <a:latin typeface="Arial" charset="0"/>
              </a:defRPr>
            </a:lvl7pPr>
            <a:lvl8pPr marL="1371600" algn="l" rtl="0" fontAlgn="base">
              <a:spcBef>
                <a:spcPct val="0"/>
              </a:spcBef>
              <a:spcAft>
                <a:spcPct val="0"/>
              </a:spcAft>
              <a:defRPr sz="3600">
                <a:solidFill>
                  <a:srgbClr val="0B2B5C"/>
                </a:solidFill>
                <a:latin typeface="Arial" charset="0"/>
              </a:defRPr>
            </a:lvl8pPr>
            <a:lvl9pPr marL="1828800" algn="l" rtl="0" fontAlgn="base">
              <a:spcBef>
                <a:spcPct val="0"/>
              </a:spcBef>
              <a:spcAft>
                <a:spcPct val="0"/>
              </a:spcAft>
              <a:defRPr sz="3600">
                <a:solidFill>
                  <a:srgbClr val="0B2B5C"/>
                </a:solidFill>
                <a:latin typeface="Arial" charset="0"/>
              </a:defRPr>
            </a:lvl9pPr>
          </a:lstStyle>
          <a:p>
            <a:pPr algn="ctr" eaLnBrk="1" hangingPunct="1">
              <a:defRPr/>
            </a:pPr>
            <a:r>
              <a:rPr lang="en-CA" sz="3200" kern="1200" dirty="0" smtClean="0">
                <a:solidFill>
                  <a:srgbClr val="0075BD"/>
                </a:solidFill>
                <a:ea typeface="+mn-ea"/>
                <a:cs typeface="Arial" charset="0"/>
              </a:rPr>
              <a:t>All Accident Rate</a:t>
            </a:r>
            <a:r>
              <a:rPr lang="en-CA" sz="3200" kern="1200" dirty="0" smtClean="0">
                <a:ea typeface="+mn-ea"/>
                <a:cs typeface="Arial" charset="0"/>
              </a:rPr>
              <a:t> </a:t>
            </a:r>
            <a:r>
              <a:rPr lang="en-CA" sz="2000" kern="1200" dirty="0" smtClean="0">
                <a:ea typeface="+mn-ea"/>
                <a:cs typeface="Arial" charset="0"/>
              </a:rPr>
              <a:t>per Region of Operator</a:t>
            </a:r>
            <a:r>
              <a:rPr lang="en-CA" sz="2800" kern="0" dirty="0" smtClean="0">
                <a:solidFill>
                  <a:srgbClr val="F00847"/>
                </a:solidFill>
              </a:rPr>
              <a:t/>
            </a:r>
            <a:br>
              <a:rPr lang="en-CA" sz="2800" kern="0" dirty="0" smtClean="0">
                <a:solidFill>
                  <a:srgbClr val="F00847"/>
                </a:solidFill>
              </a:rPr>
            </a:br>
            <a:r>
              <a:rPr lang="en-CA" sz="1600" kern="0" dirty="0" smtClean="0"/>
              <a:t>As of 31 December 2014</a:t>
            </a:r>
            <a:endParaRPr lang="en-CA" sz="2400" kern="0" dirty="0" smtClean="0"/>
          </a:p>
        </p:txBody>
      </p:sp>
      <p:sp>
        <p:nvSpPr>
          <p:cNvPr id="3" name="Date Placeholder 2"/>
          <p:cNvSpPr>
            <a:spLocks noGrp="1"/>
          </p:cNvSpPr>
          <p:nvPr>
            <p:ph type="dt" sz="half" idx="10"/>
          </p:nvPr>
        </p:nvSpPr>
        <p:spPr/>
        <p:txBody>
          <a:bodyPr/>
          <a:lstStyle/>
          <a:p>
            <a:r>
              <a:rPr lang="en-US" altLang="en-US" smtClean="0"/>
              <a:t>28 May 2015</a:t>
            </a:r>
            <a:endParaRPr lang="en-US" altLang="en-US"/>
          </a:p>
        </p:txBody>
      </p:sp>
      <p:sp>
        <p:nvSpPr>
          <p:cNvPr id="4" name="Footer Placeholder 3"/>
          <p:cNvSpPr>
            <a:spLocks noGrp="1"/>
          </p:cNvSpPr>
          <p:nvPr>
            <p:ph type="ftr" sz="quarter" idx="11"/>
          </p:nvPr>
        </p:nvSpPr>
        <p:spPr/>
        <p:txBody>
          <a:bodyPr/>
          <a:lstStyle/>
          <a:p>
            <a:pPr>
              <a:defRPr/>
            </a:pPr>
            <a:r>
              <a:rPr lang="en-US" smtClean="0"/>
              <a:t>FSF MED 6th Int Conf</a:t>
            </a:r>
            <a:endParaRPr lang="en-US"/>
          </a:p>
        </p:txBody>
      </p:sp>
    </p:spTree>
    <p:extLst>
      <p:ext uri="{BB962C8B-B14F-4D97-AF65-F5344CB8AC3E}">
        <p14:creationId xmlns:p14="http://schemas.microsoft.com/office/powerpoint/2010/main" val="168961825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932725"/>
            <a:ext cx="4343400" cy="2890335"/>
          </a:xfrm>
          <a:prstGeom prst="rect">
            <a:avLst/>
          </a:prstGeom>
        </p:spPr>
      </p:pic>
      <p:pic>
        <p:nvPicPr>
          <p:cNvPr id="14338"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5"/>
          <p:cNvSpPr>
            <a:spLocks noGrp="1" noChangeArrowheads="1"/>
          </p:cNvSpPr>
          <p:nvPr>
            <p:ph type="title"/>
          </p:nvPr>
        </p:nvSpPr>
        <p:spPr>
          <a:xfrm>
            <a:off x="457200" y="1418865"/>
            <a:ext cx="8229600" cy="1200329"/>
          </a:xfrm>
        </p:spPr>
        <p:txBody>
          <a:bodyPr/>
          <a:lstStyle/>
          <a:p>
            <a:pPr algn="ctr"/>
            <a:r>
              <a:rPr lang="en-US" b="1" dirty="0" smtClean="0"/>
              <a:t>Loss Of Control </a:t>
            </a:r>
            <a:r>
              <a:rPr lang="en-US" b="1" dirty="0" smtClean="0"/>
              <a:t>In-flight</a:t>
            </a:r>
            <a:r>
              <a:rPr lang="en-US" dirty="0" smtClean="0"/>
              <a:t/>
            </a:r>
            <a:br>
              <a:rPr lang="en-US" dirty="0" smtClean="0"/>
            </a:br>
            <a:r>
              <a:rPr lang="en-US" altLang="en-US" dirty="0" smtClean="0"/>
              <a:t>2010-2014 </a:t>
            </a:r>
            <a:endParaRPr dirty="0" smtClean="0"/>
          </a:p>
        </p:txBody>
      </p:sp>
      <p:sp>
        <p:nvSpPr>
          <p:cNvPr id="14340" name="Content Placeholder 7"/>
          <p:cNvSpPr>
            <a:spLocks noGrp="1"/>
          </p:cNvSpPr>
          <p:nvPr>
            <p:ph idx="1"/>
          </p:nvPr>
        </p:nvSpPr>
        <p:spPr>
          <a:xfrm>
            <a:off x="420688" y="3048000"/>
            <a:ext cx="8229600" cy="2973388"/>
          </a:xfrm>
        </p:spPr>
        <p:txBody>
          <a:bodyPr/>
          <a:lstStyle/>
          <a:p>
            <a:pPr>
              <a:spcAft>
                <a:spcPts val="1200"/>
              </a:spcAft>
            </a:pPr>
            <a:r>
              <a:rPr lang="en-US" altLang="en-US" sz="2800" b="1" dirty="0" smtClean="0"/>
              <a:t>415</a:t>
            </a:r>
            <a:r>
              <a:rPr lang="en-US" altLang="en-US" dirty="0" smtClean="0"/>
              <a:t> accidents total</a:t>
            </a:r>
            <a:endParaRPr lang="en-US" altLang="en-US" dirty="0"/>
          </a:p>
          <a:p>
            <a:pPr>
              <a:spcAft>
                <a:spcPts val="1200"/>
              </a:spcAft>
            </a:pPr>
            <a:r>
              <a:rPr lang="en-US" sz="2800" b="1" dirty="0" smtClean="0"/>
              <a:t>9</a:t>
            </a:r>
            <a:r>
              <a:rPr lang="en-US" sz="2300" dirty="0" smtClean="0"/>
              <a:t> %</a:t>
            </a:r>
            <a:r>
              <a:rPr sz="2300" dirty="0" smtClean="0"/>
              <a:t> were </a:t>
            </a:r>
            <a:r>
              <a:rPr lang="en-CA" sz="2300" dirty="0" smtClean="0"/>
              <a:t>LOC-I</a:t>
            </a:r>
            <a:endParaRPr lang="en-CA" sz="2300" dirty="0"/>
          </a:p>
          <a:p>
            <a:pPr>
              <a:spcAft>
                <a:spcPts val="1200"/>
              </a:spcAft>
            </a:pPr>
            <a:r>
              <a:rPr lang="en-US" sz="2800" b="1" dirty="0" smtClean="0"/>
              <a:t>49</a:t>
            </a:r>
            <a:r>
              <a:rPr lang="en-US" sz="2300" dirty="0" smtClean="0"/>
              <a:t> % of fatalities: </a:t>
            </a:r>
          </a:p>
          <a:p>
            <a:pPr marL="0" indent="0">
              <a:spcAft>
                <a:spcPts val="1200"/>
              </a:spcAft>
              <a:buNone/>
            </a:pPr>
            <a:r>
              <a:rPr sz="2300" dirty="0" smtClean="0"/>
              <a:t>1,242 (LOC</a:t>
            </a:r>
            <a:r>
              <a:rPr lang="en-US" sz="2300" dirty="0" smtClean="0"/>
              <a:t>-I</a:t>
            </a:r>
            <a:r>
              <a:rPr sz="2300" dirty="0" smtClean="0"/>
              <a:t>) out of 2,541(total)</a:t>
            </a:r>
          </a:p>
          <a:p>
            <a:endParaRPr lang="en-US" altLang="en-US" dirty="0" smtClean="0"/>
          </a:p>
        </p:txBody>
      </p:sp>
      <p:sp>
        <p:nvSpPr>
          <p:cNvPr id="4" name="Date Placeholder 3"/>
          <p:cNvSpPr>
            <a:spLocks noGrp="1"/>
          </p:cNvSpPr>
          <p:nvPr>
            <p:ph type="dt" sz="quarter" idx="10"/>
          </p:nvPr>
        </p:nvSpPr>
        <p:spPr/>
        <p:txBody>
          <a:bodyPr/>
          <a:lstStyle/>
          <a:p>
            <a:pPr>
              <a:defRPr/>
            </a:pPr>
            <a:r>
              <a:rPr lang="en-US" smtClean="0"/>
              <a:t>28 May 2015</a:t>
            </a:r>
            <a:endParaRPr lang="en-US" dirty="0"/>
          </a:p>
        </p:txBody>
      </p:sp>
      <p:sp>
        <p:nvSpPr>
          <p:cNvPr id="2" name="Footer Placeholder 1"/>
          <p:cNvSpPr>
            <a:spLocks noGrp="1"/>
          </p:cNvSpPr>
          <p:nvPr>
            <p:ph type="ftr" sz="quarter" idx="11"/>
          </p:nvPr>
        </p:nvSpPr>
        <p:spPr/>
        <p:txBody>
          <a:bodyPr/>
          <a:lstStyle/>
          <a:p>
            <a:pPr>
              <a:defRPr/>
            </a:pPr>
            <a:r>
              <a:rPr lang="en-US" smtClean="0"/>
              <a:t>FSF MED 6th Int Conf</a:t>
            </a:r>
            <a:endParaRPr lang="en-US" dirty="0"/>
          </a:p>
        </p:txBody>
      </p:sp>
      <p:sp>
        <p:nvSpPr>
          <p:cNvPr id="14343" name="Rectangle 12"/>
          <p:cNvSpPr>
            <a:spLocks noGrp="1" noChangeArrowheads="1"/>
          </p:cNvSpPr>
          <p:nvPr/>
        </p:nvSpPr>
        <p:spPr bwMode="auto">
          <a:xfrm>
            <a:off x="323850" y="2420938"/>
            <a:ext cx="8326438"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81279"/>
          <a:lstStyle>
            <a:lvl1pPr eaLnBrk="0" hangingPunct="0">
              <a:spcBef>
                <a:spcPct val="20000"/>
              </a:spcBef>
              <a:buClr>
                <a:schemeClr val="tx1"/>
              </a:buClr>
              <a:buSzPct val="85000"/>
              <a:buFont typeface="Wingdings" panose="05000000000000000000" pitchFamily="2" charset="2"/>
              <a:buChar char="ä"/>
              <a:defRPr sz="2400">
                <a:solidFill>
                  <a:srgbClr val="0A4279"/>
                </a:solidFill>
                <a:latin typeface="Arial" panose="020B0604020202020204" pitchFamily="34" charset="0"/>
              </a:defRPr>
            </a:lvl1pPr>
            <a:lvl2pPr marL="742950" indent="-285750" eaLnBrk="0" hangingPunct="0">
              <a:spcBef>
                <a:spcPct val="20000"/>
              </a:spcBef>
              <a:buClr>
                <a:srgbClr val="F00847"/>
              </a:buClr>
              <a:buSzPct val="65000"/>
              <a:buFont typeface="Wingdings" panose="05000000000000000000" pitchFamily="2" charset="2"/>
              <a:buChar char="ä"/>
              <a:defRPr sz="2000">
                <a:solidFill>
                  <a:srgbClr val="0A4279"/>
                </a:solidFill>
                <a:latin typeface="Arial" panose="020B0604020202020204" pitchFamily="34" charset="0"/>
              </a:defRPr>
            </a:lvl2pPr>
            <a:lvl3pPr marL="1143000" indent="-228600" eaLnBrk="0" hangingPunct="0">
              <a:spcBef>
                <a:spcPct val="20000"/>
              </a:spcBef>
              <a:buClr>
                <a:srgbClr val="6BBBEA"/>
              </a:buClr>
              <a:buSzPct val="65000"/>
              <a:buFont typeface="Wingdings" panose="05000000000000000000" pitchFamily="2" charset="2"/>
              <a:buChar char="ä"/>
              <a:defRPr sz="2000">
                <a:solidFill>
                  <a:srgbClr val="0A4279"/>
                </a:solidFill>
                <a:latin typeface="Arial" panose="020B0604020202020204" pitchFamily="34" charset="0"/>
              </a:defRPr>
            </a:lvl3pPr>
            <a:lvl4pPr marL="1600200" indent="-228600" eaLnBrk="0" hangingPunct="0">
              <a:spcBef>
                <a:spcPct val="20000"/>
              </a:spcBef>
              <a:buClr>
                <a:srgbClr val="EF2C71"/>
              </a:buClr>
              <a:buSzPct val="65000"/>
              <a:buFont typeface="Wingdings" panose="05000000000000000000" pitchFamily="2" charset="2"/>
              <a:buChar char="ä"/>
              <a:defRPr sz="2000">
                <a:solidFill>
                  <a:srgbClr val="0A4279"/>
                </a:solidFill>
                <a:latin typeface="Arial" panose="020B0604020202020204" pitchFamily="34" charset="0"/>
              </a:defRPr>
            </a:lvl4pPr>
            <a:lvl5pPr marL="2057400" indent="-228600" eaLnBrk="0" hangingPunct="0">
              <a:spcBef>
                <a:spcPct val="20000"/>
              </a:spcBef>
              <a:buClr>
                <a:srgbClr val="4EA9E3"/>
              </a:buClr>
              <a:buSzPct val="65000"/>
              <a:buFont typeface="Wingdings" panose="05000000000000000000" pitchFamily="2" charset="2"/>
              <a:buChar char="ä"/>
              <a:defRPr sz="2000">
                <a:solidFill>
                  <a:srgbClr val="0A4279"/>
                </a:solidFill>
                <a:latin typeface="Arial" panose="020B0604020202020204" pitchFamily="34" charset="0"/>
              </a:defRPr>
            </a:lvl5pPr>
            <a:lvl6pPr marL="2514600" indent="-228600" eaLnBrk="0" fontAlgn="base" hangingPunct="0">
              <a:spcBef>
                <a:spcPct val="20000"/>
              </a:spcBef>
              <a:spcAft>
                <a:spcPct val="0"/>
              </a:spcAft>
              <a:buClr>
                <a:srgbClr val="4EA9E3"/>
              </a:buClr>
              <a:buSzPct val="65000"/>
              <a:buFont typeface="Wingdings" panose="05000000000000000000" pitchFamily="2" charset="2"/>
              <a:buChar char="ä"/>
              <a:defRPr sz="2000">
                <a:solidFill>
                  <a:srgbClr val="0A4279"/>
                </a:solidFill>
                <a:latin typeface="Arial" panose="020B0604020202020204" pitchFamily="34" charset="0"/>
              </a:defRPr>
            </a:lvl6pPr>
            <a:lvl7pPr marL="2971800" indent="-228600" eaLnBrk="0" fontAlgn="base" hangingPunct="0">
              <a:spcBef>
                <a:spcPct val="20000"/>
              </a:spcBef>
              <a:spcAft>
                <a:spcPct val="0"/>
              </a:spcAft>
              <a:buClr>
                <a:srgbClr val="4EA9E3"/>
              </a:buClr>
              <a:buSzPct val="65000"/>
              <a:buFont typeface="Wingdings" panose="05000000000000000000" pitchFamily="2" charset="2"/>
              <a:buChar char="ä"/>
              <a:defRPr sz="2000">
                <a:solidFill>
                  <a:srgbClr val="0A4279"/>
                </a:solidFill>
                <a:latin typeface="Arial" panose="020B0604020202020204" pitchFamily="34" charset="0"/>
              </a:defRPr>
            </a:lvl7pPr>
            <a:lvl8pPr marL="3429000" indent="-228600" eaLnBrk="0" fontAlgn="base" hangingPunct="0">
              <a:spcBef>
                <a:spcPct val="20000"/>
              </a:spcBef>
              <a:spcAft>
                <a:spcPct val="0"/>
              </a:spcAft>
              <a:buClr>
                <a:srgbClr val="4EA9E3"/>
              </a:buClr>
              <a:buSzPct val="65000"/>
              <a:buFont typeface="Wingdings" panose="05000000000000000000" pitchFamily="2" charset="2"/>
              <a:buChar char="ä"/>
              <a:defRPr sz="2000">
                <a:solidFill>
                  <a:srgbClr val="0A4279"/>
                </a:solidFill>
                <a:latin typeface="Arial" panose="020B0604020202020204" pitchFamily="34" charset="0"/>
              </a:defRPr>
            </a:lvl8pPr>
            <a:lvl9pPr marL="3886200" indent="-228600" eaLnBrk="0" fontAlgn="base" hangingPunct="0">
              <a:spcBef>
                <a:spcPct val="20000"/>
              </a:spcBef>
              <a:spcAft>
                <a:spcPct val="0"/>
              </a:spcAft>
              <a:buClr>
                <a:srgbClr val="4EA9E3"/>
              </a:buClr>
              <a:buSzPct val="65000"/>
              <a:buFont typeface="Wingdings" panose="05000000000000000000" pitchFamily="2" charset="2"/>
              <a:buChar char="ä"/>
              <a:defRPr sz="2000">
                <a:solidFill>
                  <a:srgbClr val="0A4279"/>
                </a:solidFill>
                <a:latin typeface="Arial" panose="020B0604020202020204" pitchFamily="34" charset="0"/>
              </a:defRPr>
            </a:lvl9pPr>
          </a:lstStyle>
          <a:p>
            <a:pPr eaLnBrk="1" hangingPunct="1">
              <a:buFontTx/>
              <a:buNone/>
            </a:pPr>
            <a:endParaRPr lang="en-US" altLang="en-US">
              <a:solidFill>
                <a:srgbClr val="0075BD"/>
              </a:solidFill>
            </a:endParaRPr>
          </a:p>
        </p:txBody>
      </p:sp>
    </p:spTree>
    <p:extLst>
      <p:ext uri="{BB962C8B-B14F-4D97-AF65-F5344CB8AC3E}">
        <p14:creationId xmlns:p14="http://schemas.microsoft.com/office/powerpoint/2010/main" val="1701748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340">
                                            <p:txEl>
                                              <p:pRg st="3" end="3"/>
                                            </p:txEl>
                                          </p:spTgt>
                                        </p:tgtEl>
                                        <p:attrNameLst>
                                          <p:attrName>style.visibility</p:attrName>
                                        </p:attrNameLst>
                                      </p:cBhvr>
                                      <p:to>
                                        <p:strVal val="visible"/>
                                      </p:to>
                                    </p:set>
                                    <p:anim calcmode="lin" valueType="num">
                                      <p:cBhvr additive="base">
                                        <p:cTn id="23"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40">
                                            <p:txEl>
                                              <p:pRg st="3" end="3"/>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667000"/>
            <a:ext cx="843756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457200" y="1522413"/>
            <a:ext cx="8229600" cy="762000"/>
          </a:xfrm>
        </p:spPr>
        <p:txBody>
          <a:bodyPr/>
          <a:lstStyle/>
          <a:p>
            <a:pPr eaLnBrk="1" hangingPunct="1"/>
            <a:r>
              <a:rPr lang="en-US" altLang="en-US" smtClean="0">
                <a:solidFill>
                  <a:schemeClr val="tx2"/>
                </a:solidFill>
                <a:effectLst/>
                <a:cs typeface="Arial" charset="0"/>
              </a:rPr>
              <a:t>IATA Safety Strategy</a:t>
            </a:r>
          </a:p>
        </p:txBody>
      </p:sp>
      <p:sp>
        <p:nvSpPr>
          <p:cNvPr id="2" name="Rounded Rectangle 1"/>
          <p:cNvSpPr/>
          <p:nvPr/>
        </p:nvSpPr>
        <p:spPr>
          <a:xfrm>
            <a:off x="6172200" y="2667000"/>
            <a:ext cx="1371600" cy="3159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endParaRPr>
          </a:p>
        </p:txBody>
      </p:sp>
      <p:sp>
        <p:nvSpPr>
          <p:cNvPr id="4" name="Date Placeholder 3"/>
          <p:cNvSpPr>
            <a:spLocks noGrp="1"/>
          </p:cNvSpPr>
          <p:nvPr>
            <p:ph type="dt" sz="half" idx="10"/>
          </p:nvPr>
        </p:nvSpPr>
        <p:spPr/>
        <p:txBody>
          <a:bodyPr/>
          <a:lstStyle/>
          <a:p>
            <a:r>
              <a:rPr lang="en-US" altLang="en-US" smtClean="0"/>
              <a:t>28 May 2015</a:t>
            </a:r>
            <a:endParaRPr lang="en-US" altLang="en-US"/>
          </a:p>
        </p:txBody>
      </p:sp>
      <p:sp>
        <p:nvSpPr>
          <p:cNvPr id="6" name="Footer Placeholder 5"/>
          <p:cNvSpPr>
            <a:spLocks noGrp="1"/>
          </p:cNvSpPr>
          <p:nvPr>
            <p:ph type="ftr" sz="quarter" idx="11"/>
          </p:nvPr>
        </p:nvSpPr>
        <p:spPr/>
        <p:txBody>
          <a:bodyPr/>
          <a:lstStyle/>
          <a:p>
            <a:pPr>
              <a:defRPr/>
            </a:pPr>
            <a:r>
              <a:rPr lang="en-US" smtClean="0"/>
              <a:t>FSF MED 6th Int Conf</a:t>
            </a:r>
            <a:endParaRPr lang="en-US" dirty="0"/>
          </a:p>
        </p:txBody>
      </p:sp>
    </p:spTree>
    <p:extLst>
      <p:ext uri="{BB962C8B-B14F-4D97-AF65-F5344CB8AC3E}">
        <p14:creationId xmlns:p14="http://schemas.microsoft.com/office/powerpoint/2010/main" val="9789127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IATA Pilot Training Task Force (PTTF)</a:t>
            </a:r>
            <a:endParaRPr lang="en-US" dirty="0"/>
          </a:p>
        </p:txBody>
      </p:sp>
      <p:sp>
        <p:nvSpPr>
          <p:cNvPr id="3" name="Content Placeholder 2"/>
          <p:cNvSpPr>
            <a:spLocks noGrp="1"/>
          </p:cNvSpPr>
          <p:nvPr>
            <p:ph idx="1"/>
          </p:nvPr>
        </p:nvSpPr>
        <p:spPr/>
        <p:txBody>
          <a:bodyPr/>
          <a:lstStyle/>
          <a:p>
            <a:pPr marL="0" indent="0">
              <a:spcBef>
                <a:spcPts val="600"/>
              </a:spcBef>
              <a:spcAft>
                <a:spcPts val="1200"/>
              </a:spcAft>
              <a:buNone/>
            </a:pPr>
            <a:r>
              <a:rPr lang="en-US" dirty="0" smtClean="0"/>
              <a:t>Guidance </a:t>
            </a:r>
            <a:r>
              <a:rPr lang="en-US" dirty="0" smtClean="0"/>
              <a:t>on trends and </a:t>
            </a:r>
            <a:r>
              <a:rPr lang="en-US" dirty="0" smtClean="0"/>
              <a:t>issues/needs in</a:t>
            </a:r>
          </a:p>
          <a:p>
            <a:pPr lvl="1">
              <a:spcBef>
                <a:spcPts val="600"/>
              </a:spcBef>
              <a:spcAft>
                <a:spcPts val="1200"/>
              </a:spcAft>
            </a:pPr>
            <a:r>
              <a:rPr lang="en-US" sz="2200" b="1" dirty="0" smtClean="0"/>
              <a:t>pilot training</a:t>
            </a:r>
          </a:p>
          <a:p>
            <a:pPr lvl="1">
              <a:spcBef>
                <a:spcPts val="600"/>
              </a:spcBef>
              <a:spcAft>
                <a:spcPts val="1200"/>
              </a:spcAft>
            </a:pPr>
            <a:r>
              <a:rPr lang="en-US" sz="2200" b="1" dirty="0"/>
              <a:t>a</a:t>
            </a:r>
            <a:r>
              <a:rPr lang="en-US" sz="2200" b="1" dirty="0" smtClean="0"/>
              <a:t>ssessment</a:t>
            </a:r>
          </a:p>
          <a:p>
            <a:pPr lvl="1">
              <a:spcBef>
                <a:spcPts val="600"/>
              </a:spcBef>
              <a:spcAft>
                <a:spcPts val="1200"/>
              </a:spcAft>
            </a:pPr>
            <a:r>
              <a:rPr lang="en-US" sz="2200" b="1" dirty="0" smtClean="0"/>
              <a:t>qualification</a:t>
            </a:r>
          </a:p>
          <a:p>
            <a:pPr>
              <a:spcBef>
                <a:spcPts val="600"/>
              </a:spcBef>
              <a:spcAft>
                <a:spcPts val="1200"/>
              </a:spcAft>
            </a:pPr>
            <a:endParaRPr lang="en-US" dirty="0"/>
          </a:p>
        </p:txBody>
      </p:sp>
      <p:sp>
        <p:nvSpPr>
          <p:cNvPr id="4" name="Date Placeholder 3"/>
          <p:cNvSpPr>
            <a:spLocks noGrp="1"/>
          </p:cNvSpPr>
          <p:nvPr>
            <p:ph type="dt" sz="half" idx="10"/>
          </p:nvPr>
        </p:nvSpPr>
        <p:spPr/>
        <p:txBody>
          <a:bodyPr/>
          <a:lstStyle/>
          <a:p>
            <a:r>
              <a:rPr lang="en-US" altLang="en-US" smtClean="0"/>
              <a:t>28 May 2015</a:t>
            </a:r>
            <a:endParaRPr lang="en-US" altLang="en-US"/>
          </a:p>
        </p:txBody>
      </p:sp>
      <p:sp>
        <p:nvSpPr>
          <p:cNvPr id="6" name="Footer Placeholder 5"/>
          <p:cNvSpPr>
            <a:spLocks noGrp="1"/>
          </p:cNvSpPr>
          <p:nvPr>
            <p:ph type="ftr" sz="quarter" idx="11"/>
          </p:nvPr>
        </p:nvSpPr>
        <p:spPr/>
        <p:txBody>
          <a:bodyPr/>
          <a:lstStyle/>
          <a:p>
            <a:pPr>
              <a:defRPr/>
            </a:pPr>
            <a:r>
              <a:rPr lang="en-US" smtClean="0"/>
              <a:t>FSF MED 6th Int Conf</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882902"/>
            <a:ext cx="2895600" cy="3468841"/>
          </a:xfrm>
          <a:prstGeom prst="rect">
            <a:avLst/>
          </a:prstGeom>
        </p:spPr>
      </p:pic>
    </p:spTree>
    <p:extLst>
      <p:ext uri="{BB962C8B-B14F-4D97-AF65-F5344CB8AC3E}">
        <p14:creationId xmlns:p14="http://schemas.microsoft.com/office/powerpoint/2010/main" val="33916313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1"/>
          <p:cNvSpPr>
            <a:spLocks noGrp="1"/>
          </p:cNvSpPr>
          <p:nvPr>
            <p:ph type="title"/>
          </p:nvPr>
        </p:nvSpPr>
        <p:spPr/>
        <p:txBody>
          <a:bodyPr/>
          <a:lstStyle/>
          <a:p>
            <a:r>
              <a:rPr lang="en-US" dirty="0" smtClean="0"/>
              <a:t>IATA PTTF – 15 members</a:t>
            </a:r>
            <a:endParaRPr lang="en-US" dirty="0"/>
          </a:p>
        </p:txBody>
      </p:sp>
      <p:sp>
        <p:nvSpPr>
          <p:cNvPr id="17412" name="AutoShape 4" descr="Image result for air new zea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7414" name="AutoShape 6" descr="Image result for air new zea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7417" name="Picture 9"/>
          <p:cNvPicPr>
            <a:picLocks noChangeAspect="1" noChangeArrowheads="1"/>
          </p:cNvPicPr>
          <p:nvPr/>
        </p:nvPicPr>
        <p:blipFill>
          <a:blip r:embed="rId3" cstate="print"/>
          <a:srcRect/>
          <a:stretch>
            <a:fillRect/>
          </a:stretch>
        </p:blipFill>
        <p:spPr bwMode="auto">
          <a:xfrm>
            <a:off x="457200" y="2971799"/>
            <a:ext cx="1078571" cy="1078571"/>
          </a:xfrm>
          <a:prstGeom prst="rect">
            <a:avLst/>
          </a:prstGeom>
          <a:noFill/>
          <a:ln w="9525">
            <a:noFill/>
            <a:miter lim="800000"/>
            <a:headEnd/>
            <a:tailEnd/>
          </a:ln>
        </p:spPr>
      </p:pic>
      <p:pic>
        <p:nvPicPr>
          <p:cNvPr id="17419" name="Picture 11"/>
          <p:cNvPicPr>
            <a:picLocks noChangeAspect="1" noChangeArrowheads="1"/>
          </p:cNvPicPr>
          <p:nvPr/>
        </p:nvPicPr>
        <p:blipFill>
          <a:blip r:embed="rId4" cstate="print"/>
          <a:srcRect/>
          <a:stretch>
            <a:fillRect/>
          </a:stretch>
        </p:blipFill>
        <p:spPr bwMode="auto">
          <a:xfrm>
            <a:off x="7467600" y="4055591"/>
            <a:ext cx="1049809" cy="1049809"/>
          </a:xfrm>
          <a:prstGeom prst="rect">
            <a:avLst/>
          </a:prstGeom>
          <a:noFill/>
          <a:ln w="9525">
            <a:noFill/>
            <a:miter lim="800000"/>
            <a:headEnd/>
            <a:tailEnd/>
          </a:ln>
        </p:spPr>
      </p:pic>
      <p:sp>
        <p:nvSpPr>
          <p:cNvPr id="17421" name="AutoShape 13" descr="Image result for virgin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7424" name="AutoShape 16" descr="Image result for Fede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7428" name="Picture 20"/>
          <p:cNvPicPr>
            <a:picLocks noChangeAspect="1" noChangeArrowheads="1"/>
          </p:cNvPicPr>
          <p:nvPr/>
        </p:nvPicPr>
        <p:blipFill>
          <a:blip r:embed="rId5" cstate="print"/>
          <a:srcRect/>
          <a:stretch>
            <a:fillRect/>
          </a:stretch>
        </p:blipFill>
        <p:spPr bwMode="auto">
          <a:xfrm>
            <a:off x="667560" y="5083029"/>
            <a:ext cx="1855143" cy="970571"/>
          </a:xfrm>
          <a:prstGeom prst="rect">
            <a:avLst/>
          </a:prstGeom>
          <a:noFill/>
          <a:ln w="9525">
            <a:noFill/>
            <a:miter lim="800000"/>
            <a:headEnd/>
            <a:tailEnd/>
          </a:ln>
        </p:spPr>
      </p:pic>
      <p:pic>
        <p:nvPicPr>
          <p:cNvPr id="1028" name="Picture 4" descr="United Airli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2891" y="5731794"/>
            <a:ext cx="2546985" cy="4400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Air 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0"/>
            <a:ext cx="2563178" cy="32194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ts1.mm.bing.net/th?&amp;id=HN.607995626770989915&amp;w=300&amp;h=300&amp;c=0&amp;pid=1.9&amp;rs=0&amp;p=0&amp;url=http%3A%2F%2Fwww.expectad.com%2FFortune_500_Logos.htm"/>
          <p:cNvPicPr>
            <a:picLocks noChangeAspect="1" noChangeArrowheads="1"/>
          </p:cNvPicPr>
          <p:nvPr/>
        </p:nvPicPr>
        <p:blipFill rotWithShape="1">
          <a:blip r:embed="rId8">
            <a:extLst>
              <a:ext uri="{28A0092B-C50C-407E-A947-70E740481C1C}">
                <a14:useLocalDpi xmlns:a14="http://schemas.microsoft.com/office/drawing/2010/main" val="0"/>
              </a:ext>
            </a:extLst>
          </a:blip>
          <a:srcRect t="32465" b="33767"/>
          <a:stretch/>
        </p:blipFill>
        <p:spPr bwMode="auto">
          <a:xfrm>
            <a:off x="6263463" y="1887888"/>
            <a:ext cx="2400300" cy="8105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ts1.mm.bing.net/th?&amp;id=HN.608023866183192220&amp;w=311&amp;h=300&amp;c=0&amp;pid=1.9&amp;rs=0&amp;p=0&amp;url=http%3A%2F%2Fgoodlogo.com%2Fextended.info%2Flufthansa-logo-27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9932" y="5017756"/>
            <a:ext cx="2399443" cy="46291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ts1.mm.bing.net/th?&amp;id=HN.608037335211378022&amp;w=307&amp;h=300&amp;c=0&amp;pid=1.9&amp;rs=0&amp;p=0&amp;url=http%3A%2F%2Fwww.rjet.ca%2Fblog%2F2012%2F10%2F17%2Fflybe-to-operate-all-finnair-embraer-190s%2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20" y="4132482"/>
            <a:ext cx="2397824" cy="523303"/>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ts1.mm.bing.net/th?id=HN.608006733561266742&amp;w=184&amp;h=176&amp;c=7&amp;rs=1&amp;qlt=90&amp;o=4&amp;url=http%3a%2f%2fskyteam-singapore.blogspot.com%2f2011%2f01%2fskyteam-singapore-singapore.html&amp;pid=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4912454"/>
            <a:ext cx="1139190" cy="108966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ts1.mm.bing.net/th?&amp;id=HN.607992293876895042&amp;w=300&amp;h=300&amp;c=0&amp;pid=1.9&amp;rs=0&amp;p=0&amp;url=http%3A%2F%2Fwww.basinbulteni.com%2Fkurum%2Fairbus%2Fgorsell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3243133"/>
            <a:ext cx="2000250" cy="71342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ts1.mm.bing.net/th?&amp;id=HN.608021267730925183&amp;w=300&amp;h=300&amp;c=0&amp;pid=1.9&amp;rs=0&amp;p=0&amp;url=http%3A%2F%2Funifiedsupply.com%2Fnews%2Findustry-news%2Fboeing-landed-the-first-big-deal-of-2012-farnborough-airshow%2F"/>
          <p:cNvPicPr>
            <a:picLocks noChangeAspect="1" noChangeArrowheads="1"/>
          </p:cNvPicPr>
          <p:nvPr/>
        </p:nvPicPr>
        <p:blipFill rotWithShape="1">
          <a:blip r:embed="rId13">
            <a:extLst>
              <a:ext uri="{28A0092B-C50C-407E-A947-70E740481C1C}">
                <a14:useLocalDpi xmlns:a14="http://schemas.microsoft.com/office/drawing/2010/main" val="0"/>
              </a:ext>
            </a:extLst>
          </a:blip>
          <a:srcRect t="20631" b="24131"/>
          <a:stretch/>
        </p:blipFill>
        <p:spPr bwMode="auto">
          <a:xfrm>
            <a:off x="4191000" y="3200400"/>
            <a:ext cx="2600325" cy="928851"/>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http://ts1.mm.bing.net/th?&amp;id=HN.608032232786692239&amp;w=300&amp;h=300&amp;c=0&amp;pid=1.9&amp;rs=0&amp;p=0&amp;url=http%3A%2F%2Fwww.worldtek.com%2Fconvention%2Favsec-world-2011-sponsors-and-exhibitors%2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2819400"/>
            <a:ext cx="1514475" cy="89354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http://ts1.mm.bing.net/th?&amp;id=HN.608034633667248963&amp;w=300&amp;h=300&amp;c=0&amp;pid=1.9&amp;rs=0&amp;p=0&amp;url=http%3A%2F%2Fwww.avatar.pl%2Flaminowanie.ph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5296" y="2574895"/>
            <a:ext cx="3057525" cy="570738"/>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http://ts1.mm.bing.net/th?&amp;id=HN.608042046783424307&amp;w=300&amp;h=300&amp;c=0&amp;pid=1.9&amp;rs=0&amp;p=0&amp;url=http%3A%2F%2Fwww.koala-shop.com%2Ffr%2Flink.asp%3Fcod%3D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8997" y="4242299"/>
            <a:ext cx="2540889" cy="65151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ltLang="en-US" smtClean="0"/>
              <a:t>28 May 2015</a:t>
            </a:r>
            <a:endParaRPr lang="en-US" altLang="en-US"/>
          </a:p>
        </p:txBody>
      </p:sp>
      <p:sp>
        <p:nvSpPr>
          <p:cNvPr id="3" name="Footer Placeholder 2"/>
          <p:cNvSpPr>
            <a:spLocks noGrp="1"/>
          </p:cNvSpPr>
          <p:nvPr>
            <p:ph type="ftr" sz="quarter" idx="11"/>
          </p:nvPr>
        </p:nvSpPr>
        <p:spPr/>
        <p:txBody>
          <a:bodyPr/>
          <a:lstStyle/>
          <a:p>
            <a:pPr>
              <a:defRPr/>
            </a:pPr>
            <a:r>
              <a:rPr lang="en-US" smtClean="0"/>
              <a:t>FSF MED 6th Int Conf</a:t>
            </a:r>
            <a:endParaRPr lang="en-US" dirty="0"/>
          </a:p>
        </p:txBody>
      </p:sp>
    </p:spTree>
    <p:extLst>
      <p:ext uri="{BB962C8B-B14F-4D97-AF65-F5344CB8AC3E}">
        <p14:creationId xmlns:p14="http://schemas.microsoft.com/office/powerpoint/2010/main" val="1490821153"/>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IATA_standard_template">
  <a:themeElements>
    <a:clrScheme name="">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0075BD"/>
      </a:hlink>
      <a:folHlink>
        <a:srgbClr val="6F35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EF2C71"/>
        </a:hlink>
        <a:folHlink>
          <a:srgbClr val="6F35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59A6A950007F45A9A2EA7CFDC31968" ma:contentTypeVersion="4" ma:contentTypeDescription="Create a new document." ma:contentTypeScope="" ma:versionID="bc07ca74e6f7bc6cc942c95c6395e154">
  <xsd:schema xmlns:xsd="http://www.w3.org/2001/XMLSchema" xmlns:p="http://schemas.microsoft.com/office/2006/metadata/properties" xmlns:ns2="c3ba88b7-b3d4-4a74-92a1-700dbbfca875" targetNamespace="http://schemas.microsoft.com/office/2006/metadata/properties" ma:root="true" ma:fieldsID="c0093751612deee5cb07f62d872991a9" ns2:_="">
    <xsd:import namespace="c3ba88b7-b3d4-4a74-92a1-700dbbfca875"/>
    <xsd:element name="properties">
      <xsd:complexType>
        <xsd:sequence>
          <xsd:element name="documentManagement">
            <xsd:complexType>
              <xsd:all>
                <xsd:element ref="ns2:Owner" minOccurs="0"/>
                <xsd:element ref="ns2:SPSDescription" minOccurs="0"/>
                <xsd:element ref="ns2:Status" minOccurs="0"/>
                <xsd:element ref="ns2:Topic" minOccurs="0"/>
              </xsd:all>
            </xsd:complexType>
          </xsd:element>
        </xsd:sequence>
      </xsd:complexType>
    </xsd:element>
  </xsd:schema>
  <xsd:schema xmlns:xsd="http://www.w3.org/2001/XMLSchema" xmlns:dms="http://schemas.microsoft.com/office/2006/documentManagement/types" targetNamespace="c3ba88b7-b3d4-4a74-92a1-700dbbfca875" elementFormDefault="qualified">
    <xsd:import namespace="http://schemas.microsoft.com/office/2006/documentManagement/types"/>
    <xsd:element name="Owner" ma:index="8" nillable="true" ma:displayName="Owner" ma:internalName="Owner">
      <xsd:simpleType>
        <xsd:restriction base="dms:Text"/>
      </xsd:simpleType>
    </xsd:element>
    <xsd:element name="SPSDescription" ma:index="9" nillable="true" ma:displayName="Description" ma:internalName="SPSDescription">
      <xsd:simpleType>
        <xsd:restriction base="dms:Note"/>
      </xsd:simpleType>
    </xsd:element>
    <xsd:element name="Status" ma:index="10" nillable="true" ma:displayName="Status" ma:internalName="Status">
      <xsd:simpleType>
        <xsd:restriction base="dms:Choice">
          <xsd:enumeration value="Rough"/>
          <xsd:enumeration value="Draft"/>
          <xsd:enumeration value="In Review"/>
          <xsd:enumeration value="Final"/>
        </xsd:restriction>
      </xsd:simpleType>
    </xsd:element>
    <xsd:element name="Topic" ma:index="11" nillable="true" ma:displayName="Topic" ma:default="How to make a Presentation" ma:internalName="Topic">
      <xsd:complexType>
        <xsd:complexContent>
          <xsd:extension base="dms:MultiChoice">
            <xsd:sequence>
              <xsd:element name="Value" maxOccurs="unbounded" minOccurs="0" nillable="true">
                <xsd:simpleType>
                  <xsd:restriction base="dms:Choice">
                    <xsd:enumeration value="How to make a Presentatio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wner xmlns="c3ba88b7-b3d4-4a74-92a1-700dbbfca875" xsi:nil="true"/>
    <Topic xmlns="c3ba88b7-b3d4-4a74-92a1-700dbbfca875">
      <Value>How to make a Presentation</Value>
    </Topic>
    <Status xmlns="c3ba88b7-b3d4-4a74-92a1-700dbbfca875" xsi:nil="true"/>
    <SPSDescription xmlns="c3ba88b7-b3d4-4a74-92a1-700dbbfca8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A52AAF-4633-478D-B561-B7EC41AEE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ba88b7-b3d4-4a74-92a1-700dbbfca87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DAFAAFC-4817-431C-9613-6FA49ECF3D06}">
  <ds:schemaRefs>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purl.org/dc/dcmitype/"/>
    <ds:schemaRef ds:uri="c3ba88b7-b3d4-4a74-92a1-700dbbfca875"/>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A3E2FF4F-3B05-4656-B1AB-A22539E251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IATA_standard_template</Template>
  <TotalTime>4927</TotalTime>
  <Words>3270</Words>
  <Application>Microsoft Office PowerPoint</Application>
  <PresentationFormat>On-screen Show (4:3)</PresentationFormat>
  <Paragraphs>309</Paragraphs>
  <Slides>19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MS Gothic</vt:lpstr>
      <vt:lpstr>MS PGothic</vt:lpstr>
      <vt:lpstr>MS PGothic</vt:lpstr>
      <vt:lpstr>Agency FB</vt:lpstr>
      <vt:lpstr>Akzidenz-Grotesk Pro Med Cnd</vt:lpstr>
      <vt:lpstr>Arial</vt:lpstr>
      <vt:lpstr>Arial Narrow</vt:lpstr>
      <vt:lpstr>Calibri</vt:lpstr>
      <vt:lpstr>Times New Roman</vt:lpstr>
      <vt:lpstr>Wingdings</vt:lpstr>
      <vt:lpstr>Wingdings 3</vt:lpstr>
      <vt:lpstr>IATA_standard_template</vt:lpstr>
      <vt:lpstr>RECENT DEVELOPMENTS IN THE FIELD OF AVIATION TRAINING  </vt:lpstr>
      <vt:lpstr>OUTLINEs</vt:lpstr>
      <vt:lpstr>PowerPoint Presentation</vt:lpstr>
      <vt:lpstr>All Accidents Overview</vt:lpstr>
      <vt:lpstr>PowerPoint Presentation</vt:lpstr>
      <vt:lpstr>Loss Of Control In-flight 2010-2014 </vt:lpstr>
      <vt:lpstr>IATA Safety Strategy</vt:lpstr>
      <vt:lpstr>IATA Pilot Training Task Force (PTTF)</vt:lpstr>
      <vt:lpstr>IATA PTTF – 15 members</vt:lpstr>
      <vt:lpstr>PTTF 2015 Priority Areas</vt:lpstr>
      <vt:lpstr>Upset Prevention and Recovery Training</vt:lpstr>
      <vt:lpstr>Guidance Material and Best Practices for the Implementation of  Upset Prevention and Recovery Training</vt:lpstr>
      <vt:lpstr>IATA UPRT Manual - Content</vt:lpstr>
      <vt:lpstr>IATA UPRT Manual – Content (cont.)</vt:lpstr>
      <vt:lpstr>Cyber Security Threats</vt:lpstr>
      <vt:lpstr>Impact of cyber threats</vt:lpstr>
      <vt:lpstr>Industry stakeholders challenges</vt:lpstr>
      <vt:lpstr>Cyber Security Training</vt:lpstr>
      <vt:lpstr>PowerPoint Presentation</vt:lpstr>
    </vt:vector>
  </TitlesOfParts>
  <Company>IATA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Lithium Batteries Risk Mitigation Guidance for Operators</dc:title>
  <dc:creator>MUNTEANU Dragos</dc:creator>
  <cp:lastModifiedBy>PROLA Stefano</cp:lastModifiedBy>
  <cp:revision>79</cp:revision>
  <dcterms:created xsi:type="dcterms:W3CDTF">2014-10-13T11:52:03Z</dcterms:created>
  <dcterms:modified xsi:type="dcterms:W3CDTF">2015-05-26T09:59:57Z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Topic">
    <vt:lpwstr>;#How to make a Presentation;#</vt:lpwstr>
  </property>
</Properties>
</file>