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257" r:id="rId6"/>
    <p:sldId id="275" r:id="rId7"/>
    <p:sldId id="298" r:id="rId8"/>
    <p:sldId id="306" r:id="rId9"/>
    <p:sldId id="299" r:id="rId10"/>
    <p:sldId id="301" r:id="rId11"/>
    <p:sldId id="309" r:id="rId12"/>
    <p:sldId id="310" r:id="rId13"/>
    <p:sldId id="300" r:id="rId14"/>
    <p:sldId id="296" r:id="rId15"/>
    <p:sldId id="311" r:id="rId16"/>
    <p:sldId id="308" r:id="rId17"/>
    <p:sldId id="305" r:id="rId18"/>
    <p:sldId id="286" r:id="rId19"/>
    <p:sldId id="312" r:id="rId20"/>
    <p:sldId id="293" r:id="rId21"/>
    <p:sldId id="280" r:id="rId22"/>
    <p:sldId id="303" r:id="rId2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75"/>
    <a:srgbClr val="CC8004"/>
    <a:srgbClr val="F37021"/>
    <a:srgbClr val="5A6870"/>
    <a:srgbClr val="A74233"/>
    <a:srgbClr val="7B0052"/>
    <a:srgbClr val="279DD9"/>
    <a:srgbClr val="006EB7"/>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8337" autoAdjust="0"/>
  </p:normalViewPr>
  <p:slideViewPr>
    <p:cSldViewPr>
      <p:cViewPr>
        <p:scale>
          <a:sx n="100" d="100"/>
          <a:sy n="100" d="100"/>
        </p:scale>
        <p:origin x="-936" y="173"/>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82A58B3-FB04-4819-BC57-727FA72A5A25}" type="datetimeFigureOut">
              <a:rPr lang="en-GB" smtClean="0"/>
              <a:t>20/10/2016</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1521C6E-19F3-4BEE-B9EF-6B1B295CE0E0}" type="slidenum">
              <a:rPr lang="en-GB" smtClean="0"/>
              <a:t>‹#›</a:t>
            </a:fld>
            <a:endParaRPr lang="en-GB"/>
          </a:p>
        </p:txBody>
      </p:sp>
    </p:spTree>
    <p:extLst>
      <p:ext uri="{BB962C8B-B14F-4D97-AF65-F5344CB8AC3E}">
        <p14:creationId xmlns:p14="http://schemas.microsoft.com/office/powerpoint/2010/main" val="732163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65B6BDC-B32A-4D48-946D-F426E4168CEE}" type="datetimeFigureOut">
              <a:rPr lang="en-GB" smtClean="0"/>
              <a:t>20/10/2016</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072946-1C97-4655-8B0B-8F9206540B00}" type="slidenum">
              <a:rPr lang="en-GB" smtClean="0"/>
              <a:t>‹#›</a:t>
            </a:fld>
            <a:endParaRPr lang="en-GB"/>
          </a:p>
        </p:txBody>
      </p:sp>
    </p:spTree>
    <p:extLst>
      <p:ext uri="{BB962C8B-B14F-4D97-AF65-F5344CB8AC3E}">
        <p14:creationId xmlns:p14="http://schemas.microsoft.com/office/powerpoint/2010/main" val="283618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72946-1C97-4655-8B0B-8F9206540B00}" type="slidenum">
              <a:rPr lang="en-GB" smtClean="0"/>
              <a:t>1</a:t>
            </a:fld>
            <a:endParaRPr lang="en-GB"/>
          </a:p>
        </p:txBody>
      </p:sp>
    </p:spTree>
    <p:extLst>
      <p:ext uri="{BB962C8B-B14F-4D97-AF65-F5344CB8AC3E}">
        <p14:creationId xmlns:p14="http://schemas.microsoft.com/office/powerpoint/2010/main" val="274151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smtClean="0"/>
              <a:t>Unmanned Aviation</a:t>
            </a:r>
          </a:p>
          <a:p>
            <a:pPr marL="171450" indent="-171450">
              <a:buFont typeface="Arial" panose="020B0604020202020204" pitchFamily="34" charset="0"/>
              <a:buChar char="•"/>
            </a:pPr>
            <a:r>
              <a:rPr lang="en-US" dirty="0" smtClean="0"/>
              <a:t>A historical perspective</a:t>
            </a:r>
          </a:p>
          <a:p>
            <a:pPr marL="628650" lvl="1" indent="-171450">
              <a:buFont typeface="Arial" panose="020B0604020202020204" pitchFamily="34" charset="0"/>
              <a:buChar char="•"/>
            </a:pPr>
            <a:r>
              <a:rPr lang="en-US" dirty="0" smtClean="0"/>
              <a:t>Unmanned aviation has been around for quite some time now</a:t>
            </a:r>
          </a:p>
          <a:p>
            <a:pPr marL="171450" indent="-171450">
              <a:buFont typeface="Arial" panose="020B0604020202020204" pitchFamily="34" charset="0"/>
              <a:buChar char="•"/>
            </a:pPr>
            <a:r>
              <a:rPr lang="en-US" dirty="0" smtClean="0"/>
              <a:t>Sudden and dramatic growth</a:t>
            </a:r>
          </a:p>
          <a:p>
            <a:pPr marL="628650" lvl="1" indent="-171450">
              <a:buFont typeface="Arial" panose="020B0604020202020204" pitchFamily="34" charset="0"/>
              <a:buChar char="•"/>
            </a:pPr>
            <a:r>
              <a:rPr lang="en-US" dirty="0" smtClean="0"/>
              <a:t>Challenged regulators and airspace users alike</a:t>
            </a:r>
          </a:p>
          <a:p>
            <a:pPr marL="171450" indent="-171450">
              <a:buFont typeface="Arial" panose="020B0604020202020204" pitchFamily="34" charset="0"/>
              <a:buChar char="•"/>
            </a:pPr>
            <a:r>
              <a:rPr lang="en-US" dirty="0" smtClean="0"/>
              <a:t>Not all are equal</a:t>
            </a:r>
          </a:p>
          <a:p>
            <a:pPr marL="628650" lvl="1" indent="-171450">
              <a:buFont typeface="Arial" panose="020B0604020202020204" pitchFamily="34" charset="0"/>
              <a:buChar char="•"/>
            </a:pPr>
            <a:r>
              <a:rPr lang="en-US" dirty="0" smtClean="0"/>
              <a:t>Diversity in size, capability and use</a:t>
            </a:r>
          </a:p>
          <a:p>
            <a:pPr marL="628650" lvl="1" indent="-171450">
              <a:buFont typeface="Arial" panose="020B0604020202020204" pitchFamily="34" charset="0"/>
              <a:buChar char="•"/>
            </a:pPr>
            <a:r>
              <a:rPr lang="en-US" dirty="0" smtClean="0"/>
              <a:t>Categorize UAS and establish pertinent framework for each</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13</a:t>
            </a:fld>
            <a:endParaRPr lang="en-GB"/>
          </a:p>
        </p:txBody>
      </p:sp>
    </p:spTree>
    <p:extLst>
      <p:ext uri="{BB962C8B-B14F-4D97-AF65-F5344CB8AC3E}">
        <p14:creationId xmlns:p14="http://schemas.microsoft.com/office/powerpoint/2010/main" val="112136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UAS Other than RPAS</a:t>
            </a:r>
          </a:p>
          <a:p>
            <a:pPr marL="171450" indent="-171450">
              <a:buFont typeface="Arial" panose="020B0604020202020204" pitchFamily="34" charset="0"/>
              <a:buChar char="•"/>
            </a:pPr>
            <a:r>
              <a:rPr lang="en-US" dirty="0" smtClean="0"/>
              <a:t>Tool kit being developed by the UAS Advisory Group</a:t>
            </a:r>
          </a:p>
          <a:p>
            <a:pPr marL="628650" lvl="1" indent="-171450">
              <a:buFont typeface="Arial" panose="020B0604020202020204" pitchFamily="34" charset="0"/>
              <a:buChar char="•"/>
            </a:pPr>
            <a:r>
              <a:rPr lang="en-US" dirty="0" smtClean="0"/>
              <a:t>General guidance for national regulations</a:t>
            </a:r>
          </a:p>
          <a:p>
            <a:pPr marL="628650" lvl="1" indent="-171450">
              <a:buFont typeface="Arial" panose="020B0604020202020204" pitchFamily="34" charset="0"/>
              <a:buChar char="•"/>
            </a:pPr>
            <a:r>
              <a:rPr lang="en-US" dirty="0" smtClean="0"/>
              <a:t>Best practices and lessons learned from many States</a:t>
            </a:r>
          </a:p>
          <a:p>
            <a:pPr marL="628650" lvl="1" indent="-171450">
              <a:buFont typeface="Arial" panose="020B0604020202020204" pitchFamily="34" charset="0"/>
              <a:buChar char="•"/>
            </a:pPr>
            <a:r>
              <a:rPr lang="en-US" dirty="0" smtClean="0"/>
              <a:t>Practical examples</a:t>
            </a:r>
          </a:p>
          <a:p>
            <a:pPr marL="171450" indent="-171450">
              <a:buFont typeface="Arial" panose="020B0604020202020204" pitchFamily="34" charset="0"/>
              <a:buChar char="•"/>
            </a:pPr>
            <a:r>
              <a:rPr lang="en-US" dirty="0" smtClean="0"/>
              <a:t>Awareness campaign through partnerships </a:t>
            </a:r>
          </a:p>
          <a:p>
            <a:pPr marL="628650" lvl="1" indent="-171450">
              <a:buFont typeface="Arial" panose="020B0604020202020204" pitchFamily="34" charset="0"/>
              <a:buChar char="•"/>
            </a:pPr>
            <a:r>
              <a:rPr lang="en-US" dirty="0" smtClean="0"/>
              <a:t>Amazon</a:t>
            </a:r>
          </a:p>
          <a:p>
            <a:pPr marL="628650" lvl="1" indent="-171450">
              <a:buFont typeface="Arial" panose="020B0604020202020204" pitchFamily="34" charset="0"/>
              <a:buChar char="•"/>
            </a:pPr>
            <a:r>
              <a:rPr lang="en-US" dirty="0" smtClean="0"/>
              <a:t>Facebook</a:t>
            </a:r>
          </a:p>
          <a:p>
            <a:pPr marL="628650" lvl="1" indent="-171450">
              <a:buFont typeface="Arial" panose="020B0604020202020204" pitchFamily="34" charset="0"/>
              <a:buChar char="•"/>
            </a:pPr>
            <a:r>
              <a:rPr lang="en-US" dirty="0" smtClean="0"/>
              <a:t>Google</a:t>
            </a:r>
          </a:p>
          <a:p>
            <a:pPr marL="171450" indent="-171450">
              <a:buFont typeface="Arial" panose="020B0604020202020204" pitchFamily="34" charset="0"/>
              <a:buChar char="•"/>
            </a:pPr>
            <a:endParaRPr lang="en-US" dirty="0" smtClean="0"/>
          </a:p>
          <a:p>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14</a:t>
            </a:fld>
            <a:endParaRPr lang="en-GB"/>
          </a:p>
        </p:txBody>
      </p:sp>
    </p:spTree>
    <p:extLst>
      <p:ext uri="{BB962C8B-B14F-4D97-AF65-F5344CB8AC3E}">
        <p14:creationId xmlns:p14="http://schemas.microsoft.com/office/powerpoint/2010/main" val="291690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RPAS Panel</a:t>
            </a:r>
          </a:p>
          <a:p>
            <a:pPr marL="171450" indent="-171450">
              <a:buFont typeface="Arial" panose="020B0604020202020204" pitchFamily="34" charset="0"/>
              <a:buChar char="•"/>
            </a:pPr>
            <a:r>
              <a:rPr lang="en-US" dirty="0" smtClean="0"/>
              <a:t>Developing the regulatory framework for RPAS to conduct IFR operations in controlled non-segregated airspace/aerodromes</a:t>
            </a:r>
          </a:p>
          <a:p>
            <a:pPr marL="171450" indent="-171450">
              <a:buFont typeface="Arial" panose="020B0604020202020204" pitchFamily="34" charset="0"/>
              <a:buChar char="•"/>
            </a:pPr>
            <a:r>
              <a:rPr lang="en-US" dirty="0" smtClean="0"/>
              <a:t>Alongside manned aircraft, as a predictable, cooperative airspace user:</a:t>
            </a:r>
          </a:p>
          <a:p>
            <a:pPr marL="628650" lvl="1" indent="-171450">
              <a:buFont typeface="Arial" panose="020B0604020202020204" pitchFamily="34" charset="0"/>
              <a:buChar char="•"/>
            </a:pPr>
            <a:r>
              <a:rPr lang="en-US" dirty="0" smtClean="0"/>
              <a:t>With fundamentals of airworthiness, operations and licensing as pre-requisites to airspace integration</a:t>
            </a:r>
          </a:p>
          <a:p>
            <a:pPr marL="628650" lvl="1" indent="-171450">
              <a:buFont typeface="Arial" panose="020B0604020202020204" pitchFamily="34" charset="0"/>
              <a:buChar char="•"/>
            </a:pPr>
            <a:r>
              <a:rPr lang="en-US" dirty="0" smtClean="0"/>
              <a:t>Meets all the standard equipment and capability requirements for the airspace/procedures</a:t>
            </a:r>
          </a:p>
          <a:p>
            <a:pPr marL="628650" lvl="1" indent="-171450">
              <a:buFont typeface="Arial" panose="020B0604020202020204" pitchFamily="34" charset="0"/>
              <a:buChar char="•"/>
            </a:pPr>
            <a:r>
              <a:rPr lang="en-US" dirty="0" smtClean="0"/>
              <a:t>Must ‘fit in’ without requiring other airspace users or providers to equip</a:t>
            </a:r>
          </a:p>
          <a:p>
            <a:pPr lvl="1"/>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OTHER ANB Panels supporting on technical matters:</a:t>
            </a:r>
          </a:p>
          <a:p>
            <a:pPr lvl="1"/>
            <a:r>
              <a:rPr lang="en-US" sz="1400" kern="1200" dirty="0" smtClean="0">
                <a:solidFill>
                  <a:schemeClr val="accent6"/>
                </a:solidFill>
                <a:latin typeface="+mn-lt"/>
                <a:ea typeface="+mn-ea"/>
                <a:cs typeface="+mn-cs"/>
              </a:rPr>
              <a:t>FSMP (Spectrum)</a:t>
            </a:r>
          </a:p>
          <a:p>
            <a:pPr lvl="1"/>
            <a:r>
              <a:rPr lang="en-US" sz="1400" kern="1200" dirty="0" smtClean="0">
                <a:solidFill>
                  <a:schemeClr val="accent6"/>
                </a:solidFill>
                <a:latin typeface="+mn-lt"/>
                <a:ea typeface="+mn-ea"/>
                <a:cs typeface="+mn-cs"/>
              </a:rPr>
              <a:t>FLTOPSP FLIREC-WG (OPS and Flight Recorders)</a:t>
            </a:r>
          </a:p>
          <a:p>
            <a:pPr lvl="1"/>
            <a:r>
              <a:rPr lang="en-US" sz="1400" kern="1200" dirty="0" smtClean="0">
                <a:solidFill>
                  <a:schemeClr val="accent6"/>
                </a:solidFill>
                <a:latin typeface="+mn-lt"/>
                <a:ea typeface="+mn-ea"/>
                <a:cs typeface="+mn-cs"/>
              </a:rPr>
              <a:t>AIGP (Accident Investigation)</a:t>
            </a:r>
          </a:p>
          <a:p>
            <a:pPr lvl="1"/>
            <a:r>
              <a:rPr lang="en-US" sz="1400" kern="1200" dirty="0" smtClean="0">
                <a:solidFill>
                  <a:schemeClr val="accent6"/>
                </a:solidFill>
                <a:latin typeface="+mn-lt"/>
                <a:ea typeface="+mn-ea"/>
                <a:cs typeface="+mn-cs"/>
              </a:rPr>
              <a:t>ATMOPSP (ATM Operations)</a:t>
            </a:r>
          </a:p>
          <a:p>
            <a:pPr lvl="1"/>
            <a:r>
              <a:rPr lang="en-US" sz="1400" kern="1200" dirty="0" smtClean="0">
                <a:solidFill>
                  <a:schemeClr val="accent6"/>
                </a:solidFill>
                <a:latin typeface="+mn-lt"/>
                <a:ea typeface="+mn-ea"/>
                <a:cs typeface="+mn-cs"/>
              </a:rPr>
              <a:t>AIRP (Airworthiness)</a:t>
            </a:r>
          </a:p>
          <a:p>
            <a:pPr lvl="1"/>
            <a:r>
              <a:rPr lang="en-US" sz="1400" kern="1200" dirty="0" smtClean="0">
                <a:solidFill>
                  <a:schemeClr val="accent6"/>
                </a:solidFill>
                <a:latin typeface="+mn-lt"/>
                <a:ea typeface="+mn-ea"/>
                <a:cs typeface="+mn-cs"/>
              </a:rPr>
              <a:t>CP (Communications)</a:t>
            </a:r>
          </a:p>
          <a:p>
            <a:pPr lvl="1"/>
            <a:r>
              <a:rPr lang="en-US" sz="1400" kern="1200" dirty="0" smtClean="0">
                <a:solidFill>
                  <a:schemeClr val="accent6"/>
                </a:solidFill>
                <a:latin typeface="+mn-lt"/>
                <a:ea typeface="+mn-ea"/>
                <a:cs typeface="+mn-cs"/>
              </a:rPr>
              <a:t>SP (Surveillance)</a:t>
            </a:r>
          </a:p>
          <a:p>
            <a:pPr lvl="1"/>
            <a:r>
              <a:rPr lang="en-US" sz="1400" kern="1200" dirty="0" smtClean="0">
                <a:solidFill>
                  <a:schemeClr val="accent6"/>
                </a:solidFill>
                <a:latin typeface="+mn-lt"/>
                <a:ea typeface="+mn-ea"/>
                <a:cs typeface="+mn-cs"/>
              </a:rPr>
              <a:t>SASP (Separation)</a:t>
            </a:r>
          </a:p>
          <a:p>
            <a:pPr lvl="1"/>
            <a:r>
              <a:rPr lang="en-US" sz="1400" kern="1200" dirty="0" smtClean="0">
                <a:solidFill>
                  <a:schemeClr val="accent6"/>
                </a:solidFill>
                <a:latin typeface="+mn-lt"/>
                <a:ea typeface="+mn-ea"/>
                <a:cs typeface="+mn-cs"/>
              </a:rPr>
              <a:t>SMP (Safety management)</a:t>
            </a:r>
          </a:p>
          <a:p>
            <a:pPr lvl="1"/>
            <a:endParaRPr lang="en-US" sz="1400" kern="1200" dirty="0" smtClean="0">
              <a:solidFill>
                <a:schemeClr val="accent6"/>
              </a:solidFill>
              <a:latin typeface="+mn-lt"/>
              <a:ea typeface="+mn-ea"/>
              <a:cs typeface="+mn-cs"/>
            </a:endParaRPr>
          </a:p>
          <a:p>
            <a:pPr lvl="0"/>
            <a:r>
              <a:rPr lang="en-US" sz="1400" b="1" u="sng" kern="1200" dirty="0" smtClean="0">
                <a:solidFill>
                  <a:schemeClr val="accent6"/>
                </a:solidFill>
                <a:latin typeface="+mn-lt"/>
                <a:ea typeface="+mn-ea"/>
                <a:cs typeface="+mn-cs"/>
              </a:rPr>
              <a:t>OTHER</a:t>
            </a:r>
            <a:r>
              <a:rPr lang="en-US" sz="1400" b="1" u="sng" kern="1200" baseline="0" dirty="0" smtClean="0">
                <a:solidFill>
                  <a:schemeClr val="accent6"/>
                </a:solidFill>
                <a:latin typeface="+mn-lt"/>
                <a:ea typeface="+mn-ea"/>
                <a:cs typeface="+mn-cs"/>
              </a:rPr>
              <a:t> ICAO</a:t>
            </a:r>
          </a:p>
          <a:p>
            <a:pPr lvl="0"/>
            <a:endParaRPr lang="en-US" sz="1400" b="1" u="sng" kern="1200" dirty="0" smtClean="0">
              <a:solidFill>
                <a:schemeClr val="accent6"/>
              </a:solidFill>
              <a:latin typeface="+mn-lt"/>
              <a:ea typeface="+mn-ea"/>
              <a:cs typeface="+mn-cs"/>
            </a:endParaRPr>
          </a:p>
          <a:p>
            <a:pPr marL="171450" indent="-171450">
              <a:buFont typeface="Arial" panose="020B0604020202020204" pitchFamily="34" charset="0"/>
              <a:buChar char="•"/>
            </a:pPr>
            <a:r>
              <a:rPr lang="en-US" b="1" dirty="0" smtClean="0"/>
              <a:t>Legal Committee</a:t>
            </a:r>
          </a:p>
          <a:p>
            <a:pPr marL="628650" lvl="1" indent="-171450">
              <a:buFont typeface="Arial" panose="020B0604020202020204" pitchFamily="34" charset="0"/>
              <a:buChar char="•"/>
            </a:pPr>
            <a:r>
              <a:rPr lang="en-US" dirty="0" smtClean="0"/>
              <a:t>New implications of RPAS as its highest priority work programme item</a:t>
            </a:r>
          </a:p>
          <a:p>
            <a:pPr marL="628650" lvl="1" indent="-171450">
              <a:buFont typeface="Arial" panose="020B0604020202020204" pitchFamily="34" charset="0"/>
              <a:buChar char="•"/>
            </a:pPr>
            <a:r>
              <a:rPr lang="en-US" dirty="0" smtClean="0"/>
              <a:t>Legal issues related to remote pilots and oversight</a:t>
            </a:r>
          </a:p>
          <a:p>
            <a:pPr marL="628650" lvl="1" indent="-171450">
              <a:buFont typeface="Arial" panose="020B0604020202020204" pitchFamily="34" charset="0"/>
              <a:buChar char="•"/>
            </a:pPr>
            <a:r>
              <a:rPr lang="en-US" dirty="0" smtClean="0"/>
              <a:t>Handovers of piloting and remote PIC responsibilities during flight</a:t>
            </a:r>
          </a:p>
          <a:p>
            <a:pPr marL="628650" lvl="1" indent="-171450">
              <a:buFont typeface="Arial" panose="020B0604020202020204" pitchFamily="34" charset="0"/>
              <a:buChar char="•"/>
            </a:pPr>
            <a:r>
              <a:rPr lang="en-US" dirty="0" smtClean="0"/>
              <a:t>Including multiple State oversight responsibilities</a:t>
            </a:r>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Committee on Aviation Environmental Protection (CAEP)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Aviation Security Panel (AVSEC)</a:t>
            </a:r>
          </a:p>
          <a:p>
            <a:pPr marL="628650" lvl="1" indent="-171450">
              <a:buFont typeface="Arial" panose="020B0604020202020204" pitchFamily="34" charset="0"/>
              <a:buChar char="•"/>
            </a:pPr>
            <a:r>
              <a:rPr lang="en-US" dirty="0" smtClean="0"/>
              <a:t>Established its own RPAS Task force </a:t>
            </a:r>
          </a:p>
          <a:p>
            <a:pPr marL="628650" lvl="1" indent="-171450">
              <a:buFont typeface="Arial" panose="020B0604020202020204" pitchFamily="34" charset="0"/>
              <a:buChar char="•"/>
            </a:pPr>
            <a:r>
              <a:rPr lang="en-US" dirty="0" smtClean="0"/>
              <a:t>Address physical security issues</a:t>
            </a:r>
          </a:p>
          <a:p>
            <a:pPr marL="628650" lvl="1" indent="-171450">
              <a:buFont typeface="Arial" panose="020B0604020202020204" pitchFamily="34" charset="0"/>
              <a:buChar char="•"/>
            </a:pPr>
            <a:r>
              <a:rPr lang="en-US" dirty="0" smtClean="0"/>
              <a:t>Identify threats and risks presented by UAS</a:t>
            </a:r>
          </a:p>
          <a:p>
            <a:pPr marL="171450" indent="-171450">
              <a:buFont typeface="Arial" panose="020B0604020202020204" pitchFamily="34" charset="0"/>
              <a:buChar char="•"/>
            </a:pP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15</a:t>
            </a:fld>
            <a:endParaRPr lang="en-GB"/>
          </a:p>
        </p:txBody>
      </p:sp>
    </p:spTree>
    <p:extLst>
      <p:ext uri="{BB962C8B-B14F-4D97-AF65-F5344CB8AC3E}">
        <p14:creationId xmlns:p14="http://schemas.microsoft.com/office/powerpoint/2010/main" val="339786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Education is essential</a:t>
            </a:r>
          </a:p>
          <a:p>
            <a:pPr marL="171450" indent="-171450">
              <a:buFont typeface="Arial" panose="020B0604020202020204" pitchFamily="34" charset="0"/>
              <a:buChar char="•"/>
            </a:pPr>
            <a:r>
              <a:rPr lang="en-US" dirty="0" smtClean="0"/>
              <a:t>Information on RPAS and other UAS</a:t>
            </a:r>
          </a:p>
          <a:p>
            <a:pPr marL="628650" lvl="1" indent="-171450">
              <a:buFont typeface="Arial" panose="020B0604020202020204" pitchFamily="34" charset="0"/>
              <a:buChar char="•"/>
            </a:pPr>
            <a:r>
              <a:rPr lang="en-US" dirty="0" smtClean="0"/>
              <a:t>Regulators - what and how to regulate</a:t>
            </a:r>
          </a:p>
          <a:p>
            <a:pPr marL="628650" lvl="1" indent="-171450">
              <a:buFont typeface="Arial" panose="020B0604020202020204" pitchFamily="34" charset="0"/>
              <a:buChar char="•"/>
            </a:pPr>
            <a:r>
              <a:rPr lang="en-US" dirty="0" smtClean="0"/>
              <a:t>Industry, including manufacturers</a:t>
            </a:r>
          </a:p>
          <a:p>
            <a:pPr marL="628650" lvl="1" indent="-171450">
              <a:buFont typeface="Arial" panose="020B0604020202020204" pitchFamily="34" charset="0"/>
              <a:buChar char="•"/>
            </a:pPr>
            <a:r>
              <a:rPr lang="en-US" dirty="0" smtClean="0"/>
              <a:t>Service providers</a:t>
            </a:r>
          </a:p>
          <a:p>
            <a:pPr marL="628650" lvl="1" indent="-171450">
              <a:buFont typeface="Arial" panose="020B0604020202020204" pitchFamily="34" charset="0"/>
              <a:buChar char="•"/>
            </a:pPr>
            <a:r>
              <a:rPr lang="en-US" dirty="0" smtClean="0"/>
              <a:t>Operators and other airspace users</a:t>
            </a:r>
          </a:p>
          <a:p>
            <a:pPr marL="628650" lvl="1" indent="-171450">
              <a:buFont typeface="Arial" panose="020B0604020202020204" pitchFamily="34" charset="0"/>
              <a:buChar char="•"/>
            </a:pPr>
            <a:r>
              <a:rPr lang="en-US" dirty="0" smtClean="0"/>
              <a:t>General public</a:t>
            </a:r>
          </a:p>
          <a:p>
            <a:pPr marL="457200" lvl="1"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General information is needed for each group</a:t>
            </a:r>
          </a:p>
          <a:p>
            <a:pPr marL="628650" lvl="1" indent="-171450">
              <a:buFont typeface="Arial" panose="020B0604020202020204" pitchFamily="34" charset="0"/>
              <a:buChar char="•"/>
            </a:pPr>
            <a:r>
              <a:rPr lang="en-US" dirty="0" smtClean="0"/>
              <a:t>Targeted information on how to operate safely </a:t>
            </a:r>
          </a:p>
          <a:p>
            <a:pPr marL="628650" lvl="1" indent="-171450">
              <a:buFont typeface="Arial" panose="020B0604020202020204" pitchFamily="34" charset="0"/>
              <a:buChar char="•"/>
            </a:pPr>
            <a:r>
              <a:rPr lang="en-US" dirty="0" smtClean="0"/>
              <a:t>Where/why other areas are dangerous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16</a:t>
            </a:fld>
            <a:endParaRPr lang="en-GB"/>
          </a:p>
        </p:txBody>
      </p:sp>
    </p:spTree>
    <p:extLst>
      <p:ext uri="{BB962C8B-B14F-4D97-AF65-F5344CB8AC3E}">
        <p14:creationId xmlns:p14="http://schemas.microsoft.com/office/powerpoint/2010/main" val="66171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72946-1C97-4655-8B0B-8F9206540B00}" type="slidenum">
              <a:rPr lang="en-GB" smtClean="0"/>
              <a:t>18</a:t>
            </a:fld>
            <a:endParaRPr lang="en-GB"/>
          </a:p>
        </p:txBody>
      </p:sp>
    </p:spTree>
    <p:extLst>
      <p:ext uri="{BB962C8B-B14F-4D97-AF65-F5344CB8AC3E}">
        <p14:creationId xmlns:p14="http://schemas.microsoft.com/office/powerpoint/2010/main" val="376222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smtClean="0"/>
              <a:t>Unmanned Aviation</a:t>
            </a:r>
          </a:p>
          <a:p>
            <a:pPr marL="171450" indent="-171450">
              <a:buFont typeface="Arial" panose="020B0604020202020204" pitchFamily="34" charset="0"/>
              <a:buChar char="•"/>
            </a:pPr>
            <a:r>
              <a:rPr lang="en-US" dirty="0" smtClean="0"/>
              <a:t>A historical perspective</a:t>
            </a:r>
          </a:p>
          <a:p>
            <a:pPr marL="628650" lvl="1" indent="-171450">
              <a:buFont typeface="Arial" panose="020B0604020202020204" pitchFamily="34" charset="0"/>
              <a:buChar char="•"/>
            </a:pPr>
            <a:r>
              <a:rPr lang="en-US" dirty="0" smtClean="0"/>
              <a:t>Unmanned aviation has been around for quite some time now</a:t>
            </a:r>
          </a:p>
          <a:p>
            <a:pPr marL="171450" indent="-171450">
              <a:buFont typeface="Arial" panose="020B0604020202020204" pitchFamily="34" charset="0"/>
              <a:buChar char="•"/>
            </a:pPr>
            <a:r>
              <a:rPr lang="en-US" dirty="0" smtClean="0"/>
              <a:t>Sudden and dramatic growth</a:t>
            </a:r>
          </a:p>
          <a:p>
            <a:pPr marL="628650" lvl="1" indent="-171450">
              <a:buFont typeface="Arial" panose="020B0604020202020204" pitchFamily="34" charset="0"/>
              <a:buChar char="•"/>
            </a:pPr>
            <a:r>
              <a:rPr lang="en-US" dirty="0" smtClean="0"/>
              <a:t>Challenged regulators and airspace users alike</a:t>
            </a:r>
          </a:p>
          <a:p>
            <a:pPr marL="171450" indent="-171450">
              <a:buFont typeface="Arial" panose="020B0604020202020204" pitchFamily="34" charset="0"/>
              <a:buChar char="•"/>
            </a:pPr>
            <a:r>
              <a:rPr lang="en-US" dirty="0" smtClean="0"/>
              <a:t>Not all are equal</a:t>
            </a:r>
          </a:p>
          <a:p>
            <a:pPr marL="628650" lvl="1" indent="-171450">
              <a:buFont typeface="Arial" panose="020B0604020202020204" pitchFamily="34" charset="0"/>
              <a:buChar char="•"/>
            </a:pPr>
            <a:r>
              <a:rPr lang="en-US" dirty="0" smtClean="0"/>
              <a:t>Diversity in size, capability and use</a:t>
            </a:r>
          </a:p>
          <a:p>
            <a:pPr marL="628650" lvl="1" indent="-171450">
              <a:buFont typeface="Arial" panose="020B0604020202020204" pitchFamily="34" charset="0"/>
              <a:buChar char="•"/>
            </a:pPr>
            <a:r>
              <a:rPr lang="en-US" dirty="0" smtClean="0"/>
              <a:t>Categorize UAS and establish pertinent framework for each</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2</a:t>
            </a:fld>
            <a:endParaRPr lang="en-GB"/>
          </a:p>
        </p:txBody>
      </p:sp>
    </p:spTree>
    <p:extLst>
      <p:ext uri="{BB962C8B-B14F-4D97-AF65-F5344CB8AC3E}">
        <p14:creationId xmlns:p14="http://schemas.microsoft.com/office/powerpoint/2010/main" val="112136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72946-1C97-4655-8B0B-8F9206540B00}" type="slidenum">
              <a:rPr lang="en-GB" smtClean="0"/>
              <a:t>4</a:t>
            </a:fld>
            <a:endParaRPr lang="en-GB"/>
          </a:p>
        </p:txBody>
      </p:sp>
    </p:spTree>
    <p:extLst>
      <p:ext uri="{BB962C8B-B14F-4D97-AF65-F5344CB8AC3E}">
        <p14:creationId xmlns:p14="http://schemas.microsoft.com/office/powerpoint/2010/main" val="32943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smtClean="0"/>
              <a:t>Unmanned Aviation</a:t>
            </a:r>
          </a:p>
          <a:p>
            <a:pPr marL="171450" indent="-171450">
              <a:buFont typeface="Arial" panose="020B0604020202020204" pitchFamily="34" charset="0"/>
              <a:buChar char="•"/>
            </a:pPr>
            <a:r>
              <a:rPr lang="en-US" dirty="0" smtClean="0"/>
              <a:t>A historical perspective</a:t>
            </a:r>
          </a:p>
          <a:p>
            <a:pPr marL="628650" lvl="1" indent="-171450">
              <a:buFont typeface="Arial" panose="020B0604020202020204" pitchFamily="34" charset="0"/>
              <a:buChar char="•"/>
            </a:pPr>
            <a:r>
              <a:rPr lang="en-US" dirty="0" smtClean="0"/>
              <a:t>Unmanned aviation has been around for quite some time now</a:t>
            </a:r>
          </a:p>
          <a:p>
            <a:pPr marL="171450" indent="-171450">
              <a:buFont typeface="Arial" panose="020B0604020202020204" pitchFamily="34" charset="0"/>
              <a:buChar char="•"/>
            </a:pPr>
            <a:r>
              <a:rPr lang="en-US" dirty="0" smtClean="0"/>
              <a:t>Sudden and dramatic growth</a:t>
            </a:r>
          </a:p>
          <a:p>
            <a:pPr marL="628650" lvl="1" indent="-171450">
              <a:buFont typeface="Arial" panose="020B0604020202020204" pitchFamily="34" charset="0"/>
              <a:buChar char="•"/>
            </a:pPr>
            <a:r>
              <a:rPr lang="en-US" dirty="0" smtClean="0"/>
              <a:t>Challenged regulators and airspace users alike</a:t>
            </a:r>
          </a:p>
          <a:p>
            <a:pPr marL="171450" indent="-171450">
              <a:buFont typeface="Arial" panose="020B0604020202020204" pitchFamily="34" charset="0"/>
              <a:buChar char="•"/>
            </a:pPr>
            <a:r>
              <a:rPr lang="en-US" dirty="0" smtClean="0"/>
              <a:t>Not all are equal</a:t>
            </a:r>
          </a:p>
          <a:p>
            <a:pPr marL="628650" lvl="1" indent="-171450">
              <a:buFont typeface="Arial" panose="020B0604020202020204" pitchFamily="34" charset="0"/>
              <a:buChar char="•"/>
            </a:pPr>
            <a:r>
              <a:rPr lang="en-US" dirty="0" smtClean="0"/>
              <a:t>Diversity in size, capability and use</a:t>
            </a:r>
          </a:p>
          <a:p>
            <a:pPr marL="628650" lvl="1" indent="-171450">
              <a:buFont typeface="Arial" panose="020B0604020202020204" pitchFamily="34" charset="0"/>
              <a:buChar char="•"/>
            </a:pPr>
            <a:r>
              <a:rPr lang="en-US" dirty="0" smtClean="0"/>
              <a:t>Categorize UAS and establish pertinent framework for each</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6</a:t>
            </a:fld>
            <a:endParaRPr lang="en-GB"/>
          </a:p>
        </p:txBody>
      </p:sp>
    </p:spTree>
    <p:extLst>
      <p:ext uri="{BB962C8B-B14F-4D97-AF65-F5344CB8AC3E}">
        <p14:creationId xmlns:p14="http://schemas.microsoft.com/office/powerpoint/2010/main" val="112136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RPAS Panel</a:t>
            </a:r>
          </a:p>
          <a:p>
            <a:pPr marL="171450" indent="-171450">
              <a:buFont typeface="Arial" panose="020B0604020202020204" pitchFamily="34" charset="0"/>
              <a:buChar char="•"/>
            </a:pPr>
            <a:r>
              <a:rPr lang="en-US" dirty="0" smtClean="0"/>
              <a:t>Developing the regulatory framework for RPAS to conduct IFR operations in controlled non-segregated airspace/aerodromes</a:t>
            </a:r>
          </a:p>
          <a:p>
            <a:pPr marL="171450" indent="-171450">
              <a:buFont typeface="Arial" panose="020B0604020202020204" pitchFamily="34" charset="0"/>
              <a:buChar char="•"/>
            </a:pPr>
            <a:r>
              <a:rPr lang="en-US" dirty="0" smtClean="0"/>
              <a:t>Alongside manned aircraft, as a predictable, cooperative airspace user:</a:t>
            </a:r>
          </a:p>
          <a:p>
            <a:pPr marL="628650" lvl="1" indent="-171450">
              <a:buFont typeface="Arial" panose="020B0604020202020204" pitchFamily="34" charset="0"/>
              <a:buChar char="•"/>
            </a:pPr>
            <a:r>
              <a:rPr lang="en-US" dirty="0" smtClean="0"/>
              <a:t>With fundamentals of airworthiness, operations and licensing as pre-requisites to airspace integration</a:t>
            </a:r>
          </a:p>
          <a:p>
            <a:pPr marL="628650" lvl="1" indent="-171450">
              <a:buFont typeface="Arial" panose="020B0604020202020204" pitchFamily="34" charset="0"/>
              <a:buChar char="•"/>
            </a:pPr>
            <a:r>
              <a:rPr lang="en-US" dirty="0" smtClean="0"/>
              <a:t>Meets all the standard equipment and capability requirements for the airspace/procedures</a:t>
            </a:r>
          </a:p>
          <a:p>
            <a:pPr marL="628650" lvl="1" indent="-171450">
              <a:buFont typeface="Arial" panose="020B0604020202020204" pitchFamily="34" charset="0"/>
              <a:buChar char="•"/>
            </a:pPr>
            <a:r>
              <a:rPr lang="en-US" dirty="0" smtClean="0"/>
              <a:t>Must ‘fit in’ without requiring other airspace users or providers to equip</a:t>
            </a:r>
          </a:p>
          <a:p>
            <a:pPr lvl="1"/>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OTHER ANB Panels supporting on technical matters:</a:t>
            </a:r>
          </a:p>
          <a:p>
            <a:pPr lvl="1"/>
            <a:r>
              <a:rPr lang="en-US" sz="1400" kern="1200" dirty="0" smtClean="0">
                <a:solidFill>
                  <a:schemeClr val="accent6"/>
                </a:solidFill>
                <a:latin typeface="+mn-lt"/>
                <a:ea typeface="+mn-ea"/>
                <a:cs typeface="+mn-cs"/>
              </a:rPr>
              <a:t>FSMP (Spectrum)</a:t>
            </a:r>
          </a:p>
          <a:p>
            <a:pPr lvl="1"/>
            <a:r>
              <a:rPr lang="en-US" sz="1400" kern="1200" dirty="0" smtClean="0">
                <a:solidFill>
                  <a:schemeClr val="accent6"/>
                </a:solidFill>
                <a:latin typeface="+mn-lt"/>
                <a:ea typeface="+mn-ea"/>
                <a:cs typeface="+mn-cs"/>
              </a:rPr>
              <a:t>FLTOPSP FLIREC-WG (OPS and Flight Recorders)</a:t>
            </a:r>
          </a:p>
          <a:p>
            <a:pPr lvl="1"/>
            <a:r>
              <a:rPr lang="en-US" sz="1400" kern="1200" dirty="0" smtClean="0">
                <a:solidFill>
                  <a:schemeClr val="accent6"/>
                </a:solidFill>
                <a:latin typeface="+mn-lt"/>
                <a:ea typeface="+mn-ea"/>
                <a:cs typeface="+mn-cs"/>
              </a:rPr>
              <a:t>AIGP (Accident Investigation)</a:t>
            </a:r>
          </a:p>
          <a:p>
            <a:pPr lvl="1"/>
            <a:r>
              <a:rPr lang="en-US" sz="1400" kern="1200" dirty="0" smtClean="0">
                <a:solidFill>
                  <a:schemeClr val="accent6"/>
                </a:solidFill>
                <a:latin typeface="+mn-lt"/>
                <a:ea typeface="+mn-ea"/>
                <a:cs typeface="+mn-cs"/>
              </a:rPr>
              <a:t>ATMOPSP (ATM Operations)</a:t>
            </a:r>
          </a:p>
          <a:p>
            <a:pPr lvl="1"/>
            <a:r>
              <a:rPr lang="en-US" sz="1400" kern="1200" dirty="0" smtClean="0">
                <a:solidFill>
                  <a:schemeClr val="accent6"/>
                </a:solidFill>
                <a:latin typeface="+mn-lt"/>
                <a:ea typeface="+mn-ea"/>
                <a:cs typeface="+mn-cs"/>
              </a:rPr>
              <a:t>AIRP (Airworthiness)</a:t>
            </a:r>
          </a:p>
          <a:p>
            <a:pPr lvl="1"/>
            <a:r>
              <a:rPr lang="en-US" sz="1400" kern="1200" dirty="0" smtClean="0">
                <a:solidFill>
                  <a:schemeClr val="accent6"/>
                </a:solidFill>
                <a:latin typeface="+mn-lt"/>
                <a:ea typeface="+mn-ea"/>
                <a:cs typeface="+mn-cs"/>
              </a:rPr>
              <a:t>CP (Communications)</a:t>
            </a:r>
          </a:p>
          <a:p>
            <a:pPr lvl="1"/>
            <a:r>
              <a:rPr lang="en-US" sz="1400" kern="1200" dirty="0" smtClean="0">
                <a:solidFill>
                  <a:schemeClr val="accent6"/>
                </a:solidFill>
                <a:latin typeface="+mn-lt"/>
                <a:ea typeface="+mn-ea"/>
                <a:cs typeface="+mn-cs"/>
              </a:rPr>
              <a:t>SP (Surveillance)</a:t>
            </a:r>
          </a:p>
          <a:p>
            <a:pPr lvl="1"/>
            <a:r>
              <a:rPr lang="en-US" sz="1400" kern="1200" dirty="0" smtClean="0">
                <a:solidFill>
                  <a:schemeClr val="accent6"/>
                </a:solidFill>
                <a:latin typeface="+mn-lt"/>
                <a:ea typeface="+mn-ea"/>
                <a:cs typeface="+mn-cs"/>
              </a:rPr>
              <a:t>SASP (Separation)</a:t>
            </a:r>
          </a:p>
          <a:p>
            <a:pPr lvl="1"/>
            <a:r>
              <a:rPr lang="en-US" sz="1400" kern="1200" dirty="0" smtClean="0">
                <a:solidFill>
                  <a:schemeClr val="accent6"/>
                </a:solidFill>
                <a:latin typeface="+mn-lt"/>
                <a:ea typeface="+mn-ea"/>
                <a:cs typeface="+mn-cs"/>
              </a:rPr>
              <a:t>SMP (Safety management)</a:t>
            </a:r>
          </a:p>
          <a:p>
            <a:pPr lvl="1"/>
            <a:endParaRPr lang="en-US" sz="1400" kern="1200" dirty="0" smtClean="0">
              <a:solidFill>
                <a:schemeClr val="accent6"/>
              </a:solidFill>
              <a:latin typeface="+mn-lt"/>
              <a:ea typeface="+mn-ea"/>
              <a:cs typeface="+mn-cs"/>
            </a:endParaRPr>
          </a:p>
          <a:p>
            <a:pPr lvl="0"/>
            <a:r>
              <a:rPr lang="en-US" sz="1400" b="1" u="sng" kern="1200" dirty="0" smtClean="0">
                <a:solidFill>
                  <a:schemeClr val="accent6"/>
                </a:solidFill>
                <a:latin typeface="+mn-lt"/>
                <a:ea typeface="+mn-ea"/>
                <a:cs typeface="+mn-cs"/>
              </a:rPr>
              <a:t>OTHER</a:t>
            </a:r>
            <a:r>
              <a:rPr lang="en-US" sz="1400" b="1" u="sng" kern="1200" baseline="0" dirty="0" smtClean="0">
                <a:solidFill>
                  <a:schemeClr val="accent6"/>
                </a:solidFill>
                <a:latin typeface="+mn-lt"/>
                <a:ea typeface="+mn-ea"/>
                <a:cs typeface="+mn-cs"/>
              </a:rPr>
              <a:t> ICAO</a:t>
            </a:r>
          </a:p>
          <a:p>
            <a:pPr lvl="0"/>
            <a:endParaRPr lang="en-US" sz="1400" b="1" u="sng" kern="1200" dirty="0" smtClean="0">
              <a:solidFill>
                <a:schemeClr val="accent6"/>
              </a:solidFill>
              <a:latin typeface="+mn-lt"/>
              <a:ea typeface="+mn-ea"/>
              <a:cs typeface="+mn-cs"/>
            </a:endParaRPr>
          </a:p>
          <a:p>
            <a:pPr marL="171450" indent="-171450">
              <a:buFont typeface="Arial" panose="020B0604020202020204" pitchFamily="34" charset="0"/>
              <a:buChar char="•"/>
            </a:pPr>
            <a:r>
              <a:rPr lang="en-US" b="1" dirty="0" smtClean="0"/>
              <a:t>Legal Committee</a:t>
            </a:r>
          </a:p>
          <a:p>
            <a:pPr marL="628650" lvl="1" indent="-171450">
              <a:buFont typeface="Arial" panose="020B0604020202020204" pitchFamily="34" charset="0"/>
              <a:buChar char="•"/>
            </a:pPr>
            <a:r>
              <a:rPr lang="en-US" dirty="0" smtClean="0"/>
              <a:t>New implications of RPAS as its highest priority work programme item</a:t>
            </a:r>
          </a:p>
          <a:p>
            <a:pPr marL="628650" lvl="1" indent="-171450">
              <a:buFont typeface="Arial" panose="020B0604020202020204" pitchFamily="34" charset="0"/>
              <a:buChar char="•"/>
            </a:pPr>
            <a:r>
              <a:rPr lang="en-US" dirty="0" smtClean="0"/>
              <a:t>Legal issues related to remote pilots and oversight</a:t>
            </a:r>
          </a:p>
          <a:p>
            <a:pPr marL="628650" lvl="1" indent="-171450">
              <a:buFont typeface="Arial" panose="020B0604020202020204" pitchFamily="34" charset="0"/>
              <a:buChar char="•"/>
            </a:pPr>
            <a:r>
              <a:rPr lang="en-US" dirty="0" smtClean="0"/>
              <a:t>Handovers of piloting and remote PIC responsibilities during flight</a:t>
            </a:r>
          </a:p>
          <a:p>
            <a:pPr marL="628650" lvl="1" indent="-171450">
              <a:buFont typeface="Arial" panose="020B0604020202020204" pitchFamily="34" charset="0"/>
              <a:buChar char="•"/>
            </a:pPr>
            <a:r>
              <a:rPr lang="en-US" dirty="0" smtClean="0"/>
              <a:t>Including multiple State oversight responsibilities</a:t>
            </a:r>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Committee on Aviation Environmental Protection (CAEP)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Aviation Security Panel (AVSEC)</a:t>
            </a:r>
          </a:p>
          <a:p>
            <a:pPr marL="628650" lvl="1" indent="-171450">
              <a:buFont typeface="Arial" panose="020B0604020202020204" pitchFamily="34" charset="0"/>
              <a:buChar char="•"/>
            </a:pPr>
            <a:r>
              <a:rPr lang="en-US" dirty="0" smtClean="0"/>
              <a:t>Established its own RPAS Task force </a:t>
            </a:r>
          </a:p>
          <a:p>
            <a:pPr marL="628650" lvl="1" indent="-171450">
              <a:buFont typeface="Arial" panose="020B0604020202020204" pitchFamily="34" charset="0"/>
              <a:buChar char="•"/>
            </a:pPr>
            <a:r>
              <a:rPr lang="en-US" dirty="0" smtClean="0"/>
              <a:t>Address physical security issues</a:t>
            </a:r>
          </a:p>
          <a:p>
            <a:pPr marL="628650" lvl="1" indent="-171450">
              <a:buFont typeface="Arial" panose="020B0604020202020204" pitchFamily="34" charset="0"/>
              <a:buChar char="•"/>
            </a:pPr>
            <a:r>
              <a:rPr lang="en-US" dirty="0" smtClean="0"/>
              <a:t>Identify threats and risks presented by UAS</a:t>
            </a:r>
          </a:p>
          <a:p>
            <a:pPr marL="171450" indent="-171450">
              <a:buFont typeface="Arial" panose="020B0604020202020204" pitchFamily="34" charset="0"/>
              <a:buChar char="•"/>
            </a:pP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7</a:t>
            </a:fld>
            <a:endParaRPr lang="en-GB"/>
          </a:p>
        </p:txBody>
      </p:sp>
    </p:spTree>
    <p:extLst>
      <p:ext uri="{BB962C8B-B14F-4D97-AF65-F5344CB8AC3E}">
        <p14:creationId xmlns:p14="http://schemas.microsoft.com/office/powerpoint/2010/main" val="339786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RPAS Panel</a:t>
            </a:r>
          </a:p>
          <a:p>
            <a:pPr marL="171450" indent="-171450">
              <a:buFont typeface="Arial" panose="020B0604020202020204" pitchFamily="34" charset="0"/>
              <a:buChar char="•"/>
            </a:pPr>
            <a:r>
              <a:rPr lang="en-US" dirty="0" smtClean="0"/>
              <a:t>Developing the regulatory framework for RPAS to conduct IFR operations in controlled non-segregated airspace/aerodromes</a:t>
            </a:r>
          </a:p>
          <a:p>
            <a:pPr marL="171450" indent="-171450">
              <a:buFont typeface="Arial" panose="020B0604020202020204" pitchFamily="34" charset="0"/>
              <a:buChar char="•"/>
            </a:pPr>
            <a:r>
              <a:rPr lang="en-US" dirty="0" smtClean="0"/>
              <a:t>Alongside manned aircraft, as a predictable, cooperative airspace user:</a:t>
            </a:r>
          </a:p>
          <a:p>
            <a:pPr marL="628650" lvl="1" indent="-171450">
              <a:buFont typeface="Arial" panose="020B0604020202020204" pitchFamily="34" charset="0"/>
              <a:buChar char="•"/>
            </a:pPr>
            <a:r>
              <a:rPr lang="en-US" dirty="0" smtClean="0"/>
              <a:t>With fundamentals of airworthiness, operations and licensing as pre-requisites to airspace integration</a:t>
            </a:r>
          </a:p>
          <a:p>
            <a:pPr marL="628650" lvl="1" indent="-171450">
              <a:buFont typeface="Arial" panose="020B0604020202020204" pitchFamily="34" charset="0"/>
              <a:buChar char="•"/>
            </a:pPr>
            <a:r>
              <a:rPr lang="en-US" dirty="0" smtClean="0"/>
              <a:t>Meets all the standard equipment and capability requirements for the airspace/procedures</a:t>
            </a:r>
          </a:p>
          <a:p>
            <a:pPr marL="628650" lvl="1" indent="-171450">
              <a:buFont typeface="Arial" panose="020B0604020202020204" pitchFamily="34" charset="0"/>
              <a:buChar char="•"/>
            </a:pPr>
            <a:r>
              <a:rPr lang="en-US" dirty="0" smtClean="0"/>
              <a:t>Must ‘fit in’ without requiring other airspace users or providers to equip</a:t>
            </a:r>
          </a:p>
          <a:p>
            <a:pPr lvl="1"/>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OTHER ANB Panels supporting on technical matters:</a:t>
            </a:r>
          </a:p>
          <a:p>
            <a:pPr lvl="1"/>
            <a:r>
              <a:rPr lang="en-US" sz="1400" kern="1200" dirty="0" smtClean="0">
                <a:solidFill>
                  <a:schemeClr val="accent6"/>
                </a:solidFill>
                <a:latin typeface="+mn-lt"/>
                <a:ea typeface="+mn-ea"/>
                <a:cs typeface="+mn-cs"/>
              </a:rPr>
              <a:t>FSMP (Spectrum)</a:t>
            </a:r>
          </a:p>
          <a:p>
            <a:pPr lvl="1"/>
            <a:r>
              <a:rPr lang="en-US" sz="1400" kern="1200" dirty="0" smtClean="0">
                <a:solidFill>
                  <a:schemeClr val="accent6"/>
                </a:solidFill>
                <a:latin typeface="+mn-lt"/>
                <a:ea typeface="+mn-ea"/>
                <a:cs typeface="+mn-cs"/>
              </a:rPr>
              <a:t>FLTOPSP FLIREC-WG (OPS and Flight Recorders)</a:t>
            </a:r>
          </a:p>
          <a:p>
            <a:pPr lvl="1"/>
            <a:r>
              <a:rPr lang="en-US" sz="1400" kern="1200" dirty="0" smtClean="0">
                <a:solidFill>
                  <a:schemeClr val="accent6"/>
                </a:solidFill>
                <a:latin typeface="+mn-lt"/>
                <a:ea typeface="+mn-ea"/>
                <a:cs typeface="+mn-cs"/>
              </a:rPr>
              <a:t>AIGP (Accident Investigation)</a:t>
            </a:r>
          </a:p>
          <a:p>
            <a:pPr lvl="1"/>
            <a:r>
              <a:rPr lang="en-US" sz="1400" kern="1200" dirty="0" smtClean="0">
                <a:solidFill>
                  <a:schemeClr val="accent6"/>
                </a:solidFill>
                <a:latin typeface="+mn-lt"/>
                <a:ea typeface="+mn-ea"/>
                <a:cs typeface="+mn-cs"/>
              </a:rPr>
              <a:t>ATMOPSP (ATM Operations)</a:t>
            </a:r>
          </a:p>
          <a:p>
            <a:pPr lvl="1"/>
            <a:r>
              <a:rPr lang="en-US" sz="1400" kern="1200" dirty="0" smtClean="0">
                <a:solidFill>
                  <a:schemeClr val="accent6"/>
                </a:solidFill>
                <a:latin typeface="+mn-lt"/>
                <a:ea typeface="+mn-ea"/>
                <a:cs typeface="+mn-cs"/>
              </a:rPr>
              <a:t>AIRP (Airworthiness)</a:t>
            </a:r>
          </a:p>
          <a:p>
            <a:pPr lvl="1"/>
            <a:r>
              <a:rPr lang="en-US" sz="1400" kern="1200" dirty="0" smtClean="0">
                <a:solidFill>
                  <a:schemeClr val="accent6"/>
                </a:solidFill>
                <a:latin typeface="+mn-lt"/>
                <a:ea typeface="+mn-ea"/>
                <a:cs typeface="+mn-cs"/>
              </a:rPr>
              <a:t>CP (Communications)</a:t>
            </a:r>
          </a:p>
          <a:p>
            <a:pPr lvl="1"/>
            <a:r>
              <a:rPr lang="en-US" sz="1400" kern="1200" dirty="0" smtClean="0">
                <a:solidFill>
                  <a:schemeClr val="accent6"/>
                </a:solidFill>
                <a:latin typeface="+mn-lt"/>
                <a:ea typeface="+mn-ea"/>
                <a:cs typeface="+mn-cs"/>
              </a:rPr>
              <a:t>SP (Surveillance)</a:t>
            </a:r>
          </a:p>
          <a:p>
            <a:pPr lvl="1"/>
            <a:r>
              <a:rPr lang="en-US" sz="1400" kern="1200" dirty="0" smtClean="0">
                <a:solidFill>
                  <a:schemeClr val="accent6"/>
                </a:solidFill>
                <a:latin typeface="+mn-lt"/>
                <a:ea typeface="+mn-ea"/>
                <a:cs typeface="+mn-cs"/>
              </a:rPr>
              <a:t>SASP (Separation)</a:t>
            </a:r>
          </a:p>
          <a:p>
            <a:pPr lvl="1"/>
            <a:r>
              <a:rPr lang="en-US" sz="1400" kern="1200" dirty="0" smtClean="0">
                <a:solidFill>
                  <a:schemeClr val="accent6"/>
                </a:solidFill>
                <a:latin typeface="+mn-lt"/>
                <a:ea typeface="+mn-ea"/>
                <a:cs typeface="+mn-cs"/>
              </a:rPr>
              <a:t>SMP (Safety management)</a:t>
            </a:r>
          </a:p>
          <a:p>
            <a:pPr lvl="1"/>
            <a:endParaRPr lang="en-US" sz="1400" kern="1200" dirty="0" smtClean="0">
              <a:solidFill>
                <a:schemeClr val="accent6"/>
              </a:solidFill>
              <a:latin typeface="+mn-lt"/>
              <a:ea typeface="+mn-ea"/>
              <a:cs typeface="+mn-cs"/>
            </a:endParaRPr>
          </a:p>
          <a:p>
            <a:pPr lvl="0"/>
            <a:r>
              <a:rPr lang="en-US" sz="1400" b="1" u="sng" kern="1200" dirty="0" smtClean="0">
                <a:solidFill>
                  <a:schemeClr val="accent6"/>
                </a:solidFill>
                <a:latin typeface="+mn-lt"/>
                <a:ea typeface="+mn-ea"/>
                <a:cs typeface="+mn-cs"/>
              </a:rPr>
              <a:t>OTHER</a:t>
            </a:r>
            <a:r>
              <a:rPr lang="en-US" sz="1400" b="1" u="sng" kern="1200" baseline="0" dirty="0" smtClean="0">
                <a:solidFill>
                  <a:schemeClr val="accent6"/>
                </a:solidFill>
                <a:latin typeface="+mn-lt"/>
                <a:ea typeface="+mn-ea"/>
                <a:cs typeface="+mn-cs"/>
              </a:rPr>
              <a:t> ICAO</a:t>
            </a:r>
          </a:p>
          <a:p>
            <a:pPr lvl="0"/>
            <a:endParaRPr lang="en-US" sz="1400" b="1" u="sng" kern="1200" dirty="0" smtClean="0">
              <a:solidFill>
                <a:schemeClr val="accent6"/>
              </a:solidFill>
              <a:latin typeface="+mn-lt"/>
              <a:ea typeface="+mn-ea"/>
              <a:cs typeface="+mn-cs"/>
            </a:endParaRPr>
          </a:p>
          <a:p>
            <a:pPr marL="171450" indent="-171450">
              <a:buFont typeface="Arial" panose="020B0604020202020204" pitchFamily="34" charset="0"/>
              <a:buChar char="•"/>
            </a:pPr>
            <a:r>
              <a:rPr lang="en-US" b="1" dirty="0" smtClean="0"/>
              <a:t>Legal Committee</a:t>
            </a:r>
          </a:p>
          <a:p>
            <a:pPr marL="628650" lvl="1" indent="-171450">
              <a:buFont typeface="Arial" panose="020B0604020202020204" pitchFamily="34" charset="0"/>
              <a:buChar char="•"/>
            </a:pPr>
            <a:r>
              <a:rPr lang="en-US" dirty="0" smtClean="0"/>
              <a:t>New implications of RPAS as its highest priority work programme item</a:t>
            </a:r>
          </a:p>
          <a:p>
            <a:pPr marL="628650" lvl="1" indent="-171450">
              <a:buFont typeface="Arial" panose="020B0604020202020204" pitchFamily="34" charset="0"/>
              <a:buChar char="•"/>
            </a:pPr>
            <a:r>
              <a:rPr lang="en-US" dirty="0" smtClean="0"/>
              <a:t>Legal issues related to remote pilots and oversight</a:t>
            </a:r>
          </a:p>
          <a:p>
            <a:pPr marL="628650" lvl="1" indent="-171450">
              <a:buFont typeface="Arial" panose="020B0604020202020204" pitchFamily="34" charset="0"/>
              <a:buChar char="•"/>
            </a:pPr>
            <a:r>
              <a:rPr lang="en-US" dirty="0" smtClean="0"/>
              <a:t>Handovers of piloting and remote PIC responsibilities during flight</a:t>
            </a:r>
          </a:p>
          <a:p>
            <a:pPr marL="628650" lvl="1" indent="-171450">
              <a:buFont typeface="Arial" panose="020B0604020202020204" pitchFamily="34" charset="0"/>
              <a:buChar char="•"/>
            </a:pPr>
            <a:r>
              <a:rPr lang="en-US" dirty="0" smtClean="0"/>
              <a:t>Including multiple State oversight responsibilities</a:t>
            </a:r>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Committee on Aviation Environmental Protection (CAEP)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Aviation Security Panel (AVSEC)</a:t>
            </a:r>
          </a:p>
          <a:p>
            <a:pPr marL="628650" lvl="1" indent="-171450">
              <a:buFont typeface="Arial" panose="020B0604020202020204" pitchFamily="34" charset="0"/>
              <a:buChar char="•"/>
            </a:pPr>
            <a:r>
              <a:rPr lang="en-US" dirty="0" smtClean="0"/>
              <a:t>Established its own RPAS Task force </a:t>
            </a:r>
          </a:p>
          <a:p>
            <a:pPr marL="628650" lvl="1" indent="-171450">
              <a:buFont typeface="Arial" panose="020B0604020202020204" pitchFamily="34" charset="0"/>
              <a:buChar char="•"/>
            </a:pPr>
            <a:r>
              <a:rPr lang="en-US" dirty="0" smtClean="0"/>
              <a:t>Address physical security issues</a:t>
            </a:r>
          </a:p>
          <a:p>
            <a:pPr marL="628650" lvl="1" indent="-171450">
              <a:buFont typeface="Arial" panose="020B0604020202020204" pitchFamily="34" charset="0"/>
              <a:buChar char="•"/>
            </a:pPr>
            <a:r>
              <a:rPr lang="en-US" dirty="0" smtClean="0"/>
              <a:t>Identify threats and risks presented by UAS</a:t>
            </a:r>
          </a:p>
          <a:p>
            <a:pPr marL="171450" indent="-171450">
              <a:buFont typeface="Arial" panose="020B0604020202020204" pitchFamily="34" charset="0"/>
              <a:buChar char="•"/>
            </a:pP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8</a:t>
            </a:fld>
            <a:endParaRPr lang="en-GB"/>
          </a:p>
        </p:txBody>
      </p:sp>
    </p:spTree>
    <p:extLst>
      <p:ext uri="{BB962C8B-B14F-4D97-AF65-F5344CB8AC3E}">
        <p14:creationId xmlns:p14="http://schemas.microsoft.com/office/powerpoint/2010/main" val="339786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RPAS Panel</a:t>
            </a:r>
          </a:p>
          <a:p>
            <a:pPr marL="171450" indent="-171450">
              <a:buFont typeface="Arial" panose="020B0604020202020204" pitchFamily="34" charset="0"/>
              <a:buChar char="•"/>
            </a:pPr>
            <a:r>
              <a:rPr lang="en-US" dirty="0" smtClean="0"/>
              <a:t>Developing the regulatory framework for RPAS to conduct IFR operations in controlled non-segregated airspace/aerodromes</a:t>
            </a:r>
          </a:p>
          <a:p>
            <a:pPr marL="171450" indent="-171450">
              <a:buFont typeface="Arial" panose="020B0604020202020204" pitchFamily="34" charset="0"/>
              <a:buChar char="•"/>
            </a:pPr>
            <a:r>
              <a:rPr lang="en-US" dirty="0" smtClean="0"/>
              <a:t>Alongside manned aircraft, as a predictable, cooperative airspace user:</a:t>
            </a:r>
          </a:p>
          <a:p>
            <a:pPr marL="628650" lvl="1" indent="-171450">
              <a:buFont typeface="Arial" panose="020B0604020202020204" pitchFamily="34" charset="0"/>
              <a:buChar char="•"/>
            </a:pPr>
            <a:r>
              <a:rPr lang="en-US" dirty="0" smtClean="0"/>
              <a:t>With fundamentals of airworthiness, operations and licensing as pre-requisites to airspace integration</a:t>
            </a:r>
          </a:p>
          <a:p>
            <a:pPr marL="628650" lvl="1" indent="-171450">
              <a:buFont typeface="Arial" panose="020B0604020202020204" pitchFamily="34" charset="0"/>
              <a:buChar char="•"/>
            </a:pPr>
            <a:r>
              <a:rPr lang="en-US" dirty="0" smtClean="0"/>
              <a:t>Meets all the standard equipment and capability requirements for the airspace/procedures</a:t>
            </a:r>
          </a:p>
          <a:p>
            <a:pPr marL="628650" lvl="1" indent="-171450">
              <a:buFont typeface="Arial" panose="020B0604020202020204" pitchFamily="34" charset="0"/>
              <a:buChar char="•"/>
            </a:pPr>
            <a:r>
              <a:rPr lang="en-US" dirty="0" smtClean="0"/>
              <a:t>Must ‘fit in’ without requiring other airspace users or providers to equip</a:t>
            </a:r>
          </a:p>
          <a:p>
            <a:pPr lvl="1"/>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OTHER ANB Panels supporting on technical matters:</a:t>
            </a:r>
          </a:p>
          <a:p>
            <a:pPr lvl="1"/>
            <a:r>
              <a:rPr lang="en-US" sz="1400" kern="1200" dirty="0" smtClean="0">
                <a:solidFill>
                  <a:schemeClr val="accent6"/>
                </a:solidFill>
                <a:latin typeface="+mn-lt"/>
                <a:ea typeface="+mn-ea"/>
                <a:cs typeface="+mn-cs"/>
              </a:rPr>
              <a:t>FSMP (Spectrum)</a:t>
            </a:r>
          </a:p>
          <a:p>
            <a:pPr lvl="1"/>
            <a:r>
              <a:rPr lang="en-US" sz="1400" kern="1200" dirty="0" smtClean="0">
                <a:solidFill>
                  <a:schemeClr val="accent6"/>
                </a:solidFill>
                <a:latin typeface="+mn-lt"/>
                <a:ea typeface="+mn-ea"/>
                <a:cs typeface="+mn-cs"/>
              </a:rPr>
              <a:t>FLTOPSP FLIREC-WG (OPS and Flight Recorders)</a:t>
            </a:r>
          </a:p>
          <a:p>
            <a:pPr lvl="1"/>
            <a:r>
              <a:rPr lang="en-US" sz="1400" kern="1200" dirty="0" smtClean="0">
                <a:solidFill>
                  <a:schemeClr val="accent6"/>
                </a:solidFill>
                <a:latin typeface="+mn-lt"/>
                <a:ea typeface="+mn-ea"/>
                <a:cs typeface="+mn-cs"/>
              </a:rPr>
              <a:t>AIGP (Accident Investigation)</a:t>
            </a:r>
          </a:p>
          <a:p>
            <a:pPr lvl="1"/>
            <a:r>
              <a:rPr lang="en-US" sz="1400" kern="1200" dirty="0" smtClean="0">
                <a:solidFill>
                  <a:schemeClr val="accent6"/>
                </a:solidFill>
                <a:latin typeface="+mn-lt"/>
                <a:ea typeface="+mn-ea"/>
                <a:cs typeface="+mn-cs"/>
              </a:rPr>
              <a:t>ATMOPSP (ATM Operations)</a:t>
            </a:r>
          </a:p>
          <a:p>
            <a:pPr lvl="1"/>
            <a:r>
              <a:rPr lang="en-US" sz="1400" kern="1200" dirty="0" smtClean="0">
                <a:solidFill>
                  <a:schemeClr val="accent6"/>
                </a:solidFill>
                <a:latin typeface="+mn-lt"/>
                <a:ea typeface="+mn-ea"/>
                <a:cs typeface="+mn-cs"/>
              </a:rPr>
              <a:t>AIRP (Airworthiness)</a:t>
            </a:r>
          </a:p>
          <a:p>
            <a:pPr lvl="1"/>
            <a:r>
              <a:rPr lang="en-US" sz="1400" kern="1200" dirty="0" smtClean="0">
                <a:solidFill>
                  <a:schemeClr val="accent6"/>
                </a:solidFill>
                <a:latin typeface="+mn-lt"/>
                <a:ea typeface="+mn-ea"/>
                <a:cs typeface="+mn-cs"/>
              </a:rPr>
              <a:t>CP (Communications)</a:t>
            </a:r>
          </a:p>
          <a:p>
            <a:pPr lvl="1"/>
            <a:r>
              <a:rPr lang="en-US" sz="1400" kern="1200" dirty="0" smtClean="0">
                <a:solidFill>
                  <a:schemeClr val="accent6"/>
                </a:solidFill>
                <a:latin typeface="+mn-lt"/>
                <a:ea typeface="+mn-ea"/>
                <a:cs typeface="+mn-cs"/>
              </a:rPr>
              <a:t>SP (Surveillance)</a:t>
            </a:r>
          </a:p>
          <a:p>
            <a:pPr lvl="1"/>
            <a:r>
              <a:rPr lang="en-US" sz="1400" kern="1200" dirty="0" smtClean="0">
                <a:solidFill>
                  <a:schemeClr val="accent6"/>
                </a:solidFill>
                <a:latin typeface="+mn-lt"/>
                <a:ea typeface="+mn-ea"/>
                <a:cs typeface="+mn-cs"/>
              </a:rPr>
              <a:t>SASP (Separation)</a:t>
            </a:r>
          </a:p>
          <a:p>
            <a:pPr lvl="1"/>
            <a:r>
              <a:rPr lang="en-US" sz="1400" kern="1200" dirty="0" smtClean="0">
                <a:solidFill>
                  <a:schemeClr val="accent6"/>
                </a:solidFill>
                <a:latin typeface="+mn-lt"/>
                <a:ea typeface="+mn-ea"/>
                <a:cs typeface="+mn-cs"/>
              </a:rPr>
              <a:t>SMP (Safety management)</a:t>
            </a:r>
          </a:p>
          <a:p>
            <a:pPr lvl="1"/>
            <a:endParaRPr lang="en-US" sz="1400" kern="1200" dirty="0" smtClean="0">
              <a:solidFill>
                <a:schemeClr val="accent6"/>
              </a:solidFill>
              <a:latin typeface="+mn-lt"/>
              <a:ea typeface="+mn-ea"/>
              <a:cs typeface="+mn-cs"/>
            </a:endParaRPr>
          </a:p>
          <a:p>
            <a:pPr lvl="0"/>
            <a:r>
              <a:rPr lang="en-US" sz="1400" b="1" u="sng" kern="1200" dirty="0" smtClean="0">
                <a:solidFill>
                  <a:schemeClr val="accent6"/>
                </a:solidFill>
                <a:latin typeface="+mn-lt"/>
                <a:ea typeface="+mn-ea"/>
                <a:cs typeface="+mn-cs"/>
              </a:rPr>
              <a:t>OTHER</a:t>
            </a:r>
            <a:r>
              <a:rPr lang="en-US" sz="1400" b="1" u="sng" kern="1200" baseline="0" dirty="0" smtClean="0">
                <a:solidFill>
                  <a:schemeClr val="accent6"/>
                </a:solidFill>
                <a:latin typeface="+mn-lt"/>
                <a:ea typeface="+mn-ea"/>
                <a:cs typeface="+mn-cs"/>
              </a:rPr>
              <a:t> ICAO</a:t>
            </a:r>
          </a:p>
          <a:p>
            <a:pPr lvl="0"/>
            <a:endParaRPr lang="en-US" sz="1400" b="1" u="sng" kern="1200" dirty="0" smtClean="0">
              <a:solidFill>
                <a:schemeClr val="accent6"/>
              </a:solidFill>
              <a:latin typeface="+mn-lt"/>
              <a:ea typeface="+mn-ea"/>
              <a:cs typeface="+mn-cs"/>
            </a:endParaRPr>
          </a:p>
          <a:p>
            <a:pPr marL="171450" indent="-171450">
              <a:buFont typeface="Arial" panose="020B0604020202020204" pitchFamily="34" charset="0"/>
              <a:buChar char="•"/>
            </a:pPr>
            <a:r>
              <a:rPr lang="en-US" b="1" dirty="0" smtClean="0"/>
              <a:t>Legal Committee</a:t>
            </a:r>
          </a:p>
          <a:p>
            <a:pPr marL="628650" lvl="1" indent="-171450">
              <a:buFont typeface="Arial" panose="020B0604020202020204" pitchFamily="34" charset="0"/>
              <a:buChar char="•"/>
            </a:pPr>
            <a:r>
              <a:rPr lang="en-US" dirty="0" smtClean="0"/>
              <a:t>New implications of RPAS as its highest priority work programme item</a:t>
            </a:r>
          </a:p>
          <a:p>
            <a:pPr marL="628650" lvl="1" indent="-171450">
              <a:buFont typeface="Arial" panose="020B0604020202020204" pitchFamily="34" charset="0"/>
              <a:buChar char="•"/>
            </a:pPr>
            <a:r>
              <a:rPr lang="en-US" dirty="0" smtClean="0"/>
              <a:t>Legal issues related to remote pilots and oversight</a:t>
            </a:r>
          </a:p>
          <a:p>
            <a:pPr marL="628650" lvl="1" indent="-171450">
              <a:buFont typeface="Arial" panose="020B0604020202020204" pitchFamily="34" charset="0"/>
              <a:buChar char="•"/>
            </a:pPr>
            <a:r>
              <a:rPr lang="en-US" dirty="0" smtClean="0"/>
              <a:t>Handovers of piloting and remote PIC responsibilities during flight</a:t>
            </a:r>
          </a:p>
          <a:p>
            <a:pPr marL="628650" lvl="1" indent="-171450">
              <a:buFont typeface="Arial" panose="020B0604020202020204" pitchFamily="34" charset="0"/>
              <a:buChar char="•"/>
            </a:pPr>
            <a:r>
              <a:rPr lang="en-US" dirty="0" smtClean="0"/>
              <a:t>Including multiple State oversight responsibilities</a:t>
            </a:r>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Committee on Aviation Environmental Protection (CAEP)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Aviation Security Panel (AVSEC)</a:t>
            </a:r>
          </a:p>
          <a:p>
            <a:pPr marL="628650" lvl="1" indent="-171450">
              <a:buFont typeface="Arial" panose="020B0604020202020204" pitchFamily="34" charset="0"/>
              <a:buChar char="•"/>
            </a:pPr>
            <a:r>
              <a:rPr lang="en-US" dirty="0" smtClean="0"/>
              <a:t>Established its own RPAS Task force </a:t>
            </a:r>
          </a:p>
          <a:p>
            <a:pPr marL="628650" lvl="1" indent="-171450">
              <a:buFont typeface="Arial" panose="020B0604020202020204" pitchFamily="34" charset="0"/>
              <a:buChar char="•"/>
            </a:pPr>
            <a:r>
              <a:rPr lang="en-US" dirty="0" smtClean="0"/>
              <a:t>Address physical security issues</a:t>
            </a:r>
          </a:p>
          <a:p>
            <a:pPr marL="628650" lvl="1" indent="-171450">
              <a:buFont typeface="Arial" panose="020B0604020202020204" pitchFamily="34" charset="0"/>
              <a:buChar char="•"/>
            </a:pPr>
            <a:r>
              <a:rPr lang="en-US" dirty="0" smtClean="0"/>
              <a:t>Identify threats and risks presented by UAS</a:t>
            </a:r>
          </a:p>
          <a:p>
            <a:pPr marL="171450" indent="-171450">
              <a:buFont typeface="Arial" panose="020B0604020202020204" pitchFamily="34" charset="0"/>
              <a:buChar char="•"/>
            </a:pP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10</a:t>
            </a:fld>
            <a:endParaRPr lang="en-GB"/>
          </a:p>
        </p:txBody>
      </p:sp>
    </p:spTree>
    <p:extLst>
      <p:ext uri="{BB962C8B-B14F-4D97-AF65-F5344CB8AC3E}">
        <p14:creationId xmlns:p14="http://schemas.microsoft.com/office/powerpoint/2010/main" val="339786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RPAS Panel</a:t>
            </a:r>
          </a:p>
          <a:p>
            <a:pPr marL="171450" indent="-171450">
              <a:buFont typeface="Arial" panose="020B0604020202020204" pitchFamily="34" charset="0"/>
              <a:buChar char="•"/>
            </a:pPr>
            <a:r>
              <a:rPr lang="en-US" dirty="0" smtClean="0"/>
              <a:t>Developing the regulatory framework for RPAS to conduct IFR operations in controlled non-segregated airspace/aerodromes</a:t>
            </a:r>
          </a:p>
          <a:p>
            <a:pPr marL="171450" indent="-171450">
              <a:buFont typeface="Arial" panose="020B0604020202020204" pitchFamily="34" charset="0"/>
              <a:buChar char="•"/>
            </a:pPr>
            <a:r>
              <a:rPr lang="en-US" dirty="0" smtClean="0"/>
              <a:t>Alongside manned aircraft, as a predictable, cooperative airspace user:</a:t>
            </a:r>
          </a:p>
          <a:p>
            <a:pPr marL="628650" lvl="1" indent="-171450">
              <a:buFont typeface="Arial" panose="020B0604020202020204" pitchFamily="34" charset="0"/>
              <a:buChar char="•"/>
            </a:pPr>
            <a:r>
              <a:rPr lang="en-US" dirty="0" smtClean="0"/>
              <a:t>With fundamentals of airworthiness, operations and licensing as pre-requisites to airspace integration</a:t>
            </a:r>
          </a:p>
          <a:p>
            <a:pPr marL="628650" lvl="1" indent="-171450">
              <a:buFont typeface="Arial" panose="020B0604020202020204" pitchFamily="34" charset="0"/>
              <a:buChar char="•"/>
            </a:pPr>
            <a:r>
              <a:rPr lang="en-US" dirty="0" smtClean="0"/>
              <a:t>Meets all the standard equipment and capability requirements for the airspace/procedures</a:t>
            </a:r>
          </a:p>
          <a:p>
            <a:pPr marL="628650" lvl="1" indent="-171450">
              <a:buFont typeface="Arial" panose="020B0604020202020204" pitchFamily="34" charset="0"/>
              <a:buChar char="•"/>
            </a:pPr>
            <a:r>
              <a:rPr lang="en-US" dirty="0" smtClean="0"/>
              <a:t>Must ‘fit in’ without requiring other airspace users or providers to equip</a:t>
            </a:r>
          </a:p>
          <a:p>
            <a:pPr lvl="1"/>
            <a:endParaRPr lang="en-US"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OTHER ANB Panels supporting on technical matters:</a:t>
            </a:r>
          </a:p>
          <a:p>
            <a:pPr lvl="1"/>
            <a:r>
              <a:rPr lang="en-US" sz="1400" kern="1200" dirty="0" smtClean="0">
                <a:solidFill>
                  <a:schemeClr val="accent6"/>
                </a:solidFill>
                <a:latin typeface="+mn-lt"/>
                <a:ea typeface="+mn-ea"/>
                <a:cs typeface="+mn-cs"/>
              </a:rPr>
              <a:t>FSMP (Spectrum)</a:t>
            </a:r>
          </a:p>
          <a:p>
            <a:pPr lvl="1"/>
            <a:r>
              <a:rPr lang="en-US" sz="1400" kern="1200" dirty="0" smtClean="0">
                <a:solidFill>
                  <a:schemeClr val="accent6"/>
                </a:solidFill>
                <a:latin typeface="+mn-lt"/>
                <a:ea typeface="+mn-ea"/>
                <a:cs typeface="+mn-cs"/>
              </a:rPr>
              <a:t>FLTOPSP FLIREC-WG (OPS and Flight Recorders)</a:t>
            </a:r>
          </a:p>
          <a:p>
            <a:pPr lvl="1"/>
            <a:r>
              <a:rPr lang="en-US" sz="1400" kern="1200" dirty="0" smtClean="0">
                <a:solidFill>
                  <a:schemeClr val="accent6"/>
                </a:solidFill>
                <a:latin typeface="+mn-lt"/>
                <a:ea typeface="+mn-ea"/>
                <a:cs typeface="+mn-cs"/>
              </a:rPr>
              <a:t>AIGP (Accident Investigation)</a:t>
            </a:r>
          </a:p>
          <a:p>
            <a:pPr lvl="1"/>
            <a:r>
              <a:rPr lang="en-US" sz="1400" kern="1200" dirty="0" smtClean="0">
                <a:solidFill>
                  <a:schemeClr val="accent6"/>
                </a:solidFill>
                <a:latin typeface="+mn-lt"/>
                <a:ea typeface="+mn-ea"/>
                <a:cs typeface="+mn-cs"/>
              </a:rPr>
              <a:t>ATMOPSP (ATM Operations)</a:t>
            </a:r>
          </a:p>
          <a:p>
            <a:pPr lvl="1"/>
            <a:r>
              <a:rPr lang="en-US" sz="1400" kern="1200" dirty="0" smtClean="0">
                <a:solidFill>
                  <a:schemeClr val="accent6"/>
                </a:solidFill>
                <a:latin typeface="+mn-lt"/>
                <a:ea typeface="+mn-ea"/>
                <a:cs typeface="+mn-cs"/>
              </a:rPr>
              <a:t>AIRP (Airworthiness)</a:t>
            </a:r>
          </a:p>
          <a:p>
            <a:pPr lvl="1"/>
            <a:r>
              <a:rPr lang="en-US" sz="1400" kern="1200" dirty="0" smtClean="0">
                <a:solidFill>
                  <a:schemeClr val="accent6"/>
                </a:solidFill>
                <a:latin typeface="+mn-lt"/>
                <a:ea typeface="+mn-ea"/>
                <a:cs typeface="+mn-cs"/>
              </a:rPr>
              <a:t>CP (Communications)</a:t>
            </a:r>
          </a:p>
          <a:p>
            <a:pPr lvl="1"/>
            <a:r>
              <a:rPr lang="en-US" sz="1400" kern="1200" dirty="0" smtClean="0">
                <a:solidFill>
                  <a:schemeClr val="accent6"/>
                </a:solidFill>
                <a:latin typeface="+mn-lt"/>
                <a:ea typeface="+mn-ea"/>
                <a:cs typeface="+mn-cs"/>
              </a:rPr>
              <a:t>SP (Surveillance)</a:t>
            </a:r>
          </a:p>
          <a:p>
            <a:pPr lvl="1"/>
            <a:r>
              <a:rPr lang="en-US" sz="1400" kern="1200" dirty="0" smtClean="0">
                <a:solidFill>
                  <a:schemeClr val="accent6"/>
                </a:solidFill>
                <a:latin typeface="+mn-lt"/>
                <a:ea typeface="+mn-ea"/>
                <a:cs typeface="+mn-cs"/>
              </a:rPr>
              <a:t>SASP (Separation)</a:t>
            </a:r>
          </a:p>
          <a:p>
            <a:pPr lvl="1"/>
            <a:r>
              <a:rPr lang="en-US" sz="1400" kern="1200" dirty="0" smtClean="0">
                <a:solidFill>
                  <a:schemeClr val="accent6"/>
                </a:solidFill>
                <a:latin typeface="+mn-lt"/>
                <a:ea typeface="+mn-ea"/>
                <a:cs typeface="+mn-cs"/>
              </a:rPr>
              <a:t>SMP (Safety management)</a:t>
            </a:r>
          </a:p>
          <a:p>
            <a:pPr lvl="1"/>
            <a:endParaRPr lang="en-US" sz="1400" kern="1200" dirty="0" smtClean="0">
              <a:solidFill>
                <a:schemeClr val="accent6"/>
              </a:solidFill>
              <a:latin typeface="+mn-lt"/>
              <a:ea typeface="+mn-ea"/>
              <a:cs typeface="+mn-cs"/>
            </a:endParaRPr>
          </a:p>
          <a:p>
            <a:pPr lvl="0"/>
            <a:r>
              <a:rPr lang="en-US" sz="1400" b="1" u="sng" kern="1200" dirty="0" smtClean="0">
                <a:solidFill>
                  <a:schemeClr val="accent6"/>
                </a:solidFill>
                <a:latin typeface="+mn-lt"/>
                <a:ea typeface="+mn-ea"/>
                <a:cs typeface="+mn-cs"/>
              </a:rPr>
              <a:t>OTHER</a:t>
            </a:r>
            <a:r>
              <a:rPr lang="en-US" sz="1400" b="1" u="sng" kern="1200" baseline="0" dirty="0" smtClean="0">
                <a:solidFill>
                  <a:schemeClr val="accent6"/>
                </a:solidFill>
                <a:latin typeface="+mn-lt"/>
                <a:ea typeface="+mn-ea"/>
                <a:cs typeface="+mn-cs"/>
              </a:rPr>
              <a:t> ICAO</a:t>
            </a:r>
          </a:p>
          <a:p>
            <a:pPr lvl="0"/>
            <a:endParaRPr lang="en-US" sz="1400" b="1" u="sng" kern="1200" dirty="0" smtClean="0">
              <a:solidFill>
                <a:schemeClr val="accent6"/>
              </a:solidFill>
              <a:latin typeface="+mn-lt"/>
              <a:ea typeface="+mn-ea"/>
              <a:cs typeface="+mn-cs"/>
            </a:endParaRPr>
          </a:p>
          <a:p>
            <a:pPr marL="171450" indent="-171450">
              <a:buFont typeface="Arial" panose="020B0604020202020204" pitchFamily="34" charset="0"/>
              <a:buChar char="•"/>
            </a:pPr>
            <a:r>
              <a:rPr lang="en-US" b="1" dirty="0" smtClean="0"/>
              <a:t>Legal Committee</a:t>
            </a:r>
          </a:p>
          <a:p>
            <a:pPr marL="628650" lvl="1" indent="-171450">
              <a:buFont typeface="Arial" panose="020B0604020202020204" pitchFamily="34" charset="0"/>
              <a:buChar char="•"/>
            </a:pPr>
            <a:r>
              <a:rPr lang="en-US" dirty="0" smtClean="0"/>
              <a:t>New implications of RPAS as its highest priority work programme item</a:t>
            </a:r>
          </a:p>
          <a:p>
            <a:pPr marL="628650" lvl="1" indent="-171450">
              <a:buFont typeface="Arial" panose="020B0604020202020204" pitchFamily="34" charset="0"/>
              <a:buChar char="•"/>
            </a:pPr>
            <a:r>
              <a:rPr lang="en-US" dirty="0" smtClean="0"/>
              <a:t>Legal issues related to remote pilots and oversight</a:t>
            </a:r>
          </a:p>
          <a:p>
            <a:pPr marL="628650" lvl="1" indent="-171450">
              <a:buFont typeface="Arial" panose="020B0604020202020204" pitchFamily="34" charset="0"/>
              <a:buChar char="•"/>
            </a:pPr>
            <a:r>
              <a:rPr lang="en-US" dirty="0" smtClean="0"/>
              <a:t>Handovers of piloting and remote PIC responsibilities during flight</a:t>
            </a:r>
          </a:p>
          <a:p>
            <a:pPr marL="628650" lvl="1" indent="-171450">
              <a:buFont typeface="Arial" panose="020B0604020202020204" pitchFamily="34" charset="0"/>
              <a:buChar char="•"/>
            </a:pPr>
            <a:r>
              <a:rPr lang="en-US" dirty="0" smtClean="0"/>
              <a:t>Including multiple State oversight responsibilities</a:t>
            </a:r>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Committee on Aviation Environmental Protection (CAEP)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Aviation Security Panel (AVSEC)</a:t>
            </a:r>
          </a:p>
          <a:p>
            <a:pPr marL="628650" lvl="1" indent="-171450">
              <a:buFont typeface="Arial" panose="020B0604020202020204" pitchFamily="34" charset="0"/>
              <a:buChar char="•"/>
            </a:pPr>
            <a:r>
              <a:rPr lang="en-US" dirty="0" smtClean="0"/>
              <a:t>Established its own RPAS Task force </a:t>
            </a:r>
          </a:p>
          <a:p>
            <a:pPr marL="628650" lvl="1" indent="-171450">
              <a:buFont typeface="Arial" panose="020B0604020202020204" pitchFamily="34" charset="0"/>
              <a:buChar char="•"/>
            </a:pPr>
            <a:r>
              <a:rPr lang="en-US" dirty="0" smtClean="0"/>
              <a:t>Address physical security issues</a:t>
            </a:r>
          </a:p>
          <a:p>
            <a:pPr marL="628650" lvl="1" indent="-171450">
              <a:buFont typeface="Arial" panose="020B0604020202020204" pitchFamily="34" charset="0"/>
              <a:buChar char="•"/>
            </a:pPr>
            <a:r>
              <a:rPr lang="en-US" dirty="0" smtClean="0"/>
              <a:t>Identify threats and risks presented by UAS</a:t>
            </a:r>
          </a:p>
          <a:p>
            <a:pPr marL="171450" indent="-171450">
              <a:buFont typeface="Arial" panose="020B0604020202020204" pitchFamily="34" charset="0"/>
              <a:buChar char="•"/>
            </a:pP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11</a:t>
            </a:fld>
            <a:endParaRPr lang="en-GB"/>
          </a:p>
        </p:txBody>
      </p:sp>
    </p:spTree>
    <p:extLst>
      <p:ext uri="{BB962C8B-B14F-4D97-AF65-F5344CB8AC3E}">
        <p14:creationId xmlns:p14="http://schemas.microsoft.com/office/powerpoint/2010/main" val="339786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smtClean="0"/>
              <a:t>Two Approaches – Two Streams of Work</a:t>
            </a:r>
          </a:p>
          <a:p>
            <a:pPr marL="0" indent="0">
              <a:buFont typeface="Arial" panose="020B0604020202020204" pitchFamily="34" charset="0"/>
              <a:buNone/>
            </a:pPr>
            <a:endParaRPr lang="en-US" b="1" u="sng" dirty="0" smtClean="0"/>
          </a:p>
          <a:p>
            <a:pPr marL="171450" indent="-171450">
              <a:buFont typeface="Arial" panose="020B0604020202020204" pitchFamily="34" charset="0"/>
              <a:buChar char="•"/>
            </a:pPr>
            <a:r>
              <a:rPr lang="en-US" b="1" dirty="0" smtClean="0"/>
              <a:t>RPAS as a full aviation system user, using full regulatory approach</a:t>
            </a:r>
          </a:p>
          <a:p>
            <a:pPr marL="628650" lvl="1" indent="-171450">
              <a:buFont typeface="Arial" panose="020B0604020202020204" pitchFamily="34" charset="0"/>
              <a:buChar char="•"/>
            </a:pPr>
            <a:r>
              <a:rPr lang="en-US" dirty="0" smtClean="0"/>
              <a:t>Affect all aspects of civil aviation and all ICAO Annexes</a:t>
            </a:r>
          </a:p>
          <a:p>
            <a:pPr marL="628650" lvl="1" indent="-171450">
              <a:buFont typeface="Arial" panose="020B0604020202020204" pitchFamily="34" charset="0"/>
              <a:buChar char="•"/>
            </a:pPr>
            <a:r>
              <a:rPr lang="en-US" dirty="0" smtClean="0"/>
              <a:t>Includes comparable certifications and licenses as in manned aviation</a:t>
            </a:r>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Other UAS which are accommodated in the airspace</a:t>
            </a:r>
          </a:p>
          <a:p>
            <a:pPr marL="628650" lvl="1" indent="-171450">
              <a:buFont typeface="Arial" panose="020B0604020202020204" pitchFamily="34" charset="0"/>
              <a:buChar char="•"/>
            </a:pPr>
            <a:r>
              <a:rPr lang="en-US" dirty="0" smtClean="0"/>
              <a:t>Don’t have the same capability, or need, to operate</a:t>
            </a:r>
            <a:r>
              <a:rPr lang="en-US" baseline="0" dirty="0" smtClean="0"/>
              <a:t> </a:t>
            </a:r>
            <a:r>
              <a:rPr lang="en-US" dirty="0" smtClean="0"/>
              <a:t>like manned aircraft</a:t>
            </a:r>
          </a:p>
          <a:p>
            <a:pPr marL="628650" lvl="1" indent="-171450">
              <a:buFont typeface="Arial" panose="020B0604020202020204" pitchFamily="34" charset="0"/>
              <a:buChar char="•"/>
            </a:pPr>
            <a:r>
              <a:rPr lang="en-US" dirty="0" smtClean="0"/>
              <a:t>May be seen as hazard to manned aviation and people or</a:t>
            </a:r>
            <a:r>
              <a:rPr lang="en-US" baseline="0" dirty="0" smtClean="0"/>
              <a:t> </a:t>
            </a:r>
            <a:r>
              <a:rPr lang="en-US" dirty="0" smtClean="0"/>
              <a:t>property on the ground </a:t>
            </a:r>
          </a:p>
          <a:p>
            <a:pPr marL="628650" lvl="1" indent="-171450">
              <a:buFont typeface="Arial" panose="020B0604020202020204" pitchFamily="34" charset="0"/>
              <a:buChar char="•"/>
            </a:pPr>
            <a:r>
              <a:rPr lang="en-US" dirty="0" smtClean="0"/>
              <a:t>Used as tools for public and private benefit, or for recreational purposes</a:t>
            </a:r>
          </a:p>
          <a:p>
            <a:pPr marL="457200" lvl="1" indent="0">
              <a:buFont typeface="Arial" panose="020B0604020202020204" pitchFamily="34" charset="0"/>
              <a:buNone/>
            </a:pPr>
            <a:endParaRPr lang="en-US" dirty="0" smtClean="0"/>
          </a:p>
          <a:p>
            <a:pPr marL="0" lvl="0" indent="0">
              <a:buFont typeface="Arial" panose="020B0604020202020204" pitchFamily="34" charset="0"/>
              <a:buNone/>
            </a:pPr>
            <a:r>
              <a:rPr lang="en-US" b="1" dirty="0" smtClean="0"/>
              <a:t>Pending</a:t>
            </a:r>
            <a:r>
              <a:rPr lang="en-US" dirty="0" smtClean="0"/>
              <a:t>: network/delivery</a:t>
            </a:r>
            <a:r>
              <a:rPr lang="en-US" baseline="0" dirty="0" smtClean="0"/>
              <a:t> drones</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A072946-1C97-4655-8B0B-8F9206540B00}" type="slidenum">
              <a:rPr lang="en-GB" smtClean="0"/>
              <a:t>12</a:t>
            </a:fld>
            <a:endParaRPr lang="en-GB"/>
          </a:p>
        </p:txBody>
      </p:sp>
    </p:spTree>
    <p:extLst>
      <p:ext uri="{BB962C8B-B14F-4D97-AF65-F5344CB8AC3E}">
        <p14:creationId xmlns:p14="http://schemas.microsoft.com/office/powerpoint/2010/main" val="118545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20/10/2016</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FC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20/10/2016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9436"/>
            <a:ext cx="9144000" cy="3810000"/>
          </a:xfrm>
          <a:prstGeom prst="rect">
            <a:avLst/>
          </a:prstGeom>
        </p:spPr>
      </p:pic>
    </p:spTree>
    <p:extLst>
      <p:ext uri="{BB962C8B-B14F-4D97-AF65-F5344CB8AC3E}">
        <p14:creationId xmlns:p14="http://schemas.microsoft.com/office/powerpoint/2010/main" val="3538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B24524E-820B-4B67-B457-6ED5E94AF04E}" type="slidenum">
              <a:rPr lang="en-US" altLang="en-US"/>
              <a:pPr/>
              <a:t>‹#›</a:t>
            </a:fld>
            <a:endParaRPr lang="en-US" altLang="en-US"/>
          </a:p>
        </p:txBody>
      </p:sp>
    </p:spTree>
    <p:extLst>
      <p:ext uri="{BB962C8B-B14F-4D97-AF65-F5344CB8AC3E}">
        <p14:creationId xmlns:p14="http://schemas.microsoft.com/office/powerpoint/2010/main" val="1709634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20/10/2016</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598"/>
            <a:ext cx="5182344" cy="1102519"/>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102961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20/10/2016</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Tree>
    <p:extLst>
      <p:ext uri="{BB962C8B-B14F-4D97-AF65-F5344CB8AC3E}">
        <p14:creationId xmlns:p14="http://schemas.microsoft.com/office/powerpoint/2010/main" val="415007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CC800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pPr/>
              <a:t>20/10/2016</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CC8004"/>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2142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5462"/>
            <a:ext cx="9144000" cy="4152900"/>
          </a:xfrm>
          <a:prstGeom prst="rect">
            <a:avLst/>
          </a:prstGeom>
        </p:spPr>
      </p:pic>
      <p:sp>
        <p:nvSpPr>
          <p:cNvPr id="3" name="Date Placeholder 2"/>
          <p:cNvSpPr>
            <a:spLocks noGrp="1"/>
          </p:cNvSpPr>
          <p:nvPr>
            <p:ph type="dt" sz="half" idx="10"/>
          </p:nvPr>
        </p:nvSpPr>
        <p:spPr/>
        <p:txBody>
          <a:bodyPr/>
          <a:lstStyle/>
          <a:p>
            <a:fld id="{60D3C204-BFC8-40DF-BCA5-4BA5280D0F4D}" type="datetimeFigureOut">
              <a:rPr lang="en-CA" smtClean="0"/>
              <a:pPr/>
              <a:t>20/10/2016</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sp>
        <p:nvSpPr>
          <p:cNvPr id="6" name="Title 1"/>
          <p:cNvSpPr>
            <a:spLocks noGrp="1"/>
          </p:cNvSpPr>
          <p:nvPr>
            <p:ph type="title"/>
          </p:nvPr>
        </p:nvSpPr>
        <p:spPr>
          <a:xfrm>
            <a:off x="457200" y="987574"/>
            <a:ext cx="8229600" cy="857250"/>
          </a:xfrm>
          <a:prstGeom prst="rect">
            <a:avLst/>
          </a:prstGeom>
        </p:spPr>
        <p:txBody>
          <a:bodyPr/>
          <a:lstStyle>
            <a:lvl1pPr>
              <a:defRPr>
                <a:solidFill>
                  <a:srgbClr val="CC8004"/>
                </a:solidFill>
              </a:defRPr>
            </a:lvl1pPr>
          </a:lstStyle>
          <a:p>
            <a:r>
              <a:rPr lang="en-US" dirty="0" smtClean="0"/>
              <a:t>Click to edit Master title style</a:t>
            </a:r>
            <a:endParaRPr lang="en-CA" dirty="0"/>
          </a:p>
        </p:txBody>
      </p:sp>
      <p:sp>
        <p:nvSpPr>
          <p:cNvPr id="7"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1811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20/10/2016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20/10/2016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20/10/2016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 y="-1"/>
            <a:ext cx="9143990" cy="981074"/>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20/10/2016</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pic>
        <p:nvPicPr>
          <p:cNvPr id="9" name="Pictur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 y="-1"/>
            <a:ext cx="9143981" cy="981073"/>
          </a:xfrm>
          <a:prstGeom prst="rect">
            <a:avLst/>
          </a:prstGeom>
        </p:spPr>
      </p:pic>
      <p:pic>
        <p:nvPicPr>
          <p:cNvPr id="10" name="Picture 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0" r:id="rId4"/>
    <p:sldLayoutId id="2147483660" r:id="rId5"/>
    <p:sldLayoutId id="2147483661" r:id="rId6"/>
    <p:sldLayoutId id="2147483651" r:id="rId7"/>
    <p:sldLayoutId id="2147483652" r:id="rId8"/>
    <p:sldLayoutId id="2147483653" r:id="rId9"/>
    <p:sldLayoutId id="2147483654" r:id="rId10"/>
    <p:sldLayoutId id="2147483656" r:id="rId11"/>
    <p:sldLayoutId id="2147483657" r:id="rId12"/>
    <p:sldLayoutId id="2147483658" r:id="rId13"/>
    <p:sldLayoutId id="2147483659" r:id="rId14"/>
    <p:sldLayoutId id="2147483663" r:id="rId15"/>
    <p:sldLayoutId id="214748366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CC800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0824" y="1001712"/>
            <a:ext cx="8065592" cy="26501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255713" algn="l"/>
              </a:tabLst>
              <a:defRPr/>
            </a:pPr>
            <a:r>
              <a:rPr lang="en-US" sz="4000" b="1" spc="-20" dirty="0" smtClean="0">
                <a:solidFill>
                  <a:schemeClr val="bg1"/>
                </a:solidFill>
                <a:effectLst>
                  <a:outerShdw blurRad="38100" dist="38100" dir="2700000" algn="tl">
                    <a:srgbClr val="000000">
                      <a:alpha val="43137"/>
                    </a:srgbClr>
                  </a:outerShdw>
                </a:effectLst>
              </a:rPr>
              <a:t>ICAO and Remotely Piloted </a:t>
            </a:r>
            <a:br>
              <a:rPr lang="en-US" sz="4000" b="1" spc="-20" dirty="0" smtClean="0">
                <a:solidFill>
                  <a:schemeClr val="bg1"/>
                </a:solidFill>
                <a:effectLst>
                  <a:outerShdw blurRad="38100" dist="38100" dir="2700000" algn="tl">
                    <a:srgbClr val="000000">
                      <a:alpha val="43137"/>
                    </a:srgbClr>
                  </a:outerShdw>
                </a:effectLst>
              </a:rPr>
            </a:br>
            <a:r>
              <a:rPr lang="en-US" sz="4000" b="1" spc="-20" dirty="0" smtClean="0">
                <a:solidFill>
                  <a:schemeClr val="bg1"/>
                </a:solidFill>
                <a:effectLst>
                  <a:outerShdw blurRad="38100" dist="38100" dir="2700000" algn="tl">
                    <a:srgbClr val="000000">
                      <a:alpha val="43137"/>
                    </a:srgbClr>
                  </a:outerShdw>
                </a:effectLst>
              </a:rPr>
              <a:t>Aircraft Systems (RPAS)</a:t>
            </a:r>
          </a:p>
        </p:txBody>
      </p:sp>
      <p:sp>
        <p:nvSpPr>
          <p:cNvPr id="8" name="Subtitle 1"/>
          <p:cNvSpPr>
            <a:spLocks/>
          </p:cNvSpPr>
          <p:nvPr/>
        </p:nvSpPr>
        <p:spPr bwMode="auto">
          <a:xfrm>
            <a:off x="251520" y="3723878"/>
            <a:ext cx="4103687" cy="882960"/>
          </a:xfrm>
          <a:prstGeom prst="rect">
            <a:avLst/>
          </a:prstGeom>
          <a:noFill/>
          <a:ln w="9525">
            <a:noFill/>
            <a:miter lim="800000"/>
            <a:headEnd/>
            <a:tailEnd/>
          </a:ln>
        </p:spPr>
        <p:txBody>
          <a:bodyPr/>
          <a:lstStyle/>
          <a:p>
            <a:pPr>
              <a:buFont typeface="Arial" charset="0"/>
              <a:buNone/>
            </a:pPr>
            <a:r>
              <a:rPr lang="en-GB" sz="2800" b="1" baseline="0" dirty="0" smtClean="0">
                <a:solidFill>
                  <a:schemeClr val="bg2"/>
                </a:solidFill>
                <a:effectLst>
                  <a:outerShdw blurRad="38100" dist="38100" dir="2700000" algn="tl">
                    <a:srgbClr val="000000">
                      <a:alpha val="43137"/>
                    </a:srgbClr>
                  </a:outerShdw>
                </a:effectLst>
                <a:cs typeface="Arial" charset="0"/>
              </a:rPr>
              <a:t>Sarantis Poulimenakos</a:t>
            </a:r>
          </a:p>
          <a:p>
            <a:pPr>
              <a:buFont typeface="Arial" charset="0"/>
              <a:buNone/>
            </a:pPr>
            <a:r>
              <a:rPr lang="en-GB" sz="2000" b="1" i="1" dirty="0" smtClean="0">
                <a:solidFill>
                  <a:schemeClr val="bg2"/>
                </a:solidFill>
                <a:effectLst>
                  <a:outerShdw blurRad="38100" dist="38100" dir="2700000" algn="tl">
                    <a:srgbClr val="000000">
                      <a:alpha val="43137"/>
                    </a:srgbClr>
                  </a:outerShdw>
                </a:effectLst>
                <a:cs typeface="Arial" charset="0"/>
              </a:rPr>
              <a:t>ICAO EUR NAT RO </a:t>
            </a:r>
            <a:endParaRPr lang="en-US" sz="2000" i="1" dirty="0">
              <a:solidFill>
                <a:schemeClr val="bg2"/>
              </a:solidFill>
              <a:cs typeface="Arial" charset="0"/>
            </a:endParaRPr>
          </a:p>
        </p:txBody>
      </p:sp>
      <p:sp>
        <p:nvSpPr>
          <p:cNvPr id="9" name="Rectangle 2"/>
          <p:cNvSpPr txBox="1">
            <a:spLocks noChangeArrowheads="1"/>
          </p:cNvSpPr>
          <p:nvPr/>
        </p:nvSpPr>
        <p:spPr>
          <a:xfrm>
            <a:off x="5076056" y="3921038"/>
            <a:ext cx="3911824" cy="810952"/>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tabLst>
                <a:tab pos="1255713" algn="l"/>
              </a:tabLst>
              <a:defRPr/>
            </a:pPr>
            <a:r>
              <a:rPr lang="en-US" sz="1200" b="1" spc="-20" dirty="0" smtClean="0">
                <a:solidFill>
                  <a:schemeClr val="bg1"/>
                </a:solidFill>
              </a:rPr>
              <a:t>FSF MED  RPAS Conference 2016</a:t>
            </a:r>
            <a:endParaRPr lang="en-US" sz="1200" b="1" spc="-20" dirty="0">
              <a:solidFill>
                <a:schemeClr val="bg1"/>
              </a:solidFill>
            </a:endParaRPr>
          </a:p>
          <a:p>
            <a:pPr algn="r">
              <a:tabLst>
                <a:tab pos="1255713" algn="l"/>
              </a:tabLst>
              <a:defRPr/>
            </a:pPr>
            <a:r>
              <a:rPr lang="en-US" sz="1200" i="1" spc="-20" dirty="0" smtClean="0">
                <a:solidFill>
                  <a:schemeClr val="bg1"/>
                </a:solidFill>
              </a:rPr>
              <a:t>21 October 2016, Larnaca, Cyprus</a:t>
            </a:r>
            <a:endParaRPr lang="en-US" sz="1200" i="1" spc="-20" dirty="0">
              <a:solidFill>
                <a:schemeClr val="bg1"/>
              </a:solidFill>
            </a:endParaRPr>
          </a:p>
        </p:txBody>
      </p:sp>
    </p:spTree>
    <p:extLst>
      <p:ext uri="{BB962C8B-B14F-4D97-AF65-F5344CB8AC3E}">
        <p14:creationId xmlns:p14="http://schemas.microsoft.com/office/powerpoint/2010/main" val="4611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1"/>
                </a:solidFill>
              </a:rPr>
              <a:t>RPAS: Safety and Efficiency</a:t>
            </a:r>
            <a:endParaRPr lang="en-GB" sz="3600" b="1" dirty="0">
              <a:solidFill>
                <a:schemeClr val="accent1"/>
              </a:solidFill>
            </a:endParaRPr>
          </a:p>
        </p:txBody>
      </p:sp>
      <p:sp>
        <p:nvSpPr>
          <p:cNvPr id="3" name="Content Placeholder 2"/>
          <p:cNvSpPr>
            <a:spLocks noGrp="1"/>
          </p:cNvSpPr>
          <p:nvPr>
            <p:ph idx="1"/>
          </p:nvPr>
        </p:nvSpPr>
        <p:spPr>
          <a:xfrm>
            <a:off x="457200" y="1635646"/>
            <a:ext cx="8219256" cy="3240360"/>
          </a:xfrm>
        </p:spPr>
        <p:txBody>
          <a:bodyPr>
            <a:normAutofit/>
          </a:bodyPr>
          <a:lstStyle/>
          <a:p>
            <a:pPr marL="342900" lvl="1" indent="-342900">
              <a:buFont typeface="Arial" pitchFamily="34" charset="0"/>
              <a:buChar char="•"/>
            </a:pPr>
            <a:r>
              <a:rPr lang="en-US" sz="2000" b="1" dirty="0">
                <a:solidFill>
                  <a:srgbClr val="0070C0"/>
                </a:solidFill>
                <a:latin typeface="+mj-lt"/>
              </a:rPr>
              <a:t>RPAS Panel</a:t>
            </a:r>
          </a:p>
          <a:p>
            <a:pPr lvl="1"/>
            <a:r>
              <a:rPr lang="en-US" sz="1600" dirty="0" smtClean="0">
                <a:solidFill>
                  <a:schemeClr val="accent6"/>
                </a:solidFill>
                <a:latin typeface="+mj-lt"/>
              </a:rPr>
              <a:t>Developing the regulatory framework for RPAS to conduct IFR operations in controlled non-segregated airspace/aerodromes</a:t>
            </a:r>
          </a:p>
          <a:p>
            <a:pPr lvl="1"/>
            <a:r>
              <a:rPr lang="en-US" sz="1600" dirty="0" smtClean="0">
                <a:solidFill>
                  <a:schemeClr val="accent6"/>
                </a:solidFill>
                <a:latin typeface="+mj-lt"/>
              </a:rPr>
              <a:t>Alongside manned aircraft, as a predictable, cooperative airspace user:</a:t>
            </a:r>
          </a:p>
          <a:p>
            <a:pPr lvl="2"/>
            <a:r>
              <a:rPr lang="en-US" sz="1200" dirty="0" smtClean="0">
                <a:solidFill>
                  <a:schemeClr val="accent6"/>
                </a:solidFill>
                <a:latin typeface="+mj-lt"/>
              </a:rPr>
              <a:t>With </a:t>
            </a:r>
            <a:r>
              <a:rPr lang="en-US" sz="1200" dirty="0">
                <a:solidFill>
                  <a:schemeClr val="accent6"/>
                </a:solidFill>
                <a:latin typeface="+mj-lt"/>
              </a:rPr>
              <a:t>f</a:t>
            </a:r>
            <a:r>
              <a:rPr lang="en-US" sz="1200" dirty="0" smtClean="0">
                <a:solidFill>
                  <a:schemeClr val="accent6"/>
                </a:solidFill>
                <a:latin typeface="+mj-lt"/>
              </a:rPr>
              <a:t>undamentals of airworthiness, operations and licensing as pre-requisites to airspace integration</a:t>
            </a:r>
          </a:p>
          <a:p>
            <a:pPr lvl="2"/>
            <a:r>
              <a:rPr lang="en-US" sz="1200" dirty="0" smtClean="0">
                <a:solidFill>
                  <a:schemeClr val="accent6"/>
                </a:solidFill>
                <a:latin typeface="+mj-lt"/>
              </a:rPr>
              <a:t>Meets all the standard equipment and capability requirements for the airspace/procedures</a:t>
            </a:r>
          </a:p>
          <a:p>
            <a:pPr lvl="2">
              <a:spcAft>
                <a:spcPts val="1200"/>
              </a:spcAft>
            </a:pPr>
            <a:r>
              <a:rPr lang="en-US" sz="1200" dirty="0" smtClean="0">
                <a:solidFill>
                  <a:schemeClr val="accent6"/>
                </a:solidFill>
                <a:latin typeface="+mj-lt"/>
              </a:rPr>
              <a:t>Must ‘fit in’ without requiring other airspace users or providers to equip</a:t>
            </a:r>
          </a:p>
          <a:p>
            <a:pPr marL="342900" lvl="1" indent="-342900">
              <a:buFont typeface="Arial" pitchFamily="34" charset="0"/>
              <a:buChar char="•"/>
            </a:pPr>
            <a:r>
              <a:rPr lang="en-US" sz="2000" b="1" dirty="0">
                <a:solidFill>
                  <a:srgbClr val="0070C0"/>
                </a:solidFill>
                <a:latin typeface="+mj-lt"/>
              </a:rPr>
              <a:t>Other ANB Panels supporting on technical matters</a:t>
            </a:r>
          </a:p>
          <a:p>
            <a:pPr marL="457200" lvl="1" indent="0">
              <a:spcAft>
                <a:spcPts val="1200"/>
              </a:spcAft>
              <a:buNone/>
            </a:pPr>
            <a:endParaRPr lang="en-US" sz="1600" dirty="0">
              <a:solidFill>
                <a:schemeClr val="accent6"/>
              </a:solidFill>
              <a:latin typeface="+mj-lt"/>
            </a:endParaRPr>
          </a:p>
          <a:p>
            <a:pPr lvl="1"/>
            <a:endParaRPr lang="en-GB" sz="1600" dirty="0">
              <a:solidFill>
                <a:schemeClr val="accent6"/>
              </a:solidFill>
              <a:latin typeface="+mj-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10</a:t>
            </a:fld>
            <a:endParaRPr lang="en-CA"/>
          </a:p>
        </p:txBody>
      </p:sp>
      <p:grpSp>
        <p:nvGrpSpPr>
          <p:cNvPr id="8" name="Group 7"/>
          <p:cNvGrpSpPr/>
          <p:nvPr/>
        </p:nvGrpSpPr>
        <p:grpSpPr>
          <a:xfrm>
            <a:off x="332179" y="4129950"/>
            <a:ext cx="8488293" cy="591996"/>
            <a:chOff x="251520" y="4064131"/>
            <a:chExt cx="9721477" cy="678001"/>
          </a:xfrm>
        </p:grpSpPr>
        <p:sp>
          <p:nvSpPr>
            <p:cNvPr id="6" name="Rectangle 5"/>
            <p:cNvSpPr/>
            <p:nvPr/>
          </p:nvSpPr>
          <p:spPr>
            <a:xfrm>
              <a:off x="251520"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a:solidFill>
                    <a:schemeClr val="accent6"/>
                  </a:solidFill>
                </a:rPr>
                <a:t>FSMP</a:t>
              </a:r>
              <a:r>
                <a:rPr lang="en-GB" sz="1100" dirty="0">
                  <a:solidFill>
                    <a:schemeClr val="accent6"/>
                  </a:solidFill>
                </a:rPr>
                <a:t> </a:t>
              </a:r>
              <a:r>
                <a:rPr lang="en-GB" sz="800" dirty="0">
                  <a:solidFill>
                    <a:schemeClr val="accent6"/>
                  </a:solidFill>
                </a:rPr>
                <a:t>(Spectrum)</a:t>
              </a:r>
              <a:endParaRPr lang="en-GB" sz="1000" dirty="0">
                <a:solidFill>
                  <a:schemeClr val="accent6"/>
                </a:solidFill>
              </a:endParaRPr>
            </a:p>
          </p:txBody>
        </p:sp>
        <p:sp>
          <p:nvSpPr>
            <p:cNvPr id="9" name="Rectangle 8"/>
            <p:cNvSpPr/>
            <p:nvPr/>
          </p:nvSpPr>
          <p:spPr>
            <a:xfrm>
              <a:off x="1340691"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000" b="1" dirty="0" smtClean="0">
                  <a:solidFill>
                    <a:schemeClr val="accent6"/>
                  </a:solidFill>
                </a:rPr>
                <a:t>FLTOPSP FLIREC-WG </a:t>
              </a:r>
              <a:br>
                <a:rPr lang="en-GB" sz="1000" b="1" dirty="0" smtClean="0">
                  <a:solidFill>
                    <a:schemeClr val="accent6"/>
                  </a:solidFill>
                </a:rPr>
              </a:br>
              <a:r>
                <a:rPr lang="en-GB" sz="800" dirty="0" smtClean="0">
                  <a:solidFill>
                    <a:schemeClr val="accent6"/>
                  </a:solidFill>
                </a:rPr>
                <a:t>(OPS and Flight Recorders)</a:t>
              </a:r>
              <a:endParaRPr lang="en-GB" sz="1000" dirty="0">
                <a:solidFill>
                  <a:schemeClr val="accent6"/>
                </a:solidFill>
              </a:endParaRPr>
            </a:p>
          </p:txBody>
        </p:sp>
        <p:sp>
          <p:nvSpPr>
            <p:cNvPr id="11" name="Rectangle 10"/>
            <p:cNvSpPr/>
            <p:nvPr/>
          </p:nvSpPr>
          <p:spPr>
            <a:xfrm>
              <a:off x="2429862"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smtClean="0">
                  <a:solidFill>
                    <a:schemeClr val="accent6"/>
                  </a:solidFill>
                </a:rPr>
                <a:t>AIGP </a:t>
              </a:r>
              <a:endParaRPr lang="en-GB" sz="1050" b="1" dirty="0" smtClean="0">
                <a:solidFill>
                  <a:schemeClr val="accent6"/>
                </a:solidFill>
              </a:endParaRPr>
            </a:p>
            <a:p>
              <a:pPr algn="ctr"/>
              <a:r>
                <a:rPr lang="en-GB" sz="800" dirty="0" smtClean="0">
                  <a:solidFill>
                    <a:schemeClr val="accent6"/>
                  </a:solidFill>
                </a:rPr>
                <a:t>(Accident Investigation)</a:t>
              </a:r>
              <a:endParaRPr lang="en-GB" sz="1000" dirty="0">
                <a:solidFill>
                  <a:schemeClr val="accent6"/>
                </a:solidFill>
              </a:endParaRPr>
            </a:p>
          </p:txBody>
        </p:sp>
        <p:sp>
          <p:nvSpPr>
            <p:cNvPr id="12" name="Rectangle 11"/>
            <p:cNvSpPr/>
            <p:nvPr/>
          </p:nvSpPr>
          <p:spPr>
            <a:xfrm>
              <a:off x="3519033"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smtClean="0">
                  <a:solidFill>
                    <a:schemeClr val="accent6"/>
                  </a:solidFill>
                </a:rPr>
                <a:t>ATMOPSP </a:t>
              </a:r>
              <a:r>
                <a:rPr lang="en-GB" sz="800" dirty="0" smtClean="0">
                  <a:solidFill>
                    <a:schemeClr val="accent6"/>
                  </a:solidFill>
                </a:rPr>
                <a:t>(ATM Operations)</a:t>
              </a:r>
              <a:endParaRPr lang="en-GB" sz="1000" dirty="0">
                <a:solidFill>
                  <a:schemeClr val="accent6"/>
                </a:solidFill>
              </a:endParaRPr>
            </a:p>
          </p:txBody>
        </p:sp>
        <p:sp>
          <p:nvSpPr>
            <p:cNvPr id="13" name="Rectangle 12"/>
            <p:cNvSpPr/>
            <p:nvPr/>
          </p:nvSpPr>
          <p:spPr>
            <a:xfrm>
              <a:off x="4608204"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smtClean="0">
                  <a:solidFill>
                    <a:schemeClr val="accent6"/>
                  </a:solidFill>
                </a:rPr>
                <a:t>AIRP </a:t>
              </a:r>
              <a:r>
                <a:rPr lang="en-GB" sz="1050" b="1" dirty="0" smtClean="0">
                  <a:solidFill>
                    <a:schemeClr val="accent6"/>
                  </a:solidFill>
                </a:rPr>
                <a:t/>
              </a:r>
              <a:br>
                <a:rPr lang="en-GB" sz="1050" b="1" dirty="0" smtClean="0">
                  <a:solidFill>
                    <a:schemeClr val="accent6"/>
                  </a:solidFill>
                </a:rPr>
              </a:br>
              <a:r>
                <a:rPr lang="en-GB" sz="800" dirty="0" smtClean="0">
                  <a:solidFill>
                    <a:schemeClr val="accent6"/>
                  </a:solidFill>
                </a:rPr>
                <a:t>(Airworthiness)</a:t>
              </a:r>
              <a:endParaRPr lang="en-GB" sz="1050" dirty="0">
                <a:solidFill>
                  <a:schemeClr val="accent6"/>
                </a:solidFill>
              </a:endParaRPr>
            </a:p>
          </p:txBody>
        </p:sp>
        <p:sp>
          <p:nvSpPr>
            <p:cNvPr id="14" name="Rectangle 13"/>
            <p:cNvSpPr/>
            <p:nvPr/>
          </p:nvSpPr>
          <p:spPr>
            <a:xfrm>
              <a:off x="5697375"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smtClean="0">
                  <a:solidFill>
                    <a:schemeClr val="accent6"/>
                  </a:solidFill>
                </a:rPr>
                <a:t>CP</a:t>
              </a:r>
              <a:r>
                <a:rPr lang="en-GB" sz="1050" b="1" dirty="0" smtClean="0">
                  <a:solidFill>
                    <a:schemeClr val="accent6"/>
                  </a:solidFill>
                </a:rPr>
                <a:t/>
              </a:r>
              <a:br>
                <a:rPr lang="en-GB" sz="1050" b="1" dirty="0" smtClean="0">
                  <a:solidFill>
                    <a:schemeClr val="accent6"/>
                  </a:solidFill>
                </a:rPr>
              </a:br>
              <a:r>
                <a:rPr lang="en-GB" sz="700" dirty="0" smtClean="0">
                  <a:solidFill>
                    <a:schemeClr val="accent6"/>
                  </a:solidFill>
                </a:rPr>
                <a:t>(Communications)</a:t>
              </a:r>
              <a:endParaRPr lang="en-GB" sz="900" dirty="0">
                <a:solidFill>
                  <a:schemeClr val="accent6"/>
                </a:solidFill>
              </a:endParaRPr>
            </a:p>
          </p:txBody>
        </p:sp>
        <p:sp>
          <p:nvSpPr>
            <p:cNvPr id="16" name="Rectangle 15"/>
            <p:cNvSpPr/>
            <p:nvPr/>
          </p:nvSpPr>
          <p:spPr>
            <a:xfrm>
              <a:off x="6786546"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smtClean="0">
                  <a:solidFill>
                    <a:schemeClr val="accent6"/>
                  </a:solidFill>
                </a:rPr>
                <a:t>SP</a:t>
              </a:r>
              <a:r>
                <a:rPr lang="en-GB" sz="1050" b="1" dirty="0" smtClean="0">
                  <a:solidFill>
                    <a:schemeClr val="accent6"/>
                  </a:solidFill>
                </a:rPr>
                <a:t/>
              </a:r>
              <a:br>
                <a:rPr lang="en-GB" sz="1050" b="1" dirty="0" smtClean="0">
                  <a:solidFill>
                    <a:schemeClr val="accent6"/>
                  </a:solidFill>
                </a:rPr>
              </a:br>
              <a:r>
                <a:rPr lang="en-GB" sz="700" dirty="0" smtClean="0">
                  <a:solidFill>
                    <a:schemeClr val="accent6"/>
                  </a:solidFill>
                </a:rPr>
                <a:t>(Surveillance)</a:t>
              </a:r>
              <a:endParaRPr lang="en-GB" sz="900" dirty="0">
                <a:solidFill>
                  <a:schemeClr val="accent6"/>
                </a:solidFill>
              </a:endParaRPr>
            </a:p>
          </p:txBody>
        </p:sp>
        <p:sp>
          <p:nvSpPr>
            <p:cNvPr id="17" name="Rectangle 16"/>
            <p:cNvSpPr/>
            <p:nvPr/>
          </p:nvSpPr>
          <p:spPr>
            <a:xfrm>
              <a:off x="7875717"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smtClean="0">
                  <a:solidFill>
                    <a:schemeClr val="accent6"/>
                  </a:solidFill>
                </a:rPr>
                <a:t>SASP</a:t>
              </a:r>
              <a:r>
                <a:rPr lang="en-GB" sz="1050" b="1" dirty="0" smtClean="0">
                  <a:solidFill>
                    <a:schemeClr val="accent6"/>
                  </a:solidFill>
                </a:rPr>
                <a:t/>
              </a:r>
              <a:br>
                <a:rPr lang="en-GB" sz="1050" b="1" dirty="0" smtClean="0">
                  <a:solidFill>
                    <a:schemeClr val="accent6"/>
                  </a:solidFill>
                </a:rPr>
              </a:br>
              <a:r>
                <a:rPr lang="en-GB" sz="700" dirty="0" smtClean="0">
                  <a:solidFill>
                    <a:schemeClr val="accent6"/>
                  </a:solidFill>
                </a:rPr>
                <a:t>(Separation)</a:t>
              </a:r>
              <a:endParaRPr lang="en-GB" sz="900" dirty="0">
                <a:solidFill>
                  <a:schemeClr val="accent6"/>
                </a:solidFill>
              </a:endParaRPr>
            </a:p>
          </p:txBody>
        </p:sp>
        <p:sp>
          <p:nvSpPr>
            <p:cNvPr id="18" name="Rectangle 17"/>
            <p:cNvSpPr/>
            <p:nvPr/>
          </p:nvSpPr>
          <p:spPr>
            <a:xfrm>
              <a:off x="8964885" y="4064131"/>
              <a:ext cx="1008112" cy="678001"/>
            </a:xfrm>
            <a:prstGeom prst="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en-GB" sz="1100" b="1" dirty="0" smtClean="0">
                  <a:solidFill>
                    <a:schemeClr val="accent6"/>
                  </a:solidFill>
                </a:rPr>
                <a:t>SMP</a:t>
              </a:r>
              <a:r>
                <a:rPr lang="en-GB" sz="1050" b="1" dirty="0" smtClean="0">
                  <a:solidFill>
                    <a:schemeClr val="accent6"/>
                  </a:solidFill>
                </a:rPr>
                <a:t/>
              </a:r>
              <a:br>
                <a:rPr lang="en-GB" sz="1050" b="1" dirty="0" smtClean="0">
                  <a:solidFill>
                    <a:schemeClr val="accent6"/>
                  </a:solidFill>
                </a:rPr>
              </a:br>
              <a:r>
                <a:rPr lang="en-GB" sz="700" dirty="0" smtClean="0">
                  <a:solidFill>
                    <a:schemeClr val="accent6"/>
                  </a:solidFill>
                </a:rPr>
                <a:t>(Safety Management)</a:t>
              </a:r>
              <a:endParaRPr lang="en-GB" sz="900" dirty="0">
                <a:solidFill>
                  <a:schemeClr val="accent6"/>
                </a:solidFill>
              </a:endParaRPr>
            </a:p>
          </p:txBody>
        </p:sp>
      </p:grpSp>
    </p:spTree>
    <p:extLst>
      <p:ext uri="{BB962C8B-B14F-4D97-AF65-F5344CB8AC3E}">
        <p14:creationId xmlns:p14="http://schemas.microsoft.com/office/powerpoint/2010/main" val="344000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720080"/>
          </a:xfrm>
        </p:spPr>
        <p:txBody>
          <a:bodyPr/>
          <a:lstStyle/>
          <a:p>
            <a:r>
              <a:rPr lang="en-GB" sz="3600" b="1" dirty="0">
                <a:solidFill>
                  <a:schemeClr val="accent1"/>
                </a:solidFill>
              </a:rPr>
              <a:t>CURRENT ICAO ACTIVITIES</a:t>
            </a:r>
          </a:p>
        </p:txBody>
      </p:sp>
      <p:sp>
        <p:nvSpPr>
          <p:cNvPr id="3" name="Content Placeholder 2"/>
          <p:cNvSpPr>
            <a:spLocks noGrp="1"/>
          </p:cNvSpPr>
          <p:nvPr>
            <p:ph idx="1"/>
          </p:nvPr>
        </p:nvSpPr>
        <p:spPr>
          <a:xfrm>
            <a:off x="457200" y="1563638"/>
            <a:ext cx="8219256" cy="3312368"/>
          </a:xfrm>
        </p:spPr>
        <p:txBody>
          <a:bodyPr>
            <a:normAutofit/>
          </a:bodyPr>
          <a:lstStyle/>
          <a:p>
            <a:pPr marL="457200" lvl="1" indent="0">
              <a:buNone/>
            </a:pPr>
            <a:r>
              <a:rPr lang="en-US" sz="1600" dirty="0">
                <a:solidFill>
                  <a:schemeClr val="accent6"/>
                </a:solidFill>
                <a:latin typeface="+mn-lt"/>
              </a:rPr>
              <a:t>The top priorities for the RPASP are </a:t>
            </a:r>
            <a:r>
              <a:rPr lang="en-US" sz="1600">
                <a:solidFill>
                  <a:schemeClr val="accent6"/>
                </a:solidFill>
                <a:latin typeface="+mn-lt"/>
              </a:rPr>
              <a:t>three </a:t>
            </a:r>
            <a:r>
              <a:rPr lang="en-US" sz="1600" smtClean="0">
                <a:solidFill>
                  <a:schemeClr val="accent6"/>
                </a:solidFill>
                <a:latin typeface="+mn-lt"/>
              </a:rPr>
              <a:t>areas</a:t>
            </a:r>
            <a:r>
              <a:rPr lang="en-US" sz="1600" smtClean="0">
                <a:solidFill>
                  <a:schemeClr val="accent6"/>
                </a:solidFill>
                <a:latin typeface="+mn-lt"/>
              </a:rPr>
              <a:t>: </a:t>
            </a:r>
            <a:r>
              <a:rPr lang="en-US" sz="1600" b="1" dirty="0">
                <a:solidFill>
                  <a:schemeClr val="accent6"/>
                </a:solidFill>
                <a:latin typeface="+mn-lt"/>
              </a:rPr>
              <a:t>the </a:t>
            </a:r>
            <a:r>
              <a:rPr lang="en-US" sz="1600" b="1" dirty="0" err="1">
                <a:solidFill>
                  <a:schemeClr val="accent6"/>
                </a:solidFill>
                <a:latin typeface="+mn-lt"/>
              </a:rPr>
              <a:t>licence</a:t>
            </a:r>
            <a:r>
              <a:rPr lang="en-US" sz="1600" dirty="0">
                <a:solidFill>
                  <a:schemeClr val="accent6"/>
                </a:solidFill>
                <a:latin typeface="+mn-lt"/>
              </a:rPr>
              <a:t>, </a:t>
            </a:r>
            <a:r>
              <a:rPr lang="en-US" sz="1600" b="1" dirty="0">
                <a:solidFill>
                  <a:schemeClr val="accent6"/>
                </a:solidFill>
                <a:latin typeface="+mn-lt"/>
              </a:rPr>
              <a:t>certificate of airworthiness </a:t>
            </a:r>
            <a:r>
              <a:rPr lang="en-US" sz="1600" dirty="0">
                <a:solidFill>
                  <a:schemeClr val="accent6"/>
                </a:solidFill>
                <a:latin typeface="+mn-lt"/>
              </a:rPr>
              <a:t>and </a:t>
            </a:r>
            <a:r>
              <a:rPr lang="en-US" sz="1600" b="1" dirty="0">
                <a:solidFill>
                  <a:schemeClr val="accent6"/>
                </a:solidFill>
                <a:latin typeface="+mn-lt"/>
              </a:rPr>
              <a:t>operator certificate</a:t>
            </a:r>
            <a:r>
              <a:rPr lang="en-US" sz="1600" dirty="0">
                <a:solidFill>
                  <a:schemeClr val="accent6"/>
                </a:solidFill>
                <a:latin typeface="+mn-lt"/>
              </a:rPr>
              <a:t>. International operations cannot occur without these documents </a:t>
            </a:r>
            <a:endParaRPr lang="en-US" sz="1600" dirty="0" smtClean="0">
              <a:solidFill>
                <a:schemeClr val="accent6"/>
              </a:solidFill>
              <a:latin typeface="+mn-lt"/>
            </a:endParaRPr>
          </a:p>
          <a:p>
            <a:pPr marL="457200" lvl="1" indent="0">
              <a:buNone/>
            </a:pPr>
            <a:r>
              <a:rPr lang="en-US" sz="1600" dirty="0">
                <a:solidFill>
                  <a:schemeClr val="accent6"/>
                </a:solidFill>
                <a:latin typeface="+mn-lt"/>
              </a:rPr>
              <a:t>Legal, Safety management and human </a:t>
            </a:r>
            <a:r>
              <a:rPr lang="en-US" sz="1600" dirty="0" smtClean="0">
                <a:solidFill>
                  <a:schemeClr val="accent6"/>
                </a:solidFill>
                <a:latin typeface="+mn-lt"/>
              </a:rPr>
              <a:t>factors, OPS ,ATM issues </a:t>
            </a:r>
            <a:r>
              <a:rPr lang="en-US" sz="1600" dirty="0">
                <a:solidFill>
                  <a:schemeClr val="accent6"/>
                </a:solidFill>
                <a:latin typeface="+mn-lt"/>
              </a:rPr>
              <a:t>are </a:t>
            </a:r>
            <a:r>
              <a:rPr lang="en-US" sz="1600" dirty="0" err="1" smtClean="0">
                <a:solidFill>
                  <a:schemeClr val="accent6"/>
                </a:solidFill>
                <a:latin typeface="+mn-lt"/>
              </a:rPr>
              <a:t>folowing</a:t>
            </a:r>
            <a:endParaRPr lang="en-US" sz="1600" dirty="0" smtClean="0">
              <a:solidFill>
                <a:schemeClr val="accent6"/>
              </a:solidFill>
              <a:latin typeface="+mn-lt"/>
            </a:endParaRPr>
          </a:p>
          <a:p>
            <a:pPr marL="457200" lvl="1" indent="0">
              <a:buNone/>
            </a:pPr>
            <a:r>
              <a:rPr lang="en-US" sz="1600" dirty="0">
                <a:solidFill>
                  <a:schemeClr val="accent6"/>
                </a:solidFill>
                <a:latin typeface="+mn-lt"/>
              </a:rPr>
              <a:t>T</a:t>
            </a:r>
            <a:r>
              <a:rPr lang="en-US" sz="1600" dirty="0" smtClean="0">
                <a:solidFill>
                  <a:schemeClr val="accent6"/>
                </a:solidFill>
                <a:latin typeface="+mn-lt"/>
              </a:rPr>
              <a:t>aken </a:t>
            </a:r>
            <a:r>
              <a:rPr lang="en-US" sz="1600" dirty="0">
                <a:solidFill>
                  <a:schemeClr val="accent6"/>
                </a:solidFill>
                <a:latin typeface="+mn-lt"/>
              </a:rPr>
              <a:t>all together, 18 of the 19 Annexes will need to be revised to include RPAS and their operations. Only Annex 5 on units of measurement is unaffected</a:t>
            </a:r>
            <a:r>
              <a:rPr lang="en-US" sz="1600" dirty="0" smtClean="0">
                <a:solidFill>
                  <a:schemeClr val="accent6"/>
                </a:solidFill>
                <a:latin typeface="+mn-lt"/>
              </a:rPr>
              <a:t>.</a:t>
            </a:r>
          </a:p>
          <a:p>
            <a:pPr marL="457200" lvl="1" indent="0">
              <a:buNone/>
            </a:pPr>
            <a:r>
              <a:rPr lang="en-US" sz="1600" dirty="0" smtClean="0">
                <a:solidFill>
                  <a:schemeClr val="accent6"/>
                </a:solidFill>
                <a:latin typeface="+mn-lt"/>
              </a:rPr>
              <a:t>At </a:t>
            </a:r>
            <a:r>
              <a:rPr lang="en-US" sz="1600" dirty="0">
                <a:solidFill>
                  <a:schemeClr val="accent6"/>
                </a:solidFill>
                <a:latin typeface="+mn-lt"/>
              </a:rPr>
              <a:t>the request of the Legal Committee, the Secretariat developed a questionnaire that was sent to States in late August asking for feedback on the level and type of regulations States currently have in place and any international legal issues they have identified that should be brought to the attention of ICAO. Responses to the survey are due by </a:t>
            </a:r>
            <a:r>
              <a:rPr lang="en-US" sz="1600" b="1" dirty="0">
                <a:solidFill>
                  <a:schemeClr val="accent6"/>
                </a:solidFill>
                <a:latin typeface="+mn-lt"/>
              </a:rPr>
              <a:t>31 </a:t>
            </a:r>
            <a:r>
              <a:rPr lang="en-US" sz="1600" b="1" dirty="0" smtClean="0">
                <a:solidFill>
                  <a:schemeClr val="accent6"/>
                </a:solidFill>
                <a:latin typeface="+mn-lt"/>
              </a:rPr>
              <a:t>October 2016</a:t>
            </a:r>
            <a:r>
              <a:rPr lang="en-US" sz="1600" b="1" dirty="0">
                <a:solidFill>
                  <a:schemeClr val="accent6"/>
                </a:solidFill>
                <a:latin typeface="+mn-lt"/>
              </a:rPr>
              <a:t>. </a:t>
            </a:r>
            <a:endParaRPr lang="en-US" sz="1600" b="1" dirty="0" smtClean="0">
              <a:solidFill>
                <a:schemeClr val="accent6"/>
              </a:solidFill>
              <a:latin typeface="+mn-lt"/>
            </a:endParaRPr>
          </a:p>
          <a:p>
            <a:pPr marL="457200" lvl="1" indent="0">
              <a:buNone/>
            </a:pPr>
            <a:endParaRPr lang="en-GB" sz="1600" b="1" dirty="0">
              <a:solidFill>
                <a:schemeClr val="accent6"/>
              </a:solidFill>
              <a:latin typeface="+mn-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11</a:t>
            </a:fld>
            <a:endParaRPr lang="en-CA"/>
          </a:p>
        </p:txBody>
      </p:sp>
    </p:spTree>
    <p:extLst>
      <p:ext uri="{BB962C8B-B14F-4D97-AF65-F5344CB8AC3E}">
        <p14:creationId xmlns:p14="http://schemas.microsoft.com/office/powerpoint/2010/main" val="32464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12</a:t>
            </a:fld>
            <a:endParaRPr lang="en-CA"/>
          </a:p>
        </p:txBody>
      </p:sp>
      <p:sp>
        <p:nvSpPr>
          <p:cNvPr id="7" name="Title 1"/>
          <p:cNvSpPr>
            <a:spLocks noGrp="1"/>
          </p:cNvSpPr>
          <p:nvPr>
            <p:ph type="title"/>
          </p:nvPr>
        </p:nvSpPr>
        <p:spPr>
          <a:xfrm>
            <a:off x="457200" y="987574"/>
            <a:ext cx="8229600" cy="720080"/>
          </a:xfrm>
        </p:spPr>
        <p:txBody>
          <a:bodyPr/>
          <a:lstStyle/>
          <a:p>
            <a:r>
              <a:rPr lang="en-US" sz="3600" b="1" dirty="0" smtClean="0">
                <a:solidFill>
                  <a:schemeClr val="accent1"/>
                </a:solidFill>
              </a:rPr>
              <a:t>Two Approaches – Two Streams of Work</a:t>
            </a:r>
            <a:endParaRPr lang="en-GB" sz="3600" b="1" dirty="0">
              <a:solidFill>
                <a:schemeClr val="accent1"/>
              </a:solidFill>
            </a:endParaRPr>
          </a:p>
        </p:txBody>
      </p:sp>
      <p:grpSp>
        <p:nvGrpSpPr>
          <p:cNvPr id="15" name="Group 14"/>
          <p:cNvGrpSpPr/>
          <p:nvPr/>
        </p:nvGrpSpPr>
        <p:grpSpPr>
          <a:xfrm>
            <a:off x="323528" y="1995686"/>
            <a:ext cx="3024336" cy="2736303"/>
            <a:chOff x="323528" y="1995686"/>
            <a:chExt cx="3024336" cy="2736303"/>
          </a:xfrm>
        </p:grpSpPr>
        <p:sp>
          <p:nvSpPr>
            <p:cNvPr id="11" name="Down Arrow 10"/>
            <p:cNvSpPr/>
            <p:nvPr/>
          </p:nvSpPr>
          <p:spPr>
            <a:xfrm>
              <a:off x="1367644" y="2027236"/>
              <a:ext cx="936104" cy="2704753"/>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3528" y="1995686"/>
              <a:ext cx="3024336" cy="15841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40075"/>
                  </a:solidFill>
                  <a:latin typeface="+mj-lt"/>
                </a:rPr>
                <a:t>RPAS</a:t>
              </a:r>
            </a:p>
            <a:p>
              <a:pPr algn="ctr"/>
              <a:endParaRPr lang="en-US" sz="1600" b="1" dirty="0">
                <a:solidFill>
                  <a:srgbClr val="C40075"/>
                </a:solidFill>
                <a:latin typeface="+mj-lt"/>
              </a:endParaRPr>
            </a:p>
            <a:p>
              <a:pPr algn="ctr"/>
              <a:r>
                <a:rPr lang="en-US" sz="2000" dirty="0" smtClean="0">
                  <a:solidFill>
                    <a:schemeClr val="accent6"/>
                  </a:solidFill>
                  <a:latin typeface="+mj-lt"/>
                </a:rPr>
                <a:t>Full regulatory </a:t>
              </a:r>
              <a:br>
                <a:rPr lang="en-US" sz="2000" dirty="0" smtClean="0">
                  <a:solidFill>
                    <a:schemeClr val="accent6"/>
                  </a:solidFill>
                  <a:latin typeface="+mj-lt"/>
                </a:rPr>
              </a:br>
              <a:r>
                <a:rPr lang="en-US" sz="2000" dirty="0" smtClean="0">
                  <a:solidFill>
                    <a:schemeClr val="accent6"/>
                  </a:solidFill>
                  <a:latin typeface="+mj-lt"/>
                </a:rPr>
                <a:t>approach</a:t>
              </a:r>
              <a:endParaRPr lang="en-GB" sz="2000" dirty="0">
                <a:solidFill>
                  <a:schemeClr val="accent6"/>
                </a:solidFill>
                <a:latin typeface="+mj-lt"/>
              </a:endParaRPr>
            </a:p>
          </p:txBody>
        </p:sp>
      </p:grpSp>
      <p:grpSp>
        <p:nvGrpSpPr>
          <p:cNvPr id="16" name="Group 15"/>
          <p:cNvGrpSpPr/>
          <p:nvPr/>
        </p:nvGrpSpPr>
        <p:grpSpPr>
          <a:xfrm>
            <a:off x="3563888" y="1995686"/>
            <a:ext cx="3024336" cy="2704753"/>
            <a:chOff x="3563888" y="1995686"/>
            <a:chExt cx="3024336" cy="2704753"/>
          </a:xfrm>
        </p:grpSpPr>
        <p:sp>
          <p:nvSpPr>
            <p:cNvPr id="13" name="Down Arrow 12"/>
            <p:cNvSpPr/>
            <p:nvPr/>
          </p:nvSpPr>
          <p:spPr>
            <a:xfrm>
              <a:off x="4608004" y="1995686"/>
              <a:ext cx="936104" cy="2704753"/>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563888" y="1995686"/>
              <a:ext cx="3024336" cy="15841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40075"/>
                  </a:solidFill>
                  <a:latin typeface="+mj-lt"/>
                </a:rPr>
                <a:t>Other UAS</a:t>
              </a:r>
            </a:p>
            <a:p>
              <a:pPr algn="ctr"/>
              <a:endParaRPr lang="en-US" sz="1600" b="1" dirty="0">
                <a:solidFill>
                  <a:srgbClr val="C40075"/>
                </a:solidFill>
                <a:latin typeface="+mj-lt"/>
              </a:endParaRPr>
            </a:p>
            <a:p>
              <a:pPr algn="ctr"/>
              <a:r>
                <a:rPr lang="en-US" sz="2000" dirty="0" smtClean="0">
                  <a:solidFill>
                    <a:schemeClr val="accent6"/>
                  </a:solidFill>
                  <a:latin typeface="+mj-lt"/>
                </a:rPr>
                <a:t>‘Tool Kit’ to enable domestic operations</a:t>
              </a:r>
              <a:endParaRPr lang="en-GB" sz="2000" dirty="0">
                <a:solidFill>
                  <a:schemeClr val="accent6"/>
                </a:solidFill>
                <a:latin typeface="+mj-lt"/>
              </a:endParaRPr>
            </a:p>
          </p:txBody>
        </p:sp>
      </p:grpSp>
      <p:grpSp>
        <p:nvGrpSpPr>
          <p:cNvPr id="14" name="Group 13"/>
          <p:cNvGrpSpPr/>
          <p:nvPr/>
        </p:nvGrpSpPr>
        <p:grpSpPr>
          <a:xfrm>
            <a:off x="7020272" y="2714011"/>
            <a:ext cx="1800200" cy="1986428"/>
            <a:chOff x="6876256" y="2283718"/>
            <a:chExt cx="2088232" cy="2304256"/>
          </a:xfrm>
        </p:grpSpPr>
        <p:grpSp>
          <p:nvGrpSpPr>
            <p:cNvPr id="2" name="Group 1"/>
            <p:cNvGrpSpPr/>
            <p:nvPr/>
          </p:nvGrpSpPr>
          <p:grpSpPr>
            <a:xfrm>
              <a:off x="7034694" y="2787774"/>
              <a:ext cx="1771356" cy="1584176"/>
              <a:chOff x="6012160" y="1995686"/>
              <a:chExt cx="3024336" cy="2704753"/>
            </a:xfrm>
          </p:grpSpPr>
          <p:sp>
            <p:nvSpPr>
              <p:cNvPr id="9" name="Down Arrow 8"/>
              <p:cNvSpPr/>
              <p:nvPr/>
            </p:nvSpPr>
            <p:spPr>
              <a:xfrm>
                <a:off x="7056276" y="1995686"/>
                <a:ext cx="936104" cy="2704753"/>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2" name="Rectangle 11"/>
              <p:cNvSpPr/>
              <p:nvPr/>
            </p:nvSpPr>
            <p:spPr>
              <a:xfrm>
                <a:off x="6012160" y="1995686"/>
                <a:ext cx="3024336" cy="15841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solidFill>
                    <a:latin typeface="+mj-lt"/>
                  </a:rPr>
                  <a:t>Network/</a:t>
                </a:r>
                <a:br>
                  <a:rPr lang="en-US" sz="1600" b="1" dirty="0" smtClean="0">
                    <a:solidFill>
                      <a:schemeClr val="accent6"/>
                    </a:solidFill>
                    <a:latin typeface="+mj-lt"/>
                  </a:rPr>
                </a:br>
                <a:r>
                  <a:rPr lang="en-US" sz="1600" b="1" dirty="0" smtClean="0">
                    <a:solidFill>
                      <a:schemeClr val="accent6"/>
                    </a:solidFill>
                    <a:latin typeface="+mj-lt"/>
                  </a:rPr>
                  <a:t>Delivery Drones</a:t>
                </a:r>
                <a:endParaRPr lang="en-US" sz="1050" b="1" dirty="0">
                  <a:solidFill>
                    <a:schemeClr val="accent6"/>
                  </a:solidFill>
                  <a:latin typeface="+mj-lt"/>
                </a:endParaRPr>
              </a:p>
            </p:txBody>
          </p:sp>
        </p:grpSp>
        <p:sp>
          <p:nvSpPr>
            <p:cNvPr id="3" name="Rectangle 2"/>
            <p:cNvSpPr/>
            <p:nvPr/>
          </p:nvSpPr>
          <p:spPr>
            <a:xfrm>
              <a:off x="6876256" y="2283718"/>
              <a:ext cx="2088232" cy="2304256"/>
            </a:xfrm>
            <a:prstGeom prst="rect">
              <a:avLst/>
            </a:prstGeom>
            <a:noFill/>
            <a:ln>
              <a:solidFill>
                <a:srgbClr val="C400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TextBox 5"/>
            <p:cNvSpPr txBox="1"/>
            <p:nvPr/>
          </p:nvSpPr>
          <p:spPr>
            <a:xfrm>
              <a:off x="7380801" y="2355726"/>
              <a:ext cx="1134657" cy="392723"/>
            </a:xfrm>
            <a:prstGeom prst="rect">
              <a:avLst/>
            </a:prstGeom>
            <a:noFill/>
          </p:spPr>
          <p:txBody>
            <a:bodyPr wrap="none" rtlCol="0">
              <a:spAutoFit/>
            </a:bodyPr>
            <a:lstStyle/>
            <a:p>
              <a:r>
                <a:rPr lang="en-US" sz="1600" b="1" i="1" dirty="0" smtClean="0">
                  <a:solidFill>
                    <a:srgbClr val="C40075"/>
                  </a:solidFill>
                </a:rPr>
                <a:t>PENDING</a:t>
              </a:r>
              <a:endParaRPr lang="en-GB" sz="1600" b="1" i="1" dirty="0">
                <a:solidFill>
                  <a:srgbClr val="C40075"/>
                </a:solidFill>
              </a:endParaRPr>
            </a:p>
          </p:txBody>
        </p:sp>
      </p:grpSp>
    </p:spTree>
    <p:extLst>
      <p:ext uri="{BB962C8B-B14F-4D97-AF65-F5344CB8AC3E}">
        <p14:creationId xmlns:p14="http://schemas.microsoft.com/office/powerpoint/2010/main" val="385916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13</a:t>
            </a:fld>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15566"/>
            <a:ext cx="698477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40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1"/>
                </a:solidFill>
              </a:rPr>
              <a:t>UAS Other than RPAS</a:t>
            </a:r>
            <a:endParaRPr lang="en-GB" sz="3600" b="1" dirty="0">
              <a:solidFill>
                <a:schemeClr val="accent1"/>
              </a:solidFill>
            </a:endParaRPr>
          </a:p>
        </p:txBody>
      </p:sp>
      <p:sp>
        <p:nvSpPr>
          <p:cNvPr id="3" name="Content Placeholder 2"/>
          <p:cNvSpPr>
            <a:spLocks noGrp="1"/>
          </p:cNvSpPr>
          <p:nvPr>
            <p:ph idx="1"/>
          </p:nvPr>
        </p:nvSpPr>
        <p:spPr>
          <a:xfrm>
            <a:off x="457200" y="1779662"/>
            <a:ext cx="8147248" cy="3096344"/>
          </a:xfrm>
        </p:spPr>
        <p:txBody>
          <a:bodyPr>
            <a:noAutofit/>
          </a:bodyPr>
          <a:lstStyle/>
          <a:p>
            <a:pPr>
              <a:spcBef>
                <a:spcPts val="200"/>
              </a:spcBef>
              <a:spcAft>
                <a:spcPts val="1200"/>
              </a:spcAft>
            </a:pPr>
            <a:r>
              <a:rPr lang="en-US" sz="2000" b="1" dirty="0" smtClean="0">
                <a:solidFill>
                  <a:srgbClr val="0070C0"/>
                </a:solidFill>
                <a:latin typeface="+mj-lt"/>
              </a:rPr>
              <a:t>Tool kit being </a:t>
            </a:r>
            <a:r>
              <a:rPr lang="en-US" sz="2000" b="1" dirty="0">
                <a:solidFill>
                  <a:srgbClr val="0070C0"/>
                </a:solidFill>
                <a:latin typeface="+mj-lt"/>
              </a:rPr>
              <a:t>developed by the </a:t>
            </a:r>
            <a:r>
              <a:rPr lang="en-US" sz="2000" b="1" dirty="0" smtClean="0">
                <a:solidFill>
                  <a:srgbClr val="0070C0"/>
                </a:solidFill>
                <a:latin typeface="+mj-lt"/>
              </a:rPr>
              <a:t>UAS Advisory Group</a:t>
            </a:r>
          </a:p>
          <a:p>
            <a:pPr lvl="1">
              <a:spcBef>
                <a:spcPts val="200"/>
              </a:spcBef>
            </a:pPr>
            <a:r>
              <a:rPr lang="en-US" sz="1800" dirty="0" smtClean="0">
                <a:solidFill>
                  <a:schemeClr val="accent6"/>
                </a:solidFill>
                <a:latin typeface="+mj-lt"/>
              </a:rPr>
              <a:t>General guidance for national regulations</a:t>
            </a:r>
            <a:endParaRPr lang="en-US" sz="1800" dirty="0">
              <a:solidFill>
                <a:schemeClr val="accent6"/>
              </a:solidFill>
              <a:latin typeface="+mj-lt"/>
            </a:endParaRPr>
          </a:p>
          <a:p>
            <a:pPr lvl="1">
              <a:spcBef>
                <a:spcPts val="200"/>
              </a:spcBef>
            </a:pPr>
            <a:r>
              <a:rPr lang="en-US" sz="1800" dirty="0">
                <a:solidFill>
                  <a:schemeClr val="accent6"/>
                </a:solidFill>
                <a:latin typeface="+mj-lt"/>
              </a:rPr>
              <a:t>Best </a:t>
            </a:r>
            <a:r>
              <a:rPr lang="en-US" sz="1800" dirty="0" smtClean="0">
                <a:solidFill>
                  <a:schemeClr val="accent6"/>
                </a:solidFill>
                <a:latin typeface="+mj-lt"/>
              </a:rPr>
              <a:t>practices </a:t>
            </a:r>
            <a:r>
              <a:rPr lang="en-US" sz="1800" dirty="0">
                <a:solidFill>
                  <a:schemeClr val="accent6"/>
                </a:solidFill>
                <a:latin typeface="+mj-lt"/>
              </a:rPr>
              <a:t>and lessons </a:t>
            </a:r>
            <a:r>
              <a:rPr lang="en-US" sz="1800" dirty="0" smtClean="0">
                <a:solidFill>
                  <a:schemeClr val="accent6"/>
                </a:solidFill>
                <a:latin typeface="+mj-lt"/>
              </a:rPr>
              <a:t>learned from many States</a:t>
            </a:r>
            <a:endParaRPr lang="en-US" sz="1800" dirty="0">
              <a:solidFill>
                <a:schemeClr val="accent6"/>
              </a:solidFill>
              <a:latin typeface="+mj-lt"/>
            </a:endParaRPr>
          </a:p>
          <a:p>
            <a:pPr lvl="1">
              <a:spcBef>
                <a:spcPts val="200"/>
              </a:spcBef>
              <a:spcAft>
                <a:spcPts val="600"/>
              </a:spcAft>
            </a:pPr>
            <a:r>
              <a:rPr lang="en-US" sz="1800" dirty="0">
                <a:solidFill>
                  <a:schemeClr val="accent6"/>
                </a:solidFill>
                <a:latin typeface="+mj-lt"/>
              </a:rPr>
              <a:t>Practical examples</a:t>
            </a:r>
            <a:endParaRPr lang="en-US" sz="2000" b="1" dirty="0" smtClean="0">
              <a:solidFill>
                <a:srgbClr val="0070C0"/>
              </a:solidFill>
              <a:latin typeface="+mj-lt"/>
            </a:endParaRPr>
          </a:p>
          <a:p>
            <a:pPr>
              <a:spcBef>
                <a:spcPts val="200"/>
              </a:spcBef>
              <a:spcAft>
                <a:spcPts val="600"/>
              </a:spcAft>
            </a:pPr>
            <a:r>
              <a:rPr lang="en-US" sz="2000" b="1" dirty="0">
                <a:solidFill>
                  <a:srgbClr val="0070C0"/>
                </a:solidFill>
                <a:latin typeface="+mj-lt"/>
              </a:rPr>
              <a:t>Awareness campaign </a:t>
            </a:r>
            <a:r>
              <a:rPr lang="en-US" sz="2000" b="1" dirty="0" smtClean="0">
                <a:solidFill>
                  <a:srgbClr val="0070C0"/>
                </a:solidFill>
                <a:latin typeface="+mj-lt"/>
              </a:rPr>
              <a:t>through </a:t>
            </a:r>
            <a:r>
              <a:rPr lang="en-US" sz="2000" b="1" dirty="0">
                <a:solidFill>
                  <a:srgbClr val="0070C0"/>
                </a:solidFill>
                <a:latin typeface="+mj-lt"/>
              </a:rPr>
              <a:t>partnerships </a:t>
            </a:r>
          </a:p>
          <a:p>
            <a:pPr marL="0" indent="0">
              <a:spcBef>
                <a:spcPts val="200"/>
              </a:spcBef>
              <a:buNone/>
            </a:pPr>
            <a:endParaRPr lang="en-US" sz="2000" dirty="0" smtClean="0">
              <a:solidFill>
                <a:schemeClr val="accent6"/>
              </a:solidFill>
              <a:latin typeface="+mj-lt"/>
            </a:endParaRPr>
          </a:p>
          <a:p>
            <a:pPr lvl="1">
              <a:spcBef>
                <a:spcPts val="200"/>
              </a:spcBef>
            </a:pPr>
            <a:endParaRPr lang="en-US" sz="2000" dirty="0" smtClean="0">
              <a:solidFill>
                <a:schemeClr val="accent6"/>
              </a:solidFill>
              <a:latin typeface="+mj-lt"/>
            </a:endParaRPr>
          </a:p>
          <a:p>
            <a:pPr marL="457200" lvl="1" indent="0">
              <a:spcBef>
                <a:spcPts val="200"/>
              </a:spcBef>
              <a:spcAft>
                <a:spcPts val="1200"/>
              </a:spcAft>
              <a:buNone/>
            </a:pPr>
            <a:endParaRPr lang="en-US" sz="2000" dirty="0">
              <a:solidFill>
                <a:schemeClr val="accent6"/>
              </a:solidFill>
              <a:latin typeface="+mj-lt"/>
            </a:endParaRPr>
          </a:p>
          <a:p>
            <a:pPr lvl="1">
              <a:spcBef>
                <a:spcPts val="200"/>
              </a:spcBef>
            </a:pPr>
            <a:endParaRPr lang="en-GB" sz="2000" dirty="0">
              <a:solidFill>
                <a:schemeClr val="accent6"/>
              </a:solidFill>
              <a:latin typeface="+mj-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14</a:t>
            </a:fld>
            <a:endParaRPr lang="en-CA"/>
          </a:p>
        </p:txBody>
      </p:sp>
      <p:pic>
        <p:nvPicPr>
          <p:cNvPr id="7" name="Picture 2" descr="http://eventspectrum.com/esiwp/wp-content/uploads/bigstock-Toolbox-35082965-1024x853.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6256" y="1851670"/>
            <a:ext cx="1883948" cy="15693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0970" y="3795886"/>
            <a:ext cx="4968552" cy="605325"/>
            <a:chOff x="971600" y="4100237"/>
            <a:chExt cx="5400600" cy="657962"/>
          </a:xfrm>
        </p:grpSpPr>
        <p:pic>
          <p:nvPicPr>
            <p:cNvPr id="3074" name="Picture 2" descr="https://www.gstatic.com/images/branding/googlelogo/2x/googlelogo_color_284x96d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185811"/>
              <a:ext cx="1440160" cy="486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underconsideration.com/brandnew/archives/facebook_2015_logo_deta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1839" y="4100237"/>
              <a:ext cx="1896145" cy="6579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jessandkevinwedding.com/wp-content/uploads/2015/06/amazon-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6770" b="11426"/>
            <a:stretch/>
          </p:blipFill>
          <p:spPr bwMode="auto">
            <a:xfrm>
              <a:off x="971600" y="4142241"/>
              <a:ext cx="1656184" cy="5739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375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720080"/>
          </a:xfrm>
        </p:spPr>
        <p:txBody>
          <a:bodyPr/>
          <a:lstStyle/>
          <a:p>
            <a:r>
              <a:rPr lang="en-GB" sz="3600" b="1" dirty="0" smtClean="0">
                <a:solidFill>
                  <a:schemeClr val="accent1"/>
                </a:solidFill>
              </a:rPr>
              <a:t>SECURITY</a:t>
            </a:r>
            <a:endParaRPr lang="en-GB" sz="3600" b="1" dirty="0">
              <a:solidFill>
                <a:schemeClr val="accent1"/>
              </a:solidFill>
            </a:endParaRPr>
          </a:p>
        </p:txBody>
      </p:sp>
      <p:sp>
        <p:nvSpPr>
          <p:cNvPr id="3" name="Content Placeholder 2"/>
          <p:cNvSpPr>
            <a:spLocks noGrp="1"/>
          </p:cNvSpPr>
          <p:nvPr>
            <p:ph idx="1"/>
          </p:nvPr>
        </p:nvSpPr>
        <p:spPr>
          <a:xfrm>
            <a:off x="457200" y="1563638"/>
            <a:ext cx="8219256" cy="3312368"/>
          </a:xfrm>
        </p:spPr>
        <p:txBody>
          <a:bodyPr>
            <a:normAutofit/>
          </a:bodyPr>
          <a:lstStyle/>
          <a:p>
            <a:pPr marL="457200" lvl="1" indent="0">
              <a:buNone/>
            </a:pPr>
            <a:r>
              <a:rPr lang="en-US" sz="1600" dirty="0" smtClean="0">
                <a:solidFill>
                  <a:schemeClr val="accent6"/>
                </a:solidFill>
                <a:latin typeface="+mn-lt"/>
              </a:rPr>
              <a:t>Within </a:t>
            </a:r>
            <a:r>
              <a:rPr lang="en-US" sz="1600" dirty="0">
                <a:solidFill>
                  <a:schemeClr val="accent6"/>
                </a:solidFill>
                <a:latin typeface="+mn-lt"/>
              </a:rPr>
              <a:t>the </a:t>
            </a:r>
            <a:r>
              <a:rPr lang="en-US" sz="1600" dirty="0" smtClean="0">
                <a:solidFill>
                  <a:schemeClr val="accent6"/>
                </a:solidFill>
                <a:latin typeface="+mn-lt"/>
              </a:rPr>
              <a:t>AVSEC Panel</a:t>
            </a:r>
            <a:r>
              <a:rPr lang="en-US" sz="1600" dirty="0">
                <a:solidFill>
                  <a:schemeClr val="accent6"/>
                </a:solidFill>
                <a:latin typeface="+mn-lt"/>
              </a:rPr>
              <a:t>, they have established an RPAS Task Force whose role is to: </a:t>
            </a:r>
          </a:p>
          <a:p>
            <a:pPr marL="457200" lvl="1" indent="0">
              <a:buNone/>
            </a:pPr>
            <a:r>
              <a:rPr lang="en-US" sz="1600" dirty="0">
                <a:solidFill>
                  <a:schemeClr val="accent6"/>
                </a:solidFill>
                <a:latin typeface="+mn-lt"/>
              </a:rPr>
              <a:t>•	examine security considerations of RPAS operations;</a:t>
            </a:r>
          </a:p>
          <a:p>
            <a:pPr marL="457200" lvl="1" indent="0">
              <a:buNone/>
            </a:pPr>
            <a:r>
              <a:rPr lang="en-US" sz="1600" dirty="0">
                <a:solidFill>
                  <a:schemeClr val="accent6"/>
                </a:solidFill>
                <a:latin typeface="+mn-lt"/>
              </a:rPr>
              <a:t>•	consider RPAS threat and risk scenarios identified by the WG on Threat and Risk, and  coordinate these with the AVSEC and RPAS Panels; and</a:t>
            </a:r>
          </a:p>
          <a:p>
            <a:pPr marL="457200" lvl="1" indent="0">
              <a:buNone/>
            </a:pPr>
            <a:r>
              <a:rPr lang="en-US" sz="1600" dirty="0">
                <a:solidFill>
                  <a:schemeClr val="accent6"/>
                </a:solidFill>
                <a:latin typeface="+mn-lt"/>
              </a:rPr>
              <a:t>•	coordinate with the RPAS Panel to provide security input into the work of both Panels</a:t>
            </a:r>
            <a:r>
              <a:rPr lang="en-US" sz="1600" dirty="0" smtClean="0">
                <a:solidFill>
                  <a:schemeClr val="accent6"/>
                </a:solidFill>
                <a:latin typeface="+mn-lt"/>
              </a:rPr>
              <a:t>.</a:t>
            </a:r>
          </a:p>
          <a:p>
            <a:pPr marL="457200" lvl="1" indent="0">
              <a:buNone/>
            </a:pPr>
            <a:endParaRPr lang="en-US" sz="1600" dirty="0">
              <a:solidFill>
                <a:schemeClr val="accent6"/>
              </a:solidFill>
              <a:latin typeface="+mn-lt"/>
            </a:endParaRPr>
          </a:p>
          <a:p>
            <a:pPr marL="457200" lvl="1" indent="0">
              <a:buNone/>
            </a:pPr>
            <a:r>
              <a:rPr lang="en-US" sz="1600" dirty="0" smtClean="0">
                <a:solidFill>
                  <a:schemeClr val="accent6"/>
                </a:solidFill>
                <a:latin typeface="+mn-lt"/>
              </a:rPr>
              <a:t>Security </a:t>
            </a:r>
            <a:r>
              <a:rPr lang="en-US" sz="1600" dirty="0">
                <a:solidFill>
                  <a:schemeClr val="accent6"/>
                </a:solidFill>
                <a:latin typeface="+mn-lt"/>
              </a:rPr>
              <a:t>is not just about who has access to the aircraft or station, but who or what can interfere with the command and control links. Cyber-resiliency is fundamental to the security of RPAS operations. </a:t>
            </a:r>
            <a:endParaRPr lang="en-US" sz="1600" dirty="0" smtClean="0">
              <a:solidFill>
                <a:schemeClr val="accent6"/>
              </a:solidFill>
              <a:latin typeface="+mn-lt"/>
            </a:endParaRPr>
          </a:p>
          <a:p>
            <a:pPr marL="457200" lvl="1" indent="0">
              <a:buNone/>
            </a:pPr>
            <a:endParaRPr lang="en-US" sz="1600" dirty="0">
              <a:solidFill>
                <a:schemeClr val="accent6"/>
              </a:solidFill>
              <a:latin typeface="+mn-lt"/>
            </a:endParaRPr>
          </a:p>
          <a:p>
            <a:pPr marL="457200" lvl="1" indent="0">
              <a:buNone/>
            </a:pPr>
            <a:endParaRPr lang="en-US" sz="1600" dirty="0">
              <a:solidFill>
                <a:schemeClr val="accent6"/>
              </a:solidFill>
              <a:latin typeface="+mn-lt"/>
            </a:endParaRPr>
          </a:p>
          <a:p>
            <a:pPr marL="457200" lvl="1" indent="0">
              <a:buNone/>
            </a:pPr>
            <a:endParaRPr lang="en-US" sz="1600" b="1" dirty="0" smtClean="0">
              <a:solidFill>
                <a:schemeClr val="accent6"/>
              </a:solidFill>
              <a:latin typeface="+mn-lt"/>
            </a:endParaRPr>
          </a:p>
          <a:p>
            <a:pPr marL="457200" lvl="1" indent="0">
              <a:buNone/>
            </a:pPr>
            <a:endParaRPr lang="en-GB" sz="1600" b="1" dirty="0">
              <a:solidFill>
                <a:schemeClr val="accent6"/>
              </a:solidFill>
              <a:latin typeface="+mn-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15</a:t>
            </a:fld>
            <a:endParaRPr lang="en-CA"/>
          </a:p>
        </p:txBody>
      </p:sp>
    </p:spTree>
    <p:extLst>
      <p:ext uri="{BB962C8B-B14F-4D97-AF65-F5344CB8AC3E}">
        <p14:creationId xmlns:p14="http://schemas.microsoft.com/office/powerpoint/2010/main" val="14126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rottmusic.com/wp-content/uploads/2015/09/Eduation.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3183" y="2787774"/>
            <a:ext cx="2701305" cy="20548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b="1" dirty="0" smtClean="0">
                <a:solidFill>
                  <a:schemeClr val="accent1"/>
                </a:solidFill>
              </a:rPr>
              <a:t>Education is Essential</a:t>
            </a:r>
            <a:endParaRPr lang="en-GB" sz="3600" b="1" dirty="0">
              <a:solidFill>
                <a:schemeClr val="accent1"/>
              </a:solidFill>
            </a:endParaRPr>
          </a:p>
        </p:txBody>
      </p:sp>
      <p:sp>
        <p:nvSpPr>
          <p:cNvPr id="3" name="Content Placeholder 2"/>
          <p:cNvSpPr>
            <a:spLocks noGrp="1"/>
          </p:cNvSpPr>
          <p:nvPr>
            <p:ph idx="1"/>
          </p:nvPr>
        </p:nvSpPr>
        <p:spPr>
          <a:xfrm>
            <a:off x="457200" y="1779662"/>
            <a:ext cx="8147248" cy="3096344"/>
          </a:xfrm>
        </p:spPr>
        <p:txBody>
          <a:bodyPr>
            <a:noAutofit/>
          </a:bodyPr>
          <a:lstStyle/>
          <a:p>
            <a:pPr>
              <a:spcBef>
                <a:spcPts val="200"/>
              </a:spcBef>
              <a:spcAft>
                <a:spcPts val="600"/>
              </a:spcAft>
            </a:pPr>
            <a:r>
              <a:rPr lang="en-US" sz="2000" b="1" dirty="0" smtClean="0">
                <a:solidFill>
                  <a:srgbClr val="0070C0"/>
                </a:solidFill>
                <a:latin typeface="+mj-lt"/>
              </a:rPr>
              <a:t>Information on RPAS and other UAS</a:t>
            </a:r>
            <a:endParaRPr lang="en-US" sz="2000" b="1" dirty="0">
              <a:solidFill>
                <a:srgbClr val="0070C0"/>
              </a:solidFill>
              <a:latin typeface="+mj-lt"/>
            </a:endParaRPr>
          </a:p>
          <a:p>
            <a:pPr lvl="1">
              <a:spcBef>
                <a:spcPts val="200"/>
              </a:spcBef>
            </a:pPr>
            <a:r>
              <a:rPr lang="en-US" sz="1600" dirty="0" smtClean="0">
                <a:solidFill>
                  <a:schemeClr val="accent6"/>
                </a:solidFill>
                <a:latin typeface="+mj-lt"/>
              </a:rPr>
              <a:t>Regulators </a:t>
            </a:r>
            <a:r>
              <a:rPr lang="en-US" sz="1600" dirty="0">
                <a:solidFill>
                  <a:schemeClr val="accent6"/>
                </a:solidFill>
                <a:latin typeface="+mj-lt"/>
              </a:rPr>
              <a:t>- what and how to regulate</a:t>
            </a:r>
          </a:p>
          <a:p>
            <a:pPr lvl="1">
              <a:spcBef>
                <a:spcPts val="200"/>
              </a:spcBef>
            </a:pPr>
            <a:r>
              <a:rPr lang="en-US" sz="1600" dirty="0">
                <a:solidFill>
                  <a:schemeClr val="accent6"/>
                </a:solidFill>
                <a:latin typeface="+mj-lt"/>
              </a:rPr>
              <a:t>Industry, including manufacturers</a:t>
            </a:r>
          </a:p>
          <a:p>
            <a:pPr lvl="1">
              <a:spcBef>
                <a:spcPts val="200"/>
              </a:spcBef>
            </a:pPr>
            <a:r>
              <a:rPr lang="en-US" sz="1600" dirty="0">
                <a:solidFill>
                  <a:schemeClr val="accent6"/>
                </a:solidFill>
                <a:latin typeface="+mj-lt"/>
              </a:rPr>
              <a:t>Service providers</a:t>
            </a:r>
          </a:p>
          <a:p>
            <a:pPr lvl="1">
              <a:spcBef>
                <a:spcPts val="200"/>
              </a:spcBef>
            </a:pPr>
            <a:r>
              <a:rPr lang="en-US" sz="1600" dirty="0">
                <a:solidFill>
                  <a:schemeClr val="accent6"/>
                </a:solidFill>
                <a:latin typeface="+mj-lt"/>
              </a:rPr>
              <a:t>Operators and other airspace users</a:t>
            </a:r>
          </a:p>
          <a:p>
            <a:pPr lvl="1">
              <a:spcBef>
                <a:spcPts val="200"/>
              </a:spcBef>
              <a:spcAft>
                <a:spcPts val="1200"/>
              </a:spcAft>
            </a:pPr>
            <a:r>
              <a:rPr lang="en-US" sz="1600" dirty="0">
                <a:solidFill>
                  <a:schemeClr val="accent6"/>
                </a:solidFill>
                <a:latin typeface="+mj-lt"/>
              </a:rPr>
              <a:t>General </a:t>
            </a:r>
            <a:r>
              <a:rPr lang="en-US" sz="1600" dirty="0" smtClean="0">
                <a:solidFill>
                  <a:schemeClr val="accent6"/>
                </a:solidFill>
                <a:latin typeface="+mj-lt"/>
              </a:rPr>
              <a:t>public</a:t>
            </a:r>
          </a:p>
          <a:p>
            <a:pPr>
              <a:spcBef>
                <a:spcPts val="200"/>
              </a:spcBef>
            </a:pPr>
            <a:r>
              <a:rPr lang="en-US" sz="2000" b="1" dirty="0">
                <a:solidFill>
                  <a:srgbClr val="0070C0"/>
                </a:solidFill>
                <a:latin typeface="+mj-lt"/>
              </a:rPr>
              <a:t>General information is needed for each group</a:t>
            </a:r>
          </a:p>
          <a:p>
            <a:pPr lvl="1">
              <a:spcBef>
                <a:spcPts val="200"/>
              </a:spcBef>
            </a:pPr>
            <a:r>
              <a:rPr lang="en-US" sz="1600" dirty="0" smtClean="0">
                <a:solidFill>
                  <a:schemeClr val="accent6"/>
                </a:solidFill>
                <a:latin typeface="+mj-lt"/>
              </a:rPr>
              <a:t>Targeted information on how to operate safely </a:t>
            </a:r>
          </a:p>
          <a:p>
            <a:pPr lvl="1">
              <a:spcBef>
                <a:spcPts val="200"/>
              </a:spcBef>
            </a:pPr>
            <a:r>
              <a:rPr lang="en-US" sz="1600" dirty="0" smtClean="0">
                <a:solidFill>
                  <a:schemeClr val="accent6"/>
                </a:solidFill>
                <a:latin typeface="+mj-lt"/>
              </a:rPr>
              <a:t>Where/why other areas are dangerous</a:t>
            </a:r>
            <a:endParaRPr lang="en-US" sz="1600" dirty="0">
              <a:solidFill>
                <a:schemeClr val="accent6"/>
              </a:solidFill>
              <a:latin typeface="+mj-lt"/>
            </a:endParaRPr>
          </a:p>
          <a:p>
            <a:pPr lvl="1">
              <a:spcBef>
                <a:spcPts val="200"/>
              </a:spcBef>
            </a:pPr>
            <a:endParaRPr lang="en-US" sz="2400" dirty="0" smtClean="0">
              <a:solidFill>
                <a:schemeClr val="accent6"/>
              </a:solidFill>
              <a:latin typeface="+mj-lt"/>
            </a:endParaRPr>
          </a:p>
          <a:p>
            <a:pPr marL="457200" lvl="1" indent="0">
              <a:spcBef>
                <a:spcPts val="200"/>
              </a:spcBef>
              <a:spcAft>
                <a:spcPts val="1200"/>
              </a:spcAft>
              <a:buNone/>
            </a:pPr>
            <a:endParaRPr lang="en-US" sz="2400" dirty="0">
              <a:solidFill>
                <a:schemeClr val="accent6"/>
              </a:solidFill>
              <a:latin typeface="+mj-lt"/>
            </a:endParaRPr>
          </a:p>
          <a:p>
            <a:pPr lvl="1">
              <a:spcBef>
                <a:spcPts val="200"/>
              </a:spcBef>
            </a:pPr>
            <a:endParaRPr lang="en-GB" sz="2400" dirty="0">
              <a:solidFill>
                <a:schemeClr val="accent6"/>
              </a:solidFill>
              <a:latin typeface="+mj-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16</a:t>
            </a:fld>
            <a:endParaRPr lang="en-CA"/>
          </a:p>
        </p:txBody>
      </p:sp>
    </p:spTree>
    <p:extLst>
      <p:ext uri="{BB962C8B-B14F-4D97-AF65-F5344CB8AC3E}">
        <p14:creationId xmlns:p14="http://schemas.microsoft.com/office/powerpoint/2010/main" val="42075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809" y="2766864"/>
            <a:ext cx="2297282" cy="19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810" y="843308"/>
            <a:ext cx="2297281" cy="19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485" y="2766864"/>
            <a:ext cx="2297282" cy="19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4078" y="2767114"/>
            <a:ext cx="2297282" cy="19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4078" y="843558"/>
            <a:ext cx="2297282" cy="19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3783" y="843558"/>
            <a:ext cx="2297282" cy="19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_ICAO DRIVE\_SOURCE - IMAGES\Source - ICAO Logos\ICAO-logo-ICAO-blue_grey-stroke(25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1118035"/>
            <a:ext cx="1872208" cy="67790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7504" y="2125181"/>
            <a:ext cx="2109873" cy="1969770"/>
          </a:xfrm>
          <a:prstGeom prst="rect">
            <a:avLst/>
          </a:prstGeom>
          <a:noFill/>
        </p:spPr>
        <p:txBody>
          <a:bodyPr wrap="none" rtlCol="0">
            <a:spAutoFit/>
          </a:bodyPr>
          <a:lstStyle/>
          <a:p>
            <a:r>
              <a:rPr lang="en-US" i="1" dirty="0" smtClean="0">
                <a:solidFill>
                  <a:schemeClr val="accent6"/>
                </a:solidFill>
                <a:latin typeface="Arial" panose="020B0604020202020204" pitchFamily="34" charset="0"/>
                <a:cs typeface="Arial" panose="020B0604020202020204" pitchFamily="34" charset="0"/>
              </a:rPr>
              <a:t>6 Basic Tips For</a:t>
            </a:r>
          </a:p>
          <a:p>
            <a:r>
              <a:rPr lang="en-US" sz="2600" dirty="0" smtClean="0">
                <a:solidFill>
                  <a:schemeClr val="accent1"/>
                </a:solidFill>
                <a:latin typeface="Arial" panose="020B0604020202020204" pitchFamily="34" charset="0"/>
                <a:cs typeface="Arial" panose="020B0604020202020204" pitchFamily="34" charset="0"/>
              </a:rPr>
              <a:t>UNMANNED</a:t>
            </a:r>
          </a:p>
          <a:p>
            <a:r>
              <a:rPr lang="en-US" sz="2600" dirty="0" smtClean="0">
                <a:solidFill>
                  <a:schemeClr val="accent1"/>
                </a:solidFill>
                <a:latin typeface="Arial" panose="020B0604020202020204" pitchFamily="34" charset="0"/>
                <a:cs typeface="Arial" panose="020B0604020202020204" pitchFamily="34" charset="0"/>
              </a:rPr>
              <a:t>AIRCRAFT</a:t>
            </a:r>
          </a:p>
          <a:p>
            <a:r>
              <a:rPr lang="en-US" sz="2600" dirty="0" smtClean="0">
                <a:solidFill>
                  <a:schemeClr val="accent1"/>
                </a:solidFill>
                <a:latin typeface="Arial" panose="020B0604020202020204" pitchFamily="34" charset="0"/>
                <a:cs typeface="Arial" panose="020B0604020202020204" pitchFamily="34" charset="0"/>
              </a:rPr>
              <a:t>SYSTEMS</a:t>
            </a:r>
            <a:br>
              <a:rPr lang="en-US" sz="2600" dirty="0" smtClean="0">
                <a:solidFill>
                  <a:schemeClr val="accent1"/>
                </a:solidFill>
                <a:latin typeface="Arial" panose="020B0604020202020204" pitchFamily="34" charset="0"/>
                <a:cs typeface="Arial" panose="020B0604020202020204" pitchFamily="34" charset="0"/>
              </a:rPr>
            </a:br>
            <a:r>
              <a:rPr lang="en-US" sz="2600" dirty="0" smtClean="0">
                <a:solidFill>
                  <a:schemeClr val="accent1"/>
                </a:solidFill>
                <a:latin typeface="Arial" panose="020B0604020202020204" pitchFamily="34" charset="0"/>
                <a:cs typeface="Arial" panose="020B0604020202020204" pitchFamily="34" charset="0"/>
              </a:rPr>
              <a:t>(UAS)</a:t>
            </a:r>
            <a:endParaRPr lang="en-GB" sz="2600" dirty="0">
              <a:solidFill>
                <a:schemeClr val="accent1"/>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107504" y="1995686"/>
            <a:ext cx="2136574"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04" y="4434666"/>
            <a:ext cx="1796133" cy="338554"/>
          </a:xfrm>
          <a:prstGeom prst="rect">
            <a:avLst/>
          </a:prstGeom>
          <a:noFill/>
        </p:spPr>
        <p:txBody>
          <a:bodyPr wrap="none" rtlCol="0">
            <a:spAutoFit/>
          </a:bodyPr>
          <a:lstStyle/>
          <a:p>
            <a:r>
              <a:rPr lang="en-US" sz="1600" i="1" dirty="0" smtClean="0">
                <a:solidFill>
                  <a:schemeClr val="accent6">
                    <a:lumMod val="60000"/>
                    <a:lumOff val="40000"/>
                  </a:schemeClr>
                </a:solidFill>
              </a:rPr>
              <a:t>www.icao.int/</a:t>
            </a:r>
            <a:r>
              <a:rPr lang="en-US" sz="1600" b="1" i="1" dirty="0" smtClean="0">
                <a:solidFill>
                  <a:srgbClr val="FAA61A"/>
                </a:solidFill>
              </a:rPr>
              <a:t>RPAS</a:t>
            </a:r>
            <a:endParaRPr lang="en-GB" sz="1600" b="1" i="1" dirty="0">
              <a:solidFill>
                <a:srgbClr val="FAA61A"/>
              </a:solidFill>
            </a:endParaRPr>
          </a:p>
        </p:txBody>
      </p:sp>
    </p:spTree>
    <p:extLst>
      <p:ext uri="{BB962C8B-B14F-4D97-AF65-F5344CB8AC3E}">
        <p14:creationId xmlns:p14="http://schemas.microsoft.com/office/powerpoint/2010/main" val="383427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6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1"/>
                </a:solidFill>
              </a:rPr>
              <a:t>Unmanned Aviation</a:t>
            </a:r>
            <a:endParaRPr lang="en-GB" sz="3600" b="1" dirty="0">
              <a:solidFill>
                <a:schemeClr val="accent1"/>
              </a:solidFill>
            </a:endParaRPr>
          </a:p>
        </p:txBody>
      </p:sp>
      <p:sp>
        <p:nvSpPr>
          <p:cNvPr id="3" name="Content Placeholder 2"/>
          <p:cNvSpPr>
            <a:spLocks noGrp="1"/>
          </p:cNvSpPr>
          <p:nvPr>
            <p:ph idx="1"/>
          </p:nvPr>
        </p:nvSpPr>
        <p:spPr>
          <a:xfrm>
            <a:off x="457200" y="1779662"/>
            <a:ext cx="5122912" cy="3096344"/>
          </a:xfrm>
        </p:spPr>
        <p:txBody>
          <a:bodyPr>
            <a:normAutofit/>
          </a:bodyPr>
          <a:lstStyle/>
          <a:p>
            <a:pPr marL="342900" lvl="1" indent="-342900">
              <a:buFont typeface="Arial" pitchFamily="34" charset="0"/>
              <a:buChar char="•"/>
            </a:pPr>
            <a:r>
              <a:rPr lang="en-US" sz="1800" b="1" dirty="0" smtClean="0">
                <a:solidFill>
                  <a:srgbClr val="0070C0"/>
                </a:solidFill>
                <a:latin typeface="+mj-lt"/>
              </a:rPr>
              <a:t>A historical perspective</a:t>
            </a:r>
            <a:endParaRPr lang="en-US" sz="1800" b="1" dirty="0">
              <a:solidFill>
                <a:srgbClr val="0070C0"/>
              </a:solidFill>
              <a:latin typeface="+mj-lt"/>
            </a:endParaRPr>
          </a:p>
          <a:p>
            <a:pPr lvl="1">
              <a:spcAft>
                <a:spcPts val="1200"/>
              </a:spcAft>
            </a:pPr>
            <a:r>
              <a:rPr lang="en-US" sz="1600" dirty="0" smtClean="0">
                <a:solidFill>
                  <a:srgbClr val="5A6870"/>
                </a:solidFill>
                <a:latin typeface="+mj-lt"/>
              </a:rPr>
              <a:t>Unmanned aviation has been around for quite some time now</a:t>
            </a:r>
          </a:p>
          <a:p>
            <a:pPr marL="342900" lvl="1" indent="-342900">
              <a:buFont typeface="Arial" pitchFamily="34" charset="0"/>
              <a:buChar char="•"/>
            </a:pPr>
            <a:r>
              <a:rPr lang="en-US" sz="1800" b="1" dirty="0" smtClean="0">
                <a:solidFill>
                  <a:srgbClr val="0070C0"/>
                </a:solidFill>
                <a:latin typeface="+mj-lt"/>
              </a:rPr>
              <a:t>Sudden and dramatic growth</a:t>
            </a:r>
            <a:endParaRPr lang="en-US" sz="1800" b="1" dirty="0">
              <a:solidFill>
                <a:srgbClr val="0070C0"/>
              </a:solidFill>
              <a:latin typeface="+mj-lt"/>
            </a:endParaRPr>
          </a:p>
          <a:p>
            <a:pPr lvl="1">
              <a:spcAft>
                <a:spcPts val="1200"/>
              </a:spcAft>
            </a:pPr>
            <a:r>
              <a:rPr lang="en-US" sz="1600" dirty="0" smtClean="0">
                <a:solidFill>
                  <a:srgbClr val="5A6870"/>
                </a:solidFill>
                <a:latin typeface="+mj-lt"/>
              </a:rPr>
              <a:t>Challenged regulators and airspace users alike</a:t>
            </a:r>
          </a:p>
          <a:p>
            <a:pPr marL="342900" lvl="1" indent="-342900">
              <a:buFont typeface="Arial" pitchFamily="34" charset="0"/>
              <a:buChar char="•"/>
            </a:pPr>
            <a:r>
              <a:rPr lang="en-US" sz="1800" b="1" dirty="0" smtClean="0">
                <a:solidFill>
                  <a:srgbClr val="0070C0"/>
                </a:solidFill>
                <a:latin typeface="+mj-lt"/>
              </a:rPr>
              <a:t>Not all are equal</a:t>
            </a:r>
            <a:endParaRPr lang="en-US" sz="1800" b="1" dirty="0">
              <a:solidFill>
                <a:srgbClr val="0070C0"/>
              </a:solidFill>
              <a:latin typeface="+mj-lt"/>
            </a:endParaRPr>
          </a:p>
          <a:p>
            <a:pPr lvl="1"/>
            <a:r>
              <a:rPr lang="en-US" sz="1600" dirty="0" smtClean="0">
                <a:solidFill>
                  <a:srgbClr val="5A6870"/>
                </a:solidFill>
                <a:latin typeface="+mj-lt"/>
              </a:rPr>
              <a:t>Diversity in size, capability and use</a:t>
            </a:r>
          </a:p>
          <a:p>
            <a:pPr lvl="1"/>
            <a:r>
              <a:rPr lang="en-US" sz="1600" dirty="0" smtClean="0">
                <a:solidFill>
                  <a:srgbClr val="5A6870"/>
                </a:solidFill>
                <a:latin typeface="+mj-lt"/>
              </a:rPr>
              <a:t>Categorize UAS and establish pertinent framework for each</a:t>
            </a:r>
            <a:endParaRPr lang="en-US" sz="1600" dirty="0">
              <a:solidFill>
                <a:srgbClr val="5A6870"/>
              </a:solidFill>
              <a:latin typeface="+mj-lt"/>
            </a:endParaRPr>
          </a:p>
          <a:p>
            <a:pPr lvl="1"/>
            <a:endParaRPr lang="en-US" sz="1600" dirty="0" smtClean="0">
              <a:solidFill>
                <a:srgbClr val="5A6870"/>
              </a:solidFill>
              <a:latin typeface="+mj-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a:xfrm>
            <a:off x="6370935" y="4216296"/>
            <a:ext cx="2133600" cy="249492"/>
          </a:xfrm>
        </p:spPr>
        <p:txBody>
          <a:bodyPr/>
          <a:lstStyle/>
          <a:p>
            <a:fld id="{3FF909EE-2C65-48BC-95E5-26F3591A45A6}" type="slidenum">
              <a:rPr lang="en-CA" smtClean="0"/>
              <a:t>2</a:t>
            </a:fld>
            <a:endParaRPr lang="en-CA" dirty="0"/>
          </a:p>
        </p:txBody>
      </p:sp>
      <p:sp>
        <p:nvSpPr>
          <p:cNvPr id="6" name="TextBox 5"/>
          <p:cNvSpPr txBox="1"/>
          <p:nvPr/>
        </p:nvSpPr>
        <p:spPr>
          <a:xfrm>
            <a:off x="6565689" y="4083918"/>
            <a:ext cx="1385316" cy="577081"/>
          </a:xfrm>
          <a:prstGeom prst="rect">
            <a:avLst/>
          </a:prstGeom>
          <a:noFill/>
        </p:spPr>
        <p:txBody>
          <a:bodyPr wrap="none" rtlCol="0">
            <a:spAutoFit/>
          </a:bodyPr>
          <a:lstStyle/>
          <a:p>
            <a:r>
              <a:rPr lang="en-US" sz="1050" dirty="0" smtClean="0">
                <a:solidFill>
                  <a:schemeClr val="accent5"/>
                </a:solidFill>
              </a:rPr>
              <a:t>Kettering </a:t>
            </a:r>
            <a:r>
              <a:rPr lang="en-US" sz="1050" dirty="0">
                <a:solidFill>
                  <a:schemeClr val="accent5"/>
                </a:solidFill>
              </a:rPr>
              <a:t>Bug (1918)5</a:t>
            </a:r>
            <a:endParaRPr lang="en-US" sz="1050" dirty="0" smtClean="0">
              <a:solidFill>
                <a:schemeClr val="accent5"/>
              </a:solidFill>
            </a:endParaRPr>
          </a:p>
          <a:p>
            <a:endParaRPr lang="en-US" sz="1050" dirty="0">
              <a:solidFill>
                <a:schemeClr val="accent5"/>
              </a:solidFill>
            </a:endParaRPr>
          </a:p>
          <a:p>
            <a:endParaRPr lang="en-US" sz="1050" dirty="0">
              <a:solidFill>
                <a:schemeClr val="accent5"/>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923678"/>
            <a:ext cx="2492375"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8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648072"/>
          </a:xfrm>
        </p:spPr>
        <p:txBody>
          <a:bodyPr/>
          <a:lstStyle/>
          <a:p>
            <a:r>
              <a:rPr lang="en-US" sz="3600" b="1" dirty="0" smtClean="0">
                <a:solidFill>
                  <a:schemeClr val="accent1"/>
                </a:solidFill>
              </a:rPr>
              <a:t>Legal</a:t>
            </a:r>
            <a:r>
              <a:rPr lang="en-US" sz="3600" b="1" dirty="0" smtClean="0"/>
              <a:t> </a:t>
            </a:r>
            <a:r>
              <a:rPr lang="en-US" sz="3600" b="1" dirty="0" smtClean="0">
                <a:solidFill>
                  <a:schemeClr val="accent1"/>
                </a:solidFill>
              </a:rPr>
              <a:t>basis</a:t>
            </a:r>
            <a:r>
              <a:rPr lang="en-US" sz="3600" b="1" dirty="0" smtClean="0"/>
              <a:t> </a:t>
            </a:r>
            <a:endParaRPr lang="en-US" sz="3600" b="1" dirty="0"/>
          </a:p>
        </p:txBody>
      </p:sp>
      <p:sp>
        <p:nvSpPr>
          <p:cNvPr id="3" name="Content Placeholder 2"/>
          <p:cNvSpPr>
            <a:spLocks noGrp="1"/>
          </p:cNvSpPr>
          <p:nvPr>
            <p:ph idx="1"/>
          </p:nvPr>
        </p:nvSpPr>
        <p:spPr>
          <a:xfrm>
            <a:off x="457200" y="1563638"/>
            <a:ext cx="8229600" cy="3229007"/>
          </a:xfrm>
        </p:spPr>
        <p:txBody>
          <a:bodyPr>
            <a:normAutofit/>
          </a:bodyPr>
          <a:lstStyle/>
          <a:p>
            <a:r>
              <a:rPr lang="en-US" sz="1900" dirty="0" smtClean="0">
                <a:solidFill>
                  <a:schemeClr val="accent6">
                    <a:lumMod val="50000"/>
                  </a:schemeClr>
                </a:solidFill>
                <a:latin typeface="+mn-lt"/>
              </a:rPr>
              <a:t>Pilotless </a:t>
            </a:r>
            <a:r>
              <a:rPr lang="en-US" sz="1900" dirty="0">
                <a:solidFill>
                  <a:schemeClr val="accent6">
                    <a:lumMod val="50000"/>
                  </a:schemeClr>
                </a:solidFill>
                <a:latin typeface="+mn-lt"/>
              </a:rPr>
              <a:t>aircraft have been a part of the legal framework for international civil </a:t>
            </a:r>
            <a:r>
              <a:rPr lang="en-US" sz="1900" dirty="0" smtClean="0">
                <a:solidFill>
                  <a:schemeClr val="accent6">
                    <a:lumMod val="50000"/>
                  </a:schemeClr>
                </a:solidFill>
                <a:latin typeface="+mn-lt"/>
              </a:rPr>
              <a:t>aviation, since the  Regulation </a:t>
            </a:r>
            <a:r>
              <a:rPr lang="en-US" sz="1900" dirty="0">
                <a:solidFill>
                  <a:schemeClr val="accent6">
                    <a:lumMod val="50000"/>
                  </a:schemeClr>
                </a:solidFill>
                <a:latin typeface="+mn-lt"/>
              </a:rPr>
              <a:t>of Aerial Navigation (</a:t>
            </a:r>
            <a:r>
              <a:rPr lang="en-US" sz="1900" dirty="0" smtClean="0">
                <a:solidFill>
                  <a:schemeClr val="accent6">
                    <a:lumMod val="50000"/>
                  </a:schemeClr>
                </a:solidFill>
                <a:latin typeface="+mn-lt"/>
              </a:rPr>
              <a:t>1919, </a:t>
            </a:r>
            <a:r>
              <a:rPr lang="en-US" sz="1900" dirty="0">
                <a:solidFill>
                  <a:schemeClr val="accent6">
                    <a:lumMod val="50000"/>
                  </a:schemeClr>
                </a:solidFill>
                <a:latin typeface="+mn-lt"/>
              </a:rPr>
              <a:t>Paris Convention), </a:t>
            </a:r>
            <a:r>
              <a:rPr lang="en-US" sz="1900" dirty="0" smtClean="0">
                <a:solidFill>
                  <a:schemeClr val="accent6">
                    <a:lumMod val="50000"/>
                  </a:schemeClr>
                </a:solidFill>
                <a:latin typeface="+mn-lt"/>
              </a:rPr>
              <a:t>as amended  by </a:t>
            </a:r>
            <a:r>
              <a:rPr lang="en-US" sz="1900" dirty="0">
                <a:solidFill>
                  <a:schemeClr val="accent6">
                    <a:lumMod val="50000"/>
                  </a:schemeClr>
                </a:solidFill>
                <a:latin typeface="+mn-lt"/>
              </a:rPr>
              <a:t>the Protocol of 15 June </a:t>
            </a:r>
            <a:r>
              <a:rPr lang="en-US" sz="1900" dirty="0" smtClean="0">
                <a:solidFill>
                  <a:schemeClr val="accent6">
                    <a:lumMod val="50000"/>
                  </a:schemeClr>
                </a:solidFill>
                <a:latin typeface="+mn-lt"/>
              </a:rPr>
              <a:t>1929.</a:t>
            </a:r>
          </a:p>
          <a:p>
            <a:r>
              <a:rPr lang="en-US" sz="1800" dirty="0" smtClean="0">
                <a:solidFill>
                  <a:schemeClr val="accent6">
                    <a:lumMod val="50000"/>
                  </a:schemeClr>
                </a:solidFill>
                <a:latin typeface="+mn-lt"/>
              </a:rPr>
              <a:t>The 1929 Protocol modified </a:t>
            </a:r>
            <a:r>
              <a:rPr lang="en-US" sz="1800" dirty="0">
                <a:solidFill>
                  <a:schemeClr val="accent6">
                    <a:lumMod val="50000"/>
                  </a:schemeClr>
                </a:solidFill>
                <a:latin typeface="+mn-lt"/>
              </a:rPr>
              <a:t>Article </a:t>
            </a:r>
            <a:r>
              <a:rPr lang="en-US" sz="1800" dirty="0" smtClean="0">
                <a:solidFill>
                  <a:schemeClr val="accent6">
                    <a:lumMod val="50000"/>
                  </a:schemeClr>
                </a:solidFill>
                <a:latin typeface="+mn-lt"/>
              </a:rPr>
              <a:t>15 of the Paris Convention , in pertinent </a:t>
            </a:r>
            <a:r>
              <a:rPr lang="en-US" sz="1800" dirty="0">
                <a:solidFill>
                  <a:schemeClr val="accent6">
                    <a:lumMod val="50000"/>
                  </a:schemeClr>
                </a:solidFill>
                <a:latin typeface="+mn-lt"/>
              </a:rPr>
              <a:t>part, as follows: “No aircraft of a contracting State capable of being flown without a pilot shall, except by </a:t>
            </a:r>
            <a:r>
              <a:rPr lang="en-US" sz="1800" dirty="0" smtClean="0">
                <a:solidFill>
                  <a:schemeClr val="accent6">
                    <a:lumMod val="50000"/>
                  </a:schemeClr>
                </a:solidFill>
                <a:latin typeface="+mn-lt"/>
              </a:rPr>
              <a:t>special authorization</a:t>
            </a:r>
            <a:r>
              <a:rPr lang="en-US" sz="1800" dirty="0">
                <a:solidFill>
                  <a:schemeClr val="accent6">
                    <a:lumMod val="50000"/>
                  </a:schemeClr>
                </a:solidFill>
                <a:latin typeface="+mn-lt"/>
              </a:rPr>
              <a:t>, fly without a pilot over the territory of another contracting State</a:t>
            </a:r>
            <a:r>
              <a:rPr lang="en-US" sz="1800" dirty="0" smtClean="0">
                <a:solidFill>
                  <a:schemeClr val="accent6">
                    <a:lumMod val="50000"/>
                  </a:schemeClr>
                </a:solidFill>
                <a:latin typeface="+mn-lt"/>
              </a:rPr>
              <a:t>.”</a:t>
            </a:r>
          </a:p>
          <a:p>
            <a:pPr marL="0" indent="0">
              <a:buNone/>
            </a:pPr>
            <a:endParaRPr lang="en-US" sz="1800" dirty="0">
              <a:solidFill>
                <a:schemeClr val="accent6">
                  <a:lumMod val="50000"/>
                </a:schemeClr>
              </a:solidFill>
              <a:latin typeface="+mn-lt"/>
            </a:endParaRPr>
          </a:p>
        </p:txBody>
      </p:sp>
    </p:spTree>
    <p:extLst>
      <p:ext uri="{BB962C8B-B14F-4D97-AF65-F5344CB8AC3E}">
        <p14:creationId xmlns:p14="http://schemas.microsoft.com/office/powerpoint/2010/main" val="23833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ICAO chicago conven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852" y="771550"/>
            <a:ext cx="5757232"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p:cNvSpPr txBox="1">
            <a:spLocks noChangeArrowheads="1"/>
          </p:cNvSpPr>
          <p:nvPr/>
        </p:nvSpPr>
        <p:spPr bwMode="auto">
          <a:xfrm>
            <a:off x="0" y="1059582"/>
            <a:ext cx="167640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b="1" dirty="0"/>
              <a:t>7 Dec. 1944</a:t>
            </a:r>
          </a:p>
        </p:txBody>
      </p:sp>
    </p:spTree>
    <p:extLst>
      <p:ext uri="{BB962C8B-B14F-4D97-AF65-F5344CB8AC3E}">
        <p14:creationId xmlns:p14="http://schemas.microsoft.com/office/powerpoint/2010/main" val="794600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720080"/>
          </a:xfrm>
        </p:spPr>
        <p:txBody>
          <a:bodyPr/>
          <a:lstStyle/>
          <a:p>
            <a:r>
              <a:rPr lang="en-US" sz="3600" b="1" dirty="0">
                <a:solidFill>
                  <a:schemeClr val="accent1"/>
                </a:solidFill>
              </a:rPr>
              <a:t>Legal basis </a:t>
            </a:r>
            <a:r>
              <a:rPr lang="en-US" sz="3600" b="1" dirty="0" smtClean="0">
                <a:solidFill>
                  <a:schemeClr val="accent1"/>
                </a:solidFill>
              </a:rPr>
              <a:t>–</a:t>
            </a:r>
            <a:r>
              <a:rPr lang="en-US" sz="3600" b="1" dirty="0">
                <a:solidFill>
                  <a:schemeClr val="accent1"/>
                </a:solidFill>
              </a:rPr>
              <a:t>ICAO </a:t>
            </a:r>
            <a:r>
              <a:rPr lang="en-US" sz="3600" b="1" dirty="0" smtClean="0">
                <a:solidFill>
                  <a:schemeClr val="accent1"/>
                </a:solidFill>
              </a:rPr>
              <a:t>Convention, Art. 8</a:t>
            </a:r>
            <a:endParaRPr lang="en-US" sz="3600" b="1" dirty="0">
              <a:solidFill>
                <a:schemeClr val="accent1"/>
              </a:solidFill>
            </a:endParaRPr>
          </a:p>
        </p:txBody>
      </p:sp>
      <p:sp>
        <p:nvSpPr>
          <p:cNvPr id="3" name="Content Placeholder 2"/>
          <p:cNvSpPr>
            <a:spLocks noGrp="1"/>
          </p:cNvSpPr>
          <p:nvPr>
            <p:ph idx="1"/>
          </p:nvPr>
        </p:nvSpPr>
        <p:spPr/>
        <p:txBody>
          <a:bodyPr>
            <a:normAutofit fontScale="77500" lnSpcReduction="20000"/>
          </a:bodyPr>
          <a:lstStyle/>
          <a:p>
            <a:r>
              <a:rPr lang="en-US" sz="2900" b="1" u="sng" dirty="0">
                <a:solidFill>
                  <a:schemeClr val="accent6">
                    <a:lumMod val="50000"/>
                  </a:schemeClr>
                </a:solidFill>
                <a:latin typeface="+mn-lt"/>
              </a:rPr>
              <a:t>Article 8</a:t>
            </a:r>
            <a:r>
              <a:rPr lang="en-US" sz="2900" dirty="0">
                <a:solidFill>
                  <a:schemeClr val="accent6">
                    <a:lumMod val="50000"/>
                  </a:schemeClr>
                </a:solidFill>
                <a:latin typeface="+mn-lt"/>
              </a:rPr>
              <a:t> of the </a:t>
            </a:r>
            <a:r>
              <a:rPr lang="en-US" sz="2900" b="1" dirty="0">
                <a:solidFill>
                  <a:schemeClr val="accent6">
                    <a:lumMod val="50000"/>
                  </a:schemeClr>
                </a:solidFill>
                <a:latin typeface="+mn-lt"/>
              </a:rPr>
              <a:t>Chicago Convention </a:t>
            </a:r>
            <a:r>
              <a:rPr lang="en-US" sz="2900" dirty="0">
                <a:solidFill>
                  <a:schemeClr val="accent6">
                    <a:lumMod val="50000"/>
                  </a:schemeClr>
                </a:solidFill>
                <a:latin typeface="+mn-lt"/>
              </a:rPr>
              <a:t>entitled </a:t>
            </a:r>
            <a:r>
              <a:rPr lang="en-US" sz="2900" b="1" dirty="0">
                <a:solidFill>
                  <a:schemeClr val="accent6">
                    <a:lumMod val="50000"/>
                  </a:schemeClr>
                </a:solidFill>
                <a:latin typeface="+mn-lt"/>
              </a:rPr>
              <a:t>“Pilotless aircraft</a:t>
            </a:r>
            <a:r>
              <a:rPr lang="en-US" sz="2900" dirty="0">
                <a:solidFill>
                  <a:schemeClr val="accent6">
                    <a:lumMod val="50000"/>
                  </a:schemeClr>
                </a:solidFill>
                <a:latin typeface="+mn-lt"/>
              </a:rPr>
              <a:t>” provides:</a:t>
            </a:r>
          </a:p>
          <a:p>
            <a:pPr marL="0" indent="0">
              <a:buNone/>
            </a:pPr>
            <a:r>
              <a:rPr lang="en-US" sz="2900" dirty="0">
                <a:solidFill>
                  <a:schemeClr val="accent6">
                    <a:lumMod val="50000"/>
                  </a:schemeClr>
                </a:solidFill>
                <a:latin typeface="+mn-lt"/>
              </a:rPr>
              <a:t>“No aircraft capable of being flown without a pilot shall be flown without a pilot </a:t>
            </a:r>
            <a:r>
              <a:rPr lang="en-US" sz="2900" dirty="0" smtClean="0">
                <a:solidFill>
                  <a:schemeClr val="accent6">
                    <a:lumMod val="50000"/>
                  </a:schemeClr>
                </a:solidFill>
                <a:latin typeface="+mn-lt"/>
              </a:rPr>
              <a:t>over the </a:t>
            </a:r>
            <a:r>
              <a:rPr lang="en-US" sz="2900" dirty="0">
                <a:solidFill>
                  <a:schemeClr val="accent6">
                    <a:lumMod val="50000"/>
                  </a:schemeClr>
                </a:solidFill>
                <a:latin typeface="+mn-lt"/>
              </a:rPr>
              <a:t>territory of a contracting State without </a:t>
            </a:r>
            <a:r>
              <a:rPr lang="en-US" sz="2900" u="sng" dirty="0">
                <a:solidFill>
                  <a:schemeClr val="accent6">
                    <a:lumMod val="50000"/>
                  </a:schemeClr>
                </a:solidFill>
                <a:latin typeface="+mn-lt"/>
              </a:rPr>
              <a:t>special authorization by that State </a:t>
            </a:r>
            <a:r>
              <a:rPr lang="en-US" sz="2900" dirty="0">
                <a:solidFill>
                  <a:schemeClr val="accent6">
                    <a:lumMod val="50000"/>
                  </a:schemeClr>
                </a:solidFill>
                <a:latin typeface="+mn-lt"/>
              </a:rPr>
              <a:t>and </a:t>
            </a:r>
            <a:r>
              <a:rPr lang="en-US" sz="2900" dirty="0" smtClean="0">
                <a:solidFill>
                  <a:schemeClr val="accent6">
                    <a:lumMod val="50000"/>
                  </a:schemeClr>
                </a:solidFill>
                <a:latin typeface="+mn-lt"/>
              </a:rPr>
              <a:t>in accordance </a:t>
            </a:r>
            <a:r>
              <a:rPr lang="en-US" sz="2900" dirty="0">
                <a:solidFill>
                  <a:schemeClr val="accent6">
                    <a:lumMod val="50000"/>
                  </a:schemeClr>
                </a:solidFill>
                <a:latin typeface="+mn-lt"/>
              </a:rPr>
              <a:t>with the terms of such authorization. Each contracting State undertakes </a:t>
            </a:r>
            <a:r>
              <a:rPr lang="en-US" sz="2900" dirty="0" smtClean="0">
                <a:solidFill>
                  <a:schemeClr val="accent6">
                    <a:lumMod val="50000"/>
                  </a:schemeClr>
                </a:solidFill>
                <a:latin typeface="+mn-lt"/>
              </a:rPr>
              <a:t>to insure </a:t>
            </a:r>
            <a:r>
              <a:rPr lang="en-US" sz="2900" dirty="0">
                <a:solidFill>
                  <a:schemeClr val="accent6">
                    <a:lumMod val="50000"/>
                  </a:schemeClr>
                </a:solidFill>
                <a:latin typeface="+mn-lt"/>
              </a:rPr>
              <a:t>that the flight of such aircraft without a pilot in regions open to civil aircraft</a:t>
            </a:r>
          </a:p>
          <a:p>
            <a:pPr marL="0" indent="0">
              <a:buNone/>
            </a:pPr>
            <a:r>
              <a:rPr lang="en-US" sz="2900" dirty="0">
                <a:solidFill>
                  <a:schemeClr val="accent6">
                    <a:lumMod val="50000"/>
                  </a:schemeClr>
                </a:solidFill>
                <a:latin typeface="+mn-lt"/>
              </a:rPr>
              <a:t>shall be so controlled as to </a:t>
            </a:r>
            <a:r>
              <a:rPr lang="en-US" sz="2900" u="sng" dirty="0">
                <a:solidFill>
                  <a:schemeClr val="accent6">
                    <a:lumMod val="50000"/>
                  </a:schemeClr>
                </a:solidFill>
                <a:latin typeface="+mn-lt"/>
              </a:rPr>
              <a:t>obviate danger to civil aircraft.”</a:t>
            </a:r>
          </a:p>
          <a:p>
            <a:endParaRPr lang="en-US" u="sng" dirty="0">
              <a:solidFill>
                <a:schemeClr val="accent6">
                  <a:lumMod val="50000"/>
                </a:schemeClr>
              </a:solidFill>
              <a:latin typeface="+mn-lt"/>
            </a:endParaRPr>
          </a:p>
        </p:txBody>
      </p:sp>
    </p:spTree>
    <p:extLst>
      <p:ext uri="{BB962C8B-B14F-4D97-AF65-F5344CB8AC3E}">
        <p14:creationId xmlns:p14="http://schemas.microsoft.com/office/powerpoint/2010/main" val="13354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6</a:t>
            </a:fld>
            <a:endParaRPr lang="en-CA"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43558"/>
            <a:ext cx="694141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79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chemeClr val="accent1"/>
                </a:solidFill>
              </a:rPr>
              <a:t>ICAO UAS Study Group (UASSG)</a:t>
            </a:r>
            <a:endParaRPr lang="en-GB" sz="3600" b="1" dirty="0">
              <a:solidFill>
                <a:schemeClr val="accent1"/>
              </a:solidFill>
            </a:endParaRPr>
          </a:p>
        </p:txBody>
      </p:sp>
      <p:sp>
        <p:nvSpPr>
          <p:cNvPr id="3" name="Content Placeholder 2"/>
          <p:cNvSpPr>
            <a:spLocks noGrp="1"/>
          </p:cNvSpPr>
          <p:nvPr>
            <p:ph idx="1"/>
          </p:nvPr>
        </p:nvSpPr>
        <p:spPr>
          <a:xfrm>
            <a:off x="457200" y="1563638"/>
            <a:ext cx="8219256" cy="3240360"/>
          </a:xfrm>
        </p:spPr>
        <p:txBody>
          <a:bodyPr>
            <a:normAutofit fontScale="92500" lnSpcReduction="20000"/>
          </a:bodyPr>
          <a:lstStyle/>
          <a:p>
            <a:pPr marL="457200" lvl="1" indent="0">
              <a:buNone/>
            </a:pPr>
            <a:r>
              <a:rPr lang="en-US" sz="1600" dirty="0" smtClean="0">
                <a:solidFill>
                  <a:schemeClr val="accent6"/>
                </a:solidFill>
                <a:latin typeface="+mn-lt"/>
              </a:rPr>
              <a:t> </a:t>
            </a:r>
            <a:r>
              <a:rPr lang="en-US" sz="1700" b="1" dirty="0">
                <a:solidFill>
                  <a:schemeClr val="accent6"/>
                </a:solidFill>
                <a:latin typeface="+mn-lt"/>
              </a:rPr>
              <a:t>April </a:t>
            </a:r>
            <a:r>
              <a:rPr lang="en-US" sz="1700" b="1" dirty="0" smtClean="0">
                <a:solidFill>
                  <a:schemeClr val="accent6"/>
                </a:solidFill>
                <a:latin typeface="+mn-lt"/>
              </a:rPr>
              <a:t>2007</a:t>
            </a:r>
            <a:r>
              <a:rPr lang="en-US" sz="1700" dirty="0" smtClean="0">
                <a:solidFill>
                  <a:schemeClr val="accent6"/>
                </a:solidFill>
                <a:latin typeface="+mn-lt"/>
              </a:rPr>
              <a:t>  ICAO Secretariat established </a:t>
            </a:r>
            <a:r>
              <a:rPr lang="en-US" sz="1700" dirty="0">
                <a:solidFill>
                  <a:schemeClr val="accent6"/>
                </a:solidFill>
                <a:latin typeface="+mn-lt"/>
              </a:rPr>
              <a:t>the </a:t>
            </a:r>
            <a:r>
              <a:rPr lang="en-US" sz="1700" dirty="0" smtClean="0">
                <a:solidFill>
                  <a:schemeClr val="accent6"/>
                </a:solidFill>
                <a:latin typeface="+mn-lt"/>
              </a:rPr>
              <a:t>UASSG  (aka The Study Group)</a:t>
            </a:r>
          </a:p>
          <a:p>
            <a:pPr marL="457200" lvl="1" indent="0">
              <a:buNone/>
            </a:pPr>
            <a:r>
              <a:rPr lang="en-US" sz="1700" dirty="0">
                <a:solidFill>
                  <a:schemeClr val="accent6"/>
                </a:solidFill>
                <a:latin typeface="+mn-lt"/>
              </a:rPr>
              <a:t>-</a:t>
            </a:r>
            <a:r>
              <a:rPr lang="en-US" sz="1700" dirty="0" smtClean="0">
                <a:solidFill>
                  <a:schemeClr val="accent6"/>
                </a:solidFill>
                <a:latin typeface="+mn-lt"/>
              </a:rPr>
              <a:t>to </a:t>
            </a:r>
            <a:r>
              <a:rPr lang="en-US" sz="1700" dirty="0">
                <a:solidFill>
                  <a:schemeClr val="accent6"/>
                </a:solidFill>
                <a:latin typeface="+mn-lt"/>
              </a:rPr>
              <a:t>assist the Secretariat in coordinating the </a:t>
            </a:r>
            <a:r>
              <a:rPr lang="en-US" sz="1700" u="sng" dirty="0">
                <a:solidFill>
                  <a:schemeClr val="accent6"/>
                </a:solidFill>
                <a:latin typeface="+mn-lt"/>
              </a:rPr>
              <a:t>developmen</a:t>
            </a:r>
            <a:r>
              <a:rPr lang="en-US" sz="1700" dirty="0">
                <a:solidFill>
                  <a:schemeClr val="accent6"/>
                </a:solidFill>
                <a:latin typeface="+mn-lt"/>
              </a:rPr>
              <a:t>t of ICAO Standards and Recommended Practices (</a:t>
            </a:r>
            <a:r>
              <a:rPr lang="en-US" sz="1700" u="sng" dirty="0">
                <a:solidFill>
                  <a:schemeClr val="accent6"/>
                </a:solidFill>
                <a:latin typeface="+mn-lt"/>
              </a:rPr>
              <a:t>SARPs</a:t>
            </a:r>
            <a:r>
              <a:rPr lang="en-US" sz="1700" u="sng" dirty="0" smtClean="0">
                <a:solidFill>
                  <a:schemeClr val="accent6"/>
                </a:solidFill>
                <a:latin typeface="+mn-lt"/>
              </a:rPr>
              <a:t>)</a:t>
            </a:r>
            <a:r>
              <a:rPr lang="en-US" sz="1700" dirty="0" smtClean="0">
                <a:solidFill>
                  <a:schemeClr val="accent6"/>
                </a:solidFill>
                <a:latin typeface="+mn-lt"/>
              </a:rPr>
              <a:t>,</a:t>
            </a:r>
          </a:p>
          <a:p>
            <a:pPr marL="457200" lvl="1" indent="0">
              <a:buNone/>
            </a:pPr>
            <a:r>
              <a:rPr lang="en-US" sz="1700" dirty="0">
                <a:solidFill>
                  <a:schemeClr val="accent6"/>
                </a:solidFill>
                <a:latin typeface="+mn-lt"/>
              </a:rPr>
              <a:t>-</a:t>
            </a:r>
            <a:r>
              <a:rPr lang="en-US" sz="1700" dirty="0" smtClean="0">
                <a:solidFill>
                  <a:schemeClr val="accent6"/>
                </a:solidFill>
                <a:latin typeface="+mn-lt"/>
              </a:rPr>
              <a:t>to </a:t>
            </a:r>
            <a:r>
              <a:rPr lang="en-US" sz="1700" dirty="0">
                <a:solidFill>
                  <a:schemeClr val="accent6"/>
                </a:solidFill>
                <a:latin typeface="+mn-lt"/>
              </a:rPr>
              <a:t>support a safe, secure and efficient </a:t>
            </a:r>
            <a:r>
              <a:rPr lang="en-US" sz="1700" u="sng" dirty="0">
                <a:solidFill>
                  <a:schemeClr val="accent6"/>
                </a:solidFill>
                <a:latin typeface="+mn-lt"/>
              </a:rPr>
              <a:t>integration of UAS into non-segregated airspace and </a:t>
            </a:r>
            <a:r>
              <a:rPr lang="en-US" sz="1700" u="sng" dirty="0" smtClean="0">
                <a:solidFill>
                  <a:schemeClr val="accent6"/>
                </a:solidFill>
                <a:latin typeface="+mn-lt"/>
              </a:rPr>
              <a:t>aerodromes</a:t>
            </a:r>
          </a:p>
          <a:p>
            <a:pPr marL="457200" lvl="1" indent="0">
              <a:buNone/>
            </a:pPr>
            <a:r>
              <a:rPr lang="en-US" sz="1700" dirty="0" smtClean="0">
                <a:solidFill>
                  <a:schemeClr val="accent6"/>
                </a:solidFill>
                <a:latin typeface="+mn-lt"/>
              </a:rPr>
              <a:t>-to </a:t>
            </a:r>
            <a:r>
              <a:rPr lang="en-US" sz="1700" dirty="0">
                <a:solidFill>
                  <a:schemeClr val="accent6"/>
                </a:solidFill>
                <a:latin typeface="+mn-lt"/>
              </a:rPr>
              <a:t>develop a UAS </a:t>
            </a:r>
            <a:r>
              <a:rPr lang="en-US" sz="1700" u="sng" dirty="0">
                <a:solidFill>
                  <a:schemeClr val="accent6"/>
                </a:solidFill>
                <a:latin typeface="+mn-lt"/>
              </a:rPr>
              <a:t>regulatory concept and associated guidance material </a:t>
            </a:r>
            <a:r>
              <a:rPr lang="en-US" sz="1700" dirty="0">
                <a:solidFill>
                  <a:schemeClr val="accent6"/>
                </a:solidFill>
                <a:latin typeface="+mn-lt"/>
              </a:rPr>
              <a:t>to support and guide the regulatory process. </a:t>
            </a:r>
            <a:endParaRPr lang="en-US" sz="1700" dirty="0" smtClean="0">
              <a:solidFill>
                <a:schemeClr val="accent6"/>
              </a:solidFill>
              <a:latin typeface="+mn-lt"/>
            </a:endParaRPr>
          </a:p>
          <a:p>
            <a:pPr lvl="1"/>
            <a:endParaRPr lang="en-US" sz="1700" dirty="0">
              <a:solidFill>
                <a:schemeClr val="accent6"/>
              </a:solidFill>
              <a:latin typeface="+mn-lt"/>
            </a:endParaRPr>
          </a:p>
          <a:p>
            <a:pPr marL="457200" lvl="1" indent="0">
              <a:buNone/>
            </a:pPr>
            <a:r>
              <a:rPr lang="en-US" sz="1700" dirty="0" smtClean="0">
                <a:solidFill>
                  <a:schemeClr val="accent6"/>
                </a:solidFill>
                <a:latin typeface="+mn-lt"/>
              </a:rPr>
              <a:t>Much </a:t>
            </a:r>
            <a:r>
              <a:rPr lang="en-US" sz="1700" dirty="0">
                <a:solidFill>
                  <a:schemeClr val="accent6"/>
                </a:solidFill>
                <a:latin typeface="+mn-lt"/>
              </a:rPr>
              <a:t>discussion took place within the UASSG on what ICAO’s focus should be </a:t>
            </a:r>
            <a:r>
              <a:rPr lang="en-US" sz="1700" dirty="0" smtClean="0">
                <a:solidFill>
                  <a:schemeClr val="accent6"/>
                </a:solidFill>
                <a:latin typeface="+mn-lt"/>
              </a:rPr>
              <a:t>:</a:t>
            </a:r>
          </a:p>
          <a:p>
            <a:pPr marL="457200" lvl="1" indent="0">
              <a:buNone/>
            </a:pPr>
            <a:r>
              <a:rPr lang="en-US" sz="1700" dirty="0" smtClean="0">
                <a:solidFill>
                  <a:schemeClr val="accent6"/>
                </a:solidFill>
                <a:latin typeface="+mn-lt"/>
              </a:rPr>
              <a:t>After </a:t>
            </a:r>
            <a:r>
              <a:rPr lang="en-US" sz="1700" dirty="0">
                <a:solidFill>
                  <a:schemeClr val="accent6"/>
                </a:solidFill>
                <a:latin typeface="+mn-lt"/>
              </a:rPr>
              <a:t>studying the Convention and Annexes, and coordinating with LEB and OPS, the UASSG narrowed its focus to </a:t>
            </a:r>
            <a:r>
              <a:rPr lang="en-US" sz="1700" b="1" u="sng" dirty="0">
                <a:solidFill>
                  <a:schemeClr val="accent6"/>
                </a:solidFill>
                <a:latin typeface="+mn-lt"/>
              </a:rPr>
              <a:t>IFR operations in controlled airspace and aerodromes where UAS would operate alongside manned aircraft. </a:t>
            </a:r>
            <a:r>
              <a:rPr lang="en-US" sz="1700" dirty="0">
                <a:solidFill>
                  <a:schemeClr val="accent6"/>
                </a:solidFill>
                <a:latin typeface="+mn-lt"/>
              </a:rPr>
              <a:t>This would require SARPs and close alignment with manned aviation. UAS would need to ‘fit into the aviation system, not expect manned aviation to adjust or equip to accommodate UAS’. </a:t>
            </a:r>
          </a:p>
          <a:p>
            <a:pPr marL="457200" lvl="1" indent="0">
              <a:buNone/>
            </a:pPr>
            <a:endParaRPr lang="en-US" sz="1600" dirty="0">
              <a:solidFill>
                <a:schemeClr val="accent6"/>
              </a:solidFill>
              <a:latin typeface="+mn-lt"/>
            </a:endParaRPr>
          </a:p>
          <a:p>
            <a:pPr marL="457200" lvl="1" indent="0">
              <a:buNone/>
            </a:pPr>
            <a:endParaRPr lang="en-US" sz="1600" dirty="0">
              <a:solidFill>
                <a:schemeClr val="accent6"/>
              </a:solidFill>
              <a:latin typeface="+mn-lt"/>
            </a:endParaRPr>
          </a:p>
          <a:p>
            <a:pPr lvl="1"/>
            <a:endParaRPr lang="en-GB" sz="1600" dirty="0">
              <a:solidFill>
                <a:schemeClr val="accent6"/>
              </a:solidFill>
              <a:latin typeface="+mn-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7</a:t>
            </a:fld>
            <a:endParaRPr lang="en-CA"/>
          </a:p>
        </p:txBody>
      </p:sp>
    </p:spTree>
    <p:extLst>
      <p:ext uri="{BB962C8B-B14F-4D97-AF65-F5344CB8AC3E}">
        <p14:creationId xmlns:p14="http://schemas.microsoft.com/office/powerpoint/2010/main" val="6862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chemeClr val="accent1"/>
                </a:solidFill>
              </a:rPr>
              <a:t>From UASSG</a:t>
            </a:r>
            <a:r>
              <a:rPr lang="en-GB" sz="3600" b="1" dirty="0">
                <a:solidFill>
                  <a:schemeClr val="accent1"/>
                </a:solidFill>
              </a:rPr>
              <a:t> </a:t>
            </a:r>
            <a:r>
              <a:rPr lang="en-GB" sz="3600" b="1" dirty="0" smtClean="0">
                <a:solidFill>
                  <a:schemeClr val="accent1"/>
                </a:solidFill>
              </a:rPr>
              <a:t>to RPAS Panel</a:t>
            </a:r>
            <a:endParaRPr lang="en-GB" sz="3600" b="1" dirty="0">
              <a:solidFill>
                <a:schemeClr val="accent1"/>
              </a:solidFill>
            </a:endParaRPr>
          </a:p>
        </p:txBody>
      </p:sp>
      <p:sp>
        <p:nvSpPr>
          <p:cNvPr id="3" name="Content Placeholder 2"/>
          <p:cNvSpPr>
            <a:spLocks noGrp="1"/>
          </p:cNvSpPr>
          <p:nvPr>
            <p:ph idx="1"/>
          </p:nvPr>
        </p:nvSpPr>
        <p:spPr>
          <a:xfrm>
            <a:off x="457200" y="1563638"/>
            <a:ext cx="8219256" cy="3312368"/>
          </a:xfrm>
        </p:spPr>
        <p:txBody>
          <a:bodyPr>
            <a:normAutofit/>
          </a:bodyPr>
          <a:lstStyle/>
          <a:p>
            <a:pPr marL="457200" lvl="1" indent="0">
              <a:buNone/>
            </a:pPr>
            <a:r>
              <a:rPr lang="en-US" sz="1600" dirty="0">
                <a:solidFill>
                  <a:schemeClr val="accent6"/>
                </a:solidFill>
                <a:latin typeface="+mn-lt"/>
              </a:rPr>
              <a:t> The UASSG identified a subset of UAS that would meet the mandate of Article 8 for “control” and decided to designate it </a:t>
            </a:r>
            <a:r>
              <a:rPr lang="en-US" sz="1600" b="1" dirty="0">
                <a:solidFill>
                  <a:schemeClr val="accent6"/>
                </a:solidFill>
                <a:latin typeface="+mn-lt"/>
              </a:rPr>
              <a:t>RPAS</a:t>
            </a:r>
            <a:r>
              <a:rPr lang="en-US" sz="1600" dirty="0">
                <a:solidFill>
                  <a:schemeClr val="accent6"/>
                </a:solidFill>
                <a:latin typeface="+mn-lt"/>
              </a:rPr>
              <a:t>. Autonomous aircraft and model aircraft were outside of scope. </a:t>
            </a:r>
            <a:endParaRPr lang="en-US" sz="1600" dirty="0" smtClean="0">
              <a:solidFill>
                <a:schemeClr val="accent6"/>
              </a:solidFill>
              <a:latin typeface="+mn-lt"/>
            </a:endParaRPr>
          </a:p>
          <a:p>
            <a:pPr marL="457200" lvl="1" indent="0">
              <a:buNone/>
            </a:pPr>
            <a:r>
              <a:rPr lang="en-US" sz="1600" b="1" dirty="0" smtClean="0">
                <a:solidFill>
                  <a:schemeClr val="accent6"/>
                </a:solidFill>
                <a:latin typeface="+mn-lt"/>
              </a:rPr>
              <a:t>January 2011, </a:t>
            </a:r>
            <a:r>
              <a:rPr lang="en-US" sz="1600" dirty="0">
                <a:solidFill>
                  <a:schemeClr val="accent6"/>
                </a:solidFill>
                <a:latin typeface="+mn-lt"/>
              </a:rPr>
              <a:t>UASSG drafted </a:t>
            </a:r>
            <a:r>
              <a:rPr lang="en-US" sz="1600" b="1" dirty="0">
                <a:solidFill>
                  <a:schemeClr val="accent6"/>
                </a:solidFill>
                <a:latin typeface="+mn-lt"/>
              </a:rPr>
              <a:t>Circular 328 </a:t>
            </a:r>
            <a:r>
              <a:rPr lang="en-US" sz="1600" dirty="0">
                <a:solidFill>
                  <a:schemeClr val="accent6"/>
                </a:solidFill>
                <a:latin typeface="+mn-lt"/>
              </a:rPr>
              <a:t>:a ‘snapshot’ of the collective knowledge obtained through </a:t>
            </a:r>
            <a:r>
              <a:rPr lang="en-US" sz="1600" dirty="0" smtClean="0">
                <a:solidFill>
                  <a:schemeClr val="accent6"/>
                </a:solidFill>
                <a:latin typeface="+mn-lt"/>
              </a:rPr>
              <a:t>ICAOs </a:t>
            </a:r>
            <a:r>
              <a:rPr lang="en-US" sz="1600" dirty="0">
                <a:solidFill>
                  <a:schemeClr val="accent6"/>
                </a:solidFill>
                <a:latin typeface="+mn-lt"/>
              </a:rPr>
              <a:t>Secretariat work-The Cir explained the issues that had been identified without yet providing solutions. </a:t>
            </a:r>
            <a:endParaRPr lang="en-US" sz="1600" dirty="0" smtClean="0">
              <a:solidFill>
                <a:schemeClr val="accent6"/>
              </a:solidFill>
              <a:latin typeface="+mn-lt"/>
            </a:endParaRPr>
          </a:p>
          <a:p>
            <a:pPr marL="457200" lvl="1" indent="0">
              <a:buNone/>
            </a:pPr>
            <a:r>
              <a:rPr lang="en-US" sz="1600" b="1" dirty="0" smtClean="0">
                <a:solidFill>
                  <a:schemeClr val="accent6"/>
                </a:solidFill>
                <a:latin typeface="+mn-lt"/>
              </a:rPr>
              <a:t>March </a:t>
            </a:r>
            <a:r>
              <a:rPr lang="en-US" sz="1600" b="1" dirty="0">
                <a:solidFill>
                  <a:schemeClr val="accent6"/>
                </a:solidFill>
                <a:latin typeface="+mn-lt"/>
              </a:rPr>
              <a:t>2012</a:t>
            </a:r>
            <a:r>
              <a:rPr lang="en-US" sz="1600" dirty="0">
                <a:solidFill>
                  <a:schemeClr val="accent6"/>
                </a:solidFill>
                <a:latin typeface="+mn-lt"/>
              </a:rPr>
              <a:t>, Council adopted the first package of Standards on RPA in Annexes 2 and 7</a:t>
            </a:r>
            <a:r>
              <a:rPr lang="en-US" sz="1600" dirty="0" smtClean="0">
                <a:solidFill>
                  <a:schemeClr val="accent6"/>
                </a:solidFill>
                <a:latin typeface="+mn-lt"/>
              </a:rPr>
              <a:t>.</a:t>
            </a:r>
          </a:p>
          <a:p>
            <a:pPr marL="457200" lvl="1" indent="0">
              <a:buNone/>
            </a:pPr>
            <a:r>
              <a:rPr lang="en-US" sz="1600" b="1" dirty="0" smtClean="0">
                <a:solidFill>
                  <a:schemeClr val="accent6"/>
                </a:solidFill>
                <a:latin typeface="+mn-lt"/>
              </a:rPr>
              <a:t>During 2014</a:t>
            </a:r>
            <a:r>
              <a:rPr lang="en-US" sz="1600" dirty="0">
                <a:solidFill>
                  <a:schemeClr val="accent6"/>
                </a:solidFill>
                <a:latin typeface="+mn-lt"/>
              </a:rPr>
              <a:t>, as part of the Modernization of Panels, the UASSG was transitioned into the </a:t>
            </a:r>
            <a:r>
              <a:rPr lang="en-US" sz="1600" b="1" dirty="0">
                <a:solidFill>
                  <a:schemeClr val="accent6"/>
                </a:solidFill>
                <a:latin typeface="+mn-lt"/>
              </a:rPr>
              <a:t>RPAS </a:t>
            </a:r>
            <a:r>
              <a:rPr lang="en-US" sz="1600" b="1" dirty="0" smtClean="0">
                <a:solidFill>
                  <a:schemeClr val="accent6"/>
                </a:solidFill>
                <a:latin typeface="+mn-lt"/>
              </a:rPr>
              <a:t>Panel.</a:t>
            </a:r>
          </a:p>
          <a:p>
            <a:pPr marL="457200" lvl="1" indent="0">
              <a:buNone/>
            </a:pPr>
            <a:r>
              <a:rPr lang="en-US" sz="1600" b="1" dirty="0" smtClean="0">
                <a:solidFill>
                  <a:schemeClr val="accent6"/>
                </a:solidFill>
                <a:latin typeface="+mn-lt"/>
              </a:rPr>
              <a:t>March </a:t>
            </a:r>
            <a:r>
              <a:rPr lang="en-US" sz="1600" b="1" dirty="0">
                <a:solidFill>
                  <a:schemeClr val="accent6"/>
                </a:solidFill>
                <a:latin typeface="+mn-lt"/>
              </a:rPr>
              <a:t>of 2015</a:t>
            </a:r>
            <a:r>
              <a:rPr lang="en-US" sz="1600" dirty="0">
                <a:solidFill>
                  <a:schemeClr val="accent6"/>
                </a:solidFill>
                <a:latin typeface="+mn-lt"/>
              </a:rPr>
              <a:t>, ICAO published the RPAS Manual, </a:t>
            </a:r>
            <a:r>
              <a:rPr lang="en-US" sz="1600" b="1" dirty="0">
                <a:solidFill>
                  <a:schemeClr val="accent6"/>
                </a:solidFill>
                <a:latin typeface="+mn-lt"/>
              </a:rPr>
              <a:t>Doc 10019</a:t>
            </a:r>
            <a:r>
              <a:rPr lang="en-US" sz="1600" dirty="0">
                <a:solidFill>
                  <a:schemeClr val="accent6"/>
                </a:solidFill>
                <a:latin typeface="+mn-lt"/>
              </a:rPr>
              <a:t>. </a:t>
            </a:r>
            <a:r>
              <a:rPr lang="en-US" sz="1600" dirty="0" smtClean="0">
                <a:solidFill>
                  <a:schemeClr val="accent6"/>
                </a:solidFill>
                <a:latin typeface="+mn-lt"/>
              </a:rPr>
              <a:t>Developed primarily by </a:t>
            </a:r>
            <a:r>
              <a:rPr lang="en-US" sz="1600" dirty="0" err="1" smtClean="0">
                <a:solidFill>
                  <a:schemeClr val="accent6"/>
                </a:solidFill>
                <a:latin typeface="+mn-lt"/>
              </a:rPr>
              <a:t>UASSG.Extensive</a:t>
            </a:r>
            <a:r>
              <a:rPr lang="en-US" sz="1600" dirty="0" smtClean="0">
                <a:solidFill>
                  <a:schemeClr val="accent6"/>
                </a:solidFill>
                <a:latin typeface="+mn-lt"/>
              </a:rPr>
              <a:t> </a:t>
            </a:r>
            <a:r>
              <a:rPr lang="en-US" sz="1600" dirty="0">
                <a:solidFill>
                  <a:schemeClr val="accent6"/>
                </a:solidFill>
                <a:latin typeface="+mn-lt"/>
              </a:rPr>
              <a:t>coordination was done within the Secretariat to validate the material and its consistency with existing ICAO </a:t>
            </a:r>
            <a:r>
              <a:rPr lang="en-US" sz="1600" dirty="0" smtClean="0">
                <a:solidFill>
                  <a:schemeClr val="accent6"/>
                </a:solidFill>
                <a:latin typeface="+mn-lt"/>
              </a:rPr>
              <a:t>provisions. Learning experience.</a:t>
            </a:r>
            <a:endParaRPr lang="en-US" sz="1600" dirty="0">
              <a:solidFill>
                <a:schemeClr val="accent6"/>
              </a:solidFill>
              <a:latin typeface="+mn-lt"/>
            </a:endParaRPr>
          </a:p>
          <a:p>
            <a:pPr marL="457200" lvl="1" indent="0">
              <a:buNone/>
            </a:pPr>
            <a:endParaRPr lang="en-US" sz="1600" dirty="0">
              <a:solidFill>
                <a:schemeClr val="accent6"/>
              </a:solidFill>
              <a:latin typeface="+mn-lt"/>
            </a:endParaRPr>
          </a:p>
          <a:p>
            <a:pPr marL="457200" lvl="1" indent="0">
              <a:buNone/>
            </a:pPr>
            <a:endParaRPr lang="en-US" sz="1600" dirty="0">
              <a:solidFill>
                <a:schemeClr val="accent6"/>
              </a:solidFill>
              <a:latin typeface="+mn-lt"/>
            </a:endParaRPr>
          </a:p>
          <a:p>
            <a:pPr marL="457200" lvl="1" indent="0">
              <a:buNone/>
            </a:pPr>
            <a:endParaRPr lang="en-GB" sz="1600" dirty="0">
              <a:solidFill>
                <a:schemeClr val="accent6"/>
              </a:solidFill>
              <a:latin typeface="+mn-lt"/>
            </a:endParaRPr>
          </a:p>
        </p:txBody>
      </p:sp>
      <p:sp>
        <p:nvSpPr>
          <p:cNvPr id="4" name="Date Placeholder 3"/>
          <p:cNvSpPr>
            <a:spLocks noGrp="1"/>
          </p:cNvSpPr>
          <p:nvPr>
            <p:ph type="dt" sz="half" idx="10"/>
          </p:nvPr>
        </p:nvSpPr>
        <p:spPr/>
        <p:txBody>
          <a:bodyPr/>
          <a:lstStyle/>
          <a:p>
            <a:fld id="{CCA1CE37-6077-4A14-933C-A0E94FD08DF6}" type="datetime3">
              <a:rPr lang="en-CA" smtClean="0"/>
              <a:t>20 October 2016</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8</a:t>
            </a:fld>
            <a:endParaRPr lang="en-CA"/>
          </a:p>
        </p:txBody>
      </p:sp>
    </p:spTree>
    <p:extLst>
      <p:ext uri="{BB962C8B-B14F-4D97-AF65-F5344CB8AC3E}">
        <p14:creationId xmlns:p14="http://schemas.microsoft.com/office/powerpoint/2010/main" val="37534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780" y="712108"/>
            <a:ext cx="489654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72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WXTAS5ZCFHPA-214-466</_dlc_DocId>
    <_dlc_DocIdUrl xmlns="7b0ce932-0cfe-456f-8102-1a6bc8116a95">
      <Url>http://intranet.icao.lan/anb/_layouts/15/DocIdRedir.aspx?ID=WXTAS5ZCFHPA-214-466</Url>
      <Description>WXTAS5ZCFHPA-214-466</Description>
    </_dlc_DocIdUrl>
    <Description0 xmlns="dba78967-f150-4b8d-bf68-14d561a96c85" xsi:nil="true"/>
    <Archive xmlns="dba78967-f150-4b8d-bf68-14d561a96c85">false</Archive>
    <Year xmlns="dba78967-f150-4b8d-bf68-14d561a96c8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7C286E0237A4C4882336056136DD9CB" ma:contentTypeVersion="4" ma:contentTypeDescription="Create a new document." ma:contentTypeScope="" ma:versionID="f5d9cc4ddf5695f42a8e65777034be17">
  <xsd:schema xmlns:xsd="http://www.w3.org/2001/XMLSchema" xmlns:xs="http://www.w3.org/2001/XMLSchema" xmlns:p="http://schemas.microsoft.com/office/2006/metadata/properties" xmlns:ns2="dba78967-f150-4b8d-bf68-14d561a96c85" xmlns:ns3="7b0ce932-0cfe-456f-8102-1a6bc8116a95" targetNamespace="http://schemas.microsoft.com/office/2006/metadata/properties" ma:root="true" ma:fieldsID="ecf1ff4a494a3874e8ceefb2d1ab424d" ns2:_="" ns3:_="">
    <xsd:import namespace="dba78967-f150-4b8d-bf68-14d561a96c85"/>
    <xsd:import namespace="7b0ce932-0cfe-456f-8102-1a6bc8116a95"/>
    <xsd:element name="properties">
      <xsd:complexType>
        <xsd:sequence>
          <xsd:element name="documentManagement">
            <xsd:complexType>
              <xsd:all>
                <xsd:element ref="ns2:Archive" minOccurs="0"/>
                <xsd:element ref="ns2:Description0" minOccurs="0"/>
                <xsd:element ref="ns2:Yea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78967-f150-4b8d-bf68-14d561a96c85" elementFormDefault="qualified">
    <xsd:import namespace="http://schemas.microsoft.com/office/2006/documentManagement/types"/>
    <xsd:import namespace="http://schemas.microsoft.com/office/infopath/2007/PartnerControls"/>
    <xsd:element name="Archive" ma:index="8" nillable="true" ma:displayName="Archive" ma:default="0" ma:internalName="Archive">
      <xsd:simpleType>
        <xsd:restriction base="dms:Boolean"/>
      </xsd:simpleType>
    </xsd:element>
    <xsd:element name="Description0" ma:index="9" nillable="true" ma:displayName="Description" ma:internalName="Description0">
      <xsd:simpleType>
        <xsd:restriction base="dms:Text">
          <xsd:maxLength value="255"/>
        </xsd:restriction>
      </xsd:simpleType>
    </xsd:element>
    <xsd:element name="Year" ma:index="10" nillable="true" ma:displayName="Year" ma:format="Dropdown" ma:internalName="Year">
      <xsd:simpleType>
        <xsd:restriction base="dms:Choice">
          <xsd:enumeration value="2009"/>
          <xsd:enumeration value="2010"/>
          <xsd:enumeration value="2011"/>
          <xsd:enumeration value="2012"/>
          <xsd:enumeration value="2013"/>
          <xsd:enumeration value="2014"/>
        </xsd:restriction>
      </xsd:simple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C8A3D1-ECEC-4462-A768-B35B972680C2}">
  <ds:schemaRefs>
    <ds:schemaRef ds:uri="http://schemas.microsoft.com/sharepoint/events"/>
  </ds:schemaRefs>
</ds:datastoreItem>
</file>

<file path=customXml/itemProps2.xml><?xml version="1.0" encoding="utf-8"?>
<ds:datastoreItem xmlns:ds="http://schemas.openxmlformats.org/officeDocument/2006/customXml" ds:itemID="{94C02CFF-65DB-45E6-918C-02573F51321E}">
  <ds:schemaRefs>
    <ds:schemaRef ds:uri="http://purl.org/dc/elements/1.1/"/>
    <ds:schemaRef ds:uri="7b0ce932-0cfe-456f-8102-1a6bc8116a95"/>
    <ds:schemaRef ds:uri="http://schemas.microsoft.com/office/2006/documentManagement/types"/>
    <ds:schemaRef ds:uri="http://www.w3.org/XML/1998/namespace"/>
    <ds:schemaRef ds:uri="dba78967-f150-4b8d-bf68-14d561a96c85"/>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6F8DDFE-C5CC-4EA1-8104-43D6E10F99A5}">
  <ds:schemaRefs>
    <ds:schemaRef ds:uri="http://schemas.microsoft.com/sharepoint/v3/contenttype/forms"/>
  </ds:schemaRefs>
</ds:datastoreItem>
</file>

<file path=customXml/itemProps4.xml><?xml version="1.0" encoding="utf-8"?>
<ds:datastoreItem xmlns:ds="http://schemas.openxmlformats.org/officeDocument/2006/customXml" ds:itemID="{D9391926-526C-4DDE-884F-FEED59766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78967-f150-4b8d-bf68-14d561a96c85"/>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1174</TotalTime>
  <Words>2205</Words>
  <Application>Microsoft Office PowerPoint</Application>
  <PresentationFormat>On-screen Show (16:9)</PresentationFormat>
  <Paragraphs>370</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Unmanned Aviation</vt:lpstr>
      <vt:lpstr>Legal basis </vt:lpstr>
      <vt:lpstr>PowerPoint Presentation</vt:lpstr>
      <vt:lpstr>Legal basis –ICAO Convention, Art. 8</vt:lpstr>
      <vt:lpstr>PowerPoint Presentation</vt:lpstr>
      <vt:lpstr>ICAO UAS Study Group (UASSG)</vt:lpstr>
      <vt:lpstr>From UASSG to RPAS Panel</vt:lpstr>
      <vt:lpstr>PowerPoint Presentation</vt:lpstr>
      <vt:lpstr>RPAS: Safety and Efficiency</vt:lpstr>
      <vt:lpstr>CURRENT ICAO ACTIVITIES</vt:lpstr>
      <vt:lpstr>Two Approaches – Two Streams of Work</vt:lpstr>
      <vt:lpstr>PowerPoint Presentation</vt:lpstr>
      <vt:lpstr>UAS Other than RPAS</vt:lpstr>
      <vt:lpstr>SECURITY</vt:lpstr>
      <vt:lpstr>Education is Essential</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Poulimenakos, Sarantis</cp:lastModifiedBy>
  <cp:revision>111</cp:revision>
  <cp:lastPrinted>2016-04-14T16:00:44Z</cp:lastPrinted>
  <dcterms:created xsi:type="dcterms:W3CDTF">2013-08-20T15:49:37Z</dcterms:created>
  <dcterms:modified xsi:type="dcterms:W3CDTF">2016-10-20T09:10:13Z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0x01010097C286E0237A4C4882336056136DD9CB</vt:lpwstr>
  </property>
  <property fmtid="{D5CDD505-2E9C-101B-9397-08002B2CF9AE}" pid="3" name="_dlc_DocIdItemGuid">
    <vt:lpwstr>661d3f11-c743-47fb-a159-65bcc48d2d2b</vt:lpwstr>
  </property>
</Properties>
</file>