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560" r:id="rId3"/>
    <p:sldId id="561" r:id="rId4"/>
    <p:sldId id="571" r:id="rId5"/>
    <p:sldId id="520" r:id="rId6"/>
    <p:sldId id="568" r:id="rId7"/>
    <p:sldId id="570" r:id="rId8"/>
    <p:sldId id="573" r:id="rId9"/>
    <p:sldId id="550" r:id="rId10"/>
    <p:sldId id="575" r:id="rId11"/>
    <p:sldId id="574" r:id="rId12"/>
    <p:sldId id="553" r:id="rId13"/>
    <p:sldId id="562" r:id="rId14"/>
    <p:sldId id="5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5234B"/>
    <a:srgbClr val="FFFF99"/>
    <a:srgbClr val="E3293B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911" autoAdjust="0"/>
  </p:normalViewPr>
  <p:slideViewPr>
    <p:cSldViewPr>
      <p:cViewPr>
        <p:scale>
          <a:sx n="70" d="100"/>
          <a:sy n="70" d="100"/>
        </p:scale>
        <p:origin x="-2730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788F86-EF81-4C81-80EE-CB9C1901D8FB}" type="datetimeFigureOut">
              <a:rPr lang="de-AT"/>
              <a:pPr>
                <a:defRPr/>
              </a:pPr>
              <a:t>07.10.2016</a:t>
            </a:fld>
            <a:endParaRPr lang="de-AT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5FAA95-DA8E-4821-BDD9-368EF762E56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52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ABC331-6DD9-400A-A9F6-088CD381988C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9D539A-C37A-4537-A54A-F6CDDA66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D539A-C37A-4537-A54A-F6CDDA66F6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319D-21EB-4024-8DAB-2CFDDDB0A5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4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D539A-C37A-4537-A54A-F6CDDA66F6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0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Remotely Piloted Aircraft Systems (RPAS) have  challenged the traditions and culture of aviation, including the pilot and controller communities</a:t>
            </a:r>
          </a:p>
          <a:p>
            <a:endParaRPr lang="en-US" dirty="0" smtClean="0"/>
          </a:p>
          <a:p>
            <a:r>
              <a:rPr lang="en-US" sz="1200" dirty="0" smtClean="0"/>
              <a:t>Taking advantage of accelerated technological improvements, both programs have the potential to dramatically improve aviation efficiency and safety</a:t>
            </a:r>
          </a:p>
          <a:p>
            <a:endParaRPr lang="en-US" sz="1200" dirty="0" smtClean="0"/>
          </a:p>
          <a:p>
            <a:r>
              <a:rPr lang="en-US" sz="1200" dirty="0" smtClean="0"/>
              <a:t>But as technology accelerates, how fast can the culture really keep up?  How do we effectively manage safety?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D539A-C37A-4537-A54A-F6CDDA66F6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Remotely piloted aircraft systems (RPAS)/Drones are an important  element in the transition to the aviation system of the future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D539A-C37A-4537-A54A-F6CDDA66F6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There is a need for standardised contingency operations and emergency management. CANSO is leading efforts to be progressive in emergency management of RPAS by creating </a:t>
            </a:r>
            <a:r>
              <a:rPr lang="en-GB" sz="1600" u="sng" dirty="0" smtClean="0"/>
              <a:t>innovative ways to bridge the communications gap between RPAS operators, ANSPs, and pilots of manned aircraft. </a:t>
            </a:r>
          </a:p>
          <a:p>
            <a:r>
              <a:rPr lang="en-US" b="0" dirty="0" smtClean="0"/>
              <a:t>Phases have been described as: Accommodation, Integration, and Evolution</a:t>
            </a:r>
          </a:p>
          <a:p>
            <a:pPr marL="809625" indent="-361950"/>
            <a:r>
              <a:rPr lang="en-US" b="0" dirty="0" smtClean="0"/>
              <a:t>We are still in Accommodation…..we need to be about </a:t>
            </a:r>
            <a:r>
              <a:rPr lang="en-US" dirty="0" smtClean="0"/>
              <a:t>Integration</a:t>
            </a:r>
          </a:p>
          <a:p>
            <a:pPr marL="809625" indent="-361950"/>
            <a:r>
              <a:rPr lang="en-US" b="0" dirty="0" smtClean="0"/>
              <a:t>But what does </a:t>
            </a:r>
            <a:r>
              <a:rPr lang="en-US" dirty="0" smtClean="0"/>
              <a:t>Integration</a:t>
            </a:r>
            <a:r>
              <a:rPr lang="en-US" b="0" dirty="0" smtClean="0"/>
              <a:t> mean for air traffic management (ATM)?</a:t>
            </a:r>
          </a:p>
          <a:p>
            <a:r>
              <a:rPr lang="en-GB" b="0" dirty="0" smtClean="0"/>
              <a:t>Can/should ANSPs apply the same separation standards as we do for manned aircraft?</a:t>
            </a:r>
          </a:p>
          <a:p>
            <a:r>
              <a:rPr lang="en-GB" b="0" dirty="0" smtClean="0"/>
              <a:t>Can/should ANSPs apply the same wake vortex criteria?</a:t>
            </a:r>
          </a:p>
          <a:p>
            <a:r>
              <a:rPr lang="en-GB" b="0" dirty="0" smtClean="0"/>
              <a:t>How will RPAS taxi on the surface of an aerodrome?</a:t>
            </a:r>
          </a:p>
          <a:p>
            <a:r>
              <a:rPr lang="en-GB" b="0" dirty="0" smtClean="0"/>
              <a:t>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D539A-C37A-4537-A54A-F6CDDA66F6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CANSO, together with its ANSP Members and industry stakeholders, is developing the necessary international RPAS standards, procedures and best practices that will ensure the safe and efficient integration into non-segregated airspace</a:t>
            </a:r>
          </a:p>
          <a:p>
            <a:endParaRPr lang="en-US" dirty="0" smtClean="0"/>
          </a:p>
          <a:p>
            <a:r>
              <a:rPr lang="en-US" b="0" dirty="0" smtClean="0"/>
              <a:t>Develop ANSP generic training material for RPAS that serves as an introduction to many in the work force that have yet to actually talk to or work an RPAS</a:t>
            </a:r>
          </a:p>
          <a:p>
            <a:r>
              <a:rPr lang="en-US" b="0" dirty="0" smtClean="0"/>
              <a:t>Continued changes to the “Considerations” document by adding an artifacts list of known changes to existing automation and/or policies that need to be considered by ANSPs for ATM inclusion at some point in the future</a:t>
            </a:r>
          </a:p>
          <a:p>
            <a:r>
              <a:rPr lang="en-US" b="0" dirty="0" smtClean="0"/>
              <a:t>Propose or publish a statement on the ANSP concerns relative to the proliferation of small RPAS operating at VLL, especially those operating too close to the aerodrome 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D539A-C37A-4537-A54A-F6CDDA66F6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eneral CANSO PPT Template_front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971800"/>
            <a:ext cx="3581400" cy="28194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1" y="6350000"/>
            <a:ext cx="8229601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0523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eneral CANSO PPT Template_new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F7F0-45E8-4F9F-A861-AC2AB815B3C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F182-B3C2-4749-AB0D-81C026D3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685800" y="1143000"/>
            <a:ext cx="8001000" cy="48768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eneral CANSO PPT Template_new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F7F0-45E8-4F9F-A861-AC2AB815B3C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F182-B3C2-4749-AB0D-81C026D3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38251" y="2286000"/>
            <a:ext cx="6667500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9442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eneral CANSO PPT Template_new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F7F0-45E8-4F9F-A861-AC2AB815B3C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F182-B3C2-4749-AB0D-81C026D3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12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eneral CANSO PPT Template_new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117602"/>
            <a:ext cx="8001000" cy="49022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98500" indent="0">
              <a:buFont typeface="Tahoma" pitchFamily="34" charset="0"/>
              <a:buNone/>
              <a:defRPr lang="en-US" b="1" kern="1200" dirty="0" smtClean="0">
                <a:solidFill>
                  <a:srgbClr val="003366"/>
                </a:solidFill>
                <a:latin typeface="Tahoma"/>
                <a:ea typeface="+mn-ea"/>
                <a:cs typeface="Tahoma"/>
              </a:defRPr>
            </a:lvl2pPr>
            <a:lvl3pPr marL="990600" indent="-368300">
              <a:spcBef>
                <a:spcPts val="600"/>
              </a:spcBef>
              <a:defRPr sz="2000" b="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0">
              <a:spcBef>
                <a:spcPts val="600"/>
              </a:spcBef>
              <a:buClr>
                <a:srgbClr val="003366"/>
              </a:buClr>
              <a:buSzPct val="200000"/>
              <a:buFont typeface="Tahoma" pitchFamily="34" charset="0"/>
              <a:buNone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59000" indent="-368300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>
                <a:solidFill>
                  <a:srgbClr val="05234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1085850" lvl="2" algn="l" rtl="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US" dirty="0" smtClean="0"/>
              <a:t>Second level</a:t>
            </a:r>
          </a:p>
          <a:p>
            <a:pPr marL="1263650" lvl="3" algn="l" rtl="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F7F0-45E8-4F9F-A861-AC2AB815B3C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F182-B3C2-4749-AB0D-81C026D3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2425" y="1114424"/>
            <a:ext cx="8460000" cy="54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3291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0D0A-9E78-403D-BED4-B115EDF38BB0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F8F0-9B74-4EED-906F-A13AFDDCB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BA7B-95A6-41C7-9934-F0332E8C8059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A133-C290-454D-9151-BFCA0AF78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1" y="446882"/>
            <a:ext cx="8191500" cy="4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0D792-D059-420C-94EE-70291F4D9808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550E51-0619-4FFC-9082-8BB76B0CB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63" r:id="rId5"/>
    <p:sldLayoutId id="2147483655" r:id="rId6"/>
    <p:sldLayoutId id="2147483656" r:id="rId7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600" b="1" kern="1200" dirty="0" smtClean="0">
          <a:solidFill>
            <a:srgbClr val="003366"/>
          </a:solidFill>
          <a:latin typeface="Tahoma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auto" hangingPunct="0">
        <a:spcBef>
          <a:spcPts val="0"/>
        </a:spcBef>
        <a:spcAft>
          <a:spcPct val="0"/>
        </a:spcAft>
        <a:buSzPct val="100000"/>
        <a:buFontTx/>
        <a:buBlip>
          <a:blip r:embed="rId9"/>
        </a:buBlip>
        <a:defRPr lang="en-US" sz="2400" b="1" kern="1200" dirty="0" smtClean="0">
          <a:solidFill>
            <a:srgbClr val="003366"/>
          </a:solidFill>
          <a:latin typeface="Tahoma"/>
          <a:ea typeface="+mn-ea"/>
          <a:cs typeface="Tahoma"/>
        </a:defRPr>
      </a:lvl1pPr>
      <a:lvl2pPr marL="742950" indent="-285750" algn="l" rtl="0" eaLnBrk="0" fontAlgn="auto" hangingPunct="0">
        <a:spcBef>
          <a:spcPts val="0"/>
        </a:spcBef>
        <a:spcAft>
          <a:spcPct val="0"/>
        </a:spcAft>
        <a:buSzPct val="100000"/>
        <a:buFontTx/>
        <a:buBlip>
          <a:blip r:embed="rId9"/>
        </a:buBlip>
        <a:defRPr lang="en-US" sz="2400" b="0" kern="1200" dirty="0" smtClean="0">
          <a:solidFill>
            <a:srgbClr val="003366"/>
          </a:solidFill>
          <a:latin typeface="Tahoma"/>
          <a:ea typeface="+mn-ea"/>
          <a:cs typeface="Tahoma"/>
        </a:defRPr>
      </a:lvl2pPr>
      <a:lvl3pPr marL="1257300" indent="-352425" algn="l" rtl="0" eaLnBrk="0" fontAlgn="auto" hangingPunct="0">
        <a:spcBef>
          <a:spcPts val="600"/>
        </a:spcBef>
        <a:spcAft>
          <a:spcPts val="0"/>
        </a:spcAft>
        <a:buSzPct val="100000"/>
        <a:buFontTx/>
        <a:buBlip>
          <a:blip r:embed="rId9"/>
        </a:buBlip>
        <a:tabLst/>
        <a:defRPr sz="2400" kern="1200">
          <a:solidFill>
            <a:srgbClr val="003366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263650" indent="-6350" algn="l" rtl="0" eaLnBrk="0" fontAlgn="auto" hangingPunct="0">
        <a:spcBef>
          <a:spcPts val="0"/>
        </a:spcBef>
        <a:spcAft>
          <a:spcPts val="0"/>
        </a:spcAft>
        <a:buSzPct val="100000"/>
        <a:buFontTx/>
        <a:buBlip>
          <a:blip r:embed="rId9"/>
        </a:buBlip>
        <a:defRPr lang="en-US" sz="2400" b="0" kern="1200" dirty="0" smtClean="0">
          <a:solidFill>
            <a:srgbClr val="003366"/>
          </a:solidFill>
          <a:latin typeface="Tahoma"/>
          <a:ea typeface="+mn-ea"/>
          <a:cs typeface="Tahom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3366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733800" y="3200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dirty="0" smtClean="0">
                <a:solidFill>
                  <a:srgbClr val="003366"/>
                </a:solidFill>
                <a:latin typeface="Tahoma" pitchFamily="34" charset="0"/>
              </a:rPr>
              <a:t>Impact </a:t>
            </a:r>
            <a:r>
              <a:rPr lang="en-GB" sz="3200" b="1" dirty="0">
                <a:solidFill>
                  <a:srgbClr val="003366"/>
                </a:solidFill>
                <a:latin typeface="Tahoma" pitchFamily="34" charset="0"/>
              </a:rPr>
              <a:t>of RPAS on ATM</a:t>
            </a:r>
            <a:endParaRPr lang="en-US" sz="2200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003366"/>
                </a:solidFill>
                <a:latin typeface="Tahoma" pitchFamily="34" charset="0"/>
              </a:rPr>
              <a:t>Eduardo Garcia</a:t>
            </a:r>
            <a:r>
              <a:rPr lang="en-US" b="1" dirty="0" smtClean="0">
                <a:solidFill>
                  <a:srgbClr val="003366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en-US" sz="2200" b="1" dirty="0">
                <a:solidFill>
                  <a:srgbClr val="003366"/>
                </a:solidFill>
                <a:latin typeface="Tahoma" pitchFamily="34" charset="0"/>
              </a:rPr>
              <a:t/>
            </a:r>
            <a:br>
              <a:rPr lang="en-US" sz="2200" b="1" dirty="0">
                <a:solidFill>
                  <a:srgbClr val="003366"/>
                </a:solidFill>
                <a:latin typeface="Tahoma" pitchFamily="34" charset="0"/>
              </a:rPr>
            </a:br>
            <a:endParaRPr lang="en-US" sz="14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81000" y="6350976"/>
            <a:ext cx="838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400" b="1" dirty="0" smtClean="0">
                <a:solidFill>
                  <a:srgbClr val="003366"/>
                </a:solidFill>
                <a:latin typeface="Tahoma" pitchFamily="34" charset="0"/>
              </a:rPr>
              <a:t> </a:t>
            </a:r>
            <a:endParaRPr lang="de-AT" sz="1400" b="1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86" y="6320527"/>
            <a:ext cx="74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7th International conference. LARNACA, Cyprus -  21 OCTOBER 2016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CANSO </a:t>
            </a:r>
            <a:r>
              <a:rPr lang="en-GB" sz="2000" dirty="0"/>
              <a:t>supports active collaboration with </a:t>
            </a:r>
            <a:r>
              <a:rPr lang="en-GB" sz="2000" dirty="0" smtClean="0"/>
              <a:t>stakeholders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/>
          <a:stretch/>
        </p:blipFill>
        <p:spPr bwMode="auto">
          <a:xfrm>
            <a:off x="533400" y="1295400"/>
            <a:ext cx="7543800" cy="46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6532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446882"/>
            <a:ext cx="8343899" cy="480219"/>
          </a:xfrm>
        </p:spPr>
        <p:txBody>
          <a:bodyPr/>
          <a:lstStyle/>
          <a:p>
            <a:r>
              <a:rPr lang="en-US" sz="2400" dirty="0"/>
              <a:t>Role of ANSPs </a:t>
            </a:r>
            <a:r>
              <a:rPr lang="en-US" sz="2400" dirty="0" smtClean="0"/>
              <a:t>in the </a:t>
            </a:r>
            <a:r>
              <a:rPr lang="en-US" sz="2400" dirty="0"/>
              <a:t>future UAS Traffic </a:t>
            </a:r>
            <a:r>
              <a:rPr lang="en-US" sz="2400" dirty="0" smtClean="0"/>
              <a:t>Management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84894" y="1219200"/>
            <a:ext cx="8354305" cy="4730081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 smtClean="0"/>
              <a:t>OPS Concept for the integration of very low level (VLL) operations for UAS has to be developed and validated</a:t>
            </a:r>
          </a:p>
          <a:p>
            <a:pPr>
              <a:spcAft>
                <a:spcPts val="600"/>
              </a:spcAft>
            </a:pPr>
            <a:r>
              <a:rPr lang="en-US" b="0" dirty="0"/>
              <a:t>ANSPs have to be involved actively in the process of the </a:t>
            </a:r>
            <a:r>
              <a:rPr lang="en-GB" b="0" dirty="0" smtClean="0"/>
              <a:t>Unmanned </a:t>
            </a:r>
            <a:r>
              <a:rPr lang="en-GB" b="0" dirty="0"/>
              <a:t>Aircraft System (UAS) Traffic Management (UTM) </a:t>
            </a:r>
            <a:r>
              <a:rPr lang="en-GB" b="0" dirty="0" smtClean="0"/>
              <a:t>development to ensure: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</a:t>
            </a:r>
            <a:r>
              <a:rPr lang="en-GB" b="0" dirty="0" smtClean="0"/>
              <a:t>afe </a:t>
            </a:r>
            <a:r>
              <a:rPr lang="en-GB" b="0" dirty="0"/>
              <a:t>and fair integration for all airspace users. 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GB" dirty="0"/>
              <a:t>A</a:t>
            </a:r>
            <a:r>
              <a:rPr lang="en-GB" b="0" dirty="0" smtClean="0"/>
              <a:t>ppropriate </a:t>
            </a:r>
            <a:r>
              <a:rPr lang="en-GB" b="0" dirty="0"/>
              <a:t>safety at "</a:t>
            </a:r>
            <a:r>
              <a:rPr lang="en-GB" b="0" dirty="0" smtClean="0"/>
              <a:t>boundaries“,</a:t>
            </a:r>
            <a:r>
              <a:rPr lang="en-US" b="0" dirty="0" smtClean="0"/>
              <a:t> especially in the integration of VLL flying UAS in the vicinity of aerodromes.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Interoperability between the UTM and ATM systems</a:t>
            </a:r>
            <a:endParaRPr lang="en-US" b="0" dirty="0" smtClean="0"/>
          </a:p>
          <a:p>
            <a:pPr>
              <a:spcAft>
                <a:spcPts val="600"/>
              </a:spcAft>
            </a:pPr>
            <a:r>
              <a:rPr lang="en-US" b="0" dirty="0" smtClean="0"/>
              <a:t>ANSPs should be involved in the implementation and development for new SMS requirements due to the UTM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311651" y="6369053"/>
            <a:ext cx="4905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535B1-3DE3-4756-B292-1371298DB23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2510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4072" y="1182328"/>
            <a:ext cx="8153400" cy="4876800"/>
          </a:xfrm>
        </p:spPr>
        <p:txBody>
          <a:bodyPr/>
          <a:lstStyle/>
          <a:p>
            <a:r>
              <a:rPr lang="en-GB" b="0" dirty="0"/>
              <a:t>RPAS are a game changer and an exciting opportunity to change the way people, businesses and State organisations do </a:t>
            </a:r>
            <a:r>
              <a:rPr lang="en-GB" b="0" dirty="0" smtClean="0"/>
              <a:t>things</a:t>
            </a:r>
          </a:p>
          <a:p>
            <a:pPr marL="0" indent="0">
              <a:buNone/>
            </a:pPr>
            <a:endParaRPr lang="en-GB" b="0" dirty="0" smtClean="0"/>
          </a:p>
          <a:p>
            <a:r>
              <a:rPr lang="en-GB" b="0" dirty="0" smtClean="0"/>
              <a:t>CANSO </a:t>
            </a:r>
            <a:r>
              <a:rPr lang="en-GB" b="0" dirty="0"/>
              <a:t>is putting a lot of resources and effort into the RPAS area</a:t>
            </a:r>
            <a:endParaRPr lang="en-GB" b="0" dirty="0" smtClean="0"/>
          </a:p>
          <a:p>
            <a:endParaRPr lang="en-US" b="0" dirty="0" smtClean="0"/>
          </a:p>
          <a:p>
            <a:r>
              <a:rPr lang="en-US" b="0" dirty="0" smtClean="0"/>
              <a:t>Safety, Safety, Safety…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232274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Questions &amp; Answers</a:t>
            </a:r>
            <a:endParaRPr lang="en-GB" sz="3200" dirty="0"/>
          </a:p>
        </p:txBody>
      </p:sp>
      <p:pic>
        <p:nvPicPr>
          <p:cNvPr id="4" name="Picture 3" descr="iStock_000003721935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3" y="1124744"/>
            <a:ext cx="8454532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4072" y="4417448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003366"/>
                </a:solidFill>
                <a:latin typeface="+mj-lt"/>
                <a:cs typeface="+mj-cs"/>
              </a:rPr>
              <a:t>www.canso.org</a:t>
            </a:r>
            <a:endParaRPr lang="en-GB" sz="3200" b="1" dirty="0">
              <a:solidFill>
                <a:srgbClr val="003366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90169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4895" y="1628801"/>
            <a:ext cx="8229600" cy="432048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10" descr="General CANSO PPT Template_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4200" y="10668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3366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fr-FR" sz="3600" b="1">
                <a:solidFill>
                  <a:srgbClr val="FFFFFF"/>
                </a:solidFill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279953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About CANSO</a:t>
            </a:r>
            <a:endParaRPr lang="en-GB" altLang="en-US" sz="3200" dirty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6775" y="1219200"/>
            <a:ext cx="8127076" cy="4681450"/>
          </a:xfrm>
          <a:prstGeom prst="rect">
            <a:avLst/>
          </a:prstGeom>
        </p:spPr>
        <p:txBody>
          <a:bodyPr tIns="0"/>
          <a:lstStyle/>
          <a:p>
            <a:pPr>
              <a:spcAft>
                <a:spcPts val="1200"/>
              </a:spcAft>
            </a:pPr>
            <a:r>
              <a:rPr lang="en-CA" altLang="en-US" dirty="0"/>
              <a:t>Vision</a:t>
            </a:r>
            <a:r>
              <a:rPr lang="en-CA" altLang="en-US" b="0" dirty="0"/>
              <a:t>: to be the </a:t>
            </a:r>
            <a:r>
              <a:rPr lang="en-CA" altLang="en-US" b="0" dirty="0" smtClean="0"/>
              <a:t>recognised </a:t>
            </a:r>
            <a:r>
              <a:rPr lang="en-CA" altLang="en-US" b="0" dirty="0"/>
              <a:t>leader in transforming global air traffic management (ATM) performance</a:t>
            </a:r>
          </a:p>
          <a:p>
            <a:pPr>
              <a:spcAft>
                <a:spcPts val="1200"/>
              </a:spcAft>
            </a:pPr>
            <a:r>
              <a:rPr lang="en-CA" altLang="en-US" dirty="0"/>
              <a:t>Mission</a:t>
            </a:r>
            <a:r>
              <a:rPr lang="en-CA" altLang="en-US" b="0" dirty="0"/>
              <a:t>: as the global voice of ATM, represents the views of ANSPs and creates value for its Members and stakeholders</a:t>
            </a:r>
          </a:p>
          <a:p>
            <a:pPr>
              <a:spcAft>
                <a:spcPts val="1200"/>
              </a:spcAft>
            </a:pPr>
            <a:r>
              <a:rPr lang="en-CA" altLang="en-US" dirty="0"/>
              <a:t>Delivers</a:t>
            </a:r>
            <a:r>
              <a:rPr lang="en-CA" altLang="en-US" b="0" dirty="0"/>
              <a:t> policy and standards of best practice through </a:t>
            </a:r>
            <a:r>
              <a:rPr lang="en-CA" altLang="en-US" b="0" dirty="0" smtClean="0"/>
              <a:t>committees’ </a:t>
            </a:r>
            <a:r>
              <a:rPr lang="en-CA" altLang="en-US" b="0" dirty="0"/>
              <a:t>work programmes: Safety, Operations, and Policy</a:t>
            </a:r>
          </a:p>
          <a:p>
            <a:pPr>
              <a:spcAft>
                <a:spcPts val="1200"/>
              </a:spcAft>
            </a:pPr>
            <a:r>
              <a:rPr lang="en-CA" altLang="en-US" dirty="0"/>
              <a:t>CANSO Members </a:t>
            </a:r>
            <a:r>
              <a:rPr lang="en-CA" altLang="en-US" b="0" dirty="0"/>
              <a:t>support over 85% of world air traffic – </a:t>
            </a:r>
            <a:r>
              <a:rPr lang="en-CA" altLang="en-US" b="0" dirty="0" smtClean="0"/>
              <a:t>88 </a:t>
            </a:r>
            <a:r>
              <a:rPr lang="en-CA" altLang="en-US" b="0" dirty="0"/>
              <a:t>Full Members; </a:t>
            </a:r>
            <a:r>
              <a:rPr lang="en-CA" altLang="en-US" b="0" dirty="0" smtClean="0"/>
              <a:t>79 </a:t>
            </a:r>
            <a:r>
              <a:rPr lang="en-CA" altLang="en-US" b="0" dirty="0"/>
              <a:t>Associate Members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485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70" b="-14970"/>
          <a:stretch/>
        </p:blipFill>
        <p:spPr>
          <a:xfrm>
            <a:off x="467544" y="434160"/>
            <a:ext cx="8208912" cy="6153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CANSO Global Presence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32240" y="1196752"/>
            <a:ext cx="194421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17544" y="3652807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73628" y="3063429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55125" y="2926377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03184" y="2992035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257800" y="3552223"/>
            <a:ext cx="45719" cy="15728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88190" y="4504203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12010" y="4045229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097" y="1628566"/>
            <a:ext cx="875561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Montreal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126" y="3978737"/>
            <a:ext cx="107593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Mexico City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4036" y="4874982"/>
            <a:ext cx="774571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Amman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8114" y="3155101"/>
            <a:ext cx="829073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9907" y="3526174"/>
            <a:ext cx="963725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Singapore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8525" y="1490067"/>
            <a:ext cx="1465466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HQ - Amsterdam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2980" y="5254366"/>
            <a:ext cx="1269899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Johannesburg</a:t>
            </a:r>
            <a:endParaRPr lang="en-GB" sz="1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/>
          <p:cNvCxnSpPr>
            <a:stCxn id="9" idx="7"/>
          </p:cNvCxnSpPr>
          <p:nvPr/>
        </p:nvCxnSpPr>
        <p:spPr bwMode="auto">
          <a:xfrm flipV="1">
            <a:off x="4516588" y="1767066"/>
            <a:ext cx="1041937" cy="1169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8" idx="1"/>
          </p:cNvCxnSpPr>
          <p:nvPr/>
        </p:nvCxnSpPr>
        <p:spPr bwMode="auto">
          <a:xfrm>
            <a:off x="2172299" y="1899675"/>
            <a:ext cx="611874" cy="11742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762216" y="3709507"/>
            <a:ext cx="465873" cy="2713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587458" y="4576211"/>
            <a:ext cx="320890" cy="678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011394" y="3028039"/>
            <a:ext cx="391790" cy="127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304693" y="3624232"/>
            <a:ext cx="308090" cy="1250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584795" y="3803173"/>
            <a:ext cx="885112" cy="274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3247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0" dirty="0"/>
              <a:t>CANSO is committed to the development of seamless, safe, and efficient airspace and is dedicated to ensuring ANSPs are equipped with the tools to safely and seamlessly integrate </a:t>
            </a:r>
            <a:r>
              <a:rPr lang="en-GB" b="0" dirty="0" smtClean="0"/>
              <a:t>RPAS </a:t>
            </a:r>
            <a:r>
              <a:rPr lang="en-GB" b="0" dirty="0"/>
              <a:t>into global </a:t>
            </a:r>
            <a:r>
              <a:rPr lang="en-GB" b="0" dirty="0" smtClean="0"/>
              <a:t>ATM</a:t>
            </a:r>
          </a:p>
          <a:p>
            <a:endParaRPr lang="en-GB" b="0" dirty="0"/>
          </a:p>
          <a:p>
            <a:r>
              <a:rPr lang="en-GB" b="0" dirty="0"/>
              <a:t>From the perspective of an ANSP, integrating RPAS into non-segregated airspace is of special interest. 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/>
              <a:t>CANSO is leading the way towards a safe integration of RPAS in the global airspace by focusing on training materials and standardising contingency/emergency procedures.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85961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882"/>
            <a:ext cx="8229600" cy="480219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rise of </a:t>
            </a:r>
            <a:r>
              <a:rPr lang="en-GB" dirty="0" smtClean="0"/>
              <a:t>RPAS/Drones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179872"/>
            <a:ext cx="8305800" cy="4876800"/>
          </a:xfrm>
        </p:spPr>
        <p:txBody>
          <a:bodyPr/>
          <a:lstStyle/>
          <a:p>
            <a:r>
              <a:rPr lang="en-GB" b="0" dirty="0" smtClean="0"/>
              <a:t>RPAS/Drones </a:t>
            </a:r>
            <a:r>
              <a:rPr lang="en-GB" b="0" dirty="0"/>
              <a:t>are becoming an increasingly common sight in our </a:t>
            </a:r>
            <a:r>
              <a:rPr lang="en-GB" b="0" dirty="0" smtClean="0"/>
              <a:t>skies</a:t>
            </a:r>
          </a:p>
          <a:p>
            <a:pPr>
              <a:spcAft>
                <a:spcPts val="300"/>
              </a:spcAft>
            </a:pPr>
            <a:r>
              <a:rPr lang="en-GB" b="0" dirty="0" smtClean="0"/>
              <a:t>RPAS/Drones </a:t>
            </a:r>
            <a:r>
              <a:rPr lang="en-GB" b="0" dirty="0"/>
              <a:t>have the potential to open up all sorts of new opportunities and applications, from:</a:t>
            </a:r>
          </a:p>
          <a:p>
            <a:pPr lvl="2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Emergency </a:t>
            </a:r>
            <a:r>
              <a:rPr lang="en-GB" sz="2000" dirty="0"/>
              <a:t>and life-saving applications; </a:t>
            </a:r>
          </a:p>
          <a:p>
            <a:pPr lvl="2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Aerial </a:t>
            </a:r>
            <a:r>
              <a:rPr lang="en-GB" sz="2000" dirty="0"/>
              <a:t>surveillance and mapping; </a:t>
            </a:r>
          </a:p>
          <a:p>
            <a:pPr lvl="2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And </a:t>
            </a:r>
            <a:r>
              <a:rPr lang="en-GB" sz="2000" dirty="0"/>
              <a:t>retail deliveries like Amazon</a:t>
            </a:r>
          </a:p>
          <a:p>
            <a:r>
              <a:rPr lang="en-GB" b="0" dirty="0" smtClean="0"/>
              <a:t>In </a:t>
            </a:r>
            <a:r>
              <a:rPr lang="en-GB" b="0" dirty="0"/>
              <a:t>addition, RPAS are an emerging market that is creating jobs and growth </a:t>
            </a:r>
          </a:p>
        </p:txBody>
      </p:sp>
      <p:sp>
        <p:nvSpPr>
          <p:cNvPr id="4" name="Rectangle 6"/>
          <p:cNvSpPr/>
          <p:nvPr/>
        </p:nvSpPr>
        <p:spPr>
          <a:xfrm>
            <a:off x="381000" y="4648200"/>
            <a:ext cx="8305800" cy="1431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49325" y="4648200"/>
            <a:ext cx="7246938" cy="369887"/>
          </a:xfrm>
          <a:prstGeom prst="rect">
            <a:avLst/>
          </a:prstGeom>
          <a:noFill/>
          <a:ln>
            <a:noFill/>
          </a:ln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altLang="fr-FR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Autonomous capabilities are growing in other industries rapidly !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502150" y="4954587"/>
            <a:ext cx="8778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i="1" dirty="0" smtClean="0">
                <a:latin typeface="+mn-lt"/>
              </a:rPr>
              <a:t>Ships</a:t>
            </a:r>
            <a:endParaRPr lang="fr-FR" altLang="fr-FR" sz="1100" i="1" dirty="0" smtClean="0">
              <a:latin typeface="+mn-lt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7086600" y="4972050"/>
            <a:ext cx="14255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i="1" smtClean="0">
                <a:latin typeface="+mn-lt"/>
              </a:rPr>
              <a:t>Internet of things</a:t>
            </a:r>
            <a:endParaRPr lang="fr-FR" altLang="fr-FR" sz="1100" i="1" smtClean="0">
              <a:latin typeface="+mn-lt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746375" y="4940300"/>
            <a:ext cx="10509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i="1" smtClean="0">
                <a:latin typeface="+mn-lt"/>
              </a:rPr>
              <a:t>Automotive</a:t>
            </a:r>
            <a:endParaRPr lang="fr-FR" altLang="fr-FR" sz="1100" i="1" smtClean="0">
              <a:latin typeface="+mn-lt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1385888" y="4953000"/>
            <a:ext cx="10350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i="1" smtClean="0">
                <a:latin typeface="+mn-lt"/>
              </a:rPr>
              <a:t>Railways</a:t>
            </a:r>
            <a:endParaRPr lang="fr-FR" altLang="fr-FR" sz="1100" i="1" smtClean="0">
              <a:latin typeface="+mn-lt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5946775" y="4953000"/>
            <a:ext cx="1085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i="1" smtClean="0">
                <a:latin typeface="+mn-lt"/>
              </a:rPr>
              <a:t>AI / robotics</a:t>
            </a:r>
            <a:endParaRPr lang="fr-FR" altLang="fr-FR" sz="1100" i="1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22875"/>
            <a:ext cx="102658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30" y="5235575"/>
            <a:ext cx="94137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robot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03825"/>
            <a:ext cx="48283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internet of thing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8658"/>
          <a:stretch/>
        </p:blipFill>
        <p:spPr bwMode="auto">
          <a:xfrm>
            <a:off x="7198649" y="5257800"/>
            <a:ext cx="946814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orldmaritimenews.com/wp-content/uploads/2015/07/Rolls-Royce-Spearheads-Study-into-Autonomous-Shi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31" y="5181600"/>
            <a:ext cx="1210469" cy="7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07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0" dirty="0"/>
              <a:t>Integration of </a:t>
            </a:r>
            <a:r>
              <a:rPr lang="en-GB" b="0" dirty="0" smtClean="0"/>
              <a:t>RPAS into </a:t>
            </a:r>
            <a:r>
              <a:rPr lang="en-GB" b="0" dirty="0"/>
              <a:t>current and evolving ATM systems</a:t>
            </a:r>
          </a:p>
          <a:p>
            <a:r>
              <a:rPr lang="en-GB" b="0" dirty="0"/>
              <a:t>Addressing insertion of </a:t>
            </a:r>
            <a:r>
              <a:rPr lang="en-GB" b="0" dirty="0" smtClean="0"/>
              <a:t>emerging </a:t>
            </a:r>
            <a:r>
              <a:rPr lang="en-GB" b="0" dirty="0"/>
              <a:t>t</a:t>
            </a:r>
            <a:r>
              <a:rPr lang="en-GB" b="0" dirty="0" smtClean="0"/>
              <a:t>echnologies </a:t>
            </a:r>
            <a:endParaRPr lang="en-GB" b="0" dirty="0"/>
          </a:p>
          <a:p>
            <a:r>
              <a:rPr lang="en-GB" b="0" dirty="0"/>
              <a:t>Key factors -</a:t>
            </a:r>
          </a:p>
          <a:p>
            <a:pPr lvl="1"/>
            <a:r>
              <a:rPr lang="en-GB" dirty="0"/>
              <a:t>Ensuring safety</a:t>
            </a:r>
          </a:p>
          <a:p>
            <a:pPr lvl="1"/>
            <a:r>
              <a:rPr lang="en-GB" dirty="0"/>
              <a:t>Maintaining efficiency</a:t>
            </a:r>
          </a:p>
          <a:p>
            <a:pPr lvl="1"/>
            <a:r>
              <a:rPr lang="en-GB" dirty="0"/>
              <a:t>RPAS (regardless of size) operating within controlled airspace should comply with existing equipage requirements, procedures, and regulations unless operating with a waiver or exemption</a:t>
            </a:r>
          </a:p>
          <a:p>
            <a:r>
              <a:rPr lang="en-GB" b="0" dirty="0"/>
              <a:t>Work closely with RPAS stakeholders on integration issues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6881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143000"/>
            <a:ext cx="8001000" cy="4876800"/>
          </a:xfrm>
        </p:spPr>
        <p:txBody>
          <a:bodyPr/>
          <a:lstStyle/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/>
              <a:t>RPAS </a:t>
            </a:r>
            <a:r>
              <a:rPr lang="en-GB" sz="1800" b="0" dirty="0"/>
              <a:t>are unique and varied aircraft.</a:t>
            </a:r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/>
              <a:t>ANSPs confirm </a:t>
            </a:r>
            <a:r>
              <a:rPr lang="en-GB" sz="1800" b="0" dirty="0"/>
              <a:t>that small RPAS operations are already impacting the safety and efficiency of ATM </a:t>
            </a:r>
            <a:r>
              <a:rPr lang="en-GB" sz="1800" b="0" dirty="0" smtClean="0"/>
              <a:t>operations</a:t>
            </a:r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/>
              <a:t>One </a:t>
            </a:r>
            <a:r>
              <a:rPr lang="en-GB" sz="1800" b="0" dirty="0"/>
              <a:t>of the most unique challenges that ANSPs face today is bridging the gap between ATM and non-traditional users. </a:t>
            </a:r>
            <a:endParaRPr lang="en-GB" sz="1800" b="0" dirty="0" smtClean="0"/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/>
              <a:t>Inability </a:t>
            </a:r>
            <a:r>
              <a:rPr lang="en-GB" sz="1800" b="0" dirty="0"/>
              <a:t>to comply with many standard and routine ATM </a:t>
            </a:r>
            <a:r>
              <a:rPr lang="en-GB" sz="1800" b="0" dirty="0" smtClean="0"/>
              <a:t>procedures (including </a:t>
            </a:r>
            <a:r>
              <a:rPr lang="en-GB" sz="1800" b="0" dirty="0"/>
              <a:t>contingency operations and emergency </a:t>
            </a:r>
            <a:r>
              <a:rPr lang="en-GB" sz="1800" b="0" dirty="0" smtClean="0"/>
              <a:t>management)</a:t>
            </a:r>
            <a:endParaRPr lang="en-GB" sz="1800" b="0" dirty="0"/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/>
              <a:t>Aerodrome </a:t>
            </a:r>
            <a:r>
              <a:rPr lang="en-GB" sz="1800" b="0" dirty="0"/>
              <a:t>s</a:t>
            </a:r>
            <a:r>
              <a:rPr lang="en-GB" sz="1800" b="0" dirty="0" smtClean="0"/>
              <a:t>urface </a:t>
            </a:r>
            <a:r>
              <a:rPr lang="en-GB" sz="1800" b="0" dirty="0"/>
              <a:t>m</a:t>
            </a:r>
            <a:r>
              <a:rPr lang="en-GB" sz="1800" b="0" dirty="0" smtClean="0"/>
              <a:t>ovement</a:t>
            </a:r>
            <a:endParaRPr lang="en-GB" sz="1800" b="0" dirty="0"/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/>
              <a:t>Lack of standardised procedures and means to mitigate hazards associated with lost link and flyaway situations</a:t>
            </a:r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/>
              <a:t>Insufficient application of existing safety management and safety risk management policy </a:t>
            </a:r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/>
              <a:t>Lack </a:t>
            </a:r>
            <a:r>
              <a:rPr lang="en-GB" sz="1800" b="0" dirty="0"/>
              <a:t>of standard phraseology and terminology</a:t>
            </a:r>
          </a:p>
          <a:p>
            <a:pPr>
              <a:spcAft>
                <a:spcPts val="500"/>
              </a:spcAft>
              <a:buFont typeface="+mj-lt"/>
              <a:buAutoNum type="arabicPeriod"/>
            </a:pPr>
            <a:r>
              <a:rPr lang="en-GB" sz="1800" b="0" dirty="0" smtClean="0">
                <a:solidFill>
                  <a:schemeClr val="accent2"/>
                </a:solidFill>
              </a:rPr>
              <a:t>Inconsistent </a:t>
            </a:r>
            <a:r>
              <a:rPr lang="en-GB" sz="1800" b="0" dirty="0">
                <a:solidFill>
                  <a:schemeClr val="accent2"/>
                </a:solidFill>
              </a:rPr>
              <a:t>implementation, </a:t>
            </a:r>
            <a:r>
              <a:rPr lang="en-GB" sz="1800" b="0" dirty="0" smtClean="0">
                <a:solidFill>
                  <a:schemeClr val="accent2"/>
                </a:solidFill>
              </a:rPr>
              <a:t>globally</a:t>
            </a:r>
            <a:r>
              <a:rPr lang="en-GB" sz="1800" b="0" dirty="0">
                <a:solidFill>
                  <a:schemeClr val="accent2"/>
                </a:solidFill>
              </a:rPr>
              <a:t>, on RPAS </a:t>
            </a:r>
            <a:r>
              <a:rPr lang="en-GB" sz="1800" b="0" dirty="0" smtClean="0">
                <a:solidFill>
                  <a:schemeClr val="accent2"/>
                </a:solidFill>
              </a:rPr>
              <a:t>integration particularly </a:t>
            </a:r>
            <a:r>
              <a:rPr lang="en-GB" sz="1800" b="0" dirty="0">
                <a:solidFill>
                  <a:schemeClr val="accent2"/>
                </a:solidFill>
              </a:rPr>
              <a:t>small, </a:t>
            </a:r>
            <a:r>
              <a:rPr lang="en-GB" sz="1800" b="0" dirty="0" smtClean="0">
                <a:solidFill>
                  <a:schemeClr val="accent2"/>
                </a:solidFill>
              </a:rPr>
              <a:t>low-level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842686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Landscape is complex…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" y="1174252"/>
            <a:ext cx="6183313" cy="48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763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/>
              <a:t>Actions - What is CANSO doing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8933" y="1219200"/>
            <a:ext cx="8267699" cy="4876800"/>
          </a:xfrm>
        </p:spPr>
        <p:txBody>
          <a:bodyPr/>
          <a:lstStyle/>
          <a:p>
            <a:pPr lvl="0"/>
            <a:r>
              <a:rPr lang="en-US" sz="2000" b="0" dirty="0"/>
              <a:t>Representing CANSO</a:t>
            </a:r>
          </a:p>
          <a:p>
            <a:pPr lvl="1"/>
            <a:r>
              <a:rPr lang="en-US" sz="1800" b="0" dirty="0"/>
              <a:t>ICAO RPAS Panel – SARPS development</a:t>
            </a:r>
          </a:p>
          <a:p>
            <a:pPr lvl="1"/>
            <a:r>
              <a:rPr lang="en-US" sz="1800" b="0" dirty="0"/>
              <a:t>JARUS Industry Stakeholder Consultation Board – Still kicking the tires (Next meeting in Madrid/April)</a:t>
            </a:r>
          </a:p>
          <a:p>
            <a:pPr lvl="1"/>
            <a:r>
              <a:rPr lang="en-US" sz="1800" b="0" dirty="0" smtClean="0"/>
              <a:t>SESAR 2020 RPAS Definition Phase</a:t>
            </a:r>
            <a:endParaRPr lang="en-US" sz="1800" b="0" dirty="0"/>
          </a:p>
          <a:p>
            <a:pPr lvl="1"/>
            <a:r>
              <a:rPr lang="en-US" sz="1800" b="0" dirty="0" smtClean="0"/>
              <a:t>ICAO </a:t>
            </a:r>
            <a:r>
              <a:rPr lang="en-US" sz="1800" b="0" dirty="0" err="1"/>
              <a:t>sUAS</a:t>
            </a:r>
            <a:r>
              <a:rPr lang="en-US" sz="1800" b="0" dirty="0"/>
              <a:t> Advisory </a:t>
            </a:r>
            <a:r>
              <a:rPr lang="en-US" sz="1800" b="0" dirty="0" smtClean="0"/>
              <a:t>Group</a:t>
            </a:r>
            <a:endParaRPr lang="en-US" sz="1800" b="0" dirty="0"/>
          </a:p>
          <a:p>
            <a:pPr lvl="0"/>
            <a:r>
              <a:rPr lang="en-GB" sz="2000" b="0" dirty="0"/>
              <a:t>CANSO is leading efforts to be progressive in emergency management of RPAS </a:t>
            </a:r>
            <a:endParaRPr lang="en-GB" sz="2000" b="0" dirty="0" smtClean="0"/>
          </a:p>
          <a:p>
            <a:pPr lvl="0"/>
            <a:r>
              <a:rPr lang="en-US" sz="2000" b="0" dirty="0" smtClean="0"/>
              <a:t>Finalising </a:t>
            </a:r>
            <a:r>
              <a:rPr lang="en-US" sz="2000" b="0" dirty="0"/>
              <a:t>RPAS </a:t>
            </a:r>
            <a:r>
              <a:rPr lang="en-US" sz="2000" b="0" dirty="0" smtClean="0"/>
              <a:t>position </a:t>
            </a:r>
            <a:r>
              <a:rPr lang="en-US" sz="2000" b="0" dirty="0"/>
              <a:t>p</a:t>
            </a:r>
            <a:r>
              <a:rPr lang="en-US" sz="2000" b="0" dirty="0" smtClean="0"/>
              <a:t>aper </a:t>
            </a:r>
            <a:r>
              <a:rPr lang="en-US" sz="2000" b="0" dirty="0"/>
              <a:t>regarding ANSP concerns about the proliferation of small UAS</a:t>
            </a:r>
          </a:p>
          <a:p>
            <a:pPr lvl="0"/>
            <a:r>
              <a:rPr lang="en-GB" sz="2000" b="0" dirty="0"/>
              <a:t>Developing training materials for ANSP's on general RPAS </a:t>
            </a:r>
            <a:r>
              <a:rPr lang="en-GB" sz="2000" b="0" dirty="0" smtClean="0"/>
              <a:t>operations</a:t>
            </a:r>
          </a:p>
          <a:p>
            <a:pPr lvl="0"/>
            <a:r>
              <a:rPr lang="en-US" sz="2000" b="0" dirty="0" smtClean="0"/>
              <a:t>Updating </a:t>
            </a:r>
            <a:r>
              <a:rPr lang="en-US" sz="2000" b="0" dirty="0"/>
              <a:t>CANSO </a:t>
            </a:r>
            <a:r>
              <a:rPr lang="en-US" sz="2000" b="0" i="1" dirty="0"/>
              <a:t>ANSP Considerations for RPAS Operations </a:t>
            </a:r>
            <a:r>
              <a:rPr lang="en-US" sz="2000" b="0" dirty="0"/>
              <a:t>Publication </a:t>
            </a:r>
            <a:endParaRPr lang="en-US" sz="2000" b="0" dirty="0" smtClean="0"/>
          </a:p>
          <a:p>
            <a:pPr lvl="0"/>
            <a:r>
              <a:rPr lang="en-US" sz="2000" b="0" dirty="0" smtClean="0"/>
              <a:t>Providing inputs to EASA (e.g. Prototype Rule,…</a:t>
            </a:r>
            <a:r>
              <a:rPr lang="en-US" sz="2000" b="0" dirty="0" err="1" smtClean="0"/>
              <a:t>etc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428748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10590</TotalTime>
  <Words>1038</Words>
  <Application>Microsoft Office PowerPoint</Application>
  <PresentationFormat>On-screen Show (4:3)</PresentationFormat>
  <Paragraphs>111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About CANSO</vt:lpstr>
      <vt:lpstr>CANSO Global Presence</vt:lpstr>
      <vt:lpstr>General Comments</vt:lpstr>
      <vt:lpstr>The rise of RPAS/Drones </vt:lpstr>
      <vt:lpstr>Our Objective</vt:lpstr>
      <vt:lpstr>Challenges</vt:lpstr>
      <vt:lpstr>Regulatory Landscape is complex…</vt:lpstr>
      <vt:lpstr>Actions - What is CANSO doing?</vt:lpstr>
      <vt:lpstr>CANSO supports active collaboration with stakeholders</vt:lpstr>
      <vt:lpstr>Role of ANSPs in the future UAS Traffic Management</vt:lpstr>
      <vt:lpstr>Conclusions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Guenter.Martis@CANSO.org</dc:creator>
  <cp:lastModifiedBy>CANSO</cp:lastModifiedBy>
  <cp:revision>448</cp:revision>
  <cp:lastPrinted>2013-02-07T16:12:26Z</cp:lastPrinted>
  <dcterms:created xsi:type="dcterms:W3CDTF">2013-03-19T10:31:14Z</dcterms:created>
  <dcterms:modified xsi:type="dcterms:W3CDTF">2016-10-14T13:30:52Z</dcterms:modified>
</cp:coreProperties>
</file>