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19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0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7127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9279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5236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681329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1081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60494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13290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5806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97027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60170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65086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EB73-608B-4AA0-8B5F-D37BCA313F6B}" type="datetimeFigureOut">
              <a:rPr lang="en-CA" smtClean="0"/>
              <a:pPr/>
              <a:t>2016-10-19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07BE2-531F-4997-8D30-08800D9AB37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93246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512904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Drones, RPAS, UAV’s, UAS</a:t>
            </a:r>
            <a:r>
              <a:rPr lang="en-CA" sz="4000" b="1" dirty="0" smtClean="0">
                <a:solidFill>
                  <a:srgbClr val="2041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</a:t>
            </a:r>
          </a:p>
          <a:p>
            <a:pPr algn="ctr"/>
            <a:r>
              <a:rPr lang="en-CA" sz="4000" b="1" u="sng" dirty="0" smtClean="0">
                <a:solidFill>
                  <a:srgbClr val="20419A"/>
                </a:solidFill>
                <a:latin typeface="Franklin Gothic Medium" panose="020B0603020102020204" pitchFamily="34" charset="0"/>
              </a:rPr>
              <a:t>Unmanned aircraft</a:t>
            </a:r>
            <a:endParaRPr lang="en-CA" sz="4000" b="1" u="sng" dirty="0">
              <a:solidFill>
                <a:srgbClr val="20419A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136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8167"/>
            <a:ext cx="8515350" cy="1303281"/>
          </a:xfrm>
        </p:spPr>
        <p:txBody>
          <a:bodyPr/>
          <a:lstStyle/>
          <a:p>
            <a:r>
              <a:rPr lang="en-GB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Collision risks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Urgent in depth research into the impact of collisions between a small UAS and a manned aircraft to establish severity of impact.</a:t>
            </a:r>
          </a:p>
          <a:p>
            <a:pPr>
              <a:buNone/>
            </a:pPr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UA has to be conspicuous with a manned aircraft in order to allow see and avoid.</a:t>
            </a:r>
          </a:p>
          <a:p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 must establish specific rules for the integration of recreational UA into national Model Aircraft Regulations.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8515350" cy="1450427"/>
          </a:xfrm>
        </p:spPr>
        <p:txBody>
          <a:bodyPr/>
          <a:lstStyle/>
          <a:p>
            <a:r>
              <a:rPr lang="en-GB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Collision risks</a:t>
            </a:r>
            <a:endParaRPr lang="en-GB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2371"/>
            <a:ext cx="7886700" cy="4274591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IFALPA does not believe that autonomous unmanned aircraft are ICAO compatible and can be integrated into common airspace yet.</a:t>
            </a:r>
          </a:p>
          <a:p>
            <a:endParaRPr lang="en-GB" dirty="0" smtClean="0"/>
          </a:p>
          <a:p>
            <a:pPr>
              <a:buNone/>
            </a:pPr>
            <a:r>
              <a:rPr lang="en-GB" sz="3200" b="1" i="1" dirty="0" smtClean="0">
                <a:solidFill>
                  <a:srgbClr val="C00000"/>
                </a:solidFill>
              </a:rPr>
              <a:t>Closing airspace to facilitate UA flights only.</a:t>
            </a:r>
          </a:p>
          <a:p>
            <a:pPr>
              <a:buNone/>
            </a:pPr>
            <a:endParaRPr lang="en-GB" b="1" i="1" dirty="0" smtClean="0">
              <a:solidFill>
                <a:srgbClr val="C0000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IFALPA rejects the denial of airspace to manned aviation in order to accommodate ICAO-non compatible UAS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1460939"/>
          </a:xfrm>
        </p:spPr>
        <p:txBody>
          <a:bodyPr/>
          <a:lstStyle/>
          <a:p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Remotely Piloted Aircraft </a:t>
            </a:r>
            <a:b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Systems (RPAS)</a:t>
            </a:r>
            <a:endParaRPr lang="en-GB" b="1" i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3393"/>
            <a:ext cx="7886700" cy="425357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not acceptable that rules and regulations have to be changed for manned aviation in order to accommodate RPAS integration.</a:t>
            </a:r>
          </a:p>
          <a:p>
            <a:endParaRPr lang="en-GB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RPAS engaged in non segregated public airspace should be certified and compliant with the provisions to follow.</a:t>
            </a:r>
          </a:p>
          <a:p>
            <a:endParaRPr lang="en-GB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compliant UAS will require segregated airspace or mitigation by special authorisations.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8515350" cy="1460937"/>
          </a:xfrm>
        </p:spPr>
        <p:txBody>
          <a:bodyPr/>
          <a:lstStyle/>
          <a:p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operation</a:t>
            </a:r>
            <a:endParaRPr lang="en-GB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sz="4000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Operation in non segregated civilian airspace</a:t>
            </a:r>
          </a:p>
          <a:p>
            <a:r>
              <a:rPr lang="en-GB" sz="3000" b="1" dirty="0" smtClean="0">
                <a:solidFill>
                  <a:srgbClr val="0070C0"/>
                </a:solidFill>
              </a:rPr>
              <a:t>Civil and military UAS certified with same standards as manned aircraft </a:t>
            </a:r>
          </a:p>
          <a:p>
            <a:r>
              <a:rPr lang="en-GB" sz="3000" b="1" dirty="0" smtClean="0">
                <a:solidFill>
                  <a:srgbClr val="0070C0"/>
                </a:solidFill>
              </a:rPr>
              <a:t>Safety assessment with target levels of safety </a:t>
            </a:r>
          </a:p>
          <a:p>
            <a:r>
              <a:rPr lang="en-GB" sz="3000" b="1" dirty="0" smtClean="0">
                <a:solidFill>
                  <a:srgbClr val="0070C0"/>
                </a:solidFill>
              </a:rPr>
              <a:t>Human factors</a:t>
            </a:r>
            <a:endParaRPr lang="en-GB" sz="30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8515350" cy="1460938"/>
          </a:xfrm>
        </p:spPr>
        <p:txBody>
          <a:bodyPr/>
          <a:lstStyle/>
          <a:p>
            <a:r>
              <a:rPr lang="en-GB" i="1" dirty="0" smtClean="0">
                <a:solidFill>
                  <a:srgbClr val="800000"/>
                </a:solidFill>
              </a:rPr>
              <a:t>  </a:t>
            </a:r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and operation</a:t>
            </a:r>
            <a:endParaRPr lang="en-GB" b="1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Data link and ground station components must be part of the certification.</a:t>
            </a:r>
          </a:p>
          <a:p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Human factors consideration for the design of control stations, devices, controls, displays, software, interface and operation.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7030A0"/>
                </a:solidFill>
              </a:rPr>
              <a:t>Pilot in command - ability to control the flight path and exercise responsibility of the flight free from distractions (sterile cockpit).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60937"/>
          </a:xfrm>
        </p:spPr>
        <p:txBody>
          <a:bodyPr/>
          <a:lstStyle/>
          <a:p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Air </a:t>
            </a:r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Traffic Control</a:t>
            </a:r>
            <a:endParaRPr lang="en-GB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Designated 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in command of a 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UAS </a:t>
            </a:r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complies with the Rules of the Air and ATC instructions without delay.</a:t>
            </a:r>
          </a:p>
          <a:p>
            <a:pPr>
              <a:buNone/>
            </a:pPr>
            <a:endParaRPr lang="en-GB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UAS equipment to enable collision avoidance at all times with other aircraft (C/S transponders or other systems).</a:t>
            </a:r>
          </a:p>
          <a:p>
            <a:pPr>
              <a:buNone/>
            </a:pPr>
            <a:endParaRPr lang="en-GB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operated UAS should not be exempt from the above requirements.</a:t>
            </a:r>
          </a:p>
          <a:p>
            <a:endParaRPr lang="en-GB" dirty="0"/>
          </a:p>
        </p:txBody>
      </p:sp>
      <p:pic>
        <p:nvPicPr>
          <p:cNvPr id="2050" name="Picture 2" descr="C:\Users\barbas\Documents\Union\17354914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36" y="0"/>
            <a:ext cx="2244313" cy="152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1439917"/>
          </a:xfrm>
        </p:spPr>
        <p:txBody>
          <a:bodyPr>
            <a:normAutofit/>
          </a:bodyPr>
          <a:lstStyle/>
          <a:p>
            <a:r>
              <a:rPr lang="en-GB" sz="5400" b="1" i="1" dirty="0" smtClean="0">
                <a:solidFill>
                  <a:srgbClr val="800000"/>
                </a:solidFill>
              </a:rPr>
              <a:t>              </a:t>
            </a:r>
            <a:r>
              <a:rPr lang="en-GB" sz="5400" b="1" i="1" dirty="0" smtClean="0">
                <a:solidFill>
                  <a:srgbClr val="FF0000"/>
                </a:solidFill>
              </a:rPr>
              <a:t>Security</a:t>
            </a:r>
            <a:endParaRPr lang="en-GB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Personnel dealing with pre-flight preparation, servicing, programming and operation should have their security background checked.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Persons entering UAS control/programming stations screened as per ICAO Annex 17 to prevent unlawful interference.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link communications and programming to counter cyber attacks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1429407"/>
          </a:xfrm>
        </p:spPr>
        <p:txBody>
          <a:bodyPr/>
          <a:lstStyle/>
          <a:p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Licensing and duty time</a:t>
            </a:r>
            <a:endParaRPr lang="en-GB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06869"/>
            <a:ext cx="7886700" cy="3770093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Selection, licensing, instruction and training criteria of pilots/operators of UAS to be established by the Certification Authority.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Limits on duty time to be regulated based on existing limits for pilots and scientific evidence.</a:t>
            </a:r>
            <a:endParaRPr lang="en-GB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839310"/>
          </a:xfrm>
        </p:spPr>
        <p:txBody>
          <a:bodyPr/>
          <a:lstStyle/>
          <a:p>
            <a:r>
              <a:rPr lang="en-GB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GB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Dangerous Goods</a:t>
            </a:r>
            <a:b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GB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not be carried by UAS unless there is equivalent safety to manned aircraft:</a:t>
            </a:r>
          </a:p>
          <a:p>
            <a:pPr>
              <a:buNone/>
            </a:pPr>
            <a:endParaRPr lang="en-GB" sz="3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Fitted with fire detection and suppression systems.</a:t>
            </a:r>
          </a:p>
          <a:p>
            <a:pPr marL="514350" indent="-514350">
              <a:buNone/>
            </a:pPr>
            <a:endParaRPr lang="en-GB" sz="3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ICAO rules for safe packaging, transportation and notification of PIC.</a:t>
            </a:r>
          </a:p>
          <a:p>
            <a:pPr marL="514350" indent="-514350">
              <a:buFont typeface="+mj-lt"/>
              <a:buAutoNum type="arabicPeriod"/>
            </a:pPr>
            <a:endParaRPr lang="en-GB" sz="3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5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Notification of authorities in case of incident or accident.</a:t>
            </a:r>
          </a:p>
          <a:p>
            <a:endParaRPr lang="en-GB" dirty="0"/>
          </a:p>
        </p:txBody>
      </p:sp>
      <p:pic>
        <p:nvPicPr>
          <p:cNvPr id="1027" name="Picture 3" descr="C:\Users\barbas\Documents\Union\14377080-safety-sign-danger-sign-hazardous-chemical-chemistry-extremely-flammab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94816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515350" cy="1597572"/>
          </a:xfrm>
        </p:spPr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 Operations –</a:t>
            </a:r>
            <a:b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Airport Layout</a:t>
            </a:r>
            <a:endParaRPr lang="en-GB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81048"/>
            <a:ext cx="7886700" cy="4095914"/>
          </a:xfrm>
        </p:spPr>
        <p:txBody>
          <a:bodyPr/>
          <a:lstStyle/>
          <a:p>
            <a:r>
              <a:rPr lang="en-GB" sz="3200" b="1" dirty="0" smtClean="0">
                <a:solidFill>
                  <a:srgbClr val="7030A0"/>
                </a:solidFill>
              </a:rPr>
              <a:t>Consider impact of UAS operations at civilian aerodromes.</a:t>
            </a:r>
          </a:p>
          <a:p>
            <a:pPr>
              <a:buNone/>
            </a:pPr>
            <a:endParaRPr lang="en-GB" sz="3200" b="1" dirty="0" smtClean="0">
              <a:solidFill>
                <a:srgbClr val="7030A0"/>
              </a:solidFill>
            </a:endParaRPr>
          </a:p>
          <a:p>
            <a:r>
              <a:rPr lang="en-GB" sz="3200" b="1" dirty="0" smtClean="0">
                <a:solidFill>
                  <a:srgbClr val="7030A0"/>
                </a:solidFill>
              </a:rPr>
              <a:t>No special procedures requirement which would cause disruption to normal operations particularly in inclement weather.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6" y="336331"/>
            <a:ext cx="8989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use of these systems?</a:t>
            </a:r>
            <a:endParaRPr lang="en-CA" sz="3200" b="1" i="1" u="sng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525" y="2189790"/>
            <a:ext cx="861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 </a:t>
            </a:r>
            <a:endParaRPr lang="en-CA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2070538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Recreational</a:t>
            </a: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Surveillance </a:t>
            </a: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Military</a:t>
            </a: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Weather observations</a:t>
            </a:r>
            <a:endParaRPr lang="en-GB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 descr="Image result for pictures of drones in a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6" y="4429131"/>
            <a:ext cx="3168000" cy="1780013"/>
          </a:xfrm>
          <a:prstGeom prst="rect">
            <a:avLst/>
          </a:prstGeom>
          <a:noFill/>
        </p:spPr>
      </p:pic>
      <p:pic>
        <p:nvPicPr>
          <p:cNvPr id="8" name="Picture 4" descr="Image result for pictures of drones in a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4286256"/>
            <a:ext cx="3771900" cy="23368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032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429406"/>
          </a:xfrm>
        </p:spPr>
        <p:txBody>
          <a:bodyPr/>
          <a:lstStyle/>
          <a:p>
            <a: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Management Systems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>
              <a:buNone/>
            </a:pPr>
            <a:endParaRPr lang="en-GB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UAS operators should implement safety management systems in accordance with ICAO provisions and approved by the state of the operator.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8515350" cy="1450428"/>
          </a:xfrm>
        </p:spPr>
        <p:txBody>
          <a:bodyPr/>
          <a:lstStyle/>
          <a:p>
            <a:r>
              <a:rPr lang="en-GB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CONCLUSION</a:t>
            </a:r>
            <a:endParaRPr lang="en-GB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0330"/>
            <a:ext cx="7886700" cy="4529959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UAS operation poses risks of collisions with manned aircraft in non segregated airspace.</a:t>
            </a:r>
          </a:p>
          <a:p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Security threats to manned aviation, airports, power stations, etc.</a:t>
            </a:r>
          </a:p>
          <a:p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 required by ICAO and the Member States. Registration of UAS mandatory.</a:t>
            </a:r>
          </a:p>
          <a:p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 must make efforts to confine non compliant drone operations to segregated airspace.</a:t>
            </a:r>
          </a:p>
          <a:p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Impose penalties to unlawful operations in the vicinity of airports, power stations, non segregated airspace.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712" y="0"/>
            <a:ext cx="7886700" cy="1325563"/>
          </a:xfrm>
        </p:spPr>
        <p:txBody>
          <a:bodyPr>
            <a:normAutofit/>
          </a:bodyPr>
          <a:lstStyle/>
          <a:p>
            <a:r>
              <a:rPr lang="en-GB" sz="6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QUESTIONS?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932386"/>
            <a:ext cx="7886700" cy="11876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6" y="346841"/>
            <a:ext cx="8989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</a:t>
            </a:r>
            <a:r>
              <a:rPr lang="en-GB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CIVILIAN AIRSPACE</a:t>
            </a:r>
            <a:endParaRPr lang="en-CA" sz="3200" b="1" i="1" u="sng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46" y="2168770"/>
            <a:ext cx="8615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Regulations govern manned aviation (110 years of history)</a:t>
            </a:r>
          </a:p>
          <a:p>
            <a:pPr algn="ctr"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Aircraft certification</a:t>
            </a:r>
          </a:p>
          <a:p>
            <a:pPr algn="ctr"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licensing</a:t>
            </a:r>
          </a:p>
          <a:p>
            <a:pPr algn="ctr"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certificate</a:t>
            </a:r>
          </a:p>
          <a:p>
            <a:pPr algn="ctr"/>
            <a:endParaRPr lang="en-CA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52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5657" y="304800"/>
            <a:ext cx="8989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Regulations for Unmanned aircraft?</a:t>
            </a:r>
            <a:endParaRPr lang="en-CA" sz="32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46" y="2168770"/>
            <a:ext cx="8615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countries have made efforts to regulate unmanned flights </a:t>
            </a: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ICAO RPAS Panel </a:t>
            </a: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 proportional to risk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04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6" y="304800"/>
            <a:ext cx="89894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on UAS</a:t>
            </a:r>
            <a:endParaRPr lang="en-CA" sz="4400" b="1" i="1" u="sng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46" y="2168770"/>
            <a:ext cx="86159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800000"/>
                </a:solidFill>
              </a:rPr>
              <a:t>UAS technology is not capable of replacing human capabilities – complex in time and safety critical.</a:t>
            </a:r>
          </a:p>
          <a:p>
            <a:pPr>
              <a:buFont typeface="Arial" pitchFamily="34" charset="0"/>
              <a:buChar char="•"/>
            </a:pPr>
            <a:endParaRPr lang="en-GB" sz="3200" b="1" dirty="0" smtClean="0">
              <a:solidFill>
                <a:srgbClr val="8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800000"/>
                </a:solidFill>
              </a:rPr>
              <a:t>UAS cannot be used to supplant the role of pilots in any type of air transport operations.</a:t>
            </a:r>
            <a:endParaRPr lang="en-GB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787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3999" cy="1460939"/>
          </a:xfrm>
        </p:spPr>
        <p:txBody>
          <a:bodyPr>
            <a:noAutofit/>
          </a:bodyPr>
          <a:lstStyle/>
          <a:p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aircraft safety </a:t>
            </a:r>
            <a:r>
              <a:rPr lang="en-GB" sz="3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UAS used </a:t>
            </a:r>
            <a:b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surveillance, recording or</a:t>
            </a:r>
            <a:b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photography in VLOS</a:t>
            </a:r>
            <a:endParaRPr lang="en-CA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0428"/>
            <a:ext cx="7886700" cy="47265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 </a:t>
            </a:r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location differs significantly. Safety comparisons invalid.</a:t>
            </a:r>
          </a:p>
          <a:p>
            <a:endParaRPr lang="en-GB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 qualifications for certain sectors of UAS not foreseen therefore unlikely to have a trained, qualified and responsible pilot</a:t>
            </a:r>
            <a:r>
              <a:rPr lang="en-GB" sz="3200" b="1" dirty="0" smtClean="0">
                <a:solidFill>
                  <a:srgbClr val="7030A0"/>
                </a:solidFill>
              </a:rPr>
              <a:t>.</a:t>
            </a:r>
            <a:endParaRPr lang="en-GB" sz="3200" dirty="0" smtClean="0"/>
          </a:p>
          <a:p>
            <a:pPr>
              <a:buNone/>
            </a:pPr>
            <a:endParaRPr lang="en-CA" dirty="0"/>
          </a:p>
        </p:txBody>
      </p:sp>
      <p:pic>
        <p:nvPicPr>
          <p:cNvPr id="3076" name="Picture 4" descr="C:\Users\barbas\Documents\Union\MODEL AIRCRAF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1393" y="1513490"/>
            <a:ext cx="3121572" cy="1860330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1027" y="1669831"/>
            <a:ext cx="2177415" cy="145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26577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0533"/>
            <a:ext cx="7886700" cy="938157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IFALPA’s Position</a:t>
            </a:r>
            <a:endParaRPr lang="en-GB" b="1" i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operations in the airspace where an encounter with a manned aircraft is possible, mandatory training and certificate /license should obligatory.</a:t>
            </a:r>
          </a:p>
          <a:p>
            <a:endParaRPr lang="en-GB" sz="38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Mitigation of risk of collision and airspace infringement due to lack of formal qualifications of pilots.</a:t>
            </a:r>
          </a:p>
          <a:p>
            <a:pPr>
              <a:buNone/>
            </a:pPr>
            <a:endParaRPr lang="en-GB" sz="38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of Mandatory Technical Performance limitations e.g. </a:t>
            </a:r>
            <a:r>
              <a:rPr lang="en-GB" sz="3800" b="1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Geofencing</a:t>
            </a:r>
            <a:r>
              <a:rPr lang="en-GB" sz="3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altitude</a:t>
            </a:r>
            <a:r>
              <a:rPr lang="en-GB" sz="3800" b="1" dirty="0" smtClean="0">
                <a:solidFill>
                  <a:srgbClr val="800000"/>
                </a:solidFill>
              </a:rPr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92166"/>
          </a:xfrm>
        </p:spPr>
        <p:txBody>
          <a:bodyPr>
            <a:normAutofit/>
          </a:bodyPr>
          <a:lstStyle/>
          <a:p>
            <a:r>
              <a:rPr lang="en-GB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Exceptions for qualifications</a:t>
            </a:r>
            <a:br>
              <a:rPr lang="en-GB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i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certain types of UAS – risk mitigation </a:t>
            </a:r>
            <a:endParaRPr lang="en-GB" b="1" i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awareness campaign by the states regarding safety risks, liabilities, insurance, requirements, responsibilities and third party privacy issues associated with UAS operations.</a:t>
            </a:r>
          </a:p>
          <a:p>
            <a:endParaRPr lang="en-GB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UAS to be registered in a compulsory state system – enforcement of rules, motivation for training.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160" y="144410"/>
            <a:ext cx="8504840" cy="1274488"/>
          </a:xfrm>
        </p:spPr>
        <p:txBody>
          <a:bodyPr/>
          <a:lstStyle/>
          <a:p>
            <a:r>
              <a:rPr lang="en-GB" b="1" i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Safety oversight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0745"/>
            <a:ext cx="7886700" cy="3896218"/>
          </a:xfrm>
        </p:spPr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Delegation by the aviation authorities to other authorities.</a:t>
            </a:r>
          </a:p>
          <a:p>
            <a:pPr>
              <a:buNone/>
            </a:pPr>
            <a:endParaRPr lang="en-GB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Responsible authorities have to be staffed, trained and equipped sufficiently to be effective in enforcement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852</Words>
  <Application>Microsoft Office PowerPoint</Application>
  <PresentationFormat>On-screen Show (4:3)</PresentationFormat>
  <Paragraphs>113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Model aircraft safety vs UAS used  for surveillance, recording or photography in VLOS</vt:lpstr>
      <vt:lpstr>IFALPA’s Position</vt:lpstr>
      <vt:lpstr>Exceptions for qualifications for certain types of UAS – risk mitigation </vt:lpstr>
      <vt:lpstr>           Safety oversight</vt:lpstr>
      <vt:lpstr>              Collision risks</vt:lpstr>
      <vt:lpstr>               Collision risks</vt:lpstr>
      <vt:lpstr>Remotely Piloted Aircraft           Systems (RPAS)</vt:lpstr>
      <vt:lpstr>Design and operation</vt:lpstr>
      <vt:lpstr>  Design and operation</vt:lpstr>
      <vt:lpstr>                  Air Traffic Control</vt:lpstr>
      <vt:lpstr>              Security</vt:lpstr>
      <vt:lpstr>Licensing and duty time</vt:lpstr>
      <vt:lpstr>             Dangerous Goods </vt:lpstr>
      <vt:lpstr>Ground Operations – Airport Layout</vt:lpstr>
      <vt:lpstr>Safety Management Systems</vt:lpstr>
      <vt:lpstr>                CONCLUSION</vt:lpstr>
      <vt:lpstr>     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Lou</dc:creator>
  <cp:lastModifiedBy>Chrysanthos Hadjichrysanthou</cp:lastModifiedBy>
  <cp:revision>24</cp:revision>
  <dcterms:created xsi:type="dcterms:W3CDTF">2015-02-18T19:30:41Z</dcterms:created>
  <dcterms:modified xsi:type="dcterms:W3CDTF">2016-10-19T09:26:03Z</dcterms:modified>
</cp:coreProperties>
</file>