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2" r:id="rId2"/>
    <p:sldId id="276" r:id="rId3"/>
    <p:sldId id="291" r:id="rId4"/>
    <p:sldId id="292" r:id="rId5"/>
    <p:sldId id="293" r:id="rId6"/>
    <p:sldId id="294" r:id="rId7"/>
    <p:sldId id="295" r:id="rId8"/>
    <p:sldId id="297" r:id="rId9"/>
    <p:sldId id="300" r:id="rId10"/>
    <p:sldId id="301" r:id="rId11"/>
    <p:sldId id="298" r:id="rId12"/>
    <p:sldId id="299" r:id="rId13"/>
    <p:sldId id="296" r:id="rId14"/>
    <p:sldId id="302" r:id="rId15"/>
    <p:sldId id="303" r:id="rId16"/>
    <p:sldId id="304" r:id="rId17"/>
    <p:sldId id="305" r:id="rId18"/>
    <p:sldId id="306" r:id="rId19"/>
    <p:sldId id="266" r:id="rId20"/>
  </p:sldIdLst>
  <p:sldSz cx="9144000" cy="6858000" type="screen4x3"/>
  <p:notesSz cx="6797675" cy="9928225"/>
  <p:photoAlbum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87193" autoAdjust="0"/>
  </p:normalViewPr>
  <p:slideViewPr>
    <p:cSldViewPr showGuides="1">
      <p:cViewPr>
        <p:scale>
          <a:sx n="80" d="100"/>
          <a:sy n="80" d="100"/>
        </p:scale>
        <p:origin x="-2464" y="-832"/>
      </p:cViewPr>
      <p:guideLst>
        <p:guide orient="horz" pos="1480"/>
        <p:guide orient="horz" pos="3657"/>
        <p:guide pos="544"/>
        <p:guide pos="5193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5" d="100"/>
          <a:sy n="65" d="100"/>
        </p:scale>
        <p:origin x="-310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9283E8A-4C77-4C61-BBD9-695C10CD6FA2}" type="datetimeFigureOut">
              <a:rPr lang="de-DE" smtClean="0"/>
              <a:t>27/10/16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4877D38-61B9-42D9-A0CA-F8CA4627240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456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26D9C1A-FEE9-4B2A-A872-6564603D5036}" type="datetimeFigureOut">
              <a:rPr lang="de-DE" smtClean="0"/>
              <a:t>27/10/16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09F34C4-390A-4EF4-A507-8A48FAAD6FB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22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8163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5488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5350" indent="-173038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A812C3-F95A-4F66-B224-48605FA141D1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68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F34C4-390A-4EF4-A507-8A48FAAD6FB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12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F34C4-390A-4EF4-A507-8A48FAAD6FB9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96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1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 bwMode="gray">
          <a:xfrm>
            <a:off x="143508" y="144000"/>
            <a:ext cx="885600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2" descr="F:\L22\CorporateDesign\BMVI_BWMarken_en\BMVI_BWMarken_en\BMVI_Office_Farbe_en.bm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3" y="198164"/>
            <a:ext cx="2298209" cy="13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863600" y="2139951"/>
            <a:ext cx="7380288" cy="1145034"/>
          </a:xfrm>
        </p:spPr>
        <p:txBody>
          <a:bodyPr anchor="t" anchorCtr="0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863600" y="3366516"/>
            <a:ext cx="7380288" cy="24389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" name="Textfeld 9"/>
          <p:cNvSpPr txBox="1"/>
          <p:nvPr userDrawn="1"/>
        </p:nvSpPr>
        <p:spPr bwMode="gray">
          <a:xfrm>
            <a:off x="851104" y="6237312"/>
            <a:ext cx="2748788" cy="29311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>
              <a:defRPr sz="1200"/>
            </a:lvl1pPr>
          </a:lstStyle>
          <a:p>
            <a:pPr lvl="0"/>
            <a:r>
              <a:rPr lang="de-DE" b="1" dirty="0" smtClean="0">
                <a:solidFill>
                  <a:schemeClr val="bg1"/>
                </a:solidFill>
              </a:rPr>
              <a:t>www.bmvi.de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40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2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 bwMode="gray">
          <a:xfrm>
            <a:off x="143508" y="144000"/>
            <a:ext cx="885600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2" descr="F:\L22\CorporateDesign\BMVI_BWMarken_en\BMVI_BWMarken_en\BMVI_Office_Farbe_en.bm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3" y="198164"/>
            <a:ext cx="2298209" cy="13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 userDrawn="1"/>
        </p:nvSpPr>
        <p:spPr bwMode="gray">
          <a:xfrm>
            <a:off x="143508" y="6112800"/>
            <a:ext cx="8856000" cy="597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863600" y="2139951"/>
            <a:ext cx="7380288" cy="1145034"/>
          </a:xfrm>
        </p:spPr>
        <p:txBody>
          <a:bodyPr anchor="t" anchorCtr="0"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863600" y="3366516"/>
            <a:ext cx="7380288" cy="24389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" name="Textfeld 9"/>
          <p:cNvSpPr txBox="1"/>
          <p:nvPr userDrawn="1"/>
        </p:nvSpPr>
        <p:spPr bwMode="gray">
          <a:xfrm>
            <a:off x="851104" y="6237312"/>
            <a:ext cx="2748788" cy="29311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>
              <a:defRPr sz="1200"/>
            </a:lvl1pPr>
          </a:lstStyle>
          <a:p>
            <a:pPr lvl="0"/>
            <a:r>
              <a:rPr lang="de-DE" b="1" dirty="0" smtClean="0">
                <a:solidFill>
                  <a:schemeClr val="accent1"/>
                </a:solidFill>
              </a:rPr>
              <a:t>www.bmvi.de</a:t>
            </a:r>
            <a:endParaRPr lang="de-DE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7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1C186C8-1CFD-4B2A-8575-14B10C9AEFC1}" type="datetime4">
              <a:rPr lang="de-DE" smtClean="0"/>
              <a:t>October 27, 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EEEC7DC-69A7-490A-A22F-3ACE3AFE18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57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bschluss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863600" y="2349500"/>
            <a:ext cx="7380288" cy="3484148"/>
          </a:xfrm>
        </p:spPr>
        <p:txBody>
          <a:bodyPr anchor="b" anchorCtr="0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feld 8"/>
          <p:cNvSpPr txBox="1"/>
          <p:nvPr userDrawn="1"/>
        </p:nvSpPr>
        <p:spPr bwMode="gray">
          <a:xfrm>
            <a:off x="851104" y="6237312"/>
            <a:ext cx="2748788" cy="29311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>
              <a:defRPr sz="1200"/>
            </a:lvl1pPr>
          </a:lstStyle>
          <a:p>
            <a:pPr lvl="0"/>
            <a:r>
              <a:rPr lang="de-DE" b="1" dirty="0" smtClean="0">
                <a:solidFill>
                  <a:schemeClr val="bg1"/>
                </a:solidFill>
              </a:rPr>
              <a:t>www.bmvi.de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855B7C7-54E0-410E-9A43-12F11150E5B2}" type="datetime4">
              <a:rPr lang="de-DE" smtClean="0"/>
              <a:t>October 27, 2016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EEEC7DC-69A7-490A-A22F-3ACE3AFE18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88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73D09E42-D789-4903-AE88-1BB438A21061}" type="datetime4">
              <a:rPr lang="de-DE" smtClean="0"/>
              <a:t>October 27, 2016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CEEEC7DC-69A7-490A-A22F-3ACE3AFE18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9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L22\CorporateDesign\BMVI_BWMarken_en\BMVI_BWMarken_en\BMVI_Office_Farbe_en.bm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3" y="198164"/>
            <a:ext cx="2298209" cy="132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863600" y="6309320"/>
            <a:ext cx="7380288" cy="22110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A74496-F557-42C4-AEF1-9C95EECDE4D4}" type="datetime4">
              <a:rPr lang="de-DE" smtClean="0"/>
              <a:t>October 27, 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397880" y="6309320"/>
            <a:ext cx="393700" cy="22110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CEEEC7DC-69A7-490A-A22F-3ACE3AFE1842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63600" y="1376772"/>
            <a:ext cx="7380288" cy="7484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863600" y="2276873"/>
            <a:ext cx="7380288" cy="35286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45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6" r:id="rId4"/>
    <p:sldLayoutId id="2147483654" r:id="rId5"/>
    <p:sldLayoutId id="2147483655" r:id="rId6"/>
  </p:sldLayoutIdLst>
  <p:hf hdr="0" ftr="0"/>
  <p:txStyles>
    <p:titleStyle>
      <a:lvl1pPr algn="l" defTabSz="914400" rtl="0" eaLnBrk="1" latinLnBrk="0" hangingPunct="1">
        <a:lnSpc>
          <a:spcPct val="98000"/>
        </a:lnSpc>
        <a:spcBef>
          <a:spcPct val="0"/>
        </a:spcBef>
        <a:buNone/>
        <a:defRPr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67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25475" indent="-176213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8038" indent="-182563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82663" indent="-174625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ctrTitle"/>
          </p:nvPr>
        </p:nvSpPr>
        <p:spPr>
          <a:xfrm>
            <a:off x="827584" y="3933056"/>
            <a:ext cx="7416824" cy="2376264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FSF-MED Conference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smtClean="0"/>
              <a:t>The </a:t>
            </a:r>
            <a:r>
              <a:rPr lang="en-US" sz="2400" dirty="0"/>
              <a:t>U</a:t>
            </a:r>
            <a:r>
              <a:rPr lang="en-US" sz="2400" dirty="0" smtClean="0"/>
              <a:t>se </a:t>
            </a:r>
            <a:r>
              <a:rPr lang="en-US" sz="2400" dirty="0"/>
              <a:t>of </a:t>
            </a:r>
            <a:r>
              <a:rPr lang="en-US" sz="2400" dirty="0" smtClean="0"/>
              <a:t>RPAS/Drones And </a:t>
            </a: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I</a:t>
            </a:r>
            <a:r>
              <a:rPr lang="en-US" sz="2400" dirty="0" smtClean="0"/>
              <a:t>mpact </a:t>
            </a:r>
            <a:r>
              <a:rPr lang="en-US" sz="2400" dirty="0"/>
              <a:t>on </a:t>
            </a:r>
            <a:r>
              <a:rPr lang="en-US" sz="2400" dirty="0" smtClean="0"/>
              <a:t>Aviation </a:t>
            </a:r>
            <a:r>
              <a:rPr lang="en-US" sz="2400" dirty="0"/>
              <a:t>S</a:t>
            </a:r>
            <a:r>
              <a:rPr lang="en-US" sz="2400" dirty="0" smtClean="0"/>
              <a:t>afety </a:t>
            </a:r>
            <a:r>
              <a:rPr lang="en-US" sz="2400" dirty="0"/>
              <a:t>and </a:t>
            </a:r>
            <a:r>
              <a:rPr lang="en-US" sz="2400" dirty="0" smtClean="0"/>
              <a:t>Security </a:t>
            </a:r>
            <a:r>
              <a:rPr lang="en-US" sz="2400" dirty="0"/>
              <a:t>/ Challenges </a:t>
            </a:r>
            <a:r>
              <a:rPr lang="en-US" sz="2400" dirty="0" smtClean="0"/>
              <a:t>And </a:t>
            </a:r>
            <a:r>
              <a:rPr lang="en-US" sz="2400" dirty="0"/>
              <a:t>O</a:t>
            </a:r>
            <a:r>
              <a:rPr lang="en-US" sz="2400" dirty="0" smtClean="0"/>
              <a:t>pportunities”</a:t>
            </a:r>
            <a:br>
              <a:rPr lang="en-US" sz="2400" dirty="0" smtClean="0"/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Larnaca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Cyprus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2016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Raimund Kamp,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Ministry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Transport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Digital Infrastructure</a:t>
            </a:r>
            <a:endParaRPr lang="de-DE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Untertitel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380288" cy="1682825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Remotely Piloted Aircraft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Systems: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Legal Situation in Germany</a:t>
            </a:r>
          </a:p>
          <a:p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09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612068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RPAS </a:t>
            </a:r>
            <a:r>
              <a:rPr lang="de-DE" sz="1800" i="1" dirty="0" smtClean="0">
                <a:solidFill>
                  <a:srgbClr val="00B050"/>
                </a:solidFill>
              </a:rPr>
              <a:t>(4)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general permission should only be granted if: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>
              <a:buFont typeface="Wingdings" pitchFamily="2" charset="2"/>
              <a:buChar char="§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internal combustion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engine,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>
              <a:buFont typeface="Wingdings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total mass not exceeding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10 kg,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>
              <a:buFont typeface="Wingdings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not flying in an altitude of more than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100m (AGL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 the visual line of sight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5113" indent="-265113">
              <a:buFont typeface="Wingdings" pitchFamily="2" charset="2"/>
              <a:buChar char="§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>
              <a:buFont typeface="Wingdings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This permission shall be granted for a maximum period of two years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20 </a:t>
            </a:r>
            <a:r>
              <a:rPr lang="de-DE" dirty="0" err="1"/>
              <a:t>October</a:t>
            </a:r>
            <a:r>
              <a:rPr lang="de-DE" dirty="0"/>
              <a:t>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86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468052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RPAS </a:t>
            </a:r>
            <a:r>
              <a:rPr lang="de-DE" sz="1800" i="1" dirty="0" smtClean="0">
                <a:solidFill>
                  <a:srgbClr val="00B050"/>
                </a:solidFill>
              </a:rPr>
              <a:t>(5)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3816649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In 2015, the Federal States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granted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b="1" dirty="0" smtClean="0"/>
              <a:t>5289 </a:t>
            </a:r>
            <a:r>
              <a:rPr lang="de-DE" b="1" dirty="0" err="1" smtClean="0"/>
              <a:t>general</a:t>
            </a:r>
            <a:r>
              <a:rPr lang="de-DE" b="1" dirty="0" smtClean="0"/>
              <a:t> </a:t>
            </a:r>
            <a:r>
              <a:rPr lang="de-DE" b="1" dirty="0" err="1" smtClean="0"/>
              <a:t>permissions</a:t>
            </a:r>
            <a:r>
              <a:rPr lang="de-DE" b="1" dirty="0" smtClean="0"/>
              <a:t> (in 2014: 2623),</a:t>
            </a:r>
          </a:p>
          <a:p>
            <a:endParaRPr lang="de-DE" b="1" dirty="0"/>
          </a:p>
          <a:p>
            <a:r>
              <a:rPr lang="de-DE" b="1" dirty="0" smtClean="0"/>
              <a:t>2708 specific </a:t>
            </a:r>
            <a:r>
              <a:rPr lang="de-DE" b="1" dirty="0" err="1" smtClean="0"/>
              <a:t>permissions</a:t>
            </a:r>
            <a:r>
              <a:rPr lang="de-DE" b="1" dirty="0" smtClean="0"/>
              <a:t> (in 2014: 1594).</a:t>
            </a:r>
          </a:p>
          <a:p>
            <a:endParaRPr lang="de-DE" dirty="0"/>
          </a:p>
          <a:p>
            <a:r>
              <a:rPr lang="de-DE" dirty="0" smtClean="0"/>
              <a:t>In 90 %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purpose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photography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video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20 </a:t>
            </a:r>
            <a:r>
              <a:rPr lang="de-DE" dirty="0" err="1"/>
              <a:t>October</a:t>
            </a:r>
            <a:r>
              <a:rPr lang="de-DE" dirty="0"/>
              <a:t> 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244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380288" cy="324036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RPAS </a:t>
            </a:r>
            <a:r>
              <a:rPr lang="de-DE" sz="1800" i="1" dirty="0" smtClean="0">
                <a:solidFill>
                  <a:srgbClr val="00B050"/>
                </a:solidFill>
              </a:rPr>
              <a:t>(6)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16832"/>
            <a:ext cx="7380288" cy="4248471"/>
          </a:xfrm>
        </p:spPr>
        <p:txBody>
          <a:bodyPr/>
          <a:lstStyle/>
          <a:p>
            <a:r>
              <a:rPr lang="de-DE" sz="2400" u="sng" dirty="0" err="1" smtClean="0"/>
              <a:t>Challenges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for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the</a:t>
            </a:r>
            <a:r>
              <a:rPr lang="de-DE" sz="2400" u="sng" dirty="0" smtClean="0"/>
              <a:t> Federal States:</a:t>
            </a:r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err="1" smtClean="0"/>
              <a:t>Workload</a:t>
            </a:r>
            <a:r>
              <a:rPr lang="de-DE" dirty="0" smtClean="0"/>
              <a:t> (</a:t>
            </a:r>
            <a:r>
              <a:rPr lang="de-DE" dirty="0" err="1" smtClean="0"/>
              <a:t>annual</a:t>
            </a:r>
            <a:r>
              <a:rPr lang="de-DE" dirty="0" smtClean="0"/>
              <a:t> </a:t>
            </a:r>
            <a:r>
              <a:rPr lang="de-DE" dirty="0" err="1" smtClean="0"/>
              <a:t>increase</a:t>
            </a:r>
            <a:r>
              <a:rPr lang="de-DE" dirty="0" smtClean="0"/>
              <a:t> of 100%)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Administrative </a:t>
            </a:r>
            <a:r>
              <a:rPr lang="de-DE" dirty="0" err="1" smtClean="0"/>
              <a:t>oversight</a:t>
            </a:r>
            <a:r>
              <a:rPr lang="de-DE" dirty="0" smtClean="0"/>
              <a:t>, </a:t>
            </a:r>
            <a:r>
              <a:rPr lang="de-DE" dirty="0" err="1" smtClean="0"/>
              <a:t>enforcement</a:t>
            </a:r>
            <a:r>
              <a:rPr lang="de-DE" dirty="0"/>
              <a:t>,</a:t>
            </a:r>
            <a:r>
              <a:rPr lang="de-DE" dirty="0" smtClean="0"/>
              <a:t> administrative </a:t>
            </a:r>
            <a:r>
              <a:rPr lang="de-DE" dirty="0" err="1" smtClean="0"/>
              <a:t>fines</a:t>
            </a:r>
            <a:endParaRPr lang="de-D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Operators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unexperienced</a:t>
            </a:r>
            <a:r>
              <a:rPr lang="de-DE" dirty="0" smtClean="0"/>
              <a:t> in </a:t>
            </a:r>
            <a:r>
              <a:rPr lang="de-DE" dirty="0" err="1" smtClean="0"/>
              <a:t>aviation</a:t>
            </a:r>
            <a:r>
              <a:rPr lang="de-DE" dirty="0" smtClean="0"/>
              <a:t> </a:t>
            </a:r>
            <a:r>
              <a:rPr lang="de-DE" dirty="0" err="1" smtClean="0"/>
              <a:t>matters</a:t>
            </a:r>
            <a:endParaRPr lang="de-DE" dirty="0" smtClean="0"/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Little legal </a:t>
            </a:r>
            <a:r>
              <a:rPr lang="de-DE" dirty="0" err="1" smtClean="0"/>
              <a:t>experience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„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“ </a:t>
            </a:r>
            <a:r>
              <a:rPr lang="de-DE" dirty="0" err="1" smtClean="0"/>
              <a:t>yet</a:t>
            </a:r>
            <a:r>
              <a:rPr lang="de-DE" dirty="0" smtClean="0"/>
              <a:t> on RPAS </a:t>
            </a:r>
            <a:r>
              <a:rPr lang="de-DE" dirty="0" err="1" smtClean="0"/>
              <a:t>matters</a:t>
            </a:r>
            <a:endParaRPr lang="de-D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Legal </a:t>
            </a:r>
            <a:r>
              <a:rPr lang="de-DE" dirty="0" err="1" smtClean="0"/>
              <a:t>conflicts</a:t>
            </a:r>
            <a:r>
              <a:rPr lang="de-DE" dirty="0" smtClean="0"/>
              <a:t> outside </a:t>
            </a:r>
            <a:r>
              <a:rPr lang="de-DE" dirty="0" err="1" smtClean="0"/>
              <a:t>aviation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 (e.g.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protection</a:t>
            </a:r>
            <a:r>
              <a:rPr lang="de-DE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75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540060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RPAS </a:t>
            </a:r>
            <a:r>
              <a:rPr lang="de-DE" sz="1800" i="1" dirty="0" smtClean="0">
                <a:solidFill>
                  <a:srgbClr val="00B050"/>
                </a:solidFill>
              </a:rPr>
              <a:t>(7)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2276873"/>
            <a:ext cx="7308800" cy="1872207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The Authorities of </a:t>
            </a:r>
            <a:r>
              <a:rPr lang="de-DE" dirty="0" smtClean="0">
                <a:solidFill>
                  <a:srgbClr val="FF0000"/>
                </a:solidFill>
              </a:rPr>
              <a:t>the </a:t>
            </a:r>
            <a:r>
              <a:rPr lang="de-DE" dirty="0" smtClean="0"/>
              <a:t>Federal States </a:t>
            </a:r>
            <a:r>
              <a:rPr lang="de-DE" dirty="0" err="1" smtClean="0"/>
              <a:t>can</a:t>
            </a:r>
            <a:r>
              <a:rPr lang="de-DE" dirty="0" smtClean="0"/>
              <a:t> also </a:t>
            </a:r>
            <a:r>
              <a:rPr lang="de-DE" dirty="0" err="1" smtClean="0"/>
              <a:t>grant</a:t>
            </a:r>
            <a:r>
              <a:rPr lang="de-DE" dirty="0" smtClean="0"/>
              <a:t> a </a:t>
            </a:r>
            <a:r>
              <a:rPr lang="de-DE" dirty="0" err="1" smtClean="0"/>
              <a:t>permission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operate</a:t>
            </a:r>
            <a:r>
              <a:rPr lang="de-DE" dirty="0" smtClean="0"/>
              <a:t> RPAS </a:t>
            </a:r>
            <a:r>
              <a:rPr lang="de-DE" dirty="0" err="1" smtClean="0"/>
              <a:t>heavier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25 kg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outside the </a:t>
            </a:r>
            <a:r>
              <a:rPr lang="de-DE" dirty="0" err="1" smtClean="0"/>
              <a:t>visual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of </a:t>
            </a:r>
            <a:r>
              <a:rPr lang="de-DE" dirty="0" err="1" smtClean="0"/>
              <a:t>sight</a:t>
            </a:r>
            <a:r>
              <a:rPr lang="de-DE" dirty="0" smtClean="0"/>
              <a:t>. This, </a:t>
            </a:r>
            <a:r>
              <a:rPr lang="de-DE" dirty="0" err="1" smtClean="0"/>
              <a:t>however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fore</a:t>
            </a:r>
            <a:r>
              <a:rPr lang="de-DE" dirty="0" smtClean="0"/>
              <a:t> the time </a:t>
            </a:r>
            <a:r>
              <a:rPr lang="de-DE" dirty="0" err="1" smtClean="0"/>
              <a:t>being</a:t>
            </a:r>
            <a:r>
              <a:rPr lang="de-DE" dirty="0" smtClean="0"/>
              <a:t>, </a:t>
            </a:r>
            <a:r>
              <a:rPr lang="de-DE" dirty="0" err="1" smtClean="0"/>
              <a:t>requires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designated</a:t>
            </a:r>
            <a:r>
              <a:rPr lang="de-DE" dirty="0" smtClean="0"/>
              <a:t>, </a:t>
            </a:r>
            <a:r>
              <a:rPr lang="de-DE" dirty="0" err="1" smtClean="0"/>
              <a:t>segregated</a:t>
            </a:r>
            <a:r>
              <a:rPr lang="de-DE" dirty="0" smtClean="0"/>
              <a:t> </a:t>
            </a:r>
            <a:r>
              <a:rPr lang="de-DE" dirty="0" err="1" smtClean="0"/>
              <a:t>airspace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But: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…</a:t>
            </a:r>
            <a:r>
              <a:rPr lang="de-DE" dirty="0" err="1" smtClean="0"/>
              <a:t>modernized</a:t>
            </a:r>
            <a:r>
              <a:rPr lang="de-DE" dirty="0" smtClean="0"/>
              <a:t>, </a:t>
            </a:r>
            <a:r>
              <a:rPr lang="de-DE" dirty="0" err="1" smtClean="0"/>
              <a:t>more</a:t>
            </a:r>
            <a:r>
              <a:rPr lang="de-DE" dirty="0" smtClean="0"/>
              <a:t> flexible </a:t>
            </a:r>
            <a:r>
              <a:rPr lang="de-DE" dirty="0" err="1" smtClean="0"/>
              <a:t>legislation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on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/>
              <a:t>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288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380288" cy="972108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/>
              <a:t>stakeholders</a:t>
            </a:r>
            <a:r>
              <a:rPr lang="de-DE" dirty="0"/>
              <a:t> </a:t>
            </a:r>
            <a:r>
              <a:rPr lang="de-DE" dirty="0" err="1" smtClean="0"/>
              <a:t>requested</a:t>
            </a:r>
            <a:r>
              <a:rPr lang="de-DE" dirty="0" smtClean="0"/>
              <a:t> an </a:t>
            </a:r>
            <a:r>
              <a:rPr lang="de-DE" dirty="0" err="1" smtClean="0"/>
              <a:t>amendment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/>
              <a:t>German </a:t>
            </a:r>
            <a:r>
              <a:rPr lang="de-DE" dirty="0" err="1"/>
              <a:t>legislation</a:t>
            </a:r>
            <a:r>
              <a:rPr lang="de-DE" dirty="0"/>
              <a:t>, but </a:t>
            </a:r>
            <a:r>
              <a:rPr lang="de-DE" dirty="0" err="1"/>
              <a:t>from</a:t>
            </a:r>
            <a:r>
              <a:rPr lang="de-DE" dirty="0"/>
              <a:t> different </a:t>
            </a:r>
            <a:r>
              <a:rPr lang="de-DE" dirty="0" err="1"/>
              <a:t>perspectives</a:t>
            </a:r>
            <a:r>
              <a:rPr lang="de-DE" dirty="0"/>
              <a:t>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176463"/>
          </a:xfrm>
        </p:spPr>
        <p:txBody>
          <a:bodyPr/>
          <a:lstStyle/>
          <a:p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smtClean="0"/>
              <a:t>More </a:t>
            </a:r>
            <a:r>
              <a:rPr lang="de-DE" dirty="0" err="1" smtClean="0"/>
              <a:t>possibilities</a:t>
            </a:r>
            <a:r>
              <a:rPr lang="de-DE" dirty="0" smtClean="0"/>
              <a:t> for </a:t>
            </a:r>
            <a:r>
              <a:rPr lang="de-DE" dirty="0" err="1" smtClean="0"/>
              <a:t>commercial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emergency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 smtClean="0"/>
              <a:t>Particular</a:t>
            </a:r>
            <a:r>
              <a:rPr lang="de-DE" dirty="0" smtClean="0"/>
              <a:t> </a:t>
            </a:r>
            <a:r>
              <a:rPr lang="de-DE" dirty="0" err="1" smtClean="0"/>
              <a:t>regulations</a:t>
            </a:r>
            <a:r>
              <a:rPr lang="de-DE" dirty="0" smtClean="0"/>
              <a:t> </a:t>
            </a:r>
            <a:r>
              <a:rPr lang="de-DE" dirty="0" err="1" smtClean="0"/>
              <a:t>regarding</a:t>
            </a:r>
            <a:r>
              <a:rPr lang="de-DE" dirty="0" smtClean="0"/>
              <a:t> </a:t>
            </a:r>
            <a:r>
              <a:rPr lang="de-DE" dirty="0" err="1" smtClean="0"/>
              <a:t>privacy</a:t>
            </a:r>
            <a:r>
              <a:rPr lang="de-DE" dirty="0" smtClean="0"/>
              <a:t> </a:t>
            </a:r>
            <a:r>
              <a:rPr lang="de-DE" dirty="0" err="1" smtClean="0"/>
              <a:t>infringements</a:t>
            </a: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 smtClean="0"/>
          </a:p>
          <a:p>
            <a:pPr marL="342900" indent="-342900">
              <a:buFontTx/>
              <a:buChar char="-"/>
            </a:pPr>
            <a:r>
              <a:rPr lang="de-DE" dirty="0" err="1" smtClean="0"/>
              <a:t>Concerns</a:t>
            </a:r>
            <a:r>
              <a:rPr lang="de-DE" dirty="0" smtClean="0"/>
              <a:t> of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airspace</a:t>
            </a:r>
            <a:r>
              <a:rPr lang="de-DE" dirty="0" smtClean="0"/>
              <a:t> </a:t>
            </a:r>
            <a:r>
              <a:rPr lang="de-DE" dirty="0" err="1" smtClean="0"/>
              <a:t>users</a:t>
            </a:r>
            <a:r>
              <a:rPr lang="de-DE" dirty="0" smtClean="0"/>
              <a:t> (e. g. HEMS)</a:t>
            </a:r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smtClean="0"/>
              <a:t>Heavy </a:t>
            </a:r>
            <a:r>
              <a:rPr lang="de-DE" dirty="0" err="1" smtClean="0"/>
              <a:t>workload</a:t>
            </a:r>
            <a:r>
              <a:rPr lang="de-DE" dirty="0" smtClean="0"/>
              <a:t> for the </a:t>
            </a:r>
            <a:r>
              <a:rPr lang="de-DE" dirty="0" err="1" smtClean="0"/>
              <a:t>competent</a:t>
            </a:r>
            <a:r>
              <a:rPr lang="de-DE" dirty="0" smtClean="0"/>
              <a:t> </a:t>
            </a:r>
            <a:r>
              <a:rPr lang="de-DE" dirty="0" err="1" smtClean="0"/>
              <a:t>authorities</a:t>
            </a: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 smtClean="0"/>
              <a:t>Anticipation</a:t>
            </a:r>
            <a:r>
              <a:rPr lang="de-DE" dirty="0" smtClean="0"/>
              <a:t> of the </a:t>
            </a:r>
            <a:r>
              <a:rPr lang="de-DE" dirty="0" err="1" smtClean="0"/>
              <a:t>future</a:t>
            </a:r>
            <a:r>
              <a:rPr lang="de-DE" dirty="0" smtClean="0"/>
              <a:t> European legislative </a:t>
            </a:r>
            <a:r>
              <a:rPr lang="de-DE" dirty="0" err="1" smtClean="0"/>
              <a:t>framework</a:t>
            </a: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 smtClean="0"/>
              <a:t>Inconsitency</a:t>
            </a:r>
            <a:r>
              <a:rPr lang="de-DE" dirty="0" smtClean="0"/>
              <a:t>: after all, the </a:t>
            </a: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u="sng" dirty="0" smtClean="0"/>
              <a:t>not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 err="1" smtClean="0"/>
              <a:t>purpose</a:t>
            </a: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/>
              <a:t>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40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540060"/>
          </a:xfrm>
        </p:spPr>
        <p:txBody>
          <a:bodyPr/>
          <a:lstStyle/>
          <a:p>
            <a:r>
              <a:rPr lang="de-DE" sz="1800" i="1" dirty="0" err="1" smtClean="0">
                <a:solidFill>
                  <a:srgbClr val="00B050"/>
                </a:solidFill>
              </a:rPr>
              <a:t>Draft</a:t>
            </a:r>
            <a:r>
              <a:rPr lang="de-DE" sz="1800" i="1" dirty="0" smtClean="0">
                <a:solidFill>
                  <a:srgbClr val="00B050"/>
                </a:solidFill>
              </a:rPr>
              <a:t> of Legal </a:t>
            </a:r>
            <a:r>
              <a:rPr lang="de-DE" sz="1800" i="1" dirty="0" err="1" smtClean="0">
                <a:solidFill>
                  <a:srgbClr val="00B050"/>
                </a:solidFill>
              </a:rPr>
              <a:t>Amemdments</a:t>
            </a:r>
            <a:r>
              <a:rPr lang="de-DE" sz="1800" i="1" dirty="0" smtClean="0">
                <a:solidFill>
                  <a:srgbClr val="00B050"/>
                </a:solidFill>
              </a:rPr>
              <a:t> (1)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176463"/>
          </a:xfrm>
        </p:spPr>
        <p:txBody>
          <a:bodyPr/>
          <a:lstStyle/>
          <a:p>
            <a:endParaRPr lang="de-DE" dirty="0" smtClean="0"/>
          </a:p>
          <a:p>
            <a:r>
              <a:rPr lang="de-DE" sz="2400" dirty="0" smtClean="0"/>
              <a:t>The </a:t>
            </a:r>
            <a:r>
              <a:rPr lang="de-DE" sz="2400" dirty="0" err="1" smtClean="0"/>
              <a:t>differentiation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Flying Models </a:t>
            </a:r>
            <a:r>
              <a:rPr lang="de-DE" sz="2400" dirty="0" err="1" smtClean="0"/>
              <a:t>and</a:t>
            </a:r>
            <a:r>
              <a:rPr lang="de-DE" sz="2400" dirty="0" smtClean="0"/>
              <a:t> RPAS will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declaratory</a:t>
            </a:r>
            <a:r>
              <a:rPr lang="de-DE" sz="2400" dirty="0" smtClean="0"/>
              <a:t> </a:t>
            </a:r>
            <a:r>
              <a:rPr lang="de-DE" sz="2400" dirty="0" err="1" smtClean="0"/>
              <a:t>only</a:t>
            </a:r>
            <a:r>
              <a:rPr lang="de-DE" sz="2400" dirty="0" smtClean="0"/>
              <a:t>:</a:t>
            </a:r>
          </a:p>
          <a:p>
            <a:endParaRPr lang="de-DE" sz="2400" dirty="0"/>
          </a:p>
          <a:p>
            <a:r>
              <a:rPr lang="de-DE" sz="2400" dirty="0" err="1" smtClean="0"/>
              <a:t>Risk-based</a:t>
            </a:r>
            <a:r>
              <a:rPr lang="de-DE" sz="2400" dirty="0" smtClean="0"/>
              <a:t> </a:t>
            </a:r>
            <a:r>
              <a:rPr lang="de-DE" sz="2400" dirty="0" err="1" smtClean="0"/>
              <a:t>approach</a:t>
            </a:r>
            <a:r>
              <a:rPr lang="de-DE" sz="2400" dirty="0" smtClean="0"/>
              <a:t>: same </a:t>
            </a:r>
            <a:r>
              <a:rPr lang="de-DE" sz="2400" dirty="0" err="1" smtClean="0"/>
              <a:t>risks</a:t>
            </a:r>
            <a:r>
              <a:rPr lang="de-DE" sz="2400" dirty="0" smtClean="0"/>
              <a:t> will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treated</a:t>
            </a:r>
            <a:r>
              <a:rPr lang="de-DE" sz="2400" dirty="0" smtClean="0"/>
              <a:t> in the same </a:t>
            </a:r>
            <a:r>
              <a:rPr lang="de-DE" sz="2400" dirty="0" err="1" smtClean="0"/>
              <a:t>way</a:t>
            </a:r>
            <a:r>
              <a:rPr lang="de-DE" sz="2400" dirty="0" smtClean="0"/>
              <a:t>:</a:t>
            </a:r>
          </a:p>
          <a:p>
            <a:endParaRPr lang="de-DE" sz="1800" dirty="0"/>
          </a:p>
          <a:p>
            <a:r>
              <a:rPr lang="de-DE" sz="1800" dirty="0" smtClean="0"/>
              <a:t> - </a:t>
            </a:r>
            <a:r>
              <a:rPr lang="de-DE" sz="1800" dirty="0" err="1" smtClean="0"/>
              <a:t>up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5 kg: </a:t>
            </a:r>
            <a:r>
              <a:rPr lang="de-DE" sz="1800" dirty="0" err="1" smtClean="0"/>
              <a:t>no</a:t>
            </a:r>
            <a:r>
              <a:rPr lang="de-DE" sz="1800" dirty="0" smtClean="0"/>
              <a:t> </a:t>
            </a:r>
            <a:r>
              <a:rPr lang="de-DE" sz="1800" dirty="0" err="1" smtClean="0"/>
              <a:t>permission</a:t>
            </a:r>
            <a:r>
              <a:rPr lang="de-DE" sz="1800" dirty="0" smtClean="0"/>
              <a:t> </a:t>
            </a:r>
            <a:r>
              <a:rPr lang="de-DE" sz="1800" dirty="0" err="1" smtClean="0"/>
              <a:t>needed</a:t>
            </a:r>
            <a:endParaRPr lang="de-DE" sz="1800" dirty="0" smtClean="0"/>
          </a:p>
          <a:p>
            <a:endParaRPr lang="de-DE" sz="1800" dirty="0"/>
          </a:p>
          <a:p>
            <a:r>
              <a:rPr lang="de-DE" sz="1800" dirty="0" smtClean="0"/>
              <a:t> - </a:t>
            </a:r>
            <a:r>
              <a:rPr lang="de-DE" sz="1800" dirty="0" err="1" smtClean="0"/>
              <a:t>more</a:t>
            </a:r>
            <a:r>
              <a:rPr lang="de-DE" sz="1800" dirty="0" smtClean="0"/>
              <a:t> </a:t>
            </a:r>
            <a:r>
              <a:rPr lang="de-DE" sz="1800" dirty="0" err="1" smtClean="0"/>
              <a:t>than</a:t>
            </a:r>
            <a:r>
              <a:rPr lang="de-DE" sz="1800" dirty="0" smtClean="0"/>
              <a:t> 5 kg: </a:t>
            </a:r>
            <a:r>
              <a:rPr lang="de-DE" sz="1800" dirty="0" err="1" smtClean="0"/>
              <a:t>permission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„</a:t>
            </a:r>
            <a:r>
              <a:rPr lang="de-DE" sz="1800" dirty="0" err="1" smtClean="0"/>
              <a:t>proof</a:t>
            </a:r>
            <a:r>
              <a:rPr lang="de-DE" sz="1800" dirty="0" smtClean="0"/>
              <a:t> of </a:t>
            </a:r>
            <a:r>
              <a:rPr lang="de-DE" sz="1800" dirty="0" err="1" smtClean="0"/>
              <a:t>knowledge</a:t>
            </a:r>
            <a:r>
              <a:rPr lang="de-DE" sz="1800" dirty="0" smtClean="0"/>
              <a:t>“ </a:t>
            </a:r>
            <a:r>
              <a:rPr lang="de-DE" sz="1800" dirty="0" err="1" smtClean="0"/>
              <a:t>always</a:t>
            </a:r>
            <a:r>
              <a:rPr lang="de-DE" sz="1800" dirty="0" smtClean="0"/>
              <a:t> </a:t>
            </a:r>
            <a:r>
              <a:rPr lang="de-DE" sz="1800" dirty="0" err="1" smtClean="0"/>
              <a:t>required</a:t>
            </a:r>
            <a:r>
              <a:rPr lang="de-DE" sz="1800" dirty="0" smtClean="0"/>
              <a:t>, for </a:t>
            </a:r>
            <a:r>
              <a:rPr lang="de-DE" sz="1800" dirty="0" err="1" smtClean="0"/>
              <a:t>less</a:t>
            </a:r>
            <a:r>
              <a:rPr lang="de-DE" sz="1800" dirty="0" smtClean="0"/>
              <a:t> </a:t>
            </a:r>
            <a:r>
              <a:rPr lang="de-DE" sz="1800" dirty="0" err="1" smtClean="0"/>
              <a:t>risky</a:t>
            </a:r>
            <a:r>
              <a:rPr lang="de-DE" sz="1800" dirty="0" smtClean="0"/>
              <a:t> </a:t>
            </a:r>
            <a:r>
              <a:rPr lang="de-DE" sz="1800" dirty="0" err="1" smtClean="0"/>
              <a:t>operations</a:t>
            </a:r>
            <a:r>
              <a:rPr lang="de-DE" sz="1800" dirty="0" smtClean="0"/>
              <a:t> a </a:t>
            </a:r>
            <a:r>
              <a:rPr lang="de-DE" sz="1800" dirty="0" err="1" smtClean="0"/>
              <a:t>general</a:t>
            </a:r>
            <a:r>
              <a:rPr lang="de-DE" sz="1800" dirty="0" smtClean="0"/>
              <a:t> </a:t>
            </a:r>
            <a:r>
              <a:rPr lang="de-DE" sz="1800" dirty="0" err="1" smtClean="0"/>
              <a:t>permission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granted</a:t>
            </a:r>
            <a:r>
              <a:rPr lang="de-DE" sz="1800" dirty="0" smtClean="0"/>
              <a:t>. </a:t>
            </a:r>
          </a:p>
          <a:p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Ocotber</a:t>
            </a:r>
            <a:r>
              <a:rPr lang="de-DE" dirty="0" smtClean="0"/>
              <a:t> </a:t>
            </a:r>
            <a:r>
              <a:rPr lang="de-DE" dirty="0"/>
              <a:t>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54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540060"/>
          </a:xfrm>
        </p:spPr>
        <p:txBody>
          <a:bodyPr/>
          <a:lstStyle/>
          <a:p>
            <a:r>
              <a:rPr lang="de-DE" sz="1800" i="1" dirty="0" err="1" smtClean="0">
                <a:solidFill>
                  <a:srgbClr val="00B050"/>
                </a:solidFill>
              </a:rPr>
              <a:t>Draft</a:t>
            </a:r>
            <a:r>
              <a:rPr lang="de-DE" sz="1800" i="1" dirty="0" smtClean="0">
                <a:solidFill>
                  <a:srgbClr val="00B050"/>
                </a:solidFill>
              </a:rPr>
              <a:t> of Legal </a:t>
            </a:r>
            <a:r>
              <a:rPr lang="de-DE" sz="1800" i="1" dirty="0" err="1" smtClean="0">
                <a:solidFill>
                  <a:srgbClr val="00B050"/>
                </a:solidFill>
              </a:rPr>
              <a:t>Amemdments</a:t>
            </a:r>
            <a:r>
              <a:rPr lang="de-DE" sz="1800" i="1" dirty="0" smtClean="0">
                <a:solidFill>
                  <a:srgbClr val="00B050"/>
                </a:solidFill>
              </a:rPr>
              <a:t> (2)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176463"/>
          </a:xfrm>
        </p:spPr>
        <p:txBody>
          <a:bodyPr/>
          <a:lstStyle/>
          <a:p>
            <a:endParaRPr lang="de-DE" dirty="0"/>
          </a:p>
          <a:p>
            <a:r>
              <a:rPr lang="de-DE" sz="2400" dirty="0" err="1" smtClean="0"/>
              <a:t>Risk-based</a:t>
            </a:r>
            <a:r>
              <a:rPr lang="de-DE" sz="2400" dirty="0" smtClean="0"/>
              <a:t> </a:t>
            </a:r>
            <a:r>
              <a:rPr lang="de-DE" sz="2400" dirty="0" err="1" smtClean="0"/>
              <a:t>approach</a:t>
            </a:r>
            <a:r>
              <a:rPr lang="de-DE" sz="2400" dirty="0" smtClean="0"/>
              <a:t>: same </a:t>
            </a:r>
            <a:r>
              <a:rPr lang="de-DE" sz="2400" dirty="0" err="1" smtClean="0"/>
              <a:t>risks</a:t>
            </a:r>
            <a:r>
              <a:rPr lang="de-DE" sz="2400" dirty="0" smtClean="0"/>
              <a:t> will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treated</a:t>
            </a:r>
            <a:r>
              <a:rPr lang="de-DE" sz="2400" dirty="0" smtClean="0"/>
              <a:t> in the same </a:t>
            </a:r>
            <a:r>
              <a:rPr lang="de-DE" sz="2400" dirty="0" err="1" smtClean="0"/>
              <a:t>way</a:t>
            </a:r>
            <a:r>
              <a:rPr lang="de-DE" sz="2400" dirty="0" smtClean="0"/>
              <a:t>:</a:t>
            </a:r>
          </a:p>
          <a:p>
            <a:endParaRPr lang="de-DE" sz="1800" dirty="0"/>
          </a:p>
          <a:p>
            <a:r>
              <a:rPr lang="de-DE" sz="1800" dirty="0" smtClean="0"/>
              <a:t>- </a:t>
            </a:r>
            <a:r>
              <a:rPr lang="de-DE" sz="1800" dirty="0" err="1" smtClean="0"/>
              <a:t>No</a:t>
            </a:r>
            <a:r>
              <a:rPr lang="de-DE" sz="1800" dirty="0" smtClean="0"/>
              <a:t> </a:t>
            </a:r>
            <a:r>
              <a:rPr lang="de-DE" sz="1800" dirty="0" err="1" smtClean="0"/>
              <a:t>operation</a:t>
            </a:r>
            <a:r>
              <a:rPr lang="de-DE" sz="1800" dirty="0" smtClean="0"/>
              <a:t> in </a:t>
            </a:r>
            <a:r>
              <a:rPr lang="de-DE" sz="1800" dirty="0" err="1" smtClean="0"/>
              <a:t>residential</a:t>
            </a:r>
            <a:r>
              <a:rPr lang="de-DE" sz="1800" dirty="0" smtClean="0"/>
              <a:t> </a:t>
            </a:r>
            <a:r>
              <a:rPr lang="de-DE" sz="1800" dirty="0" err="1" smtClean="0"/>
              <a:t>areas</a:t>
            </a:r>
            <a:r>
              <a:rPr lang="de-DE" sz="1800" dirty="0" smtClean="0"/>
              <a:t>, </a:t>
            </a:r>
            <a:r>
              <a:rPr lang="de-DE" sz="1800" dirty="0" err="1" smtClean="0"/>
              <a:t>above</a:t>
            </a:r>
            <a:r>
              <a:rPr lang="de-DE" sz="1800" dirty="0" smtClean="0"/>
              <a:t> </a:t>
            </a:r>
            <a:r>
              <a:rPr lang="de-DE" sz="1800" dirty="0" err="1" smtClean="0"/>
              <a:t>accidents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crime</a:t>
            </a:r>
            <a:r>
              <a:rPr lang="de-DE" sz="1800" dirty="0" smtClean="0"/>
              <a:t> </a:t>
            </a:r>
            <a:r>
              <a:rPr lang="de-DE" sz="1800" dirty="0" err="1" smtClean="0"/>
              <a:t>scenes</a:t>
            </a:r>
            <a:r>
              <a:rPr lang="de-DE" sz="1800" dirty="0" smtClean="0"/>
              <a:t>, </a:t>
            </a:r>
            <a:r>
              <a:rPr lang="de-DE" sz="1800" dirty="0" err="1" smtClean="0"/>
              <a:t>above</a:t>
            </a:r>
            <a:r>
              <a:rPr lang="de-DE" sz="1800" dirty="0" smtClean="0"/>
              <a:t> </a:t>
            </a:r>
            <a:r>
              <a:rPr lang="de-DE" sz="1800" dirty="0" err="1" smtClean="0"/>
              <a:t>governmental</a:t>
            </a:r>
            <a:r>
              <a:rPr lang="de-DE" sz="1800" dirty="0" smtClean="0"/>
              <a:t> </a:t>
            </a:r>
            <a:r>
              <a:rPr lang="de-DE" sz="1800" dirty="0" err="1" smtClean="0"/>
              <a:t>buildings</a:t>
            </a:r>
            <a:r>
              <a:rPr lang="de-DE" sz="1800" dirty="0" smtClean="0"/>
              <a:t>, </a:t>
            </a:r>
            <a:r>
              <a:rPr lang="de-DE" sz="1800" dirty="0" err="1" smtClean="0"/>
              <a:t>railways</a:t>
            </a:r>
            <a:r>
              <a:rPr lang="de-DE" sz="1800" dirty="0" smtClean="0"/>
              <a:t>, </a:t>
            </a:r>
            <a:r>
              <a:rPr lang="de-DE" sz="1800" dirty="0" err="1" smtClean="0"/>
              <a:t>waterways</a:t>
            </a:r>
            <a:r>
              <a:rPr lang="de-DE" sz="1800" dirty="0" smtClean="0"/>
              <a:t>, </a:t>
            </a:r>
            <a:r>
              <a:rPr lang="de-DE" sz="1800" dirty="0" err="1" smtClean="0"/>
              <a:t>industrial</a:t>
            </a:r>
            <a:r>
              <a:rPr lang="de-DE" sz="1800" dirty="0" smtClean="0"/>
              <a:t> </a:t>
            </a:r>
            <a:r>
              <a:rPr lang="de-DE" sz="1800" dirty="0" err="1" smtClean="0"/>
              <a:t>sites</a:t>
            </a:r>
            <a:r>
              <a:rPr lang="de-DE" sz="1800" dirty="0" smtClean="0"/>
              <a:t> etc…</a:t>
            </a:r>
          </a:p>
          <a:p>
            <a:endParaRPr lang="de-DE" sz="1800" dirty="0"/>
          </a:p>
          <a:p>
            <a:r>
              <a:rPr lang="de-DE" sz="1800" dirty="0" smtClean="0"/>
              <a:t>- </a:t>
            </a:r>
            <a:r>
              <a:rPr lang="de-DE" sz="1800" dirty="0" err="1" smtClean="0"/>
              <a:t>Strict</a:t>
            </a:r>
            <a:r>
              <a:rPr lang="de-DE" sz="1800" dirty="0" smtClean="0"/>
              <a:t> </a:t>
            </a:r>
            <a:r>
              <a:rPr lang="de-DE" sz="1800" dirty="0" err="1" smtClean="0"/>
              <a:t>prohibition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transport</a:t>
            </a:r>
            <a:r>
              <a:rPr lang="de-DE" sz="1800" dirty="0" smtClean="0"/>
              <a:t> </a:t>
            </a:r>
            <a:r>
              <a:rPr lang="de-DE" sz="1800" dirty="0" err="1" smtClean="0"/>
              <a:t>harmful</a:t>
            </a:r>
            <a:r>
              <a:rPr lang="de-DE" sz="1800" dirty="0" smtClean="0"/>
              <a:t> </a:t>
            </a:r>
            <a:r>
              <a:rPr lang="de-DE" sz="1800" dirty="0" err="1" smtClean="0"/>
              <a:t>or</a:t>
            </a:r>
            <a:r>
              <a:rPr lang="de-DE" sz="1800" dirty="0" smtClean="0"/>
              <a:t> </a:t>
            </a:r>
            <a:r>
              <a:rPr lang="de-DE" sz="1800" dirty="0" err="1" smtClean="0"/>
              <a:t>potentially</a:t>
            </a:r>
            <a:r>
              <a:rPr lang="de-DE" sz="1800" dirty="0" smtClean="0"/>
              <a:t> </a:t>
            </a:r>
            <a:r>
              <a:rPr lang="de-DE" sz="1800" dirty="0" err="1" smtClean="0"/>
              <a:t>harmful</a:t>
            </a:r>
            <a:r>
              <a:rPr lang="de-DE" sz="1800" dirty="0" smtClean="0"/>
              <a:t> </a:t>
            </a:r>
            <a:r>
              <a:rPr lang="de-DE" sz="1800" dirty="0" err="1" smtClean="0"/>
              <a:t>substances</a:t>
            </a:r>
            <a:endParaRPr lang="de-DE" sz="1800" dirty="0" smtClean="0"/>
          </a:p>
          <a:p>
            <a:pPr marL="285750" indent="-285750">
              <a:buFontTx/>
              <a:buChar char="-"/>
            </a:pPr>
            <a:endParaRPr lang="de-DE" sz="1800" dirty="0"/>
          </a:p>
          <a:p>
            <a:r>
              <a:rPr lang="de-DE" sz="1800" dirty="0" smtClean="0"/>
              <a:t>- </a:t>
            </a:r>
            <a:r>
              <a:rPr lang="de-DE" sz="1800" dirty="0" err="1" smtClean="0"/>
              <a:t>declaratory</a:t>
            </a:r>
            <a:r>
              <a:rPr lang="de-DE" sz="1800" dirty="0" smtClean="0"/>
              <a:t>: </a:t>
            </a:r>
            <a:r>
              <a:rPr lang="de-DE" sz="1800" dirty="0" err="1" smtClean="0"/>
              <a:t>no</a:t>
            </a:r>
            <a:r>
              <a:rPr lang="de-DE" sz="1800" dirty="0" smtClean="0"/>
              <a:t> </a:t>
            </a:r>
            <a:r>
              <a:rPr lang="de-DE" sz="1800" dirty="0" err="1" smtClean="0"/>
              <a:t>operation</a:t>
            </a:r>
            <a:r>
              <a:rPr lang="de-DE" sz="1800" dirty="0" smtClean="0"/>
              <a:t> in </a:t>
            </a:r>
            <a:r>
              <a:rPr lang="de-DE" sz="1800" dirty="0" err="1" smtClean="0"/>
              <a:t>controlled</a:t>
            </a:r>
            <a:r>
              <a:rPr lang="de-DE" sz="1800" dirty="0" smtClean="0"/>
              <a:t> </a:t>
            </a:r>
            <a:r>
              <a:rPr lang="de-DE" sz="1800" dirty="0" err="1" smtClean="0"/>
              <a:t>airspace</a:t>
            </a:r>
            <a:r>
              <a:rPr lang="de-DE" sz="1800" dirty="0" smtClean="0"/>
              <a:t> </a:t>
            </a:r>
            <a:r>
              <a:rPr lang="de-DE" sz="1800" u="sng" dirty="0" err="1" smtClean="0"/>
              <a:t>and</a:t>
            </a:r>
            <a:endParaRPr lang="de-DE" sz="1800" u="sng" dirty="0" smtClean="0"/>
          </a:p>
          <a:p>
            <a:pPr marL="285750" indent="-285750">
              <a:buFontTx/>
              <a:buChar char="-"/>
            </a:pPr>
            <a:endParaRPr lang="de-DE" sz="1800" dirty="0" smtClean="0"/>
          </a:p>
          <a:p>
            <a:r>
              <a:rPr lang="de-DE" sz="1800" dirty="0" smtClean="0"/>
              <a:t>- </a:t>
            </a:r>
            <a:r>
              <a:rPr lang="de-DE" sz="1800" dirty="0" err="1"/>
              <a:t>n</a:t>
            </a:r>
            <a:r>
              <a:rPr lang="de-DE" sz="1800" dirty="0" err="1" smtClean="0"/>
              <a:t>o</a:t>
            </a:r>
            <a:r>
              <a:rPr lang="de-DE" sz="1800" dirty="0" smtClean="0"/>
              <a:t> </a:t>
            </a:r>
            <a:r>
              <a:rPr lang="de-DE" sz="1800" dirty="0" err="1" smtClean="0"/>
              <a:t>operation</a:t>
            </a:r>
            <a:r>
              <a:rPr lang="de-DE" sz="1800" dirty="0" smtClean="0"/>
              <a:t> </a:t>
            </a:r>
            <a:r>
              <a:rPr lang="de-DE" sz="1800" dirty="0" err="1" smtClean="0"/>
              <a:t>above</a:t>
            </a:r>
            <a:r>
              <a:rPr lang="de-DE" sz="1800" dirty="0" smtClean="0"/>
              <a:t> 100m</a:t>
            </a:r>
          </a:p>
          <a:p>
            <a:pPr marL="285750" indent="-285750">
              <a:buFontTx/>
              <a:buChar char="-"/>
            </a:pPr>
            <a:endParaRPr lang="de-DE" sz="1800" dirty="0"/>
          </a:p>
          <a:p>
            <a:r>
              <a:rPr lang="de-DE" sz="1800" dirty="0" smtClean="0"/>
              <a:t>- Reference </a:t>
            </a:r>
            <a:r>
              <a:rPr lang="de-DE" sz="1800" dirty="0" err="1" smtClean="0"/>
              <a:t>to</a:t>
            </a:r>
            <a:r>
              <a:rPr lang="de-DE" sz="1800" dirty="0" smtClean="0"/>
              <a:t> SERA.2010 (also for </a:t>
            </a:r>
            <a:r>
              <a:rPr lang="de-DE" sz="1800" dirty="0" err="1" smtClean="0"/>
              <a:t>flying</a:t>
            </a:r>
            <a:r>
              <a:rPr lang="de-DE" sz="1800" dirty="0" smtClean="0"/>
              <a:t> </a:t>
            </a:r>
            <a:r>
              <a:rPr lang="de-DE" sz="1800" dirty="0" err="1" smtClean="0"/>
              <a:t>models</a:t>
            </a:r>
            <a:r>
              <a:rPr lang="de-DE" sz="1800" dirty="0" smtClean="0"/>
              <a:t>)</a:t>
            </a:r>
            <a:endParaRPr lang="de-DE" sz="1800" dirty="0"/>
          </a:p>
          <a:p>
            <a:endParaRPr lang="de-DE" sz="1800" dirty="0" smtClean="0"/>
          </a:p>
          <a:p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36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380288" cy="540060"/>
          </a:xfrm>
        </p:spPr>
        <p:txBody>
          <a:bodyPr/>
          <a:lstStyle/>
          <a:p>
            <a:r>
              <a:rPr lang="de-DE" sz="1800" i="1" dirty="0" err="1" smtClean="0">
                <a:solidFill>
                  <a:srgbClr val="00B050"/>
                </a:solidFill>
              </a:rPr>
              <a:t>Draft</a:t>
            </a:r>
            <a:r>
              <a:rPr lang="de-DE" sz="1800" i="1" dirty="0" smtClean="0">
                <a:solidFill>
                  <a:srgbClr val="00B050"/>
                </a:solidFill>
              </a:rPr>
              <a:t> of Legal </a:t>
            </a:r>
            <a:r>
              <a:rPr lang="de-DE" sz="1800" i="1" dirty="0" err="1" smtClean="0">
                <a:solidFill>
                  <a:srgbClr val="00B050"/>
                </a:solidFill>
              </a:rPr>
              <a:t>Amemdments</a:t>
            </a:r>
            <a:r>
              <a:rPr lang="de-DE" sz="1800" i="1" dirty="0" smtClean="0">
                <a:solidFill>
                  <a:srgbClr val="00B050"/>
                </a:solidFill>
              </a:rPr>
              <a:t> (3)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176463"/>
          </a:xfrm>
        </p:spPr>
        <p:txBody>
          <a:bodyPr/>
          <a:lstStyle/>
          <a:p>
            <a:endParaRPr lang="de-DE" dirty="0"/>
          </a:p>
          <a:p>
            <a:r>
              <a:rPr lang="de-DE" sz="1800" dirty="0" smtClean="0"/>
              <a:t>Exemptions of the 100m </a:t>
            </a:r>
            <a:r>
              <a:rPr lang="de-DE" sz="1800" dirty="0" err="1" smtClean="0"/>
              <a:t>rule</a:t>
            </a:r>
            <a:r>
              <a:rPr lang="de-DE" sz="1800" dirty="0" smtClean="0"/>
              <a:t> (</a:t>
            </a:r>
            <a:r>
              <a:rPr lang="de-DE" sz="1800" dirty="0" err="1" smtClean="0"/>
              <a:t>important</a:t>
            </a:r>
            <a:r>
              <a:rPr lang="de-DE" sz="1800" dirty="0" smtClean="0"/>
              <a:t> for </a:t>
            </a:r>
            <a:r>
              <a:rPr lang="de-DE" sz="1800" dirty="0" err="1" smtClean="0"/>
              <a:t>flying</a:t>
            </a:r>
            <a:r>
              <a:rPr lang="de-DE" sz="1800" dirty="0" smtClean="0"/>
              <a:t> </a:t>
            </a:r>
            <a:r>
              <a:rPr lang="de-DE" sz="1800" dirty="0" err="1" smtClean="0"/>
              <a:t>models</a:t>
            </a:r>
            <a:r>
              <a:rPr lang="de-DE" sz="1800" dirty="0" smtClean="0"/>
              <a:t>) will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granted</a:t>
            </a:r>
            <a:r>
              <a:rPr lang="de-DE" sz="1800" dirty="0" smtClean="0"/>
              <a:t> </a:t>
            </a:r>
            <a:r>
              <a:rPr lang="de-DE" sz="1800" u="sng" dirty="0" err="1" smtClean="0"/>
              <a:t>generally</a:t>
            </a:r>
            <a:r>
              <a:rPr lang="de-DE" sz="1800" dirty="0" smtClean="0"/>
              <a:t> for </a:t>
            </a:r>
            <a:r>
              <a:rPr lang="de-DE" sz="1800" dirty="0" err="1" smtClean="0"/>
              <a:t>holders</a:t>
            </a:r>
            <a:r>
              <a:rPr lang="de-DE" sz="1800" dirty="0" smtClean="0"/>
              <a:t> of a „</a:t>
            </a:r>
            <a:r>
              <a:rPr lang="de-DE" sz="1800" u="sng" dirty="0" err="1" smtClean="0"/>
              <a:t>proof</a:t>
            </a:r>
            <a:r>
              <a:rPr lang="de-DE" sz="1800" u="sng" dirty="0" smtClean="0"/>
              <a:t> of </a:t>
            </a:r>
            <a:r>
              <a:rPr lang="de-DE" sz="1800" u="sng" dirty="0" err="1" smtClean="0"/>
              <a:t>knowledge</a:t>
            </a:r>
            <a:r>
              <a:rPr lang="de-DE" sz="1800" dirty="0" smtClean="0"/>
              <a:t>“.</a:t>
            </a:r>
            <a:endParaRPr lang="de-DE" sz="3600" dirty="0"/>
          </a:p>
          <a:p>
            <a:pPr marL="285750" indent="-285750">
              <a:buFontTx/>
              <a:buChar char="-"/>
            </a:pPr>
            <a:endParaRPr lang="de-DE" sz="3600" dirty="0" smtClean="0"/>
          </a:p>
          <a:p>
            <a:r>
              <a:rPr lang="de-DE" sz="1800" dirty="0" smtClean="0"/>
              <a:t>The </a:t>
            </a:r>
            <a:r>
              <a:rPr lang="de-DE" sz="1800" dirty="0" err="1" smtClean="0"/>
              <a:t>proof</a:t>
            </a:r>
            <a:r>
              <a:rPr lang="de-DE" sz="1800" dirty="0" smtClean="0"/>
              <a:t> of </a:t>
            </a:r>
            <a:r>
              <a:rPr lang="de-DE" sz="1800" dirty="0" err="1" smtClean="0"/>
              <a:t>knowledge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obtained</a:t>
            </a:r>
            <a:r>
              <a:rPr lang="de-DE" sz="1800" dirty="0" smtClean="0"/>
              <a:t> in </a:t>
            </a:r>
            <a:r>
              <a:rPr lang="de-DE" sz="1800" dirty="0" err="1" smtClean="0"/>
              <a:t>two</a:t>
            </a:r>
            <a:r>
              <a:rPr lang="de-DE" sz="1800" dirty="0" smtClean="0"/>
              <a:t> different </a:t>
            </a:r>
            <a:r>
              <a:rPr lang="de-DE" sz="1800" dirty="0" err="1" smtClean="0"/>
              <a:t>ways</a:t>
            </a:r>
            <a:r>
              <a:rPr lang="de-DE" sz="1800" dirty="0" smtClean="0"/>
              <a:t>:</a:t>
            </a:r>
          </a:p>
          <a:p>
            <a:pPr marL="285750" indent="-285750">
              <a:buFontTx/>
              <a:buChar char="-"/>
            </a:pPr>
            <a:endParaRPr lang="de-DE" sz="1800" dirty="0"/>
          </a:p>
          <a:p>
            <a:r>
              <a:rPr lang="de-DE" sz="1800" dirty="0" smtClean="0"/>
              <a:t>   1. via the Flying Model Club (for </a:t>
            </a:r>
            <a:r>
              <a:rPr lang="de-DE" sz="1800" dirty="0" err="1" smtClean="0"/>
              <a:t>leisure</a:t>
            </a:r>
            <a:r>
              <a:rPr lang="de-DE" sz="1800" dirty="0" smtClean="0"/>
              <a:t> </a:t>
            </a:r>
            <a:r>
              <a:rPr lang="de-DE" sz="1800" dirty="0" err="1" smtClean="0"/>
              <a:t>operations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)</a:t>
            </a:r>
          </a:p>
          <a:p>
            <a:pPr marL="285750" indent="-285750">
              <a:buFontTx/>
              <a:buChar char="-"/>
            </a:pPr>
            <a:endParaRPr lang="de-DE" sz="1800" dirty="0"/>
          </a:p>
          <a:p>
            <a:r>
              <a:rPr lang="de-DE" sz="1800" dirty="0" smtClean="0"/>
              <a:t>    2. via a </a:t>
            </a:r>
            <a:r>
              <a:rPr lang="de-DE" sz="1800" dirty="0" err="1" smtClean="0"/>
              <a:t>qualified</a:t>
            </a:r>
            <a:r>
              <a:rPr lang="de-DE" sz="1800" dirty="0" smtClean="0"/>
              <a:t> </a:t>
            </a:r>
            <a:r>
              <a:rPr lang="de-DE" sz="1800" dirty="0" err="1" smtClean="0"/>
              <a:t>entity</a:t>
            </a:r>
            <a:r>
              <a:rPr lang="de-DE" sz="1800" dirty="0" smtClean="0"/>
              <a:t>,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accredited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the German CAA (for all</a:t>
            </a:r>
          </a:p>
          <a:p>
            <a:r>
              <a:rPr lang="de-DE" sz="1800" dirty="0"/>
              <a:t> </a:t>
            </a:r>
            <a:r>
              <a:rPr lang="de-DE" sz="1800" dirty="0" smtClean="0"/>
              <a:t>       </a:t>
            </a:r>
            <a:r>
              <a:rPr lang="de-DE" sz="1800" dirty="0" err="1" smtClean="0"/>
              <a:t>purposes</a:t>
            </a:r>
            <a:r>
              <a:rPr lang="de-DE" sz="1800" dirty="0" smtClean="0"/>
              <a:t>)</a:t>
            </a:r>
          </a:p>
          <a:p>
            <a:endParaRPr lang="de-DE" sz="1800" dirty="0"/>
          </a:p>
          <a:p>
            <a:r>
              <a:rPr lang="de-DE" sz="1800" dirty="0" smtClean="0"/>
              <a:t>This exemptions will also </a:t>
            </a:r>
            <a:r>
              <a:rPr lang="de-DE" sz="1800" dirty="0" err="1" smtClean="0"/>
              <a:t>enable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operate</a:t>
            </a:r>
            <a:r>
              <a:rPr lang="de-DE" sz="1800" dirty="0" smtClean="0"/>
              <a:t> </a:t>
            </a:r>
            <a:r>
              <a:rPr lang="de-DE" sz="1800" dirty="0" err="1" smtClean="0"/>
              <a:t>drones</a:t>
            </a:r>
            <a:r>
              <a:rPr lang="de-DE" sz="1800" dirty="0" smtClean="0"/>
              <a:t> </a:t>
            </a:r>
            <a:r>
              <a:rPr lang="de-DE" sz="1800" dirty="0" err="1" smtClean="0"/>
              <a:t>heavier</a:t>
            </a:r>
            <a:r>
              <a:rPr lang="de-DE" sz="1800" dirty="0" smtClean="0"/>
              <a:t> </a:t>
            </a:r>
            <a:r>
              <a:rPr lang="de-DE" sz="1800" dirty="0" err="1" smtClean="0"/>
              <a:t>than</a:t>
            </a:r>
            <a:r>
              <a:rPr lang="de-DE" sz="1800" dirty="0" smtClean="0"/>
              <a:t> 5 kg.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/>
              <a:t>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35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380288" cy="540060"/>
          </a:xfrm>
        </p:spPr>
        <p:txBody>
          <a:bodyPr/>
          <a:lstStyle/>
          <a:p>
            <a:r>
              <a:rPr lang="de-DE" sz="1800" i="1" dirty="0" err="1" smtClean="0">
                <a:solidFill>
                  <a:srgbClr val="00B050"/>
                </a:solidFill>
              </a:rPr>
              <a:t>Draft</a:t>
            </a:r>
            <a:r>
              <a:rPr lang="de-DE" sz="1800" i="1" dirty="0" smtClean="0">
                <a:solidFill>
                  <a:srgbClr val="00B050"/>
                </a:solidFill>
              </a:rPr>
              <a:t> of Legal </a:t>
            </a:r>
            <a:r>
              <a:rPr lang="de-DE" sz="1800" i="1" dirty="0" err="1" smtClean="0">
                <a:solidFill>
                  <a:srgbClr val="00B050"/>
                </a:solidFill>
              </a:rPr>
              <a:t>Amemdments</a:t>
            </a:r>
            <a:r>
              <a:rPr lang="de-DE" sz="1800" i="1" dirty="0" smtClean="0">
                <a:solidFill>
                  <a:srgbClr val="00B050"/>
                </a:solidFill>
              </a:rPr>
              <a:t> (4)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176463"/>
          </a:xfrm>
        </p:spPr>
        <p:txBody>
          <a:bodyPr/>
          <a:lstStyle/>
          <a:p>
            <a:r>
              <a:rPr lang="de-DE" u="sng" dirty="0" smtClean="0"/>
              <a:t>BVLOS:</a:t>
            </a:r>
            <a:endParaRPr lang="de-DE" u="sng" dirty="0"/>
          </a:p>
          <a:p>
            <a:endParaRPr lang="de-DE" sz="1800" dirty="0" smtClean="0"/>
          </a:p>
          <a:p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a </a:t>
            </a:r>
            <a:r>
              <a:rPr lang="de-DE" sz="1800" dirty="0" err="1" smtClean="0"/>
              <a:t>few</a:t>
            </a:r>
            <a:r>
              <a:rPr lang="de-DE" sz="1800" dirty="0" smtClean="0"/>
              <a:t> exemptions, all </a:t>
            </a:r>
            <a:r>
              <a:rPr lang="de-DE" sz="1800" dirty="0" err="1" smtClean="0"/>
              <a:t>other</a:t>
            </a:r>
            <a:r>
              <a:rPr lang="de-DE" sz="1800" dirty="0" smtClean="0"/>
              <a:t> operational </a:t>
            </a:r>
            <a:r>
              <a:rPr lang="de-DE" sz="1800" dirty="0" err="1" smtClean="0"/>
              <a:t>restrictions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waived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the </a:t>
            </a:r>
            <a:r>
              <a:rPr lang="de-DE" sz="1800" dirty="0" err="1" smtClean="0"/>
              <a:t>competent</a:t>
            </a:r>
            <a:r>
              <a:rPr lang="de-DE" sz="1800" dirty="0" smtClean="0"/>
              <a:t> </a:t>
            </a:r>
            <a:r>
              <a:rPr lang="de-DE" sz="1800" dirty="0" err="1" smtClean="0"/>
              <a:t>authority</a:t>
            </a:r>
            <a:r>
              <a:rPr lang="de-DE" sz="1800" dirty="0" smtClean="0"/>
              <a:t> on the </a:t>
            </a:r>
            <a:r>
              <a:rPr lang="de-DE" sz="1800" dirty="0" err="1" smtClean="0"/>
              <a:t>basis</a:t>
            </a:r>
            <a:r>
              <a:rPr lang="de-DE" sz="1800" dirty="0" smtClean="0"/>
              <a:t> of the SORA </a:t>
            </a:r>
            <a:r>
              <a:rPr lang="de-DE" sz="1800" dirty="0" err="1" smtClean="0"/>
              <a:t>approach</a:t>
            </a:r>
            <a:r>
              <a:rPr lang="de-DE" sz="1800" dirty="0" smtClean="0"/>
              <a:t>, in </a:t>
            </a:r>
            <a:r>
              <a:rPr lang="de-DE" sz="1800" dirty="0" err="1" smtClean="0"/>
              <a:t>particular</a:t>
            </a:r>
            <a:r>
              <a:rPr lang="de-DE" sz="1800" dirty="0"/>
              <a:t> </a:t>
            </a:r>
            <a:r>
              <a:rPr lang="de-DE" sz="1800" dirty="0" err="1" smtClean="0"/>
              <a:t>operations</a:t>
            </a:r>
            <a:r>
              <a:rPr lang="de-DE" sz="1800" dirty="0" smtClean="0"/>
              <a:t> </a:t>
            </a:r>
            <a:r>
              <a:rPr lang="de-DE" sz="1800" dirty="0" err="1" smtClean="0"/>
              <a:t>beyond</a:t>
            </a:r>
            <a:r>
              <a:rPr lang="de-DE" sz="1800" dirty="0" smtClean="0"/>
              <a:t> </a:t>
            </a:r>
            <a:r>
              <a:rPr lang="de-DE" sz="1800" dirty="0" err="1" smtClean="0"/>
              <a:t>visual</a:t>
            </a:r>
            <a:r>
              <a:rPr lang="de-DE" sz="1800" dirty="0" smtClean="0"/>
              <a:t> </a:t>
            </a:r>
            <a:r>
              <a:rPr lang="de-DE" sz="1800" dirty="0" err="1" smtClean="0"/>
              <a:t>line</a:t>
            </a:r>
            <a:r>
              <a:rPr lang="de-DE" sz="1800" dirty="0" smtClean="0"/>
              <a:t> of </a:t>
            </a:r>
            <a:r>
              <a:rPr lang="de-DE" sz="1800" dirty="0" err="1" smtClean="0"/>
              <a:t>sight</a:t>
            </a:r>
            <a:r>
              <a:rPr lang="de-DE" sz="1800" dirty="0" smtClean="0"/>
              <a:t>.</a:t>
            </a:r>
          </a:p>
          <a:p>
            <a:endParaRPr lang="de-DE" sz="1800" dirty="0"/>
          </a:p>
          <a:p>
            <a:r>
              <a:rPr lang="de-DE" sz="1800" dirty="0" smtClean="0"/>
              <a:t>	</a:t>
            </a:r>
            <a:r>
              <a:rPr lang="de-DE" sz="1800" i="1" dirty="0" smtClean="0"/>
              <a:t>SORA: Specific Operational </a:t>
            </a:r>
            <a:r>
              <a:rPr lang="de-DE" sz="1800" i="1" dirty="0" err="1" smtClean="0"/>
              <a:t>Risk</a:t>
            </a:r>
            <a:r>
              <a:rPr lang="de-DE" sz="1800" i="1" dirty="0" smtClean="0"/>
              <a:t> Approach</a:t>
            </a:r>
          </a:p>
          <a:p>
            <a:endParaRPr lang="de-DE" sz="1800" dirty="0"/>
          </a:p>
          <a:p>
            <a:r>
              <a:rPr lang="de-DE" sz="1800" dirty="0" smtClean="0"/>
              <a:t>In </a:t>
            </a:r>
            <a:r>
              <a:rPr lang="de-DE" sz="1800" dirty="0" err="1" smtClean="0"/>
              <a:t>case</a:t>
            </a:r>
            <a:r>
              <a:rPr lang="de-DE" sz="1800" dirty="0" smtClean="0"/>
              <a:t> the </a:t>
            </a:r>
            <a:r>
              <a:rPr lang="de-DE" sz="1800" dirty="0" err="1" smtClean="0"/>
              <a:t>authority</a:t>
            </a:r>
            <a:r>
              <a:rPr lang="de-DE" sz="1800" dirty="0" smtClean="0"/>
              <a:t> </a:t>
            </a:r>
            <a:r>
              <a:rPr lang="de-DE" sz="1800" dirty="0" err="1" smtClean="0"/>
              <a:t>lacks</a:t>
            </a:r>
            <a:r>
              <a:rPr lang="de-DE" sz="1800" dirty="0" smtClean="0"/>
              <a:t> specific </a:t>
            </a:r>
            <a:r>
              <a:rPr lang="de-DE" sz="1800" dirty="0" err="1" smtClean="0"/>
              <a:t>expertise</a:t>
            </a:r>
            <a:r>
              <a:rPr lang="de-DE" sz="1800" dirty="0" smtClean="0"/>
              <a:t>, the </a:t>
            </a:r>
            <a:r>
              <a:rPr lang="de-DE" sz="1800" dirty="0" err="1" smtClean="0"/>
              <a:t>authorities</a:t>
            </a:r>
            <a:r>
              <a:rPr lang="de-DE" sz="1800" dirty="0" smtClean="0"/>
              <a:t> </a:t>
            </a:r>
            <a:r>
              <a:rPr lang="de-DE" sz="1800" dirty="0" err="1" smtClean="0"/>
              <a:t>can</a:t>
            </a:r>
            <a:r>
              <a:rPr lang="de-DE" sz="1800" dirty="0" smtClean="0"/>
              <a:t> </a:t>
            </a:r>
            <a:r>
              <a:rPr lang="de-DE" sz="1800" dirty="0" err="1" smtClean="0"/>
              <a:t>ask</a:t>
            </a:r>
            <a:r>
              <a:rPr lang="de-DE" sz="1800" dirty="0" smtClean="0"/>
              <a:t> for an </a:t>
            </a:r>
            <a:r>
              <a:rPr lang="de-DE" sz="1800" dirty="0" err="1" smtClean="0"/>
              <a:t>independent</a:t>
            </a:r>
            <a:r>
              <a:rPr lang="de-DE" sz="1800" dirty="0" smtClean="0"/>
              <a:t> </a:t>
            </a:r>
            <a:r>
              <a:rPr lang="de-DE" sz="1800" dirty="0" err="1" smtClean="0"/>
              <a:t>assessment</a:t>
            </a:r>
            <a:r>
              <a:rPr lang="de-DE" sz="1800" dirty="0"/>
              <a:t> </a:t>
            </a:r>
            <a:r>
              <a:rPr lang="de-DE" sz="1800" dirty="0" err="1" smtClean="0"/>
              <a:t>that</a:t>
            </a:r>
            <a:r>
              <a:rPr lang="de-DE" sz="1800" dirty="0" smtClean="0"/>
              <a:t> </a:t>
            </a:r>
            <a:r>
              <a:rPr lang="de-DE" sz="1800" dirty="0" err="1" smtClean="0"/>
              <a:t>has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beprovided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the </a:t>
            </a:r>
            <a:r>
              <a:rPr lang="de-DE" sz="1800" dirty="0" err="1" smtClean="0"/>
              <a:t>applicant</a:t>
            </a:r>
            <a:r>
              <a:rPr lang="de-DE" sz="1800" dirty="0" smtClean="0"/>
              <a:t> (not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regaring</a:t>
            </a:r>
            <a:r>
              <a:rPr lang="de-DE" sz="1800" dirty="0" smtClean="0"/>
              <a:t> </a:t>
            </a:r>
            <a:r>
              <a:rPr lang="de-DE" sz="1800" dirty="0" err="1" smtClean="0"/>
              <a:t>safety</a:t>
            </a:r>
            <a:r>
              <a:rPr lang="de-DE" sz="1800" dirty="0" smtClean="0"/>
              <a:t>, also </a:t>
            </a:r>
            <a:r>
              <a:rPr lang="de-DE" sz="1800" dirty="0" err="1" smtClean="0"/>
              <a:t>regarding</a:t>
            </a:r>
            <a:r>
              <a:rPr lang="de-DE" sz="1800" dirty="0" smtClean="0"/>
              <a:t> environmental </a:t>
            </a:r>
            <a:r>
              <a:rPr lang="de-DE" sz="1800" dirty="0" err="1" smtClean="0"/>
              <a:t>repercussions</a:t>
            </a:r>
            <a:r>
              <a:rPr lang="de-DE" sz="1800" dirty="0" smtClean="0"/>
              <a:t>). </a:t>
            </a:r>
          </a:p>
          <a:p>
            <a:endParaRPr lang="de-DE" sz="1800" dirty="0" smtClean="0"/>
          </a:p>
          <a:p>
            <a:r>
              <a:rPr lang="de-DE" sz="1800" dirty="0" smtClean="0"/>
              <a:t>FPV-</a:t>
            </a:r>
            <a:r>
              <a:rPr lang="de-DE" sz="1800" dirty="0" err="1"/>
              <a:t>o</a:t>
            </a:r>
            <a:r>
              <a:rPr lang="de-DE" sz="1800" dirty="0" err="1" smtClean="0"/>
              <a:t>perations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not </a:t>
            </a:r>
            <a:r>
              <a:rPr lang="de-DE" sz="1800" dirty="0" err="1" smtClean="0"/>
              <a:t>regared</a:t>
            </a:r>
            <a:r>
              <a:rPr lang="de-DE" sz="1800" dirty="0" smtClean="0"/>
              <a:t> </a:t>
            </a:r>
            <a:r>
              <a:rPr lang="de-DE" sz="1800" dirty="0" err="1" smtClean="0"/>
              <a:t>as</a:t>
            </a:r>
            <a:r>
              <a:rPr lang="de-DE" sz="1800" dirty="0" smtClean="0"/>
              <a:t> BVLOS, </a:t>
            </a:r>
            <a:r>
              <a:rPr lang="de-DE" sz="1800" dirty="0" err="1" smtClean="0"/>
              <a:t>as</a:t>
            </a:r>
            <a:r>
              <a:rPr lang="de-DE" sz="1800" dirty="0" smtClean="0"/>
              <a:t> </a:t>
            </a:r>
            <a:r>
              <a:rPr lang="de-DE" sz="1800" dirty="0" err="1" smtClean="0"/>
              <a:t>long</a:t>
            </a:r>
            <a:r>
              <a:rPr lang="de-DE" sz="1800" dirty="0" smtClean="0"/>
              <a:t> </a:t>
            </a:r>
            <a:r>
              <a:rPr lang="de-DE" sz="1800" dirty="0" err="1" smtClean="0"/>
              <a:t>as</a:t>
            </a:r>
            <a:r>
              <a:rPr lang="de-DE" sz="1800" dirty="0" smtClean="0"/>
              <a:t> a </a:t>
            </a:r>
            <a:r>
              <a:rPr lang="de-DE" sz="1800" dirty="0" err="1" smtClean="0"/>
              <a:t>second</a:t>
            </a:r>
            <a:r>
              <a:rPr lang="de-DE" sz="1800" dirty="0" smtClean="0"/>
              <a:t> </a:t>
            </a:r>
            <a:r>
              <a:rPr lang="de-DE" sz="1800" dirty="0" err="1" smtClean="0"/>
              <a:t>person</a:t>
            </a:r>
            <a:r>
              <a:rPr lang="de-DE" sz="1800" dirty="0" smtClean="0"/>
              <a:t> </a:t>
            </a:r>
            <a:r>
              <a:rPr lang="de-DE" sz="1800" dirty="0" err="1" smtClean="0"/>
              <a:t>next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the </a:t>
            </a:r>
            <a:r>
              <a:rPr lang="de-DE" sz="1800" dirty="0" err="1" smtClean="0"/>
              <a:t>pilot</a:t>
            </a:r>
            <a:r>
              <a:rPr lang="de-DE" sz="1800" dirty="0" smtClean="0"/>
              <a:t> </a:t>
            </a:r>
            <a:r>
              <a:rPr lang="de-DE" sz="1800" dirty="0" err="1" smtClean="0"/>
              <a:t>observes</a:t>
            </a:r>
            <a:r>
              <a:rPr lang="de-DE" sz="1800" dirty="0" smtClean="0"/>
              <a:t> the </a:t>
            </a:r>
            <a:r>
              <a:rPr lang="de-DE" sz="1800" dirty="0" err="1" smtClean="0"/>
              <a:t>airspace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the </a:t>
            </a:r>
            <a:r>
              <a:rPr lang="de-DE" sz="1800" dirty="0" err="1" smtClean="0"/>
              <a:t>drone</a:t>
            </a:r>
            <a:r>
              <a:rPr lang="de-DE" sz="1800" dirty="0" smtClean="0"/>
              <a:t> </a:t>
            </a:r>
            <a:r>
              <a:rPr lang="de-DE" sz="1800" dirty="0" err="1" smtClean="0"/>
              <a:t>does</a:t>
            </a:r>
            <a:r>
              <a:rPr lang="de-DE" sz="1800" dirty="0" smtClean="0"/>
              <a:t> not </a:t>
            </a:r>
            <a:r>
              <a:rPr lang="de-DE" sz="1800" dirty="0" err="1" smtClean="0"/>
              <a:t>fly</a:t>
            </a:r>
            <a:r>
              <a:rPr lang="de-DE" sz="1800" dirty="0" smtClean="0"/>
              <a:t> </a:t>
            </a:r>
            <a:r>
              <a:rPr lang="de-DE" sz="1800" dirty="0" err="1" smtClean="0"/>
              <a:t>above</a:t>
            </a:r>
            <a:r>
              <a:rPr lang="de-DE" sz="1800" dirty="0" smtClean="0"/>
              <a:t> 30m.</a:t>
            </a:r>
            <a:endParaRPr lang="de-DE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592" y="6309320"/>
            <a:ext cx="7380288" cy="221109"/>
          </a:xfrm>
        </p:spPr>
        <p:txBody>
          <a:bodyPr/>
          <a:lstStyle/>
          <a:p>
            <a:r>
              <a:rPr lang="de-DE" dirty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146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 smtClean="0"/>
              <a:t>Federal </a:t>
            </a:r>
            <a:r>
              <a:rPr lang="de-DE" sz="1600" dirty="0" err="1" smtClean="0"/>
              <a:t>Ministry</a:t>
            </a:r>
            <a:r>
              <a:rPr lang="de-DE" sz="1600" dirty="0" smtClean="0"/>
              <a:t> of Transport </a:t>
            </a:r>
            <a:r>
              <a:rPr lang="de-DE" sz="1600" dirty="0" err="1" smtClean="0"/>
              <a:t>and</a:t>
            </a:r>
            <a:r>
              <a:rPr lang="de-DE" sz="1600" dirty="0" smtClean="0"/>
              <a:t> Digital Infrastructure</a:t>
            </a:r>
          </a:p>
          <a:p>
            <a:endParaRPr lang="de-DE" sz="1600" dirty="0" smtClean="0"/>
          </a:p>
          <a:p>
            <a:r>
              <a:rPr lang="de-DE" sz="1600" dirty="0" smtClean="0"/>
              <a:t>Raimund Kamp</a:t>
            </a:r>
          </a:p>
          <a:p>
            <a:r>
              <a:rPr lang="de-DE" sz="1600" dirty="0" err="1" smtClean="0"/>
              <a:t>Deputy</a:t>
            </a:r>
            <a:r>
              <a:rPr lang="de-DE" sz="1600" dirty="0" smtClean="0"/>
              <a:t> Head Aviation </a:t>
            </a:r>
            <a:r>
              <a:rPr lang="de-DE" sz="1600" dirty="0"/>
              <a:t>T</a:t>
            </a:r>
            <a:r>
              <a:rPr lang="de-DE" sz="1600" dirty="0" smtClean="0"/>
              <a:t>echnology, </a:t>
            </a:r>
            <a:r>
              <a:rPr lang="de-DE" sz="1600" dirty="0" err="1" smtClean="0"/>
              <a:t>Airworthiness</a:t>
            </a:r>
            <a:r>
              <a:rPr lang="de-DE" sz="1600" dirty="0" smtClean="0"/>
              <a:t>, </a:t>
            </a:r>
            <a:r>
              <a:rPr lang="de-DE" sz="1600" dirty="0" err="1" smtClean="0"/>
              <a:t>Operations</a:t>
            </a:r>
            <a:r>
              <a:rPr lang="de-DE" sz="1600" dirty="0" smtClean="0"/>
              <a:t>, </a:t>
            </a:r>
            <a:r>
              <a:rPr lang="de-DE" sz="1600" dirty="0" err="1" smtClean="0"/>
              <a:t>Licencing</a:t>
            </a:r>
            <a:r>
              <a:rPr lang="de-DE" sz="1600" dirty="0" smtClean="0"/>
              <a:t>,  Federal Aviation Office</a:t>
            </a:r>
          </a:p>
          <a:p>
            <a:r>
              <a:rPr lang="de-DE" sz="1600" dirty="0" smtClean="0"/>
              <a:t>Tel.: +49 228 99 300 4591</a:t>
            </a:r>
          </a:p>
          <a:p>
            <a:r>
              <a:rPr lang="de-DE" sz="1600" dirty="0" smtClean="0"/>
              <a:t>E-Mail: raimund.kamp@bmvi.bund.de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09146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8028880" cy="648072"/>
          </a:xfrm>
        </p:spPr>
        <p:txBody>
          <a:bodyPr/>
          <a:lstStyle/>
          <a:p>
            <a:r>
              <a:rPr lang="de-DE" sz="1800" i="1" dirty="0" smtClean="0">
                <a:solidFill>
                  <a:srgbClr val="00B050"/>
                </a:solidFill>
              </a:rPr>
              <a:t>German </a:t>
            </a:r>
            <a:r>
              <a:rPr lang="de-DE" sz="1800" i="1" dirty="0" err="1">
                <a:solidFill>
                  <a:srgbClr val="00B050"/>
                </a:solidFill>
              </a:rPr>
              <a:t>L</a:t>
            </a:r>
            <a:r>
              <a:rPr lang="de-DE" sz="1800" i="1" dirty="0" err="1" smtClean="0">
                <a:solidFill>
                  <a:srgbClr val="00B050"/>
                </a:solidFill>
              </a:rPr>
              <a:t>egislation</a:t>
            </a:r>
            <a:r>
              <a:rPr lang="de-DE" sz="1800" i="1" dirty="0" smtClean="0">
                <a:solidFill>
                  <a:srgbClr val="00B050"/>
                </a:solidFill>
              </a:rPr>
              <a:t> on </a:t>
            </a:r>
            <a:r>
              <a:rPr lang="de-DE" sz="1800" i="1" dirty="0">
                <a:solidFill>
                  <a:srgbClr val="00B050"/>
                </a:solidFill>
              </a:rPr>
              <a:t>U</a:t>
            </a:r>
            <a:r>
              <a:rPr lang="de-DE" sz="1800" i="1" dirty="0" smtClean="0">
                <a:solidFill>
                  <a:srgbClr val="00B050"/>
                </a:solidFill>
              </a:rPr>
              <a:t>nmanned </a:t>
            </a:r>
            <a:r>
              <a:rPr lang="de-DE" sz="1800" i="1" dirty="0" err="1">
                <a:solidFill>
                  <a:srgbClr val="00B050"/>
                </a:solidFill>
              </a:rPr>
              <a:t>A</a:t>
            </a:r>
            <a:r>
              <a:rPr lang="de-DE" sz="1800" i="1" dirty="0" err="1" smtClean="0">
                <a:solidFill>
                  <a:srgbClr val="00B050"/>
                </a:solidFill>
              </a:rPr>
              <a:t>ircraft</a:t>
            </a:r>
            <a:endParaRPr 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916832"/>
            <a:ext cx="7848872" cy="4608512"/>
          </a:xfrm>
        </p:spPr>
        <p:txBody>
          <a:bodyPr/>
          <a:lstStyle/>
          <a:p>
            <a:pPr>
              <a:spcBef>
                <a:spcPts val="300"/>
              </a:spcBef>
            </a:pPr>
            <a:endParaRPr lang="de-DE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Aviation Act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LuftVG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Since 2013 RPAS defined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category of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aircraft (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rt. 1,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2,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3)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Flying Models are also defined as category of aircraft (art. 1, para 2, sentence 1 nr. 9).</a:t>
            </a:r>
          </a:p>
          <a:p>
            <a:pPr marL="342900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differentiation depends solely on the purpose of operations:</a:t>
            </a:r>
          </a:p>
          <a:p>
            <a:pPr marL="342900" indent="-342900">
              <a:spcBef>
                <a:spcPts val="300"/>
              </a:spcBef>
              <a:buFont typeface="Wingdings" pitchFamily="2" charset="2"/>
              <a:buChar char="§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2163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Recreational, sports or leisure: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lying Model</a:t>
            </a:r>
          </a:p>
          <a:p>
            <a:pPr marL="792163" lvl="1" indent="-342900">
              <a:spcBef>
                <a:spcPts val="300"/>
              </a:spcBef>
              <a:buFont typeface="Wingdings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Any other purpose, in particular commercial: RPAS</a:t>
            </a:r>
          </a:p>
          <a:p>
            <a:pPr marL="792163" lvl="1" indent="-342900">
              <a:spcBef>
                <a:spcPts val="300"/>
              </a:spcBef>
              <a:buFont typeface="Wingdings" pitchFamily="2" charset="2"/>
              <a:buChar char="§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>
              <a:spcBef>
                <a:spcPts val="30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does this separation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become relevant?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792163" lvl="1" indent="-342900">
              <a:spcBef>
                <a:spcPts val="300"/>
              </a:spcBef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e-DE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67314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380288" cy="468052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RPAS vs. Flying Models </a:t>
            </a:r>
            <a:r>
              <a:rPr lang="de-DE" sz="1800" i="1" dirty="0" smtClean="0">
                <a:solidFill>
                  <a:srgbClr val="00B050"/>
                </a:solidFill>
              </a:rPr>
              <a:t>(1)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988840"/>
            <a:ext cx="7380288" cy="4320480"/>
          </a:xfrm>
        </p:spPr>
        <p:txBody>
          <a:bodyPr/>
          <a:lstStyle/>
          <a:p>
            <a:r>
              <a:rPr lang="de-DE" sz="2400" u="sng" dirty="0" smtClean="0"/>
              <a:t>Flying Models:</a:t>
            </a:r>
          </a:p>
          <a:p>
            <a:endParaRPr lang="de-DE" dirty="0"/>
          </a:p>
          <a:p>
            <a:r>
              <a:rPr lang="de-DE" dirty="0" smtClean="0"/>
              <a:t>Long </a:t>
            </a:r>
            <a:r>
              <a:rPr lang="de-DE" dirty="0" err="1" smtClean="0"/>
              <a:t>established</a:t>
            </a:r>
            <a:r>
              <a:rPr lang="de-DE" dirty="0" smtClean="0"/>
              <a:t> </a:t>
            </a:r>
            <a:r>
              <a:rPr lang="de-DE" dirty="0" err="1" smtClean="0"/>
              <a:t>regulations</a:t>
            </a:r>
            <a:r>
              <a:rPr lang="de-DE" dirty="0" smtClean="0"/>
              <a:t> </a:t>
            </a:r>
            <a:r>
              <a:rPr lang="de-DE" dirty="0" err="1" smtClean="0"/>
              <a:t>regarding</a:t>
            </a:r>
            <a:r>
              <a:rPr lang="de-DE" dirty="0" smtClean="0"/>
              <a:t> e. 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I</a:t>
            </a:r>
            <a:r>
              <a:rPr lang="de-DE" dirty="0" smtClean="0"/>
              <a:t>nsurance </a:t>
            </a:r>
            <a:r>
              <a:rPr lang="de-DE" dirty="0" err="1" smtClean="0"/>
              <a:t>requirements</a:t>
            </a:r>
            <a:r>
              <a:rPr lang="de-DE" dirty="0" smtClean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err="1" smtClean="0"/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in </a:t>
            </a:r>
            <a:r>
              <a:rPr lang="de-DE" dirty="0" err="1" smtClean="0"/>
              <a:t>line</a:t>
            </a:r>
            <a:r>
              <a:rPr lang="de-DE" dirty="0" smtClean="0"/>
              <a:t> of </a:t>
            </a:r>
            <a:r>
              <a:rPr lang="de-DE" dirty="0" err="1" smtClean="0"/>
              <a:t>sight</a:t>
            </a:r>
            <a:r>
              <a:rPr lang="de-DE" dirty="0" smtClean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err="1"/>
              <a:t>O</a:t>
            </a:r>
            <a:r>
              <a:rPr lang="de-DE" dirty="0" err="1" smtClean="0"/>
              <a:t>wners´s</a:t>
            </a:r>
            <a:r>
              <a:rPr lang="de-DE" dirty="0" smtClean="0"/>
              <a:t> </a:t>
            </a:r>
            <a:r>
              <a:rPr lang="de-DE" dirty="0" err="1" smtClean="0"/>
              <a:t>earmark</a:t>
            </a:r>
            <a:r>
              <a:rPr lang="de-DE" dirty="0" smtClean="0"/>
              <a:t>,</a:t>
            </a:r>
          </a:p>
          <a:p>
            <a:endParaRPr lang="de-DE" dirty="0"/>
          </a:p>
          <a:p>
            <a:r>
              <a:rPr lang="de-DE" dirty="0" err="1" smtClean="0"/>
              <a:t>Operated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manageable</a:t>
            </a:r>
            <a:r>
              <a:rPr lang="de-DE" dirty="0" smtClean="0"/>
              <a:t> </a:t>
            </a:r>
            <a:r>
              <a:rPr lang="de-DE" dirty="0" err="1" smtClean="0"/>
              <a:t>amount</a:t>
            </a:r>
            <a:r>
              <a:rPr lang="de-DE" dirty="0" smtClean="0"/>
              <a:t> of </a:t>
            </a:r>
            <a:r>
              <a:rPr lang="de-DE" dirty="0" err="1" smtClean="0"/>
              <a:t>enthusiasts</a:t>
            </a:r>
            <a:r>
              <a:rPr lang="de-DE" dirty="0" smtClean="0"/>
              <a:t>, </a:t>
            </a:r>
            <a:r>
              <a:rPr lang="de-DE" dirty="0" err="1" smtClean="0"/>
              <a:t>usually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organized</a:t>
            </a:r>
            <a:r>
              <a:rPr lang="de-DE" dirty="0" smtClean="0"/>
              <a:t> in </a:t>
            </a:r>
            <a:r>
              <a:rPr lang="de-DE" dirty="0" err="1" smtClean="0"/>
              <a:t>clubs</a:t>
            </a:r>
            <a:r>
              <a:rPr lang="de-DE" dirty="0" smtClean="0"/>
              <a:t>, </a:t>
            </a:r>
            <a:r>
              <a:rPr lang="de-DE" dirty="0" err="1" smtClean="0"/>
              <a:t>only</a:t>
            </a:r>
            <a:r>
              <a:rPr lang="de-DE" dirty="0" smtClean="0"/>
              <a:t> in </a:t>
            </a:r>
            <a:r>
              <a:rPr lang="de-DE" dirty="0" err="1" smtClean="0"/>
              <a:t>designated</a:t>
            </a:r>
            <a:r>
              <a:rPr lang="de-DE" dirty="0" smtClean="0"/>
              <a:t> </a:t>
            </a:r>
            <a:r>
              <a:rPr lang="de-DE" dirty="0" err="1" smtClean="0"/>
              <a:t>areas</a:t>
            </a:r>
            <a:r>
              <a:rPr lang="de-DE" dirty="0" smtClean="0"/>
              <a:t>, </a:t>
            </a:r>
            <a:r>
              <a:rPr lang="de-DE" dirty="0" err="1" smtClean="0"/>
              <a:t>overseen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Germanwide</a:t>
            </a:r>
            <a:r>
              <a:rPr lang="de-DE" dirty="0" smtClean="0"/>
              <a:t> </a:t>
            </a:r>
            <a:r>
              <a:rPr lang="de-DE" dirty="0" err="1" smtClean="0"/>
              <a:t>associations</a:t>
            </a:r>
            <a:r>
              <a:rPr lang="de-DE" dirty="0" smtClean="0"/>
              <a:t>. </a:t>
            </a:r>
            <a:r>
              <a:rPr lang="de-DE" i="1" dirty="0" smtClean="0"/>
              <a:t>„</a:t>
            </a:r>
            <a:r>
              <a:rPr lang="de-DE" i="1" dirty="0" err="1" smtClean="0"/>
              <a:t>They</a:t>
            </a:r>
            <a:r>
              <a:rPr lang="de-DE" i="1" dirty="0" smtClean="0"/>
              <a:t> </a:t>
            </a:r>
            <a:r>
              <a:rPr lang="de-DE" i="1" dirty="0" err="1" smtClean="0"/>
              <a:t>now</a:t>
            </a:r>
            <a:r>
              <a:rPr lang="de-DE" i="1" dirty="0" smtClean="0"/>
              <a:t> </a:t>
            </a:r>
            <a:r>
              <a:rPr lang="de-DE" i="1" dirty="0" err="1" smtClean="0"/>
              <a:t>what</a:t>
            </a:r>
            <a:r>
              <a:rPr lang="de-DE" i="1" dirty="0" smtClean="0"/>
              <a:t> </a:t>
            </a:r>
            <a:r>
              <a:rPr lang="de-DE" i="1" dirty="0" err="1" smtClean="0"/>
              <a:t>they</a:t>
            </a:r>
            <a:r>
              <a:rPr lang="de-DE" i="1" dirty="0" smtClean="0"/>
              <a:t> </a:t>
            </a:r>
            <a:r>
              <a:rPr lang="de-DE" i="1" dirty="0" err="1" smtClean="0"/>
              <a:t>are</a:t>
            </a:r>
            <a:r>
              <a:rPr lang="de-DE" i="1" dirty="0" smtClean="0"/>
              <a:t> </a:t>
            </a:r>
            <a:r>
              <a:rPr lang="de-DE" i="1" dirty="0" err="1" smtClean="0"/>
              <a:t>doing</a:t>
            </a:r>
            <a:r>
              <a:rPr lang="de-DE" i="1" dirty="0" smtClean="0"/>
              <a:t>.“</a:t>
            </a:r>
          </a:p>
          <a:p>
            <a:endParaRPr lang="de-DE" dirty="0" smtClean="0"/>
          </a:p>
          <a:p>
            <a:r>
              <a:rPr lang="de-DE" b="1" dirty="0" err="1" smtClean="0"/>
              <a:t>No</a:t>
            </a:r>
            <a:r>
              <a:rPr lang="de-DE" b="1" dirty="0" smtClean="0"/>
              <a:t> specific </a:t>
            </a:r>
            <a:r>
              <a:rPr lang="de-DE" b="1" dirty="0" err="1" smtClean="0"/>
              <a:t>permission</a:t>
            </a:r>
            <a:r>
              <a:rPr lang="de-DE" b="1" dirty="0" smtClean="0"/>
              <a:t> </a:t>
            </a:r>
            <a:r>
              <a:rPr lang="de-DE" b="1" dirty="0" err="1" smtClean="0"/>
              <a:t>recquired</a:t>
            </a:r>
            <a:r>
              <a:rPr lang="de-DE" b="1" dirty="0" smtClean="0"/>
              <a:t> </a:t>
            </a:r>
            <a:r>
              <a:rPr lang="de-DE" b="1" dirty="0" err="1" smtClean="0"/>
              <a:t>when</a:t>
            </a:r>
            <a:r>
              <a:rPr lang="de-DE" b="1" dirty="0" smtClean="0"/>
              <a:t> </a:t>
            </a:r>
            <a:r>
              <a:rPr lang="de-DE" b="1" dirty="0" err="1" smtClean="0"/>
              <a:t>operated</a:t>
            </a:r>
            <a:r>
              <a:rPr lang="de-DE" b="1" dirty="0" smtClean="0"/>
              <a:t> in a </a:t>
            </a:r>
            <a:r>
              <a:rPr lang="de-DE" b="1" dirty="0" err="1" smtClean="0"/>
              <a:t>designated</a:t>
            </a:r>
            <a:r>
              <a:rPr lang="de-DE" b="1" dirty="0" smtClean="0"/>
              <a:t> </a:t>
            </a:r>
            <a:r>
              <a:rPr lang="de-DE" b="1" dirty="0" err="1" smtClean="0"/>
              <a:t>area</a:t>
            </a:r>
            <a:r>
              <a:rPr lang="de-DE" b="1" dirty="0" smtClean="0"/>
              <a:t>, </a:t>
            </a:r>
            <a:r>
              <a:rPr lang="de-DE" b="1" dirty="0" err="1" smtClean="0"/>
              <a:t>unless</a:t>
            </a:r>
            <a:r>
              <a:rPr lang="de-DE" b="1" dirty="0" smtClean="0"/>
              <a:t> </a:t>
            </a:r>
            <a:r>
              <a:rPr lang="de-DE" b="1" dirty="0" err="1" smtClean="0"/>
              <a:t>weight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above</a:t>
            </a:r>
            <a:r>
              <a:rPr lang="de-DE" b="1" dirty="0" smtClean="0"/>
              <a:t> 25 kg.</a:t>
            </a:r>
            <a:endParaRPr lang="de-DE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63600" y="6525344"/>
            <a:ext cx="7380288" cy="216024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390777" y="6309320"/>
            <a:ext cx="393700" cy="221109"/>
          </a:xfrm>
        </p:spPr>
        <p:txBody>
          <a:bodyPr/>
          <a:lstStyle/>
          <a:p>
            <a:fld id="{CEEEC7DC-69A7-490A-A22F-3ACE3AFE1842}" type="slidenum">
              <a:rPr lang="de-DE" smtClean="0"/>
              <a:t>3</a:t>
            </a:fld>
            <a:endParaRPr lang="de-DE"/>
          </a:p>
        </p:txBody>
      </p:sp>
      <p:pic>
        <p:nvPicPr>
          <p:cNvPr id="2051" name="Picture 3" descr="C:\Program Files\Microsoft Office\MEDIA\OFFICE14\Bullets\BD14565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27" y="5805264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61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468052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RPAS vs. Flying </a:t>
            </a:r>
            <a:r>
              <a:rPr lang="de-DE" sz="1800" i="1" dirty="0" smtClean="0">
                <a:solidFill>
                  <a:srgbClr val="00B050"/>
                </a:solidFill>
              </a:rPr>
              <a:t>Models (2)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u="sng" dirty="0" smtClean="0"/>
              <a:t>Flying Models:</a:t>
            </a:r>
          </a:p>
          <a:p>
            <a:endParaRPr lang="de-DE" dirty="0"/>
          </a:p>
          <a:p>
            <a:r>
              <a:rPr lang="de-DE" dirty="0" smtClean="0"/>
              <a:t>Challenge </a:t>
            </a:r>
            <a:r>
              <a:rPr lang="de-DE" dirty="0" err="1" smtClean="0"/>
              <a:t>caused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booming</a:t>
            </a:r>
            <a:r>
              <a:rPr lang="de-DE" dirty="0" smtClean="0"/>
              <a:t> „</a:t>
            </a:r>
            <a:r>
              <a:rPr lang="de-DE" dirty="0" err="1" smtClean="0"/>
              <a:t>toy</a:t>
            </a:r>
            <a:r>
              <a:rPr lang="de-DE" dirty="0" smtClean="0"/>
              <a:t> </a:t>
            </a:r>
            <a:r>
              <a:rPr lang="de-DE" dirty="0" err="1" smtClean="0"/>
              <a:t>drones</a:t>
            </a:r>
            <a:r>
              <a:rPr lang="de-DE" dirty="0" smtClean="0"/>
              <a:t>“:</a:t>
            </a:r>
          </a:p>
          <a:p>
            <a:endParaRPr lang="de-DE" dirty="0"/>
          </a:p>
          <a:p>
            <a:pPr lvl="1"/>
            <a:r>
              <a:rPr lang="de-DE" dirty="0" err="1" smtClean="0"/>
              <a:t>Significantly</a:t>
            </a:r>
            <a:r>
              <a:rPr lang="de-DE" dirty="0" smtClean="0"/>
              <a:t> </a:t>
            </a:r>
            <a:r>
              <a:rPr lang="de-DE" dirty="0" err="1" smtClean="0"/>
              <a:t>higher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„Flying Models“ </a:t>
            </a:r>
            <a:r>
              <a:rPr lang="de-DE" dirty="0" err="1" smtClean="0"/>
              <a:t>users</a:t>
            </a:r>
            <a:r>
              <a:rPr lang="de-DE" dirty="0" smtClean="0"/>
              <a:t>,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aware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reached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association</a:t>
            </a:r>
            <a:r>
              <a:rPr lang="de-DE" dirty="0" smtClean="0"/>
              <a:t>.</a:t>
            </a:r>
          </a:p>
          <a:p>
            <a:pPr lvl="1"/>
            <a:endParaRPr lang="de-DE" dirty="0"/>
          </a:p>
          <a:p>
            <a:pPr lvl="1"/>
            <a:r>
              <a:rPr lang="de-DE" dirty="0" smtClean="0"/>
              <a:t>New </a:t>
            </a:r>
            <a:r>
              <a:rPr lang="de-DE" dirty="0" err="1" smtClean="0"/>
              <a:t>technologies</a:t>
            </a:r>
            <a:r>
              <a:rPr lang="de-DE" dirty="0" smtClean="0"/>
              <a:t> in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areas</a:t>
            </a:r>
            <a:r>
              <a:rPr lang="de-DE" dirty="0" smtClean="0"/>
              <a:t>, in </a:t>
            </a:r>
            <a:r>
              <a:rPr lang="de-DE" dirty="0" err="1" smtClean="0"/>
              <a:t>particular</a:t>
            </a:r>
            <a:r>
              <a:rPr lang="de-DE" dirty="0" smtClean="0"/>
              <a:t> </a:t>
            </a:r>
            <a:r>
              <a:rPr lang="de-DE" dirty="0" err="1" smtClean="0"/>
              <a:t>photography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video</a:t>
            </a:r>
            <a:r>
              <a:rPr lang="de-DE" dirty="0" smtClean="0"/>
              <a:t>, </a:t>
            </a:r>
            <a:r>
              <a:rPr lang="de-DE" dirty="0" err="1" smtClean="0"/>
              <a:t>pose</a:t>
            </a:r>
            <a:r>
              <a:rPr lang="de-DE" dirty="0" smtClean="0"/>
              <a:t> </a:t>
            </a:r>
            <a:r>
              <a:rPr lang="de-DE" dirty="0" err="1" smtClean="0"/>
              <a:t>threats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privacy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. The </a:t>
            </a:r>
            <a:r>
              <a:rPr lang="de-DE" dirty="0" err="1" smtClean="0"/>
              <a:t>instruments</a:t>
            </a:r>
            <a:r>
              <a:rPr lang="de-DE" dirty="0" smtClean="0"/>
              <a:t> of </a:t>
            </a:r>
            <a:r>
              <a:rPr lang="de-DE" dirty="0" err="1" smtClean="0"/>
              <a:t>aviation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not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r>
              <a:rPr lang="de-DE" dirty="0" smtClean="0"/>
              <a:t>.</a:t>
            </a:r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55576" y="6309320"/>
            <a:ext cx="7380288" cy="221109"/>
          </a:xfrm>
        </p:spPr>
        <p:txBody>
          <a:bodyPr/>
          <a:lstStyle/>
          <a:p>
            <a:endParaRPr lang="de-DE" dirty="0"/>
          </a:p>
          <a:p>
            <a:r>
              <a:rPr lang="de-DE" dirty="0" smtClean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75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468052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RPAS vs. Flying Models </a:t>
            </a:r>
            <a:r>
              <a:rPr lang="de-DE" sz="1800" i="1" dirty="0" smtClean="0">
                <a:solidFill>
                  <a:srgbClr val="00B050"/>
                </a:solidFill>
              </a:rPr>
              <a:t>(3)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7326" y="2276871"/>
            <a:ext cx="7380288" cy="3888431"/>
          </a:xfrm>
        </p:spPr>
        <p:txBody>
          <a:bodyPr/>
          <a:lstStyle/>
          <a:p>
            <a:r>
              <a:rPr lang="de-DE" sz="2400" u="sng" dirty="0" smtClean="0"/>
              <a:t>RPAS</a:t>
            </a:r>
          </a:p>
          <a:p>
            <a:endParaRPr lang="de-DE" sz="2400" u="sng" dirty="0"/>
          </a:p>
          <a:p>
            <a:r>
              <a:rPr lang="de-DE" sz="2400" dirty="0" smtClean="0"/>
              <a:t>The </a:t>
            </a:r>
            <a:r>
              <a:rPr lang="de-DE" sz="2400" dirty="0" err="1" smtClean="0"/>
              <a:t>regulations</a:t>
            </a:r>
            <a:r>
              <a:rPr lang="de-DE" sz="2400" dirty="0" smtClean="0"/>
              <a:t> </a:t>
            </a:r>
            <a:r>
              <a:rPr lang="de-DE" sz="2400" dirty="0" err="1" smtClean="0"/>
              <a:t>regarding</a:t>
            </a:r>
            <a:r>
              <a:rPr lang="de-DE" sz="2400" dirty="0" smtClean="0"/>
              <a:t> </a:t>
            </a:r>
            <a:r>
              <a:rPr lang="de-DE" sz="2400" dirty="0" err="1" smtClean="0"/>
              <a:t>flying</a:t>
            </a:r>
            <a:r>
              <a:rPr lang="de-DE" sz="2400" dirty="0" smtClean="0"/>
              <a:t> </a:t>
            </a:r>
            <a:r>
              <a:rPr lang="de-DE" sz="2400" dirty="0" err="1" smtClean="0"/>
              <a:t>models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not </a:t>
            </a:r>
            <a:r>
              <a:rPr lang="de-DE" sz="2400" dirty="0" err="1" smtClean="0"/>
              <a:t>applicable</a:t>
            </a:r>
            <a:r>
              <a:rPr lang="de-DE" sz="2400" dirty="0"/>
              <a:t>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aircraft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not </a:t>
            </a: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sports</a:t>
            </a:r>
            <a:r>
              <a:rPr lang="de-DE" sz="2400" dirty="0" smtClean="0"/>
              <a:t>, </a:t>
            </a:r>
            <a:r>
              <a:rPr lang="de-DE" sz="2400" dirty="0" err="1" smtClean="0"/>
              <a:t>recreation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leisure</a:t>
            </a:r>
            <a:r>
              <a:rPr lang="de-DE" sz="2400" dirty="0" smtClean="0"/>
              <a:t>.</a:t>
            </a:r>
          </a:p>
          <a:p>
            <a:endParaRPr lang="de-DE" sz="2400" dirty="0"/>
          </a:p>
          <a:p>
            <a:r>
              <a:rPr lang="de-DE" sz="2400" dirty="0" smtClean="0"/>
              <a:t>This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 in an </a:t>
            </a:r>
            <a:r>
              <a:rPr lang="de-DE" sz="2400" dirty="0" err="1" smtClean="0"/>
              <a:t>absence</a:t>
            </a:r>
            <a:r>
              <a:rPr lang="de-DE" sz="2400" dirty="0" smtClean="0"/>
              <a:t> of </a:t>
            </a:r>
            <a:r>
              <a:rPr lang="de-DE" sz="2400" dirty="0" err="1" smtClean="0"/>
              <a:t>regulations</a:t>
            </a:r>
            <a:r>
              <a:rPr lang="de-DE" sz="2400" dirty="0" smtClean="0"/>
              <a:t> </a:t>
            </a:r>
            <a:r>
              <a:rPr lang="de-DE" sz="2400" dirty="0" err="1" smtClean="0"/>
              <a:t>covering</a:t>
            </a:r>
            <a:r>
              <a:rPr lang="de-DE" sz="2400" dirty="0" smtClean="0"/>
              <a:t> RPAS </a:t>
            </a:r>
            <a:r>
              <a:rPr lang="de-DE" sz="2400" dirty="0" err="1" smtClean="0"/>
              <a:t>operations</a:t>
            </a:r>
            <a:r>
              <a:rPr lang="de-DE" sz="2400" dirty="0" smtClean="0"/>
              <a:t>.</a:t>
            </a:r>
          </a:p>
          <a:p>
            <a:endParaRPr lang="de-DE" sz="2400" u="sng" dirty="0"/>
          </a:p>
          <a:p>
            <a:r>
              <a:rPr lang="de-DE" sz="2400" dirty="0" smtClean="0"/>
              <a:t>   </a:t>
            </a:r>
            <a:r>
              <a:rPr lang="de-DE" sz="2400" b="1" dirty="0" smtClean="0"/>
              <a:t>RPAS </a:t>
            </a:r>
            <a:r>
              <a:rPr lang="de-DE" sz="2400" b="1" dirty="0" err="1" smtClean="0"/>
              <a:t>operations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always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require</a:t>
            </a:r>
            <a:r>
              <a:rPr lang="de-DE" sz="2400" b="1" dirty="0" smtClean="0"/>
              <a:t> a </a:t>
            </a:r>
            <a:r>
              <a:rPr lang="de-DE" sz="2400" b="1" dirty="0" err="1" smtClean="0"/>
              <a:t>permission</a:t>
            </a:r>
            <a:r>
              <a:rPr lang="de-DE" sz="2400" b="1" dirty="0" smtClean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 </a:t>
            </a:r>
            <a:r>
              <a:rPr lang="de-DE" dirty="0" err="1"/>
              <a:t>October</a:t>
            </a:r>
            <a:r>
              <a:rPr lang="de-DE" dirty="0"/>
              <a:t>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5</a:t>
            </a:fld>
            <a:endParaRPr lang="de-DE"/>
          </a:p>
        </p:txBody>
      </p:sp>
      <p:pic>
        <p:nvPicPr>
          <p:cNvPr id="3074" name="Picture 2" descr="C:\Program Files\Microsoft Office\MEDIA\OFFICE14\Bullets\BD14565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688012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06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052736"/>
            <a:ext cx="7380288" cy="432048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RPAS vs. Flying Models </a:t>
            </a:r>
            <a:r>
              <a:rPr lang="de-DE" sz="1800" i="1" dirty="0" smtClean="0">
                <a:solidFill>
                  <a:srgbClr val="00B050"/>
                </a:solidFill>
              </a:rPr>
              <a:t>(4)</a:t>
            </a:r>
            <a:endParaRPr lang="de-DE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63600" y="1556792"/>
            <a:ext cx="7380288" cy="4752528"/>
          </a:xfrm>
        </p:spPr>
        <p:txBody>
          <a:bodyPr/>
          <a:lstStyle/>
          <a:p>
            <a:r>
              <a:rPr lang="de-DE" sz="2400" u="sng" dirty="0" smtClean="0"/>
              <a:t>RPAS</a:t>
            </a:r>
          </a:p>
          <a:p>
            <a:endParaRPr lang="de-DE" dirty="0"/>
          </a:p>
          <a:p>
            <a:r>
              <a:rPr lang="de-DE" dirty="0" err="1" smtClean="0"/>
              <a:t>However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fundamental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introduced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German Aviation Regulation (LuftVO):</a:t>
            </a:r>
          </a:p>
          <a:p>
            <a:endParaRPr lang="de-DE" dirty="0"/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 and 21: </a:t>
            </a:r>
          </a:p>
          <a:p>
            <a:endParaRPr lang="de-DE" sz="1600" dirty="0"/>
          </a:p>
          <a:p>
            <a:pPr marL="342900" lvl="0" indent="-342900">
              <a:buFont typeface="Wingdings" pitchFamily="2" charset="2"/>
              <a:buChar char="§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Maximum weight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not exceed 25 kg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marL="342900" lvl="0" indent="-342900">
              <a:buFont typeface="Wingdings" pitchFamily="2" charset="2"/>
              <a:buChar char="§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RPAS must be operated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 the visual line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sight.</a:t>
            </a:r>
          </a:p>
          <a:p>
            <a:pPr lvl="0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RPAS must not be used in proximity to an airport, a special approval by the ATM provider is needed in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ontrolled airspace.</a:t>
            </a:r>
          </a:p>
          <a:p>
            <a:pPr marL="342900" lvl="0" indent="-342900">
              <a:buFont typeface="Wingdings" pitchFamily="2" charset="2"/>
              <a:buChar char="§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Restrictions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also in a RMZ (Radio Mandatory Zone) and more flexibility for agricultural and forestry purposes.</a:t>
            </a:r>
          </a:p>
          <a:p>
            <a:pPr marL="342900" lvl="0" indent="-342900">
              <a:buFont typeface="Wingdings" pitchFamily="2" charset="2"/>
              <a:buChar char="§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 </a:t>
            </a:r>
            <a:r>
              <a:rPr lang="de-DE" dirty="0" err="1"/>
              <a:t>October</a:t>
            </a:r>
            <a:r>
              <a:rPr lang="de-DE" dirty="0"/>
              <a:t>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41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052736"/>
            <a:ext cx="7380288" cy="576064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for RPAS </a:t>
            </a:r>
            <a:r>
              <a:rPr lang="de-DE" sz="1800" i="1" dirty="0" smtClean="0">
                <a:solidFill>
                  <a:srgbClr val="00B050"/>
                </a:solidFill>
              </a:rPr>
              <a:t>(1)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00808"/>
            <a:ext cx="7380288" cy="4320480"/>
          </a:xfrm>
        </p:spPr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competent</a:t>
            </a:r>
            <a:r>
              <a:rPr lang="de-DE" dirty="0" smtClean="0"/>
              <a:t> </a:t>
            </a:r>
            <a:r>
              <a:rPr lang="de-DE" dirty="0" err="1" smtClean="0"/>
              <a:t>authorities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German Federal States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granting</a:t>
            </a:r>
            <a:r>
              <a:rPr lang="de-DE" dirty="0" smtClean="0"/>
              <a:t> RPAS </a:t>
            </a:r>
            <a:r>
              <a:rPr lang="de-DE" dirty="0" err="1" smtClean="0"/>
              <a:t>permissions</a:t>
            </a:r>
            <a:r>
              <a:rPr lang="de-DE" dirty="0" smtClean="0"/>
              <a:t>.</a:t>
            </a:r>
          </a:p>
          <a:p>
            <a:endParaRPr lang="de-DE" sz="2400" u="sng" dirty="0"/>
          </a:p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compensate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lack of </a:t>
            </a:r>
            <a:r>
              <a:rPr lang="de-DE" dirty="0" err="1" smtClean="0"/>
              <a:t>regulations</a:t>
            </a:r>
            <a:r>
              <a:rPr lang="de-DE" dirty="0" smtClean="0"/>
              <a:t> </a:t>
            </a:r>
            <a:r>
              <a:rPr lang="de-DE" dirty="0" err="1" smtClean="0"/>
              <a:t>taylored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RPAS, </a:t>
            </a: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become</a:t>
            </a:r>
            <a:r>
              <a:rPr lang="de-DE" dirty="0" smtClean="0"/>
              <a:t> </a:t>
            </a:r>
            <a:r>
              <a:rPr lang="de-DE" dirty="0" err="1" smtClean="0"/>
              <a:t>obligatory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administrative </a:t>
            </a:r>
            <a:r>
              <a:rPr lang="de-DE" dirty="0" err="1" smtClean="0"/>
              <a:t>permission</a:t>
            </a:r>
            <a:r>
              <a:rPr lang="de-DE" dirty="0"/>
              <a:t> </a:t>
            </a:r>
            <a:r>
              <a:rPr lang="de-DE" dirty="0" smtClean="0"/>
              <a:t>(e. g. </a:t>
            </a:r>
            <a:r>
              <a:rPr lang="de-DE" dirty="0" err="1" smtClean="0"/>
              <a:t>insurance</a:t>
            </a:r>
            <a:r>
              <a:rPr lang="de-DE" dirty="0" smtClean="0"/>
              <a:t> </a:t>
            </a:r>
            <a:r>
              <a:rPr lang="de-DE" dirty="0" err="1" smtClean="0"/>
              <a:t>cover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smtClean="0"/>
              <a:t>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guarantee</a:t>
            </a:r>
            <a:r>
              <a:rPr lang="de-DE" dirty="0" smtClean="0"/>
              <a:t> a </a:t>
            </a:r>
            <a:r>
              <a:rPr lang="de-DE" dirty="0" err="1" smtClean="0"/>
              <a:t>fairly</a:t>
            </a:r>
            <a:r>
              <a:rPr lang="de-DE" dirty="0" smtClean="0"/>
              <a:t> </a:t>
            </a:r>
            <a:r>
              <a:rPr lang="de-DE" dirty="0" err="1" smtClean="0"/>
              <a:t>harmonized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r>
              <a:rPr lang="de-DE" dirty="0" smtClean="0"/>
              <a:t> in Germany, all 16 States </a:t>
            </a:r>
            <a:r>
              <a:rPr lang="de-DE" dirty="0" err="1" smtClean="0"/>
              <a:t>and</a:t>
            </a:r>
            <a:r>
              <a:rPr lang="de-DE" dirty="0" smtClean="0"/>
              <a:t> the Federal </a:t>
            </a:r>
            <a:r>
              <a:rPr lang="de-DE" dirty="0" err="1" smtClean="0"/>
              <a:t>Ministry</a:t>
            </a:r>
            <a:r>
              <a:rPr lang="de-DE" dirty="0" smtClean="0"/>
              <a:t> of Transport </a:t>
            </a:r>
            <a:r>
              <a:rPr lang="de-DE" dirty="0" err="1" smtClean="0"/>
              <a:t>and</a:t>
            </a:r>
            <a:r>
              <a:rPr lang="de-DE" dirty="0" smtClean="0"/>
              <a:t> Digital Infrastructure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 on </a:t>
            </a:r>
            <a:r>
              <a:rPr lang="de-DE" b="1" dirty="0"/>
              <a:t>C</a:t>
            </a:r>
            <a:r>
              <a:rPr lang="de-DE" b="1" dirty="0" smtClean="0"/>
              <a:t>ommon </a:t>
            </a:r>
            <a:r>
              <a:rPr lang="de-DE" b="1" dirty="0" err="1"/>
              <a:t>P</a:t>
            </a:r>
            <a:r>
              <a:rPr lang="de-DE" b="1" dirty="0" err="1" smtClean="0"/>
              <a:t>rocedures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/>
              <a:t>B</a:t>
            </a:r>
            <a:r>
              <a:rPr lang="de-DE" b="1" dirty="0" smtClean="0"/>
              <a:t>est </a:t>
            </a:r>
            <a:r>
              <a:rPr lang="de-DE" b="1" dirty="0"/>
              <a:t>P</a:t>
            </a:r>
            <a:r>
              <a:rPr lang="de-DE" b="1" dirty="0" smtClean="0"/>
              <a:t>ractices</a:t>
            </a:r>
            <a:r>
              <a:rPr lang="de-DE" dirty="0" smtClean="0"/>
              <a:t>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published</a:t>
            </a:r>
            <a:r>
              <a:rPr lang="de-DE" dirty="0" smtClean="0"/>
              <a:t> in the </a:t>
            </a:r>
            <a:r>
              <a:rPr lang="de-DE" dirty="0" err="1" smtClean="0"/>
              <a:t>Aeronautical</a:t>
            </a:r>
            <a:r>
              <a:rPr lang="de-DE" dirty="0" smtClean="0"/>
              <a:t> Information </a:t>
            </a:r>
            <a:r>
              <a:rPr lang="de-DE" dirty="0" err="1" smtClean="0"/>
              <a:t>Circular</a:t>
            </a:r>
            <a:r>
              <a:rPr lang="de-DE" dirty="0" smtClean="0"/>
              <a:t> („</a:t>
            </a:r>
            <a:r>
              <a:rPr lang="de-DE" dirty="0" err="1" smtClean="0"/>
              <a:t>NfL</a:t>
            </a:r>
            <a:r>
              <a:rPr lang="de-DE" dirty="0" smtClean="0"/>
              <a:t>“) for the </a:t>
            </a:r>
            <a:r>
              <a:rPr lang="de-DE" dirty="0" err="1" smtClean="0"/>
              <a:t>information</a:t>
            </a:r>
            <a:r>
              <a:rPr lang="de-DE" dirty="0" smtClean="0"/>
              <a:t> of the </a:t>
            </a:r>
            <a:r>
              <a:rPr lang="de-DE" dirty="0" err="1" smtClean="0"/>
              <a:t>interested</a:t>
            </a:r>
            <a:r>
              <a:rPr lang="de-DE" dirty="0" smtClean="0"/>
              <a:t> RPAS </a:t>
            </a:r>
            <a:r>
              <a:rPr lang="de-DE" dirty="0" err="1" smtClean="0"/>
              <a:t>user</a:t>
            </a:r>
            <a:r>
              <a:rPr lang="de-DE" dirty="0" smtClean="0"/>
              <a:t>,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 smtClean="0"/>
              <a:t>. These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legally</a:t>
            </a:r>
            <a:r>
              <a:rPr lang="de-DE" dirty="0" smtClean="0"/>
              <a:t> </a:t>
            </a:r>
            <a:r>
              <a:rPr lang="de-DE" dirty="0" err="1" smtClean="0"/>
              <a:t>binding</a:t>
            </a:r>
            <a:r>
              <a:rPr lang="de-DE" dirty="0" smtClean="0"/>
              <a:t>.</a:t>
            </a:r>
          </a:p>
          <a:p>
            <a:endParaRPr lang="de-DE" sz="2400" u="sng" dirty="0"/>
          </a:p>
          <a:p>
            <a:endParaRPr lang="de-DE" sz="2400" u="sng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 </a:t>
            </a:r>
            <a:r>
              <a:rPr lang="de-DE" dirty="0" err="1"/>
              <a:t>October</a:t>
            </a:r>
            <a:r>
              <a:rPr lang="de-DE" dirty="0"/>
              <a:t>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50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376772"/>
            <a:ext cx="7380288" cy="396044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 smtClean="0">
                <a:solidFill>
                  <a:srgbClr val="00B050"/>
                </a:solidFill>
              </a:rPr>
              <a:t>Permission</a:t>
            </a:r>
            <a:r>
              <a:rPr lang="de-DE" sz="1800" i="1" dirty="0" smtClean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smtClean="0">
                <a:solidFill>
                  <a:srgbClr val="00B050"/>
                </a:solidFill>
              </a:rPr>
              <a:t>RPAS (2)</a:t>
            </a:r>
            <a:endParaRPr lang="de-DE" sz="1800" i="1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different </a:t>
            </a:r>
            <a:r>
              <a:rPr lang="de-DE" dirty="0" err="1" smtClean="0"/>
              <a:t>kinds</a:t>
            </a:r>
            <a:r>
              <a:rPr lang="de-DE" dirty="0" smtClean="0"/>
              <a:t> of </a:t>
            </a:r>
            <a:r>
              <a:rPr lang="de-DE" dirty="0" err="1" smtClean="0"/>
              <a:t>permissions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smtClean="0"/>
              <a:t>A </a:t>
            </a:r>
            <a:r>
              <a:rPr lang="de-DE" sz="2400" u="sng" dirty="0" err="1" smtClean="0"/>
              <a:t>general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permission</a:t>
            </a:r>
            <a:r>
              <a:rPr lang="de-DE" dirty="0" smtClean="0"/>
              <a:t>, valid </a:t>
            </a:r>
            <a:r>
              <a:rPr lang="de-DE" dirty="0" err="1" smtClean="0"/>
              <a:t>usually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r>
              <a:rPr lang="de-DE" dirty="0" smtClean="0"/>
              <a:t>,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operations</a:t>
            </a:r>
            <a:r>
              <a:rPr lang="de-DE" dirty="0" smtClean="0"/>
              <a:t> of a </a:t>
            </a:r>
            <a:r>
              <a:rPr lang="de-DE" dirty="0" err="1" smtClean="0"/>
              <a:t>specific</a:t>
            </a:r>
            <a:r>
              <a:rPr lang="de-DE" dirty="0" smtClean="0"/>
              <a:t> RPAS </a:t>
            </a:r>
          </a:p>
          <a:p>
            <a:pPr marL="342900" indent="-342900">
              <a:buFontTx/>
              <a:buChar char="-"/>
            </a:pPr>
            <a:endParaRPr lang="de-DE" dirty="0" smtClean="0"/>
          </a:p>
          <a:p>
            <a:pPr marL="342900" indent="-342900">
              <a:buFontTx/>
              <a:buChar char="-"/>
            </a:pP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smtClean="0"/>
              <a:t>A </a:t>
            </a:r>
            <a:r>
              <a:rPr lang="de-DE" sz="2400" u="sng" dirty="0" err="1" smtClean="0"/>
              <a:t>specified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permission</a:t>
            </a:r>
            <a:r>
              <a:rPr lang="de-DE" dirty="0" smtClean="0"/>
              <a:t>, valid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a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timeline</a:t>
            </a:r>
            <a:r>
              <a:rPr lang="de-DE" dirty="0" smtClean="0"/>
              <a:t>.</a:t>
            </a:r>
          </a:p>
          <a:p>
            <a:pPr marL="342900" indent="-342900">
              <a:buFontTx/>
              <a:buChar char="-"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27584" y="6309320"/>
            <a:ext cx="7380288" cy="221109"/>
          </a:xfrm>
        </p:spPr>
        <p:txBody>
          <a:bodyPr/>
          <a:lstStyle/>
          <a:p>
            <a:r>
              <a:rPr lang="de-DE" dirty="0" smtClean="0"/>
              <a:t>20 </a:t>
            </a:r>
            <a:r>
              <a:rPr lang="de-DE" dirty="0" err="1"/>
              <a:t>October</a:t>
            </a:r>
            <a:r>
              <a:rPr lang="de-DE" dirty="0"/>
              <a:t>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269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268760"/>
            <a:ext cx="7380288" cy="576064"/>
          </a:xfrm>
        </p:spPr>
        <p:txBody>
          <a:bodyPr/>
          <a:lstStyle/>
          <a:p>
            <a:r>
              <a:rPr lang="de-DE" sz="1800" i="1" dirty="0">
                <a:solidFill>
                  <a:srgbClr val="00B050"/>
                </a:solidFill>
              </a:rPr>
              <a:t>Administrative </a:t>
            </a:r>
            <a:r>
              <a:rPr lang="de-DE" sz="1800" i="1" dirty="0" err="1">
                <a:solidFill>
                  <a:srgbClr val="00B050"/>
                </a:solidFill>
              </a:rPr>
              <a:t>Permission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for</a:t>
            </a:r>
            <a:r>
              <a:rPr lang="de-DE" sz="1800" i="1" dirty="0">
                <a:solidFill>
                  <a:srgbClr val="00B050"/>
                </a:solidFill>
              </a:rPr>
              <a:t> RPAS </a:t>
            </a:r>
            <a:r>
              <a:rPr lang="de-DE" sz="1800" i="1" dirty="0" smtClean="0">
                <a:solidFill>
                  <a:srgbClr val="00B050"/>
                </a:solidFill>
              </a:rPr>
              <a:t>(3)</a:t>
            </a:r>
            <a:endParaRPr lang="de-DE" sz="18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2276872"/>
            <a:ext cx="7380288" cy="374464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to the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Best Practices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not be operated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above: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people or gatherings of people;</a:t>
            </a:r>
          </a:p>
          <a:p>
            <a:pPr marL="342900" lvl="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scenes of accidents, disaster areas and other sites where the police or other security authorities and organizations are deployed;</a:t>
            </a:r>
          </a:p>
          <a:p>
            <a:pPr marL="342900" lvl="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special locations: prisons, military installations, industrial plants, power stations and energy generation and distribution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plants,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unless these bodies have given their explicit consent;</a:t>
            </a:r>
          </a:p>
          <a:p>
            <a:pPr marL="342900" lvl="0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prohibited areas and areas with flight restrictions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6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EC7DC-69A7-490A-A22F-3ACE3AFE184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805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MVI_PowerPoint_Hausschrift_englisch">
  <a:themeElements>
    <a:clrScheme name="BMVBS">
      <a:dk1>
        <a:sysClr val="windowText" lastClr="000000"/>
      </a:dk1>
      <a:lt1>
        <a:sysClr val="window" lastClr="FFFFFF"/>
      </a:lt1>
      <a:dk2>
        <a:srgbClr val="004F80"/>
      </a:dk2>
      <a:lt2>
        <a:srgbClr val="D8D8D8"/>
      </a:lt2>
      <a:accent1>
        <a:srgbClr val="004F80"/>
      </a:accent1>
      <a:accent2>
        <a:srgbClr val="595959"/>
      </a:accent2>
      <a:accent3>
        <a:srgbClr val="7F7F7F"/>
      </a:accent3>
      <a:accent4>
        <a:srgbClr val="BFBFBF"/>
      </a:accent4>
      <a:accent5>
        <a:srgbClr val="F2F2F2"/>
      </a:accent5>
      <a:accent6>
        <a:srgbClr val="000000"/>
      </a:accent6>
      <a:hlink>
        <a:srgbClr val="000000"/>
      </a:hlink>
      <a:folHlink>
        <a:srgbClr val="000000"/>
      </a:folHlink>
    </a:clrScheme>
    <a:fontScheme name="Bund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BMVBS">
      <a:dk1>
        <a:sysClr val="windowText" lastClr="000000"/>
      </a:dk1>
      <a:lt1>
        <a:sysClr val="window" lastClr="FFFFFF"/>
      </a:lt1>
      <a:dk2>
        <a:srgbClr val="004F80"/>
      </a:dk2>
      <a:lt2>
        <a:srgbClr val="D8D8D8"/>
      </a:lt2>
      <a:accent1>
        <a:srgbClr val="004F80"/>
      </a:accent1>
      <a:accent2>
        <a:srgbClr val="595959"/>
      </a:accent2>
      <a:accent3>
        <a:srgbClr val="7F7F7F"/>
      </a:accent3>
      <a:accent4>
        <a:srgbClr val="BFBFBF"/>
      </a:accent4>
      <a:accent5>
        <a:srgbClr val="F2F2F2"/>
      </a:accent5>
      <a:accent6>
        <a:srgbClr val="000000"/>
      </a:accent6>
      <a:hlink>
        <a:srgbClr val="000000"/>
      </a:hlink>
      <a:folHlink>
        <a:srgbClr val="000000"/>
      </a:folHlink>
    </a:clrScheme>
    <a:fontScheme name="Times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BMVBS">
      <a:dk1>
        <a:sysClr val="windowText" lastClr="000000"/>
      </a:dk1>
      <a:lt1>
        <a:sysClr val="window" lastClr="FFFFFF"/>
      </a:lt1>
      <a:dk2>
        <a:srgbClr val="004F80"/>
      </a:dk2>
      <a:lt2>
        <a:srgbClr val="D8D8D8"/>
      </a:lt2>
      <a:accent1>
        <a:srgbClr val="004F80"/>
      </a:accent1>
      <a:accent2>
        <a:srgbClr val="595959"/>
      </a:accent2>
      <a:accent3>
        <a:srgbClr val="7F7F7F"/>
      </a:accent3>
      <a:accent4>
        <a:srgbClr val="BFBFBF"/>
      </a:accent4>
      <a:accent5>
        <a:srgbClr val="F2F2F2"/>
      </a:accent5>
      <a:accent6>
        <a:srgbClr val="000000"/>
      </a:accent6>
      <a:hlink>
        <a:srgbClr val="000000"/>
      </a:hlink>
      <a:folHlink>
        <a:srgbClr val="000000"/>
      </a:folHlink>
    </a:clrScheme>
    <a:fontScheme name="Times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BMVI_PowerPoint_Hausschrift_englisch</Template>
  <TotalTime>0</TotalTime>
  <Words>1338</Words>
  <Application>Microsoft Macintosh PowerPoint</Application>
  <PresentationFormat>On-screen Show (4:3)</PresentationFormat>
  <Paragraphs>222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BMVI_PowerPoint_Hausschrift_englisch</vt:lpstr>
      <vt:lpstr>FSF-MED Conference “The Use of RPAS/Drones And The Impact on Aviation Safety and Security / Challenges And Opportunities”  Larnaca, Cyprus, 21 October 2016  Raimund Kamp, Federal Ministry of Transport and Digital Infrastructure</vt:lpstr>
      <vt:lpstr>German Legislation on Unmanned Aircraft</vt:lpstr>
      <vt:lpstr>RPAS vs. Flying Models (1)</vt:lpstr>
      <vt:lpstr>RPAS vs. Flying Models (2)</vt:lpstr>
      <vt:lpstr>RPAS vs. Flying Models (3)</vt:lpstr>
      <vt:lpstr>RPAS vs. Flying Models (4)</vt:lpstr>
      <vt:lpstr>Administrative Permission for RPAS (1)</vt:lpstr>
      <vt:lpstr>Administrative Permission for RPAS (2)</vt:lpstr>
      <vt:lpstr>Administrative Permission for RPAS (3)</vt:lpstr>
      <vt:lpstr>Administrative Permission for RPAS (4)</vt:lpstr>
      <vt:lpstr>Administrative Permission for RPAS (5)</vt:lpstr>
      <vt:lpstr>Administrative Permission for RPAS (6)</vt:lpstr>
      <vt:lpstr>Administrative Permission for RPAS (7)</vt:lpstr>
      <vt:lpstr>  Several stakeholders requested an amendment to the German legislation, but from different perspectives:</vt:lpstr>
      <vt:lpstr>Draft of Legal Amemdments (1)</vt:lpstr>
      <vt:lpstr>Draft of Legal Amemdments (2)</vt:lpstr>
      <vt:lpstr>Draft of Legal Amemdments (3)</vt:lpstr>
      <vt:lpstr>Draft of Legal Amemdments (4)</vt:lpstr>
      <vt:lpstr>Thank you for your attention!</vt:lpstr>
    </vt:vector>
  </TitlesOfParts>
  <Company>BMVBS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RPAS –  Legal Situation and Practice in Germany</dc:title>
  <dc:creator>Ines Seiler</dc:creator>
  <cp:lastModifiedBy>Christos Voniatis</cp:lastModifiedBy>
  <cp:revision>182</cp:revision>
  <cp:lastPrinted>2014-02-27T08:10:09Z</cp:lastPrinted>
  <dcterms:created xsi:type="dcterms:W3CDTF">2014-02-24T08:16:46Z</dcterms:created>
  <dcterms:modified xsi:type="dcterms:W3CDTF">2016-10-27T09:00:06Z</dcterms:modified>
</cp:coreProperties>
</file>