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40" r:id="rId5"/>
    <p:sldId id="324" r:id="rId6"/>
    <p:sldId id="341" r:id="rId7"/>
    <p:sldId id="342" r:id="rId8"/>
    <p:sldId id="343" r:id="rId9"/>
    <p:sldId id="344" r:id="rId10"/>
    <p:sldId id="346" r:id="rId11"/>
    <p:sldId id="345" r:id="rId12"/>
    <p:sldId id="339" r:id="rId13"/>
    <p:sldId id="337" r:id="rId14"/>
    <p:sldId id="323" r:id="rId15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D3C"/>
    <a:srgbClr val="3C5FA6"/>
    <a:srgbClr val="251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50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783BA7-1357-544A-924B-33FB5EEF574D}" type="datetime1">
              <a:rPr lang="nl-NL"/>
              <a:pPr>
                <a:defRPr/>
              </a:pPr>
              <a:t>12-10-2016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FF7F22-B632-7B4E-B968-6AD13F04618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214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C4E78D-2113-B540-8DB8-73ECFF728D67}" type="datetime1">
              <a:rPr lang="nl-NL"/>
              <a:pPr>
                <a:defRPr/>
              </a:pPr>
              <a:t>12-10-2016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928D9E-3648-3349-9083-53D07E02A37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031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2980" y="1034309"/>
            <a:ext cx="7370957" cy="1232044"/>
          </a:xfrm>
        </p:spPr>
        <p:txBody>
          <a:bodyPr anchor="b" anchorCtr="0"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33077" y="2266353"/>
            <a:ext cx="6121253" cy="94154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subheading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516938" y="6489700"/>
            <a:ext cx="6270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62F2D2-6CB0-6E4C-B07B-174CD1C20DA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516938" y="6489700"/>
            <a:ext cx="6270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996000-640F-ED41-AD4F-E86A01714A1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522980" y="1034309"/>
            <a:ext cx="7370957" cy="1232044"/>
          </a:xfrm>
        </p:spPr>
        <p:txBody>
          <a:bodyPr anchor="b" anchorCtr="0"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nl-NL" dirty="0"/>
          </a:p>
        </p:txBody>
      </p:sp>
      <p:sp>
        <p:nvSpPr>
          <p:cNvPr id="6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33077" y="2266353"/>
            <a:ext cx="6121253" cy="94154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subheading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8492481" y="6489700"/>
            <a:ext cx="627063" cy="365125"/>
          </a:xfrm>
        </p:spPr>
        <p:txBody>
          <a:bodyPr/>
          <a:lstStyle/>
          <a:p>
            <a:pPr>
              <a:defRPr/>
            </a:pPr>
            <a:fld id="{D57120BC-FA98-424E-B2C9-D133E0CC1D19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522980" y="1034309"/>
            <a:ext cx="7370957" cy="1232044"/>
          </a:xfrm>
        </p:spPr>
        <p:txBody>
          <a:bodyPr anchor="b" anchorCtr="0"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nl-NL" dirty="0"/>
          </a:p>
        </p:txBody>
      </p:sp>
      <p:sp>
        <p:nvSpPr>
          <p:cNvPr id="6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33077" y="2266353"/>
            <a:ext cx="6121253" cy="94154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subheading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8492481" y="6489700"/>
            <a:ext cx="627063" cy="365125"/>
          </a:xfrm>
        </p:spPr>
        <p:txBody>
          <a:bodyPr/>
          <a:lstStyle/>
          <a:p>
            <a:pPr>
              <a:defRPr/>
            </a:pPr>
            <a:fld id="{D57120BC-FA98-424E-B2C9-D133E0CC1D19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522980" y="1034309"/>
            <a:ext cx="7370957" cy="1232044"/>
          </a:xfrm>
        </p:spPr>
        <p:txBody>
          <a:bodyPr anchor="b" anchorCtr="0"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nl-NL" dirty="0"/>
          </a:p>
        </p:txBody>
      </p:sp>
      <p:sp>
        <p:nvSpPr>
          <p:cNvPr id="6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33077" y="2266353"/>
            <a:ext cx="6121253" cy="94154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subheading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" y="2086830"/>
            <a:ext cx="8229600" cy="4039333"/>
          </a:xfrm>
        </p:spPr>
        <p:txBody>
          <a:bodyPr>
            <a:normAutofit/>
          </a:bodyPr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000"/>
            </a:lvl1pPr>
            <a:lvl2pPr marL="6286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2pPr>
            <a:lvl3pPr marL="896938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600"/>
            </a:lvl3pPr>
            <a:lvl4pPr marL="1255713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4pPr>
            <a:lvl5pPr marL="161290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Click to </a:t>
            </a:r>
            <a:r>
              <a:rPr kumimoji="0" lang="fr-FR" sz="2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edit</a:t>
            </a:r>
            <a:r>
              <a:rPr kumimoji="0" lang="fr-FR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Master </a:t>
            </a:r>
            <a:r>
              <a:rPr kumimoji="0" lang="fr-FR" sz="2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text</a:t>
            </a:r>
            <a:r>
              <a:rPr kumimoji="0" lang="fr-FR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styles</a:t>
            </a:r>
          </a:p>
          <a:p>
            <a:pPr marL="6286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Second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level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896938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Third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level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55713" marR="0" lvl="3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Fourth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level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612900" marR="0" lvl="4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Fifth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level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269D-FFA0-B149-B0CE-C20BB893522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40386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4648200" y="2085608"/>
            <a:ext cx="40386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085D-38F4-454B-B03A-D5C0B0BC408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" y="2086830"/>
            <a:ext cx="8229600" cy="4039333"/>
          </a:xfrm>
        </p:spPr>
        <p:txBody>
          <a:bodyPr>
            <a:normAutofit/>
          </a:bodyPr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000"/>
            </a:lvl1pPr>
            <a:lvl2pPr marL="6286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2pPr>
            <a:lvl3pPr marL="896938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600"/>
            </a:lvl3pPr>
            <a:lvl4pPr marL="1255713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4pPr>
            <a:lvl5pPr marL="161290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Click to </a:t>
            </a:r>
            <a:r>
              <a:rPr kumimoji="0" lang="fr-FR" sz="2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edit</a:t>
            </a:r>
            <a:r>
              <a:rPr kumimoji="0" lang="fr-FR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Master </a:t>
            </a:r>
            <a:r>
              <a:rPr kumimoji="0" lang="fr-FR" sz="2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text</a:t>
            </a:r>
            <a:r>
              <a:rPr kumimoji="0" lang="fr-FR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styles</a:t>
            </a:r>
          </a:p>
          <a:p>
            <a:pPr marL="6286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Second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level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896938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Third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level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55713" marR="0" lvl="3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Fourth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level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612900" marR="0" lvl="4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Fifth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level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238219" y="6124575"/>
            <a:ext cx="6270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7DAE1-16C2-DC40-A5B7-137D0047687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69836" y="2055235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 err="1"/>
              <a:t>Footnote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9445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2100263"/>
            <a:ext cx="82296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text styles</a:t>
            </a:r>
          </a:p>
          <a:p>
            <a:pPr marL="342900" marR="0" lvl="1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Second level</a:t>
            </a:r>
          </a:p>
          <a:p>
            <a:pPr marL="342900" marR="0" lvl="2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Third level</a:t>
            </a:r>
          </a:p>
          <a:p>
            <a:pPr marL="342900" marR="0" lvl="3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Fourth level</a:t>
            </a:r>
          </a:p>
          <a:p>
            <a:pPr marL="342900" marR="0" lvl="4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Fifth level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57200" y="61245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nl-NL" dirty="0" err="1"/>
              <a:t>Footnote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8950" y="6124575"/>
            <a:ext cx="6270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57120BC-FA98-424E-B2C9-D133E0CC1D1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5" r:id="rId3"/>
    <p:sldLayoutId id="2147483674" r:id="rId4"/>
    <p:sldLayoutId id="2147483668" r:id="rId5"/>
    <p:sldLayoutId id="2147483669" r:id="rId6"/>
    <p:sldLayoutId id="2147483670" r:id="rId7"/>
    <p:sldLayoutId id="2147483673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 cap="all">
          <a:solidFill>
            <a:srgbClr val="BF1D3C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9pPr>
    </p:titleStyle>
    <p:bodyStyle>
      <a:lvl1pPr marL="342900" marR="0" indent="-3429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628650" marR="0" indent="-28575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896938" marR="0" indent="-28575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255713" marR="0" indent="-28575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612900" marR="0" indent="-28575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n.Karanikas@hva.n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651" y="962504"/>
            <a:ext cx="7370957" cy="1316182"/>
          </a:xfrm>
        </p:spPr>
        <p:txBody>
          <a:bodyPr>
            <a:noAutofit/>
          </a:bodyPr>
          <a:lstStyle/>
          <a:p>
            <a:r>
              <a:rPr lang="en-GB" sz="2800" dirty="0"/>
              <a:t>The Challenges in the Prevention and Investigation of Small Drone Safety Events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651" y="2266353"/>
            <a:ext cx="7266217" cy="941544"/>
          </a:xfrm>
        </p:spPr>
        <p:txBody>
          <a:bodyPr>
            <a:noAutofit/>
          </a:bodyPr>
          <a:lstStyle/>
          <a:p>
            <a:r>
              <a:rPr lang="nl-NL" dirty="0"/>
              <a:t>Dr. Nektarios Karanikas</a:t>
            </a:r>
          </a:p>
          <a:p>
            <a:r>
              <a:rPr lang="en-US" dirty="0"/>
              <a:t>MSc, PMP, CEng, </a:t>
            </a:r>
            <a:r>
              <a:rPr lang="en-US" dirty="0" err="1"/>
              <a:t>MRAeS</a:t>
            </a:r>
            <a:r>
              <a:rPr lang="en-US" dirty="0"/>
              <a:t>, MIET, GradIOSH, Lt. Col. HAF Res.</a:t>
            </a:r>
            <a:endParaRPr lang="en-GB" dirty="0"/>
          </a:p>
          <a:p>
            <a:r>
              <a:rPr lang="en-US" dirty="0"/>
              <a:t>Associate Professor of Safety and Human Factors</a:t>
            </a:r>
            <a:endParaRPr lang="en-GB" dirty="0"/>
          </a:p>
          <a:p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275651" y="5186970"/>
            <a:ext cx="497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FSF-MED 7</a:t>
            </a:r>
            <a:r>
              <a:rPr lang="en-GB" baseline="30000" dirty="0"/>
              <a:t>th</a:t>
            </a:r>
            <a:r>
              <a:rPr lang="en-GB" dirty="0"/>
              <a:t> International Conference</a:t>
            </a:r>
          </a:p>
          <a:p>
            <a:r>
              <a:rPr lang="en-GB" dirty="0"/>
              <a:t>21</a:t>
            </a:r>
            <a:r>
              <a:rPr lang="en-GB" baseline="30000" dirty="0"/>
              <a:t>st</a:t>
            </a:r>
            <a:r>
              <a:rPr lang="en-GB" dirty="0"/>
              <a:t> October, </a:t>
            </a:r>
            <a:r>
              <a:rPr lang="en-GB" dirty="0" err="1"/>
              <a:t>Larnaca</a:t>
            </a:r>
            <a:r>
              <a:rPr lang="en-GB" dirty="0"/>
              <a:t>, Cyprus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7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3083"/>
            <a:ext cx="8229600" cy="868363"/>
          </a:xfrm>
        </p:spPr>
        <p:txBody>
          <a:bodyPr/>
          <a:lstStyle/>
          <a:p>
            <a:r>
              <a:rPr lang="en-GB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7441"/>
            <a:ext cx="8229600" cy="4642259"/>
          </a:xfrm>
        </p:spPr>
        <p:txBody>
          <a:bodyPr>
            <a:noAutofit/>
          </a:bodyPr>
          <a:lstStyle/>
          <a:p>
            <a:r>
              <a:rPr lang="en-GB" sz="2200" dirty="0"/>
              <a:t>It’s time to apply new hazard analysis methods based on systemic approaches.</a:t>
            </a:r>
          </a:p>
          <a:p>
            <a:r>
              <a:rPr lang="en-GB" sz="2200" dirty="0"/>
              <a:t>Manufacturers and authorities must agree on a minimum list of safety requirements for small drones at international level.</a:t>
            </a:r>
          </a:p>
          <a:p>
            <a:r>
              <a:rPr lang="en-GB" sz="2200" dirty="0"/>
              <a:t>Human factors must be considered in the design of small drones. </a:t>
            </a:r>
          </a:p>
          <a:p>
            <a:r>
              <a:rPr lang="en-GB" sz="2200" dirty="0"/>
              <a:t>Fundamentals of human factors and a systems approach must be included early in education.</a:t>
            </a:r>
          </a:p>
          <a:p>
            <a:r>
              <a:rPr lang="en-GB" sz="2200" dirty="0"/>
              <a:t>Responsibilities amongst stakeholders of small-drones flights must be fairly distributed and adequately monitored.</a:t>
            </a:r>
          </a:p>
          <a:p>
            <a:r>
              <a:rPr lang="en-GB" sz="2200" dirty="0"/>
              <a:t>Clear policies, goals and procedures for investigations of small-drones events must be established.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AE269D-FFA0-B149-B0CE-C20BB893522D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pic>
        <p:nvPicPr>
          <p:cNvPr id="7170" name="Picture 2" descr="Αποτέλεσμα εικόνας για recommend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715" y="185055"/>
            <a:ext cx="1671298" cy="133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3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651" y="962504"/>
            <a:ext cx="7370957" cy="1316182"/>
          </a:xfrm>
        </p:spPr>
        <p:txBody>
          <a:bodyPr>
            <a:noAutofit/>
          </a:bodyPr>
          <a:lstStyle/>
          <a:p>
            <a:r>
              <a:rPr lang="en-GB" sz="2800" dirty="0"/>
              <a:t>The Challenges in the Prevention and Investigation of Small Drone Safety Events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651" y="2266353"/>
            <a:ext cx="7266217" cy="941544"/>
          </a:xfrm>
        </p:spPr>
        <p:txBody>
          <a:bodyPr>
            <a:noAutofit/>
          </a:bodyPr>
          <a:lstStyle/>
          <a:p>
            <a:r>
              <a:rPr lang="nl-NL" dirty="0"/>
              <a:t>Dr. Nektarios Karanikas</a:t>
            </a:r>
          </a:p>
          <a:p>
            <a:r>
              <a:rPr lang="en-US" dirty="0"/>
              <a:t>MSc, PMP, CEng, </a:t>
            </a:r>
            <a:r>
              <a:rPr lang="en-US" dirty="0" err="1"/>
              <a:t>MRAeS</a:t>
            </a:r>
            <a:r>
              <a:rPr lang="en-US" dirty="0"/>
              <a:t>, MIET, GradIOSH, Lt. Col. HAF Res.</a:t>
            </a:r>
            <a:endParaRPr lang="en-GB" dirty="0"/>
          </a:p>
          <a:p>
            <a:r>
              <a:rPr lang="en-US" dirty="0"/>
              <a:t>Associate Professor of Safety and Human Factors</a:t>
            </a:r>
            <a:endParaRPr lang="en-GB" dirty="0"/>
          </a:p>
          <a:p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275651" y="5186970"/>
            <a:ext cx="497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FSF-MED 7</a:t>
            </a:r>
            <a:r>
              <a:rPr lang="en-GB" baseline="30000" dirty="0"/>
              <a:t>th</a:t>
            </a:r>
            <a:r>
              <a:rPr lang="en-GB" dirty="0"/>
              <a:t> International Conference</a:t>
            </a:r>
          </a:p>
          <a:p>
            <a:r>
              <a:rPr lang="en-GB" dirty="0"/>
              <a:t>21</a:t>
            </a:r>
            <a:r>
              <a:rPr lang="en-GB" baseline="30000" dirty="0"/>
              <a:t>st</a:t>
            </a:r>
            <a:r>
              <a:rPr lang="en-GB" dirty="0"/>
              <a:t> October, </a:t>
            </a:r>
            <a:r>
              <a:rPr lang="en-GB" dirty="0" err="1"/>
              <a:t>Larnaca</a:t>
            </a:r>
            <a:r>
              <a:rPr lang="en-GB" dirty="0"/>
              <a:t>, Cyprus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0841773">
            <a:off x="651641" y="3162770"/>
            <a:ext cx="3993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Questions?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313" y="4511746"/>
            <a:ext cx="389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n.karanikas@hva.nl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616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647" y="890863"/>
            <a:ext cx="8229600" cy="1603513"/>
          </a:xfrm>
        </p:spPr>
        <p:txBody>
          <a:bodyPr>
            <a:noAutofit/>
          </a:bodyPr>
          <a:lstStyle/>
          <a:p>
            <a:r>
              <a:rPr lang="en-GB" sz="2800" dirty="0"/>
              <a:t>accident prevention: risk assessment of small drone flights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881" y="2281443"/>
            <a:ext cx="8229600" cy="4211224"/>
          </a:xfrm>
        </p:spPr>
        <p:txBody>
          <a:bodyPr>
            <a:noAutofit/>
          </a:bodyPr>
          <a:lstStyle/>
          <a:p>
            <a:r>
              <a:rPr lang="en-GB" sz="2400" dirty="0"/>
              <a:t>Published hazard analysis and risk assessment of drones are based on probabilistic and deterministic approaches.</a:t>
            </a:r>
          </a:p>
          <a:p>
            <a:r>
              <a:rPr lang="en-GB" sz="2400" dirty="0"/>
              <a:t>However:</a:t>
            </a:r>
          </a:p>
          <a:p>
            <a:pPr lvl="1"/>
            <a:r>
              <a:rPr lang="en-GB" sz="2000" dirty="0"/>
              <a:t>We do not have data and consistent reports for failures</a:t>
            </a:r>
          </a:p>
          <a:p>
            <a:pPr lvl="1"/>
            <a:r>
              <a:rPr lang="en-GB" sz="2000" dirty="0"/>
              <a:t>Such data is impossible to collect consistently</a:t>
            </a:r>
          </a:p>
          <a:p>
            <a:pPr lvl="1"/>
            <a:r>
              <a:rPr lang="en-GB" sz="2000" dirty="0"/>
              <a:t>Common risk management framework at an international level does not exist</a:t>
            </a:r>
          </a:p>
          <a:p>
            <a:r>
              <a:rPr lang="en-GB" sz="2400" dirty="0"/>
              <a:t>We lack a data-driven justification to:</a:t>
            </a:r>
          </a:p>
          <a:p>
            <a:pPr lvl="1"/>
            <a:r>
              <a:rPr lang="en-GB" sz="2000" dirty="0"/>
              <a:t>Establish small-drone “airworthiness” standards</a:t>
            </a:r>
          </a:p>
          <a:p>
            <a:pPr lvl="1"/>
            <a:r>
              <a:rPr lang="en-GB" sz="2000" dirty="0"/>
              <a:t>Require from manufacturers to increase drone reliability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AE269D-FFA0-B149-B0CE-C20BB893522D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  <p:pic>
        <p:nvPicPr>
          <p:cNvPr id="1028" name="Picture 4" descr="Αποτέλεσμα εικόνας για r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17" y="92765"/>
            <a:ext cx="1236133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9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913"/>
            <a:ext cx="8229600" cy="795130"/>
          </a:xfrm>
        </p:spPr>
        <p:txBody>
          <a:bodyPr>
            <a:normAutofit fontScale="90000"/>
          </a:bodyPr>
          <a:lstStyle/>
          <a:p>
            <a:r>
              <a:rPr lang="en-GB" dirty="0"/>
              <a:t>accident prevention: drone users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881" y="2014216"/>
            <a:ext cx="8229600" cy="4304632"/>
          </a:xfrm>
        </p:spPr>
        <p:txBody>
          <a:bodyPr>
            <a:noAutofit/>
          </a:bodyPr>
          <a:lstStyle/>
          <a:p>
            <a:r>
              <a:rPr lang="en-GB" sz="2400" dirty="0"/>
              <a:t>A heterogeneous and uncontrolled population with the role of both maintaining and flying a drone.</a:t>
            </a:r>
          </a:p>
          <a:p>
            <a:r>
              <a:rPr lang="en-GB" sz="2400" dirty="0"/>
              <a:t>The main scope of small-drone flight is entertainment; no direct connection of the end-user with social responsibility, job security etc.</a:t>
            </a:r>
          </a:p>
          <a:p>
            <a:r>
              <a:rPr lang="en-GB" sz="2400" dirty="0"/>
              <a:t>Most of the drones users lack:</a:t>
            </a:r>
          </a:p>
          <a:p>
            <a:pPr lvl="1"/>
            <a:r>
              <a:rPr lang="en-GB" sz="2200" dirty="0"/>
              <a:t>knowledge, experience and training in human performance limitations.</a:t>
            </a:r>
          </a:p>
          <a:p>
            <a:pPr lvl="1"/>
            <a:r>
              <a:rPr lang="en-GB" sz="2200" dirty="0"/>
              <a:t>detailed technical knowledge of how drones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AE269D-FFA0-B149-B0CE-C20BB893522D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pic>
        <p:nvPicPr>
          <p:cNvPr id="2050" name="Picture 2" descr="Αποτέλεσμα εικόνας για pop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32" y="0"/>
            <a:ext cx="1686635" cy="9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1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536"/>
            <a:ext cx="8229600" cy="1301293"/>
          </a:xfrm>
        </p:spPr>
        <p:txBody>
          <a:bodyPr>
            <a:normAutofit/>
          </a:bodyPr>
          <a:lstStyle/>
          <a:p>
            <a:r>
              <a:rPr lang="en-GB" dirty="0"/>
              <a:t>accident prevention: diversity of drone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8229600" cy="1305727"/>
          </a:xfrm>
        </p:spPr>
        <p:txBody>
          <a:bodyPr>
            <a:noAutofit/>
          </a:bodyPr>
          <a:lstStyle/>
          <a:p>
            <a:r>
              <a:rPr lang="en-GB" dirty="0"/>
              <a:t>During a study</a:t>
            </a:r>
            <a:r>
              <a:rPr lang="en-GB" baseline="30000" dirty="0"/>
              <a:t>1</a:t>
            </a:r>
            <a:r>
              <a:rPr lang="en-GB" dirty="0"/>
              <a:t>, System Theoretic Process Analysis (STPA) was applied to derive safety requirements (SR) for the “ideal” small drone.</a:t>
            </a:r>
          </a:p>
          <a:p>
            <a:r>
              <a:rPr lang="en-GB" dirty="0"/>
              <a:t>Specifications documented in manuals of 19 drones were analysed.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AE269D-FFA0-B149-B0CE-C20BB893522D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248357"/>
              </p:ext>
            </p:extLst>
          </p:nvPr>
        </p:nvGraphicFramePr>
        <p:xfrm>
          <a:off x="1113183" y="3486743"/>
          <a:ext cx="60960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16917678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118781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880424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68132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Safety requirements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 % SR</a:t>
                      </a:r>
                      <a:r>
                        <a:rPr lang="en-US" baseline="0" dirty="0"/>
                        <a:t> met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Maximum %</a:t>
                      </a:r>
                      <a:r>
                        <a:rPr lang="en-US" baseline="0" dirty="0"/>
                        <a:t> SR met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Similarity amongst</a:t>
                      </a:r>
                      <a:r>
                        <a:rPr lang="en-US" baseline="0" dirty="0"/>
                        <a:t> drones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732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Manufacturer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607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End-user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515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Automation</a:t>
                      </a:r>
                      <a:r>
                        <a:rPr lang="en-US" baseline="0" dirty="0"/>
                        <a:t>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64949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391" y="5937805"/>
            <a:ext cx="6155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aseline="30000" dirty="0"/>
              <a:t>1</a:t>
            </a:r>
            <a:r>
              <a:rPr lang="en-US" sz="1400" dirty="0"/>
              <a:t>Plioutsias, A., Karanikas, N. &amp; Chatzimichailidou M. M.  Hazard Analysis &amp; Safety Requirements for Small Drone Operations: To What Extent Most Marketed Drones “Embed” Safety?, Risk Analysis (under review)</a:t>
            </a:r>
          </a:p>
        </p:txBody>
      </p:sp>
    </p:spTree>
    <p:extLst>
      <p:ext uri="{BB962C8B-B14F-4D97-AF65-F5344CB8AC3E}">
        <p14:creationId xmlns:p14="http://schemas.microsoft.com/office/powerpoint/2010/main" val="387660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investigation: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dot not have the resources and we cannot afford investigating all drone related safety events.</a:t>
            </a:r>
          </a:p>
          <a:p>
            <a:r>
              <a:rPr lang="en-US" sz="2400" dirty="0"/>
              <a:t>If we want to investigate some events, we need to set prioritization criteria.</a:t>
            </a:r>
          </a:p>
          <a:p>
            <a:pPr lvl="1"/>
            <a:r>
              <a:rPr lang="en-US" sz="2000" dirty="0"/>
              <a:t>what </a:t>
            </a:r>
            <a:r>
              <a:rPr lang="en-US" sz="2000" dirty="0"/>
              <a:t>the perception </a:t>
            </a:r>
            <a:r>
              <a:rPr lang="en-US" sz="2000" dirty="0"/>
              <a:t>of public about those criteria </a:t>
            </a:r>
            <a:r>
              <a:rPr lang="en-US" sz="2000" dirty="0"/>
              <a:t>will be </a:t>
            </a:r>
            <a:endParaRPr lang="en-US" sz="2000" dirty="0"/>
          </a:p>
          <a:p>
            <a:pPr lvl="1"/>
            <a:r>
              <a:rPr lang="en-US" sz="2000" dirty="0"/>
              <a:t>we must decide between actual severity or potential outcomes</a:t>
            </a:r>
          </a:p>
          <a:p>
            <a:r>
              <a:rPr lang="en-US" sz="2400" dirty="0"/>
              <a:t>Drones might be highly automated and they embed diverse technology:</a:t>
            </a:r>
          </a:p>
          <a:p>
            <a:pPr lvl="1"/>
            <a:r>
              <a:rPr lang="en-US" sz="2000" dirty="0"/>
              <a:t>investigators might need new technical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AE269D-FFA0-B149-B0CE-C20BB893522D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pic>
        <p:nvPicPr>
          <p:cNvPr id="3074" name="Picture 2" descr="Αποτέλεσμα εικόνας για re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50" y="229106"/>
            <a:ext cx="1638541" cy="5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17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accident investigation: factual data collection and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881" y="2087563"/>
            <a:ext cx="8229600" cy="4402137"/>
          </a:xfrm>
        </p:spPr>
        <p:txBody>
          <a:bodyPr>
            <a:noAutofit/>
          </a:bodyPr>
          <a:lstStyle/>
          <a:p>
            <a:r>
              <a:rPr lang="en-US" sz="2800" dirty="0"/>
              <a:t>Preservation of evidence:</a:t>
            </a:r>
          </a:p>
          <a:p>
            <a:pPr lvl="1"/>
            <a:r>
              <a:rPr lang="en-US" sz="2400" dirty="0"/>
              <a:t>who will guard the evidence</a:t>
            </a:r>
          </a:p>
          <a:p>
            <a:pPr lvl="1"/>
            <a:r>
              <a:rPr lang="en-US" sz="2400" dirty="0"/>
              <a:t>what records to be maintained before the event</a:t>
            </a:r>
          </a:p>
          <a:p>
            <a:r>
              <a:rPr lang="en-US" sz="2800" dirty="0"/>
              <a:t>Material and system analysis</a:t>
            </a:r>
          </a:p>
          <a:p>
            <a:pPr lvl="1"/>
            <a:r>
              <a:rPr lang="en-US" sz="2400" dirty="0"/>
              <a:t>where and what to analyze and test: recall the little similarity across drones</a:t>
            </a:r>
          </a:p>
          <a:p>
            <a:r>
              <a:rPr lang="en-US" sz="2800" dirty="0"/>
              <a:t>Interview of witnesses:</a:t>
            </a:r>
          </a:p>
          <a:p>
            <a:pPr lvl="1"/>
            <a:r>
              <a:rPr lang="en-US" sz="2400" dirty="0"/>
              <a:t>not sure who was really flying the drone</a:t>
            </a:r>
          </a:p>
          <a:p>
            <a:pPr lvl="1"/>
            <a:r>
              <a:rPr lang="en-US" sz="2400" dirty="0"/>
              <a:t>problems with retention and language of communication in cases of foreign end-users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AE269D-FFA0-B149-B0CE-C20BB893522D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pic>
        <p:nvPicPr>
          <p:cNvPr id="4098" name="Picture 2" descr="Αποτέλεσμα εικόνας για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34" y="156226"/>
            <a:ext cx="1450493" cy="90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91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accident investigation: factual data collection and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881" y="2102497"/>
            <a:ext cx="8229600" cy="438720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Past performance and medical records of end-user</a:t>
            </a:r>
          </a:p>
          <a:p>
            <a:pPr lvl="1"/>
            <a:r>
              <a:rPr lang="en-US" sz="2400" dirty="0"/>
              <a:t>not predefined periodicity and type of exams / evaluations</a:t>
            </a:r>
          </a:p>
          <a:p>
            <a:pPr lvl="1"/>
            <a:r>
              <a:rPr lang="en-US" sz="2400" dirty="0"/>
              <a:t>no baseline for assessment of records</a:t>
            </a:r>
          </a:p>
          <a:p>
            <a:r>
              <a:rPr lang="en-US" sz="2800" dirty="0"/>
              <a:t>Analysis of data:</a:t>
            </a:r>
          </a:p>
          <a:p>
            <a:pPr lvl="1"/>
            <a:r>
              <a:rPr lang="en-US" sz="2400" dirty="0"/>
              <a:t>no common standards across regions as a reference point</a:t>
            </a:r>
          </a:p>
          <a:p>
            <a:r>
              <a:rPr lang="en-US" sz="2800" dirty="0"/>
              <a:t>Rules do not appoint responsible “supervisor” and “management”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AE269D-FFA0-B149-B0CE-C20BB893522D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pic>
        <p:nvPicPr>
          <p:cNvPr id="4098" name="Picture 2" descr="Αποτέλεσμα εικόνας για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34" y="156226"/>
            <a:ext cx="1450493" cy="90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accident investigation: impact of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2496"/>
            <a:ext cx="8229600" cy="4387203"/>
          </a:xfrm>
        </p:spPr>
        <p:txBody>
          <a:bodyPr>
            <a:noAutofit/>
          </a:bodyPr>
          <a:lstStyle/>
          <a:p>
            <a:r>
              <a:rPr lang="en-US" sz="2400" dirty="0"/>
              <a:t>Type of investigation</a:t>
            </a:r>
          </a:p>
          <a:p>
            <a:pPr lvl="1"/>
            <a:r>
              <a:rPr lang="en-US" sz="2000" dirty="0"/>
              <a:t>legal or safety investigation</a:t>
            </a:r>
          </a:p>
          <a:p>
            <a:pPr lvl="1"/>
            <a:r>
              <a:rPr lang="en-US" sz="2000" dirty="0"/>
              <a:t>how the choice </a:t>
            </a:r>
            <a:r>
              <a:rPr lang="en-US" sz="2000" dirty="0"/>
              <a:t>will be </a:t>
            </a:r>
            <a:r>
              <a:rPr lang="en-US" sz="2000" dirty="0"/>
              <a:t>justified</a:t>
            </a:r>
          </a:p>
          <a:p>
            <a:r>
              <a:rPr lang="en-US" sz="2400" dirty="0"/>
              <a:t>Recommendations and remedies</a:t>
            </a:r>
          </a:p>
          <a:p>
            <a:pPr lvl="1"/>
            <a:r>
              <a:rPr lang="en-US" sz="2000" dirty="0"/>
              <a:t>Not clear where to be addressed since responsibilities, apart from the user, are not defined.</a:t>
            </a:r>
          </a:p>
          <a:p>
            <a:r>
              <a:rPr lang="en-US" sz="2400" dirty="0"/>
              <a:t>Cultural and market issues:</a:t>
            </a:r>
          </a:p>
          <a:p>
            <a:pPr lvl="1"/>
            <a:r>
              <a:rPr lang="en-US" sz="2000" dirty="0"/>
              <a:t>no common policy and perception of just culture, even across companies</a:t>
            </a:r>
          </a:p>
          <a:p>
            <a:pPr lvl="1"/>
            <a:r>
              <a:rPr lang="en-US" sz="2000" dirty="0"/>
              <a:t>confidential or public investigation reports</a:t>
            </a:r>
          </a:p>
          <a:p>
            <a:pPr lvl="1"/>
            <a:r>
              <a:rPr lang="en-US" sz="2000" dirty="0"/>
              <a:t>impact of findings on users’ behavior and growth of international market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AE269D-FFA0-B149-B0CE-C20BB893522D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pic>
        <p:nvPicPr>
          <p:cNvPr id="5122" name="Picture 2" descr="Αποτέλεσμα εικόνας για imp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65" y="172279"/>
            <a:ext cx="1619570" cy="97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98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35" y="970541"/>
            <a:ext cx="8229600" cy="841859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881" y="1764732"/>
            <a:ext cx="8229600" cy="4914363"/>
          </a:xfrm>
        </p:spPr>
        <p:txBody>
          <a:bodyPr>
            <a:noAutofit/>
          </a:bodyPr>
          <a:lstStyle/>
          <a:p>
            <a:r>
              <a:rPr lang="en-GB" sz="2200" dirty="0"/>
              <a:t>We do not obtain adequate and reliable data to perform probabilistic analyses of drone accidents.</a:t>
            </a:r>
          </a:p>
          <a:p>
            <a:r>
              <a:rPr lang="en-GB" sz="2200" dirty="0"/>
              <a:t>Small drones are highly diverse in the safety characteristics they embed.</a:t>
            </a:r>
          </a:p>
          <a:p>
            <a:r>
              <a:rPr lang="en-GB" sz="2200" dirty="0"/>
              <a:t>Drone users are not a homogeneous, controlled population.</a:t>
            </a:r>
          </a:p>
          <a:p>
            <a:r>
              <a:rPr lang="en-GB" sz="2200" dirty="0"/>
              <a:t>Complete and effective investigation of all small drone accidents is unachievable.</a:t>
            </a:r>
          </a:p>
          <a:p>
            <a:r>
              <a:rPr lang="en-GB" sz="2200" dirty="0"/>
              <a:t>We need to move towards a more proactive approach</a:t>
            </a:r>
          </a:p>
          <a:p>
            <a:r>
              <a:rPr lang="en-GB" sz="2200" dirty="0"/>
              <a:t>Negative impacts of investigations on drone market are expected to be higher than the effects of small-drones standardization over time.</a:t>
            </a:r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AE269D-FFA0-B149-B0CE-C20BB893522D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pic>
        <p:nvPicPr>
          <p:cNvPr id="6148" name="Picture 4" descr="Αποτέλεσμα εικόνας για conclu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860" y="228793"/>
            <a:ext cx="1238691" cy="12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6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M sjabloon docume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76222EDB8284C871770A8BE015A08" ma:contentTypeVersion="0" ma:contentTypeDescription="Create a new document." ma:contentTypeScope="" ma:versionID="c0028a253b32df81f7845596641608b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69bf73c6e6538bc6d158b7bbf36a9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001456-5CE8-4269-9A47-56E2A0EDB0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73E4EA-2D37-469C-B788-F6F84467F8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85D5F63-5139-4CB9-8B8A-DDB0EBC63699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hva-dt-internationaal</Template>
  <TotalTime>3615</TotalTime>
  <Words>822</Words>
  <Application>Microsoft Office PowerPoint</Application>
  <PresentationFormat>On-screen Show (4:3)</PresentationFormat>
  <Paragraphs>105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Calibri</vt:lpstr>
      <vt:lpstr>DEM sjabloon document</vt:lpstr>
      <vt:lpstr>The Challenges in the Prevention and Investigation of Small Drone Safety Events</vt:lpstr>
      <vt:lpstr>accident prevention: risk assessment of small drone flights</vt:lpstr>
      <vt:lpstr>accident prevention: drone users population</vt:lpstr>
      <vt:lpstr>accident prevention: diversity of drone characteristics</vt:lpstr>
      <vt:lpstr>safety investigation: resources</vt:lpstr>
      <vt:lpstr>accident investigation: factual data collection and analysis</vt:lpstr>
      <vt:lpstr>accident investigation: factual data collection and analysis</vt:lpstr>
      <vt:lpstr>accident investigation: impact of results</vt:lpstr>
      <vt:lpstr>Conclusions</vt:lpstr>
      <vt:lpstr>Recommendations</vt:lpstr>
      <vt:lpstr>The Challenges in the Prevention and Investigation of Small Drone Safety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OPERATIONAL SAFETY</dc:title>
  <dc:creator>Nektarios Karanikas</dc:creator>
  <cp:lastModifiedBy>pc</cp:lastModifiedBy>
  <cp:revision>345</cp:revision>
  <dcterms:created xsi:type="dcterms:W3CDTF">2015-09-01T07:23:35Z</dcterms:created>
  <dcterms:modified xsi:type="dcterms:W3CDTF">2016-10-12T14:19:12Z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0x01010002E76222EDB8284C871770A8BE015A08</vt:lpwstr>
  </property>
  <property fmtid="{D5CDD505-2E9C-101B-9397-08002B2CF9AE}" pid="3" name="IsMyDocuments">
    <vt:bool>true</vt:bool>
  </property>
</Properties>
</file>