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35" r:id="rId2"/>
    <p:sldId id="283" r:id="rId3"/>
    <p:sldId id="290" r:id="rId4"/>
    <p:sldId id="291" r:id="rId5"/>
    <p:sldId id="297" r:id="rId6"/>
    <p:sldId id="344" r:id="rId7"/>
    <p:sldId id="292" r:id="rId8"/>
    <p:sldId id="336" r:id="rId9"/>
    <p:sldId id="285" r:id="rId10"/>
    <p:sldId id="332" r:id="rId11"/>
    <p:sldId id="324" r:id="rId12"/>
    <p:sldId id="326" r:id="rId13"/>
    <p:sldId id="328" r:id="rId14"/>
    <p:sldId id="337" r:id="rId15"/>
    <p:sldId id="317" r:id="rId16"/>
    <p:sldId id="345" r:id="rId17"/>
    <p:sldId id="338" r:id="rId18"/>
    <p:sldId id="339" r:id="rId19"/>
    <p:sldId id="341" r:id="rId20"/>
    <p:sldId id="342" r:id="rId21"/>
    <p:sldId id="346" r:id="rId22"/>
    <p:sldId id="343" r:id="rId23"/>
    <p:sldId id="334" r:id="rId2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F73"/>
    <a:srgbClr val="00A29E"/>
    <a:srgbClr val="292382"/>
    <a:srgbClr val="443ACA"/>
    <a:srgbClr val="FF4343"/>
    <a:srgbClr val="6358F6"/>
    <a:srgbClr val="1C166D"/>
    <a:srgbClr val="00675F"/>
    <a:srgbClr val="B00042"/>
    <a:srgbClr val="7A1D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47" autoAdjust="0"/>
    <p:restoredTop sz="92416" autoAdjust="0"/>
  </p:normalViewPr>
  <p:slideViewPr>
    <p:cSldViewPr>
      <p:cViewPr varScale="1">
        <p:scale>
          <a:sx n="70" d="100"/>
          <a:sy n="70" d="100"/>
        </p:scale>
        <p:origin x="1302" y="6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en-GB"/>
          </a:p>
        </p:txBody>
      </p:sp>
      <p:sp>
        <p:nvSpPr>
          <p:cNvPr id="296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fld id="{D748DD58-F244-4B31-9BA0-348FE5921EBE}" type="datetimeFigureOut">
              <a:rPr lang="en-GB"/>
              <a:pPr>
                <a:defRPr/>
              </a:pPr>
              <a:t>21/10/2016</a:t>
            </a:fld>
            <a:endParaRPr lang="en-GB"/>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Fare clic per modificare gli stili del testo dello schema</a:t>
            </a:r>
          </a:p>
          <a:p>
            <a:pPr lvl="1"/>
            <a:r>
              <a:rPr lang="en-GB" noProof="0" smtClean="0"/>
              <a:t>Secondo livello</a:t>
            </a:r>
          </a:p>
          <a:p>
            <a:pPr lvl="2"/>
            <a:r>
              <a:rPr lang="en-GB" noProof="0" smtClean="0"/>
              <a:t>Terzo livello</a:t>
            </a:r>
          </a:p>
          <a:p>
            <a:pPr lvl="3"/>
            <a:r>
              <a:rPr lang="en-GB" noProof="0" smtClean="0"/>
              <a:t>Quarto livello</a:t>
            </a:r>
          </a:p>
          <a:p>
            <a:pPr lvl="4"/>
            <a:r>
              <a:rPr lang="en-GB" noProof="0" smtClean="0"/>
              <a:t>Quinto livello</a:t>
            </a:r>
          </a:p>
        </p:txBody>
      </p:sp>
      <p:sp>
        <p:nvSpPr>
          <p:cNvPr id="297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en-GB"/>
          </a:p>
        </p:txBody>
      </p:sp>
      <p:sp>
        <p:nvSpPr>
          <p:cNvPr id="297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55AC4A8-D31C-4622-8C15-B8C84E07CF27}" type="slidenum">
              <a:rPr lang="en-GB" altLang="en-US"/>
              <a:pPr>
                <a:defRPr/>
              </a:pPr>
              <a:t>‹#›</a:t>
            </a:fld>
            <a:endParaRPr lang="en-GB" altLang="en-US"/>
          </a:p>
        </p:txBody>
      </p:sp>
    </p:spTree>
    <p:extLst>
      <p:ext uri="{BB962C8B-B14F-4D97-AF65-F5344CB8AC3E}">
        <p14:creationId xmlns:p14="http://schemas.microsoft.com/office/powerpoint/2010/main" val="34952742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6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6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6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6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6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dirty="0" smtClean="0">
              <a:latin typeface="Calibri" panose="020F0502020204030204" pitchFamily="34" charset="0"/>
            </a:endParaRPr>
          </a:p>
        </p:txBody>
      </p:sp>
    </p:spTree>
    <p:extLst>
      <p:ext uri="{BB962C8B-B14F-4D97-AF65-F5344CB8AC3E}">
        <p14:creationId xmlns:p14="http://schemas.microsoft.com/office/powerpoint/2010/main" val="1121611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55AC4A8-D31C-4622-8C15-B8C84E07CF27}" type="slidenum">
              <a:rPr lang="en-GB" altLang="en-US" smtClean="0"/>
              <a:pPr>
                <a:defRPr/>
              </a:pPr>
              <a:t>17</a:t>
            </a:fld>
            <a:endParaRPr lang="en-GB" altLang="en-US"/>
          </a:p>
        </p:txBody>
      </p:sp>
    </p:spTree>
    <p:extLst>
      <p:ext uri="{BB962C8B-B14F-4D97-AF65-F5344CB8AC3E}">
        <p14:creationId xmlns:p14="http://schemas.microsoft.com/office/powerpoint/2010/main" val="3421543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55AC4A8-D31C-4622-8C15-B8C84E07CF27}" type="slidenum">
              <a:rPr lang="en-GB" altLang="en-US" smtClean="0"/>
              <a:pPr>
                <a:defRPr/>
              </a:pPr>
              <a:t>20</a:t>
            </a:fld>
            <a:endParaRPr lang="en-GB" altLang="en-US"/>
          </a:p>
        </p:txBody>
      </p:sp>
    </p:spTree>
    <p:extLst>
      <p:ext uri="{BB962C8B-B14F-4D97-AF65-F5344CB8AC3E}">
        <p14:creationId xmlns:p14="http://schemas.microsoft.com/office/powerpoint/2010/main" val="2008741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dirty="0" smtClean="0">
              <a:latin typeface="Calibri" panose="020F0502020204030204" pitchFamily="34" charset="0"/>
            </a:endParaRPr>
          </a:p>
        </p:txBody>
      </p:sp>
    </p:spTree>
    <p:extLst>
      <p:ext uri="{BB962C8B-B14F-4D97-AF65-F5344CB8AC3E}">
        <p14:creationId xmlns:p14="http://schemas.microsoft.com/office/powerpoint/2010/main" val="3316477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Finally I would like to finish up</a:t>
            </a:r>
            <a:r>
              <a:rPr lang="en-GB" baseline="0" dirty="0" smtClean="0"/>
              <a:t> with giving you our feedback as UAV operators</a:t>
            </a:r>
            <a:endParaRPr lang="en-GB" dirty="0"/>
          </a:p>
        </p:txBody>
      </p:sp>
      <p:sp>
        <p:nvSpPr>
          <p:cNvPr id="4" name="Slide Number Placeholder 3"/>
          <p:cNvSpPr>
            <a:spLocks noGrp="1"/>
          </p:cNvSpPr>
          <p:nvPr>
            <p:ph type="sldNum" sz="quarter" idx="10"/>
          </p:nvPr>
        </p:nvSpPr>
        <p:spPr/>
        <p:txBody>
          <a:bodyPr/>
          <a:lstStyle/>
          <a:p>
            <a:pPr>
              <a:defRPr/>
            </a:pPr>
            <a:fld id="{B55AC4A8-D31C-4622-8C15-B8C84E07CF27}" type="slidenum">
              <a:rPr lang="en-GB" altLang="en-US" smtClean="0"/>
              <a:pPr>
                <a:defRPr/>
              </a:pPr>
              <a:t>22</a:t>
            </a:fld>
            <a:endParaRPr lang="en-GB" altLang="en-US"/>
          </a:p>
        </p:txBody>
      </p:sp>
    </p:spTree>
    <p:extLst>
      <p:ext uri="{BB962C8B-B14F-4D97-AF65-F5344CB8AC3E}">
        <p14:creationId xmlns:p14="http://schemas.microsoft.com/office/powerpoint/2010/main" val="1104295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ln/>
        </p:spPr>
        <p:txBody>
          <a:bodyPr/>
          <a:lstStyle/>
          <a:p>
            <a:pPr eaLnBrk="1" hangingPunct="1"/>
            <a:endParaRPr lang="en-GB" dirty="0" smtClean="0"/>
          </a:p>
        </p:txBody>
      </p:sp>
    </p:spTree>
    <p:extLst>
      <p:ext uri="{BB962C8B-B14F-4D97-AF65-F5344CB8AC3E}">
        <p14:creationId xmlns:p14="http://schemas.microsoft.com/office/powerpoint/2010/main" val="3243323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 typeface="Arial" panose="020B0604020202020204" pitchFamily="34" charset="0"/>
              <a:buChar char="•"/>
            </a:pPr>
            <a:r>
              <a:rPr lang="en-GB" altLang="en-US" sz="1100" dirty="0" smtClean="0">
                <a:latin typeface="Calibri" panose="020F0502020204030204" pitchFamily="34" charset="0"/>
              </a:rPr>
              <a:t>I will start my talk with a brief History</a:t>
            </a:r>
            <a:r>
              <a:rPr lang="en-GB" altLang="en-US" sz="1100" baseline="0" dirty="0" smtClean="0">
                <a:latin typeface="Calibri" panose="020F0502020204030204" pitchFamily="34" charset="0"/>
              </a:rPr>
              <a:t> of the facility, I will continue with its Scope &amp; Applications, I will then introduce the Personnel of the USRL and I will go over the new developments on the Infrastructure which are…</a:t>
            </a:r>
          </a:p>
          <a:p>
            <a:pPr marL="171450" indent="-171450" eaLnBrk="1" hangingPunct="1">
              <a:buFont typeface="Arial" panose="020B0604020202020204" pitchFamily="34" charset="0"/>
              <a:buChar char="•"/>
            </a:pPr>
            <a:r>
              <a:rPr lang="en-GB" altLang="en-US" sz="1100" baseline="0" dirty="0" smtClean="0">
                <a:latin typeface="Calibri" panose="020F0502020204030204" pitchFamily="34" charset="0"/>
              </a:rPr>
              <a:t>I will continue with the recent Research Activities which were the….</a:t>
            </a:r>
          </a:p>
          <a:p>
            <a:pPr marL="171450" indent="-171450" eaLnBrk="1" hangingPunct="1">
              <a:buFont typeface="Arial" panose="020B0604020202020204" pitchFamily="34" charset="0"/>
              <a:buChar char="•"/>
            </a:pPr>
            <a:r>
              <a:rPr lang="en-GB" altLang="en-US" sz="1100" baseline="0" dirty="0" smtClean="0">
                <a:latin typeface="Calibri" panose="020F0502020204030204" pitchFamily="34" charset="0"/>
              </a:rPr>
              <a:t>I will finish up with the planned future work which involves Routine UAV flights for atmospheric measurements and the development of a UAV test &amp; training facility in Cyprus.</a:t>
            </a:r>
          </a:p>
          <a:p>
            <a:pPr eaLnBrk="1" hangingPunct="1"/>
            <a:endParaRPr lang="en-GB" altLang="en-US" dirty="0" smtClean="0">
              <a:latin typeface="Calibri" panose="020F0502020204030204" pitchFamily="34" charset="0"/>
            </a:endParaRPr>
          </a:p>
        </p:txBody>
      </p:sp>
    </p:spTree>
    <p:extLst>
      <p:ext uri="{BB962C8B-B14F-4D97-AF65-F5344CB8AC3E}">
        <p14:creationId xmlns:p14="http://schemas.microsoft.com/office/powerpoint/2010/main" val="3504011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They were</a:t>
            </a:r>
            <a:r>
              <a:rPr lang="en-GB" baseline="0" dirty="0" smtClean="0"/>
              <a:t> some recent additions to the USRL team.</a:t>
            </a:r>
          </a:p>
          <a:p>
            <a:r>
              <a:rPr lang="en-GB" baseline="0" dirty="0" smtClean="0"/>
              <a:t>Since Fall of 2015 the new director of Energy, Environment and Water Research </a:t>
            </a:r>
            <a:r>
              <a:rPr lang="en-GB" baseline="0" dirty="0" err="1" smtClean="0"/>
              <a:t>Center</a:t>
            </a:r>
            <a:r>
              <a:rPr lang="en-GB" baseline="0" dirty="0" smtClean="0"/>
              <a:t> of the </a:t>
            </a:r>
            <a:r>
              <a:rPr lang="en-GB" baseline="0" dirty="0" err="1" smtClean="0"/>
              <a:t>CyI</a:t>
            </a:r>
            <a:r>
              <a:rPr lang="en-GB" baseline="0" dirty="0" smtClean="0"/>
              <a:t> Mr. Jean </a:t>
            </a:r>
            <a:r>
              <a:rPr lang="en-GB" baseline="0" dirty="0" err="1" smtClean="0"/>
              <a:t>Sciare</a:t>
            </a:r>
            <a:r>
              <a:rPr lang="en-GB" baseline="0" dirty="0" smtClean="0"/>
              <a:t> is the new USRL Manager. Christos Keleshis and the chief Pilot remain from the old members and we recently recruited….</a:t>
            </a:r>
            <a:endParaRPr lang="en-GB" dirty="0"/>
          </a:p>
        </p:txBody>
      </p:sp>
      <p:sp>
        <p:nvSpPr>
          <p:cNvPr id="4" name="Slide Number Placeholder 3"/>
          <p:cNvSpPr>
            <a:spLocks noGrp="1"/>
          </p:cNvSpPr>
          <p:nvPr>
            <p:ph type="sldNum" sz="quarter" idx="10"/>
          </p:nvPr>
        </p:nvSpPr>
        <p:spPr/>
        <p:txBody>
          <a:bodyPr/>
          <a:lstStyle/>
          <a:p>
            <a:pPr>
              <a:defRPr/>
            </a:pPr>
            <a:fld id="{B55AC4A8-D31C-4622-8C15-B8C84E07CF27}" type="slidenum">
              <a:rPr lang="en-GB" altLang="en-US" smtClean="0"/>
              <a:pPr>
                <a:defRPr/>
              </a:pPr>
              <a:t>6</a:t>
            </a:fld>
            <a:endParaRPr lang="en-GB" altLang="en-US"/>
          </a:p>
        </p:txBody>
      </p:sp>
    </p:spTree>
    <p:extLst>
      <p:ext uri="{BB962C8B-B14F-4D97-AF65-F5344CB8AC3E}">
        <p14:creationId xmlns:p14="http://schemas.microsoft.com/office/powerpoint/2010/main" val="2611738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Most</a:t>
            </a:r>
            <a:r>
              <a:rPr lang="en-GB" baseline="0" dirty="0" smtClean="0"/>
              <a:t> Recent infrastructure development is the runway in the UAS Airspace at </a:t>
            </a:r>
            <a:r>
              <a:rPr lang="en-GB" baseline="0" dirty="0" err="1" smtClean="0"/>
              <a:t>Orounda</a:t>
            </a:r>
            <a:endParaRPr lang="en-GB" baseline="0" dirty="0" smtClean="0"/>
          </a:p>
          <a:p>
            <a:r>
              <a:rPr lang="en-GB" baseline="0" dirty="0" smtClean="0"/>
              <a:t>500m diameter</a:t>
            </a:r>
            <a:endParaRPr lang="en-GB" dirty="0"/>
          </a:p>
        </p:txBody>
      </p:sp>
      <p:sp>
        <p:nvSpPr>
          <p:cNvPr id="4" name="Slide Number Placeholder 3"/>
          <p:cNvSpPr>
            <a:spLocks noGrp="1"/>
          </p:cNvSpPr>
          <p:nvPr>
            <p:ph type="sldNum" sz="quarter" idx="10"/>
          </p:nvPr>
        </p:nvSpPr>
        <p:spPr/>
        <p:txBody>
          <a:bodyPr/>
          <a:lstStyle/>
          <a:p>
            <a:pPr>
              <a:defRPr/>
            </a:pPr>
            <a:fld id="{B55AC4A8-D31C-4622-8C15-B8C84E07CF27}" type="slidenum">
              <a:rPr lang="en-GB" altLang="en-US" smtClean="0"/>
              <a:pPr>
                <a:defRPr/>
              </a:pPr>
              <a:t>7</a:t>
            </a:fld>
            <a:endParaRPr lang="en-GB" altLang="en-US"/>
          </a:p>
        </p:txBody>
      </p:sp>
    </p:spTree>
    <p:extLst>
      <p:ext uri="{BB962C8B-B14F-4D97-AF65-F5344CB8AC3E}">
        <p14:creationId xmlns:p14="http://schemas.microsoft.com/office/powerpoint/2010/main" val="2719988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l-GR" sz="1200" kern="1200" dirty="0" smtClean="0">
                <a:solidFill>
                  <a:schemeClr val="tx1"/>
                </a:solidFill>
                <a:effectLst/>
                <a:latin typeface="Calibri" pitchFamily="-64" charset="0"/>
                <a:ea typeface="+mn-ea"/>
                <a:cs typeface="+mn-cs"/>
              </a:rPr>
              <a:t>Το 2009 ξεκινήσαμε</a:t>
            </a:r>
            <a:r>
              <a:rPr lang="el-GR" sz="1200" kern="1200" baseline="0" dirty="0" smtClean="0">
                <a:solidFill>
                  <a:schemeClr val="tx1"/>
                </a:solidFill>
                <a:effectLst/>
                <a:latin typeface="Calibri" pitchFamily="-64" charset="0"/>
                <a:ea typeface="+mn-ea"/>
                <a:cs typeface="+mn-cs"/>
              </a:rPr>
              <a:t> με 4 </a:t>
            </a:r>
            <a:r>
              <a:rPr lang="en-GB" sz="1200" kern="1200" baseline="0" dirty="0" smtClean="0">
                <a:solidFill>
                  <a:schemeClr val="tx1"/>
                </a:solidFill>
                <a:effectLst/>
                <a:latin typeface="Calibri" pitchFamily="-64" charset="0"/>
                <a:ea typeface="+mn-ea"/>
                <a:cs typeface="+mn-cs"/>
              </a:rPr>
              <a:t>UAV </a:t>
            </a:r>
            <a:r>
              <a:rPr lang="el-GR" sz="1200" kern="1200" baseline="0" dirty="0" smtClean="0">
                <a:solidFill>
                  <a:schemeClr val="tx1"/>
                </a:solidFill>
                <a:effectLst/>
                <a:latin typeface="Calibri" pitchFamily="-64" charset="0"/>
                <a:ea typeface="+mn-ea"/>
                <a:cs typeface="+mn-cs"/>
              </a:rPr>
              <a:t>που αποκτήθηκαν με κεφάλαια του προγράμματος υποδομής.</a:t>
            </a:r>
          </a:p>
          <a:p>
            <a:endParaRPr lang="el-GR" sz="1200" kern="1200" baseline="0" dirty="0" smtClean="0">
              <a:solidFill>
                <a:schemeClr val="tx1"/>
              </a:solidFill>
              <a:effectLst/>
              <a:latin typeface="Calibri" pitchFamily="-64" charset="0"/>
              <a:ea typeface="+mn-ea"/>
              <a:cs typeface="+mn-cs"/>
            </a:endParaRPr>
          </a:p>
          <a:p>
            <a:r>
              <a:rPr lang="el-GR" sz="1200" kern="1200" baseline="0" dirty="0" smtClean="0">
                <a:solidFill>
                  <a:schemeClr val="tx1"/>
                </a:solidFill>
                <a:effectLst/>
                <a:latin typeface="Calibri" pitchFamily="-64" charset="0"/>
                <a:ea typeface="+mn-ea"/>
                <a:cs typeface="+mn-cs"/>
              </a:rPr>
              <a:t>Από τότε, </a:t>
            </a:r>
            <a:r>
              <a:rPr lang="el-GR" sz="1200" kern="1200" dirty="0" smtClean="0">
                <a:solidFill>
                  <a:schemeClr val="tx1"/>
                </a:solidFill>
                <a:effectLst/>
                <a:latin typeface="Calibri" pitchFamily="-64" charset="0"/>
                <a:ea typeface="+mn-ea"/>
                <a:cs typeface="+mn-cs"/>
              </a:rPr>
              <a:t>Ο στόλος των αεροσκαφών μας συνεχώς επεκτείνετε, και αυτή τη στιγμή έχουμε πάνω από 10 Μη Ε αεροσκάφη, 1 </a:t>
            </a:r>
            <a:r>
              <a:rPr lang="el-GR" sz="1200" kern="1200" dirty="0" err="1" smtClean="0">
                <a:solidFill>
                  <a:schemeClr val="tx1"/>
                </a:solidFill>
                <a:effectLst/>
                <a:latin typeface="Calibri" pitchFamily="-64" charset="0"/>
                <a:ea typeface="+mn-ea"/>
                <a:cs typeface="+mn-cs"/>
              </a:rPr>
              <a:t>ΜηΕ</a:t>
            </a:r>
            <a:r>
              <a:rPr lang="el-GR" sz="1200" kern="1200" dirty="0" smtClean="0">
                <a:solidFill>
                  <a:schemeClr val="tx1"/>
                </a:solidFill>
                <a:effectLst/>
                <a:latin typeface="Calibri" pitchFamily="-64" charset="0"/>
                <a:ea typeface="+mn-ea"/>
                <a:cs typeface="+mn-cs"/>
              </a:rPr>
              <a:t> ελικόπτερο και ένα </a:t>
            </a:r>
            <a:r>
              <a:rPr lang="en-GB" sz="1200" kern="1200" dirty="0" err="1" smtClean="0">
                <a:solidFill>
                  <a:schemeClr val="tx1"/>
                </a:solidFill>
                <a:effectLst/>
                <a:latin typeface="Calibri" pitchFamily="-64" charset="0"/>
                <a:ea typeface="+mn-ea"/>
                <a:cs typeface="+mn-cs"/>
              </a:rPr>
              <a:t>Multicopter</a:t>
            </a:r>
            <a:r>
              <a:rPr lang="el-GR" sz="1200" kern="1200" dirty="0" smtClean="0">
                <a:solidFill>
                  <a:schemeClr val="tx1"/>
                </a:solidFill>
                <a:effectLst/>
                <a:latin typeface="Calibri" pitchFamily="-64" charset="0"/>
                <a:ea typeface="+mn-ea"/>
                <a:cs typeface="+mn-cs"/>
              </a:rPr>
              <a:t>. </a:t>
            </a:r>
            <a:endParaRPr lang="en-GB" sz="1200" kern="1200" dirty="0" smtClean="0">
              <a:solidFill>
                <a:schemeClr val="tx1"/>
              </a:solidFill>
              <a:effectLst/>
              <a:latin typeface="Calibri" pitchFamily="-64" charset="0"/>
              <a:ea typeface="+mn-ea"/>
              <a:cs typeface="+mn-cs"/>
            </a:endParaRPr>
          </a:p>
          <a:p>
            <a:endParaRPr lang="el-GR" sz="1200" kern="1200" dirty="0" smtClean="0">
              <a:solidFill>
                <a:schemeClr val="tx1"/>
              </a:solidFill>
              <a:effectLst/>
              <a:latin typeface="Calibri" pitchFamily="-64" charset="0"/>
              <a:ea typeface="+mn-ea"/>
              <a:cs typeface="+mn-cs"/>
            </a:endParaRPr>
          </a:p>
          <a:p>
            <a:r>
              <a:rPr lang="el-GR" sz="1200" kern="1200" dirty="0" smtClean="0">
                <a:solidFill>
                  <a:schemeClr val="tx1"/>
                </a:solidFill>
                <a:effectLst/>
                <a:latin typeface="Calibri" pitchFamily="-64" charset="0"/>
                <a:ea typeface="+mn-ea"/>
                <a:cs typeface="+mn-cs"/>
              </a:rPr>
              <a:t>Το κάθε </a:t>
            </a:r>
            <a:r>
              <a:rPr lang="el-GR" sz="1200" kern="1200" dirty="0" err="1" smtClean="0">
                <a:solidFill>
                  <a:schemeClr val="tx1"/>
                </a:solidFill>
                <a:effectLst/>
                <a:latin typeface="Calibri" pitchFamily="-64" charset="0"/>
                <a:ea typeface="+mn-ea"/>
                <a:cs typeface="+mn-cs"/>
              </a:rPr>
              <a:t>ΜηΕΣ</a:t>
            </a:r>
            <a:r>
              <a:rPr lang="el-GR" sz="1200" kern="1200" dirty="0" smtClean="0">
                <a:solidFill>
                  <a:schemeClr val="tx1"/>
                </a:solidFill>
                <a:effectLst/>
                <a:latin typeface="Calibri" pitchFamily="-64" charset="0"/>
                <a:ea typeface="+mn-ea"/>
                <a:cs typeface="+mn-cs"/>
              </a:rPr>
              <a:t> έχει τα δικά του πλεονεκτήματα και μειονεκτήματα.</a:t>
            </a:r>
            <a:endParaRPr lang="en-GB" sz="1200" kern="1200" dirty="0" smtClean="0">
              <a:solidFill>
                <a:schemeClr val="tx1"/>
              </a:solidFill>
              <a:effectLst/>
              <a:latin typeface="Calibri" pitchFamily="-64" charset="0"/>
              <a:ea typeface="+mn-ea"/>
              <a:cs typeface="+mn-cs"/>
            </a:endParaRPr>
          </a:p>
          <a:p>
            <a:endParaRPr lang="el-GR" sz="1200" kern="1200" dirty="0" smtClean="0">
              <a:solidFill>
                <a:schemeClr val="tx1"/>
              </a:solidFill>
              <a:effectLst/>
              <a:latin typeface="Calibri" pitchFamily="-64" charset="0"/>
              <a:ea typeface="+mn-ea"/>
              <a:cs typeface="+mn-cs"/>
            </a:endParaRPr>
          </a:p>
          <a:p>
            <a:r>
              <a:rPr lang="el-GR" sz="1200" kern="1200" dirty="0" smtClean="0">
                <a:solidFill>
                  <a:schemeClr val="tx1"/>
                </a:solidFill>
                <a:effectLst/>
                <a:latin typeface="Calibri" pitchFamily="-64" charset="0"/>
                <a:ea typeface="+mn-ea"/>
                <a:cs typeface="+mn-cs"/>
              </a:rPr>
              <a:t>Πχ το ελικόπτερο μπορεί να φτάσει πολύ γρήγορα σε μια τοποθεσία ενδιαφέροντος, να παρατηρήσει από ένα σταθερό σημείο για λίγα λεπτά και ανεξάρτητα από τη κακοκαιρία.  Σε αντίθεση, το αεροπλάνο πρέπει να κινείται συνέχεια και περιορίζετε από τη κακοκαιρία, αλλά ο χρόνος πτήσης του είναι κατά πολύ μεγαλύτερος από αυτόν του ελικοπτέρου.</a:t>
            </a:r>
            <a:endParaRPr lang="en-GB" sz="1200" kern="1200" dirty="0" smtClean="0">
              <a:solidFill>
                <a:schemeClr val="tx1"/>
              </a:solidFill>
              <a:effectLst/>
              <a:latin typeface="Calibri" pitchFamily="-64" charset="0"/>
              <a:ea typeface="+mn-ea"/>
              <a:cs typeface="+mn-cs"/>
            </a:endParaRPr>
          </a:p>
          <a:p>
            <a:endParaRPr lang="el-GR" sz="1200" kern="1200" dirty="0" smtClean="0">
              <a:solidFill>
                <a:schemeClr val="tx1"/>
              </a:solidFill>
              <a:effectLst/>
              <a:latin typeface="Calibri" pitchFamily="-64" charset="0"/>
              <a:ea typeface="+mn-ea"/>
              <a:cs typeface="+mn-cs"/>
            </a:endParaRPr>
          </a:p>
          <a:p>
            <a:r>
              <a:rPr lang="el-GR" sz="1200" kern="1200" dirty="0" smtClean="0">
                <a:solidFill>
                  <a:schemeClr val="tx1"/>
                </a:solidFill>
                <a:effectLst/>
                <a:latin typeface="Calibri" pitchFamily="-64" charset="0"/>
                <a:ea typeface="+mn-ea"/>
                <a:cs typeface="+mn-cs"/>
              </a:rPr>
              <a:t>Ανάλογα δηλαδή με τις απαιτήσεις της εκάστοτε έρευνας, χρησιμοποιούμε και το ανάλογο σύστημα.</a:t>
            </a:r>
          </a:p>
        </p:txBody>
      </p:sp>
      <p:sp>
        <p:nvSpPr>
          <p:cNvPr id="4" name="Slide Number Placeholder 3"/>
          <p:cNvSpPr>
            <a:spLocks noGrp="1"/>
          </p:cNvSpPr>
          <p:nvPr>
            <p:ph type="sldNum" sz="quarter" idx="10"/>
          </p:nvPr>
        </p:nvSpPr>
        <p:spPr/>
        <p:txBody>
          <a:bodyPr/>
          <a:lstStyle/>
          <a:p>
            <a:pPr>
              <a:defRPr/>
            </a:pPr>
            <a:fld id="{B55AC4A8-D31C-4622-8C15-B8C84E07CF27}" type="slidenum">
              <a:rPr lang="en-GB" altLang="en-US" smtClean="0"/>
              <a:pPr>
                <a:defRPr/>
              </a:pPr>
              <a:t>8</a:t>
            </a:fld>
            <a:endParaRPr lang="en-GB" altLang="en-US"/>
          </a:p>
        </p:txBody>
      </p:sp>
    </p:spTree>
    <p:extLst>
      <p:ext uri="{BB962C8B-B14F-4D97-AF65-F5344CB8AC3E}">
        <p14:creationId xmlns:p14="http://schemas.microsoft.com/office/powerpoint/2010/main" val="1399683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dirty="0" smtClean="0">
              <a:latin typeface="Calibri" panose="020F0502020204030204" pitchFamily="34" charset="0"/>
            </a:endParaRPr>
          </a:p>
        </p:txBody>
      </p:sp>
    </p:spTree>
    <p:extLst>
      <p:ext uri="{BB962C8B-B14F-4D97-AF65-F5344CB8AC3E}">
        <p14:creationId xmlns:p14="http://schemas.microsoft.com/office/powerpoint/2010/main" val="3760526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Aerosol</a:t>
            </a:r>
            <a:r>
              <a:rPr lang="en-GB" baseline="0" dirty="0" smtClean="0"/>
              <a:t> Optical Depth</a:t>
            </a:r>
          </a:p>
          <a:p>
            <a:r>
              <a:rPr lang="en-GB" baseline="0" dirty="0" smtClean="0"/>
              <a:t>1 day / week</a:t>
            </a:r>
            <a:endParaRPr lang="en-GB" dirty="0"/>
          </a:p>
        </p:txBody>
      </p:sp>
      <p:sp>
        <p:nvSpPr>
          <p:cNvPr id="4" name="Slide Number Placeholder 3"/>
          <p:cNvSpPr>
            <a:spLocks noGrp="1"/>
          </p:cNvSpPr>
          <p:nvPr>
            <p:ph type="sldNum" sz="quarter" idx="10"/>
          </p:nvPr>
        </p:nvSpPr>
        <p:spPr/>
        <p:txBody>
          <a:bodyPr/>
          <a:lstStyle/>
          <a:p>
            <a:pPr>
              <a:defRPr/>
            </a:pPr>
            <a:fld id="{B55AC4A8-D31C-4622-8C15-B8C84E07CF27}" type="slidenum">
              <a:rPr lang="en-GB" altLang="en-US" smtClean="0"/>
              <a:pPr>
                <a:defRPr/>
              </a:pPr>
              <a:t>14</a:t>
            </a:fld>
            <a:endParaRPr lang="en-GB" altLang="en-US"/>
          </a:p>
        </p:txBody>
      </p:sp>
    </p:spTree>
    <p:extLst>
      <p:ext uri="{BB962C8B-B14F-4D97-AF65-F5344CB8AC3E}">
        <p14:creationId xmlns:p14="http://schemas.microsoft.com/office/powerpoint/2010/main" val="3469110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55AC4A8-D31C-4622-8C15-B8C84E07CF27}" type="slidenum">
              <a:rPr lang="en-GB" altLang="en-US" smtClean="0"/>
              <a:pPr>
                <a:defRPr/>
              </a:pPr>
              <a:t>15</a:t>
            </a:fld>
            <a:endParaRPr lang="en-GB" altLang="en-US"/>
          </a:p>
        </p:txBody>
      </p:sp>
    </p:spTree>
    <p:extLst>
      <p:ext uri="{BB962C8B-B14F-4D97-AF65-F5344CB8AC3E}">
        <p14:creationId xmlns:p14="http://schemas.microsoft.com/office/powerpoint/2010/main" val="1293949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dirty="0" smtClean="0">
              <a:latin typeface="Calibri" panose="020F0502020204030204" pitchFamily="34" charset="0"/>
            </a:endParaRPr>
          </a:p>
        </p:txBody>
      </p:sp>
    </p:spTree>
    <p:extLst>
      <p:ext uri="{BB962C8B-B14F-4D97-AF65-F5344CB8AC3E}">
        <p14:creationId xmlns:p14="http://schemas.microsoft.com/office/powerpoint/2010/main" val="1298062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858149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028009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496900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43862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509215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4209729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828085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242046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4183189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423931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628350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 descr="eewrc strip.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6" descr="Untitled-1"/>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381000" y="62484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4" descr="eewrc.png"/>
          <p:cNvPicPr>
            <a:picLocks noChangeAspect="1"/>
          </p:cNvPicPr>
          <p:nvPr userDrawn="1"/>
        </p:nvPicPr>
        <p:blipFill>
          <a:blip r:embed="rId15" cstate="print">
            <a:extLst>
              <a:ext uri="{28A0092B-C50C-407E-A947-70E740481C1C}">
                <a14:useLocalDpi xmlns:a14="http://schemas.microsoft.com/office/drawing/2010/main"/>
              </a:ext>
            </a:extLst>
          </a:blip>
          <a:srcRect/>
          <a:stretch>
            <a:fillRect/>
          </a:stretch>
        </p:blipFill>
        <p:spPr bwMode="auto">
          <a:xfrm>
            <a:off x="7772400" y="6370638"/>
            <a:ext cx="9144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itle Placeholder 1"/>
          <p:cNvSpPr>
            <a:spLocks noGrp="1"/>
          </p:cNvSpPr>
          <p:nvPr>
            <p:ph type="title"/>
          </p:nvPr>
        </p:nvSpPr>
        <p:spPr bwMode="auto">
          <a:xfrm>
            <a:off x="457200" y="274638"/>
            <a:ext cx="82296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Fare clic per modificare stile</a:t>
            </a:r>
          </a:p>
        </p:txBody>
      </p:sp>
      <p:sp>
        <p:nvSpPr>
          <p:cNvPr id="1030" name="Text Placeholder 2"/>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Fare clic per modificare gli stili del testo dello schema</a:t>
            </a:r>
          </a:p>
          <a:p>
            <a:pPr lvl="1"/>
            <a:r>
              <a:rPr lang="en-US" altLang="en-US" smtClean="0"/>
              <a:t>Secondo livello</a:t>
            </a:r>
          </a:p>
          <a:p>
            <a:pPr lvl="2"/>
            <a:r>
              <a:rPr lang="en-US" altLang="en-US" smtClean="0"/>
              <a:t>Terzo livello</a:t>
            </a:r>
          </a:p>
          <a:p>
            <a:pPr lvl="3"/>
            <a:r>
              <a:rPr lang="en-US" altLang="en-US" smtClean="0"/>
              <a:t>Quarto livello</a:t>
            </a:r>
          </a:p>
          <a:p>
            <a:pPr lvl="4"/>
            <a:r>
              <a:rPr lang="en-US" altLang="en-US" smtClean="0"/>
              <a:t>Quinto livello</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b="1" kern="1200">
          <a:solidFill>
            <a:srgbClr val="017F73"/>
          </a:solidFill>
          <a:latin typeface="+mj-lt"/>
          <a:ea typeface="+mj-ea"/>
          <a:cs typeface="+mj-cs"/>
        </a:defRPr>
      </a:lvl1pPr>
      <a:lvl2pPr algn="l" rtl="0" eaLnBrk="0" fontAlgn="base" hangingPunct="0">
        <a:spcBef>
          <a:spcPct val="0"/>
        </a:spcBef>
        <a:spcAft>
          <a:spcPct val="0"/>
        </a:spcAft>
        <a:defRPr sz="3600" b="1">
          <a:solidFill>
            <a:srgbClr val="017F73"/>
          </a:solidFill>
          <a:latin typeface="Calibri" pitchFamily="34" charset="0"/>
        </a:defRPr>
      </a:lvl2pPr>
      <a:lvl3pPr algn="l" rtl="0" eaLnBrk="0" fontAlgn="base" hangingPunct="0">
        <a:spcBef>
          <a:spcPct val="0"/>
        </a:spcBef>
        <a:spcAft>
          <a:spcPct val="0"/>
        </a:spcAft>
        <a:defRPr sz="3600" b="1">
          <a:solidFill>
            <a:srgbClr val="017F73"/>
          </a:solidFill>
          <a:latin typeface="Calibri" pitchFamily="34" charset="0"/>
        </a:defRPr>
      </a:lvl3pPr>
      <a:lvl4pPr algn="l" rtl="0" eaLnBrk="0" fontAlgn="base" hangingPunct="0">
        <a:spcBef>
          <a:spcPct val="0"/>
        </a:spcBef>
        <a:spcAft>
          <a:spcPct val="0"/>
        </a:spcAft>
        <a:defRPr sz="3600" b="1">
          <a:solidFill>
            <a:srgbClr val="017F73"/>
          </a:solidFill>
          <a:latin typeface="Calibri" pitchFamily="34" charset="0"/>
        </a:defRPr>
      </a:lvl4pPr>
      <a:lvl5pPr algn="l" rtl="0" eaLnBrk="0" fontAlgn="base" hangingPunct="0">
        <a:spcBef>
          <a:spcPct val="0"/>
        </a:spcBef>
        <a:spcAft>
          <a:spcPct val="0"/>
        </a:spcAft>
        <a:defRPr sz="3600" b="1">
          <a:solidFill>
            <a:srgbClr val="017F73"/>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Wingdings" panose="05000000000000000000" pitchFamily="2" charset="2"/>
        <a:buChar char="§"/>
        <a:defRPr sz="2800" b="1" kern="1200">
          <a:solidFill>
            <a:srgbClr val="017F73"/>
          </a:solidFill>
          <a:latin typeface="+mn-lt"/>
          <a:ea typeface="+mn-ea"/>
          <a:cs typeface="+mn-cs"/>
        </a:defRPr>
      </a:lvl1pPr>
      <a:lvl2pPr marL="742950" indent="-285750" algn="l" rtl="0" eaLnBrk="0" fontAlgn="base" hangingPunct="0">
        <a:spcBef>
          <a:spcPct val="20000"/>
        </a:spcBef>
        <a:spcAft>
          <a:spcPct val="0"/>
        </a:spcAft>
        <a:buFont typeface="Times" panose="02020603050405020304" pitchFamily="18" charset="0"/>
        <a:buChar char="–"/>
        <a:defRPr sz="2400" kern="1200">
          <a:solidFill>
            <a:srgbClr val="017F73"/>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rgbClr val="017F73"/>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017F73"/>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017F7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jpeg"/><Relationship Id="rId7" Type="http://schemas.openxmlformats.org/officeDocument/2006/relationships/image" Target="../media/image42.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6.png"/><Relationship Id="rId5" Type="http://schemas.openxmlformats.org/officeDocument/2006/relationships/image" Target="../media/image35.png"/><Relationship Id="rId10" Type="http://schemas.openxmlformats.org/officeDocument/2006/relationships/image" Target="../media/image45.jpeg"/><Relationship Id="rId4" Type="http://schemas.openxmlformats.org/officeDocument/2006/relationships/image" Target="../media/image40.jpeg"/><Relationship Id="rId9" Type="http://schemas.openxmlformats.org/officeDocument/2006/relationships/image" Target="../media/image44.jpeg"/></Relationships>
</file>

<file path=ppt/slides/_rels/slide1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gif"/><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 Id="rId9" Type="http://schemas.openxmlformats.org/officeDocument/2006/relationships/image" Target="../media/image53.gif"/></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56.png"/><Relationship Id="rId4" Type="http://schemas.openxmlformats.org/officeDocument/2006/relationships/image" Target="../media/image55.jpe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7.JP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6.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7"/>
          <p:cNvSpPr>
            <a:spLocks noGrp="1"/>
          </p:cNvSpPr>
          <p:nvPr>
            <p:ph type="title"/>
          </p:nvPr>
        </p:nvSpPr>
        <p:spPr/>
        <p:txBody>
          <a:bodyPr/>
          <a:lstStyle/>
          <a:p>
            <a:endParaRPr lang="en-US" altLang="en-US" smtClean="0"/>
          </a:p>
        </p:txBody>
      </p:sp>
      <p:sp>
        <p:nvSpPr>
          <p:cNvPr id="3075" name="Content Placeholder 8"/>
          <p:cNvSpPr>
            <a:spLocks noGrp="1"/>
          </p:cNvSpPr>
          <p:nvPr>
            <p:ph idx="1"/>
          </p:nvPr>
        </p:nvSpPr>
        <p:spPr/>
        <p:txBody>
          <a:bodyPr/>
          <a:lstStyle/>
          <a:p>
            <a:endParaRPr lang="en-US" altLang="en-US" smtClean="0"/>
          </a:p>
        </p:txBody>
      </p:sp>
      <p:pic>
        <p:nvPicPr>
          <p:cNvPr id="3076" name="Picture 3" descr="eewrc pp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Box 14"/>
          <p:cNvSpPr txBox="1">
            <a:spLocks noChangeArrowheads="1"/>
          </p:cNvSpPr>
          <p:nvPr/>
        </p:nvSpPr>
        <p:spPr bwMode="auto">
          <a:xfrm>
            <a:off x="22225" y="95250"/>
            <a:ext cx="91440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800" b="1">
                <a:solidFill>
                  <a:srgbClr val="017F73"/>
                </a:solidFill>
                <a:latin typeface="Calibri" panose="020F0502020204030204" pitchFamily="34" charset="0"/>
              </a:defRPr>
            </a:lvl1pPr>
            <a:lvl2pPr marL="742950" indent="-285750">
              <a:spcBef>
                <a:spcPct val="20000"/>
              </a:spcBef>
              <a:buFont typeface="Times" panose="02020603050405020304" pitchFamily="18" charset="0"/>
              <a:buChar char="–"/>
              <a:defRPr sz="2400">
                <a:solidFill>
                  <a:srgbClr val="017F73"/>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rgbClr val="017F73"/>
                </a:solidFill>
                <a:latin typeface="Calibri" panose="020F0502020204030204" pitchFamily="34" charset="0"/>
              </a:defRPr>
            </a:lvl3pPr>
            <a:lvl4pPr marL="1600200" indent="-228600">
              <a:spcBef>
                <a:spcPct val="20000"/>
              </a:spcBef>
              <a:buFont typeface="Arial" panose="020B0604020202020204" pitchFamily="34" charset="0"/>
              <a:buChar char="–"/>
              <a:defRPr>
                <a:solidFill>
                  <a:srgbClr val="017F73"/>
                </a:solidFill>
                <a:latin typeface="Calibri" panose="020F0502020204030204" pitchFamily="34" charset="0"/>
              </a:defRPr>
            </a:lvl4pPr>
            <a:lvl5pPr marL="2057400" indent="-228600">
              <a:spcBef>
                <a:spcPct val="20000"/>
              </a:spcBef>
              <a:buFont typeface="Arial" panose="020B0604020202020204" pitchFamily="34" charset="0"/>
              <a:buChar char="»"/>
              <a:defRPr>
                <a:solidFill>
                  <a:srgbClr val="017F73"/>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9pPr>
          </a:lstStyle>
          <a:p>
            <a:pPr algn="ctr" eaLnBrk="1" hangingPunct="1">
              <a:spcBef>
                <a:spcPct val="0"/>
              </a:spcBef>
              <a:buFontTx/>
              <a:buNone/>
            </a:pPr>
            <a:r>
              <a:rPr lang="en-GB" altLang="en-US" b="0" dirty="0">
                <a:solidFill>
                  <a:schemeClr val="bg1"/>
                </a:solidFill>
              </a:rPr>
              <a:t>The Unmanned Systems Research Laboratory (USRL) of the Cyprus Institute: </a:t>
            </a:r>
            <a:r>
              <a:rPr lang="en-GB" altLang="en-US" sz="3200" b="0" dirty="0">
                <a:solidFill>
                  <a:schemeClr val="bg1"/>
                </a:solidFill>
              </a:rPr>
              <a:t/>
            </a:r>
            <a:br>
              <a:rPr lang="en-GB" altLang="en-US" sz="3200" b="0" dirty="0">
                <a:solidFill>
                  <a:schemeClr val="bg1"/>
                </a:solidFill>
              </a:rPr>
            </a:br>
            <a:r>
              <a:rPr lang="en-GB" altLang="en-US" sz="2600" b="0" i="1" dirty="0">
                <a:solidFill>
                  <a:schemeClr val="bg1"/>
                </a:solidFill>
              </a:rPr>
              <a:t>Operation </a:t>
            </a:r>
            <a:r>
              <a:rPr lang="en-GB" altLang="en-US" sz="2600" b="0" i="1" dirty="0" smtClean="0">
                <a:solidFill>
                  <a:schemeClr val="bg1"/>
                </a:solidFill>
              </a:rPr>
              <a:t>Experience with UAVs</a:t>
            </a:r>
            <a:endParaRPr lang="en-GB" altLang="en-US" sz="2600" b="0" i="1" dirty="0">
              <a:solidFill>
                <a:schemeClr val="bg1"/>
              </a:solidFill>
            </a:endParaRPr>
          </a:p>
        </p:txBody>
      </p:sp>
      <p:sp>
        <p:nvSpPr>
          <p:cNvPr id="10" name="TextBox 14"/>
          <p:cNvSpPr txBox="1">
            <a:spLocks noChangeArrowheads="1"/>
          </p:cNvSpPr>
          <p:nvPr/>
        </p:nvSpPr>
        <p:spPr bwMode="auto">
          <a:xfrm>
            <a:off x="3079750" y="3500497"/>
            <a:ext cx="583565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r>
              <a:rPr lang="en-GB" sz="2800" i="1" u="sng" dirty="0" smtClean="0">
                <a:solidFill>
                  <a:schemeClr val="bg1"/>
                </a:solidFill>
                <a:latin typeface="+mn-lt"/>
              </a:rPr>
              <a:t/>
            </a:r>
            <a:br>
              <a:rPr lang="en-GB" sz="2800" i="1" u="sng" dirty="0" smtClean="0">
                <a:solidFill>
                  <a:schemeClr val="bg1"/>
                </a:solidFill>
                <a:latin typeface="+mn-lt"/>
              </a:rPr>
            </a:br>
            <a:r>
              <a:rPr lang="en-GB" sz="2000" i="1" dirty="0">
                <a:solidFill>
                  <a:schemeClr val="bg1"/>
                </a:solidFill>
                <a:latin typeface="+mn-lt"/>
              </a:rPr>
              <a:t>SEVENTH INTERNATIONAL CONFERENCE</a:t>
            </a:r>
          </a:p>
          <a:p>
            <a:pPr algn="r" eaLnBrk="1" hangingPunct="1">
              <a:defRPr/>
            </a:pPr>
            <a:r>
              <a:rPr lang="en-GB" sz="2000" i="1" dirty="0">
                <a:solidFill>
                  <a:schemeClr val="bg1"/>
                </a:solidFill>
                <a:latin typeface="+mn-lt"/>
              </a:rPr>
              <a:t>"The use of RPAS/drones and the impact on aviation safety and security / Challenges and Opportunities"</a:t>
            </a:r>
          </a:p>
          <a:p>
            <a:pPr algn="r" eaLnBrk="1" hangingPunct="1">
              <a:defRPr/>
            </a:pPr>
            <a:endParaRPr lang="en-GB" sz="2000" i="1" dirty="0">
              <a:solidFill>
                <a:schemeClr val="bg1"/>
              </a:solidFill>
              <a:latin typeface="+mn-lt"/>
            </a:endParaRPr>
          </a:p>
          <a:p>
            <a:pPr algn="r" eaLnBrk="1" hangingPunct="1">
              <a:defRPr/>
            </a:pPr>
            <a:r>
              <a:rPr lang="en-GB" sz="2000" i="1" dirty="0">
                <a:solidFill>
                  <a:schemeClr val="bg1"/>
                </a:solidFill>
                <a:latin typeface="+mn-lt"/>
              </a:rPr>
              <a:t>LARNACA, Cyprus - 21 OCTOBER 2016 </a:t>
            </a:r>
            <a:endParaRPr lang="en-GB" altLang="en-US" sz="3600" i="1" dirty="0" smtClean="0">
              <a:solidFill>
                <a:schemeClr val="bg1"/>
              </a:solidFill>
              <a:latin typeface="Calibri" panose="020F0502020204030204" pitchFamily="34" charset="0"/>
            </a:endParaRPr>
          </a:p>
        </p:txBody>
      </p:sp>
      <p:pic>
        <p:nvPicPr>
          <p:cNvPr id="9" name="Picture 8"/>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2225" y="2020673"/>
            <a:ext cx="2895924" cy="2322727"/>
          </a:xfrm>
          <a:prstGeom prst="rect">
            <a:avLst/>
          </a:prstGeom>
        </p:spPr>
      </p:pic>
      <p:sp>
        <p:nvSpPr>
          <p:cNvPr id="11" name="TextBox 14"/>
          <p:cNvSpPr txBox="1">
            <a:spLocks noChangeArrowheads="1"/>
          </p:cNvSpPr>
          <p:nvPr/>
        </p:nvSpPr>
        <p:spPr bwMode="auto">
          <a:xfrm>
            <a:off x="3375349" y="2206326"/>
            <a:ext cx="59975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sz="2400" i="1" dirty="0" smtClean="0">
                <a:solidFill>
                  <a:schemeClr val="bg1"/>
                </a:solidFill>
                <a:latin typeface="+mn-lt"/>
              </a:rPr>
              <a:t>C. Keleshis</a:t>
            </a:r>
            <a:r>
              <a:rPr lang="en-US" sz="2400" i="1" baseline="30000" dirty="0" smtClean="0">
                <a:solidFill>
                  <a:schemeClr val="bg1"/>
                </a:solidFill>
                <a:latin typeface="+mn-lt"/>
              </a:rPr>
              <a:t>*</a:t>
            </a:r>
            <a:r>
              <a:rPr lang="en-US" sz="2400" i="1" dirty="0" smtClean="0">
                <a:solidFill>
                  <a:schemeClr val="bg1"/>
                </a:solidFill>
                <a:latin typeface="+mn-lt"/>
              </a:rPr>
              <a:t>, M. </a:t>
            </a:r>
            <a:r>
              <a:rPr lang="en-US" sz="2400" i="1" dirty="0" err="1" smtClean="0">
                <a:solidFill>
                  <a:schemeClr val="bg1"/>
                </a:solidFill>
                <a:latin typeface="+mn-lt"/>
              </a:rPr>
              <a:t>Argyrides</a:t>
            </a:r>
            <a:r>
              <a:rPr lang="en-US" sz="2400" i="1" dirty="0" smtClean="0">
                <a:solidFill>
                  <a:schemeClr val="bg1"/>
                </a:solidFill>
                <a:latin typeface="+mn-lt"/>
              </a:rPr>
              <a:t>, A. </a:t>
            </a:r>
            <a:r>
              <a:rPr lang="en-US" sz="2400" i="1" dirty="0" err="1" smtClean="0">
                <a:solidFill>
                  <a:schemeClr val="bg1"/>
                </a:solidFill>
                <a:latin typeface="+mn-lt"/>
              </a:rPr>
              <a:t>Apostolou</a:t>
            </a:r>
            <a:r>
              <a:rPr lang="en-US" sz="2400" i="1" dirty="0" smtClean="0">
                <a:solidFill>
                  <a:schemeClr val="bg1"/>
                </a:solidFill>
                <a:latin typeface="+mn-lt"/>
              </a:rPr>
              <a:t>, </a:t>
            </a:r>
            <a:br>
              <a:rPr lang="en-US" sz="2400" i="1" dirty="0" smtClean="0">
                <a:solidFill>
                  <a:schemeClr val="bg1"/>
                </a:solidFill>
                <a:latin typeface="+mn-lt"/>
              </a:rPr>
            </a:br>
            <a:r>
              <a:rPr lang="en-US" sz="2400" i="1" dirty="0" smtClean="0">
                <a:solidFill>
                  <a:schemeClr val="bg1"/>
                </a:solidFill>
                <a:latin typeface="+mn-lt"/>
              </a:rPr>
              <a:t>P. Antoniou, P. </a:t>
            </a:r>
            <a:r>
              <a:rPr lang="en-US" sz="2400" i="1" dirty="0" err="1" smtClean="0">
                <a:solidFill>
                  <a:schemeClr val="bg1"/>
                </a:solidFill>
                <a:latin typeface="+mn-lt"/>
              </a:rPr>
              <a:t>Vouterakos</a:t>
            </a:r>
            <a:r>
              <a:rPr lang="en-US" sz="2400" i="1" dirty="0" smtClean="0">
                <a:solidFill>
                  <a:schemeClr val="bg1"/>
                </a:solidFill>
                <a:latin typeface="+mn-lt"/>
              </a:rPr>
              <a:t>, J. </a:t>
            </a:r>
            <a:r>
              <a:rPr lang="en-US" sz="2400" i="1" dirty="0" err="1" smtClean="0">
                <a:solidFill>
                  <a:schemeClr val="bg1"/>
                </a:solidFill>
                <a:latin typeface="+mn-lt"/>
              </a:rPr>
              <a:t>Sciare</a:t>
            </a:r>
            <a:endParaRPr lang="en-GB" sz="2400" dirty="0" smtClean="0">
              <a:solidFill>
                <a:schemeClr val="bg1"/>
              </a:solidFill>
              <a:latin typeface="+mn-lt"/>
            </a:endParaRPr>
          </a:p>
        </p:txBody>
      </p:sp>
    </p:spTree>
    <p:extLst>
      <p:ext uri="{BB962C8B-B14F-4D97-AF65-F5344CB8AC3E}">
        <p14:creationId xmlns:p14="http://schemas.microsoft.com/office/powerpoint/2010/main" val="14162797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p:cNvSpPr>
          <p:nvPr>
            <p:ph type="title"/>
          </p:nvPr>
        </p:nvSpPr>
        <p:spPr>
          <a:xfrm>
            <a:off x="457200" y="-76200"/>
            <a:ext cx="8229600" cy="944563"/>
          </a:xfrm>
        </p:spPr>
        <p:txBody>
          <a:bodyPr/>
          <a:lstStyle/>
          <a:p>
            <a:pPr algn="ctr"/>
            <a:r>
              <a:rPr lang="en-GB" altLang="en-US" smtClean="0"/>
              <a:t>Outline</a:t>
            </a:r>
          </a:p>
        </p:txBody>
      </p:sp>
      <p:sp>
        <p:nvSpPr>
          <p:cNvPr id="5123" name="TextBox 14"/>
          <p:cNvSpPr txBox="1">
            <a:spLocks noChangeArrowheads="1"/>
          </p:cNvSpPr>
          <p:nvPr/>
        </p:nvSpPr>
        <p:spPr bwMode="auto">
          <a:xfrm>
            <a:off x="0" y="533400"/>
            <a:ext cx="9144000" cy="606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Wingdings" panose="05000000000000000000" pitchFamily="2" charset="2"/>
              <a:buChar char="§"/>
              <a:defRPr sz="2800" b="1">
                <a:solidFill>
                  <a:srgbClr val="017F73"/>
                </a:solidFill>
                <a:latin typeface="Calibri" panose="020F0502020204030204" pitchFamily="34" charset="0"/>
              </a:defRPr>
            </a:lvl1pPr>
            <a:lvl2pPr marL="1200150" indent="-457200">
              <a:spcBef>
                <a:spcPct val="20000"/>
              </a:spcBef>
              <a:buFont typeface="Times" panose="02020603050405020304" pitchFamily="18" charset="0"/>
              <a:buChar char="–"/>
              <a:defRPr sz="2400">
                <a:solidFill>
                  <a:srgbClr val="017F73"/>
                </a:solidFill>
                <a:latin typeface="Calibri" panose="020F0502020204030204" pitchFamily="34" charset="0"/>
              </a:defRPr>
            </a:lvl2pPr>
            <a:lvl3pPr marL="1600200" indent="-457200">
              <a:spcBef>
                <a:spcPct val="20000"/>
              </a:spcBef>
              <a:buFont typeface="Arial" panose="020B0604020202020204" pitchFamily="34" charset="0"/>
              <a:buChar char="•"/>
              <a:defRPr sz="2000">
                <a:solidFill>
                  <a:srgbClr val="017F73"/>
                </a:solidFill>
                <a:latin typeface="Calibri" panose="020F0502020204030204" pitchFamily="34" charset="0"/>
              </a:defRPr>
            </a:lvl3pPr>
            <a:lvl4pPr marL="1600200" indent="-228600">
              <a:spcBef>
                <a:spcPct val="20000"/>
              </a:spcBef>
              <a:buFont typeface="Arial" panose="020B0604020202020204" pitchFamily="34" charset="0"/>
              <a:buChar char="–"/>
              <a:defRPr>
                <a:solidFill>
                  <a:srgbClr val="017F73"/>
                </a:solidFill>
                <a:latin typeface="Calibri" panose="020F0502020204030204" pitchFamily="34" charset="0"/>
              </a:defRPr>
            </a:lvl4pPr>
            <a:lvl5pPr marL="2057400" indent="-228600">
              <a:spcBef>
                <a:spcPct val="20000"/>
              </a:spcBef>
              <a:buFont typeface="Arial" panose="020B0604020202020204" pitchFamily="34" charset="0"/>
              <a:buChar char="»"/>
              <a:defRPr>
                <a:solidFill>
                  <a:srgbClr val="017F73"/>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9pPr>
          </a:lstStyle>
          <a:p>
            <a:pPr eaLnBrk="1" hangingPunct="1">
              <a:spcBef>
                <a:spcPct val="0"/>
              </a:spcBef>
              <a:buFont typeface="Arial" panose="020B0604020202020204" pitchFamily="34" charset="0"/>
              <a:buChar char="•"/>
            </a:pPr>
            <a:r>
              <a:rPr lang="en-GB" altLang="en-US" sz="2400" b="0" dirty="0">
                <a:solidFill>
                  <a:srgbClr val="00675F"/>
                </a:solidFill>
              </a:rPr>
              <a:t>The facility USRL</a:t>
            </a:r>
          </a:p>
          <a:p>
            <a:pPr lvl="1" eaLnBrk="1" hangingPunct="1">
              <a:spcBef>
                <a:spcPct val="0"/>
              </a:spcBef>
              <a:buFont typeface="Arial" panose="020B0604020202020204" pitchFamily="34" charset="0"/>
              <a:buChar char="•"/>
            </a:pPr>
            <a:r>
              <a:rPr lang="en-GB" altLang="en-US" sz="2000" dirty="0" smtClean="0">
                <a:solidFill>
                  <a:srgbClr val="00675F"/>
                </a:solidFill>
              </a:rPr>
              <a:t>History</a:t>
            </a:r>
          </a:p>
          <a:p>
            <a:pPr lvl="1" eaLnBrk="1" hangingPunct="1">
              <a:spcBef>
                <a:spcPct val="0"/>
              </a:spcBef>
              <a:buFont typeface="Arial" panose="020B0604020202020204" pitchFamily="34" charset="0"/>
              <a:buChar char="•"/>
            </a:pPr>
            <a:r>
              <a:rPr lang="en-GB" altLang="en-US" sz="2000" dirty="0" smtClean="0">
                <a:solidFill>
                  <a:srgbClr val="00675F"/>
                </a:solidFill>
              </a:rPr>
              <a:t>Scope &amp; Applications</a:t>
            </a:r>
            <a:endParaRPr lang="en-GB" altLang="en-US" sz="2000" dirty="0">
              <a:solidFill>
                <a:srgbClr val="00675F"/>
              </a:solidFill>
            </a:endParaRPr>
          </a:p>
          <a:p>
            <a:pPr lvl="1" eaLnBrk="1" hangingPunct="1">
              <a:spcBef>
                <a:spcPct val="0"/>
              </a:spcBef>
              <a:buFont typeface="Arial" panose="020B0604020202020204" pitchFamily="34" charset="0"/>
              <a:buChar char="•"/>
            </a:pPr>
            <a:r>
              <a:rPr lang="en-GB" altLang="en-US" sz="2000" dirty="0">
                <a:solidFill>
                  <a:srgbClr val="00675F"/>
                </a:solidFill>
              </a:rPr>
              <a:t>Personnel</a:t>
            </a:r>
          </a:p>
          <a:p>
            <a:pPr lvl="1" eaLnBrk="1" hangingPunct="1">
              <a:spcBef>
                <a:spcPct val="0"/>
              </a:spcBef>
              <a:buFont typeface="Arial" panose="020B0604020202020204" pitchFamily="34" charset="0"/>
              <a:buChar char="•"/>
            </a:pPr>
            <a:r>
              <a:rPr lang="en-GB" altLang="en-US" sz="2000" dirty="0">
                <a:solidFill>
                  <a:srgbClr val="00675F"/>
                </a:solidFill>
              </a:rPr>
              <a:t>Infrastructure</a:t>
            </a:r>
          </a:p>
          <a:p>
            <a:pPr lvl="2" eaLnBrk="1" hangingPunct="1">
              <a:spcBef>
                <a:spcPct val="0"/>
              </a:spcBef>
            </a:pPr>
            <a:r>
              <a:rPr lang="en-GB" altLang="en-US" dirty="0" smtClean="0">
                <a:solidFill>
                  <a:srgbClr val="00675F"/>
                </a:solidFill>
              </a:rPr>
              <a:t>Laboratory &amp; Permanent Runway / Airspace</a:t>
            </a:r>
            <a:endParaRPr lang="en-GB" altLang="en-US" dirty="0">
              <a:solidFill>
                <a:srgbClr val="00675F"/>
              </a:solidFill>
            </a:endParaRPr>
          </a:p>
          <a:p>
            <a:pPr lvl="2" eaLnBrk="1" hangingPunct="1">
              <a:spcBef>
                <a:spcPct val="0"/>
              </a:spcBef>
            </a:pPr>
            <a:r>
              <a:rPr lang="en-GB" altLang="en-US" dirty="0">
                <a:solidFill>
                  <a:srgbClr val="00675F"/>
                </a:solidFill>
              </a:rPr>
              <a:t>Fleet of </a:t>
            </a:r>
            <a:r>
              <a:rPr lang="en-GB" altLang="en-US" dirty="0" smtClean="0">
                <a:solidFill>
                  <a:srgbClr val="00675F"/>
                </a:solidFill>
              </a:rPr>
              <a:t>UAVs</a:t>
            </a:r>
            <a:endParaRPr lang="en-GB" altLang="en-US" dirty="0">
              <a:solidFill>
                <a:srgbClr val="00675F"/>
              </a:solidFill>
            </a:endParaRPr>
          </a:p>
          <a:p>
            <a:pPr lvl="2" eaLnBrk="1" hangingPunct="1">
              <a:spcBef>
                <a:spcPct val="0"/>
              </a:spcBef>
            </a:pPr>
            <a:r>
              <a:rPr lang="en-GB" altLang="en-US" dirty="0">
                <a:solidFill>
                  <a:srgbClr val="00675F"/>
                </a:solidFill>
              </a:rPr>
              <a:t>Mobile GCS</a:t>
            </a:r>
          </a:p>
          <a:p>
            <a:pPr eaLnBrk="1" hangingPunct="1">
              <a:spcBef>
                <a:spcPct val="0"/>
              </a:spcBef>
              <a:buFont typeface="Arial" panose="020B0604020202020204" pitchFamily="34" charset="0"/>
              <a:buChar char="•"/>
            </a:pPr>
            <a:r>
              <a:rPr lang="en-GB" altLang="en-US" sz="2400" b="0" dirty="0" smtClean="0">
                <a:solidFill>
                  <a:srgbClr val="00675F"/>
                </a:solidFill>
              </a:rPr>
              <a:t>Research Activities</a:t>
            </a:r>
            <a:endParaRPr lang="en-GB" altLang="en-US" sz="2400" b="0" dirty="0">
              <a:solidFill>
                <a:srgbClr val="00675F"/>
              </a:solidFill>
            </a:endParaRPr>
          </a:p>
          <a:p>
            <a:pPr lvl="1" eaLnBrk="1" hangingPunct="1">
              <a:spcBef>
                <a:spcPct val="0"/>
              </a:spcBef>
              <a:buFont typeface="Arial" panose="020B0604020202020204" pitchFamily="34" charset="0"/>
              <a:buChar char="•"/>
            </a:pPr>
            <a:r>
              <a:rPr lang="en-GB" altLang="en-US" sz="2000" dirty="0" smtClean="0">
                <a:solidFill>
                  <a:srgbClr val="00675F"/>
                </a:solidFill>
              </a:rPr>
              <a:t>Air Pollution in Athens Campaign</a:t>
            </a:r>
            <a:endParaRPr lang="en-GB" altLang="en-US" sz="2000" dirty="0">
              <a:solidFill>
                <a:srgbClr val="00675F"/>
              </a:solidFill>
            </a:endParaRPr>
          </a:p>
          <a:p>
            <a:pPr lvl="1" eaLnBrk="1" hangingPunct="1">
              <a:spcBef>
                <a:spcPct val="0"/>
              </a:spcBef>
              <a:buFont typeface="Arial" panose="020B0604020202020204" pitchFamily="34" charset="0"/>
              <a:buChar char="•"/>
            </a:pPr>
            <a:r>
              <a:rPr lang="en-GB" altLang="en-US" sz="2000" dirty="0" smtClean="0">
                <a:solidFill>
                  <a:srgbClr val="00675F"/>
                </a:solidFill>
              </a:rPr>
              <a:t>Aerosol-Cloud Interaction Campaign</a:t>
            </a:r>
            <a:endParaRPr lang="en-GB" altLang="en-US" sz="2000" dirty="0">
              <a:solidFill>
                <a:srgbClr val="00675F"/>
              </a:solidFill>
            </a:endParaRPr>
          </a:p>
          <a:p>
            <a:pPr lvl="1" eaLnBrk="1" hangingPunct="1">
              <a:spcBef>
                <a:spcPct val="0"/>
              </a:spcBef>
              <a:buFont typeface="Arial" panose="020B0604020202020204" pitchFamily="34" charset="0"/>
              <a:buChar char="•"/>
            </a:pPr>
            <a:r>
              <a:rPr lang="en-GB" altLang="en-US" sz="2000" dirty="0" smtClean="0">
                <a:solidFill>
                  <a:srgbClr val="00675F"/>
                </a:solidFill>
              </a:rPr>
              <a:t>Routine Flights</a:t>
            </a:r>
            <a:endParaRPr lang="en-GB" altLang="en-US" sz="2000" dirty="0">
              <a:solidFill>
                <a:srgbClr val="00675F"/>
              </a:solidFill>
            </a:endParaRPr>
          </a:p>
          <a:p>
            <a:pPr eaLnBrk="1" hangingPunct="1">
              <a:spcBef>
                <a:spcPct val="0"/>
              </a:spcBef>
              <a:buFont typeface="Arial" panose="020B0604020202020204" pitchFamily="34" charset="0"/>
              <a:buChar char="•"/>
            </a:pPr>
            <a:r>
              <a:rPr lang="en-US" altLang="en-US" sz="2400" b="0" dirty="0" smtClean="0">
                <a:solidFill>
                  <a:srgbClr val="00675F"/>
                </a:solidFill>
              </a:rPr>
              <a:t>USRL </a:t>
            </a:r>
            <a:r>
              <a:rPr lang="en-US" altLang="en-US" sz="2400" b="0" dirty="0">
                <a:solidFill>
                  <a:srgbClr val="00675F"/>
                </a:solidFill>
              </a:rPr>
              <a:t>Operation</a:t>
            </a:r>
          </a:p>
          <a:p>
            <a:pPr lvl="1" eaLnBrk="1" hangingPunct="1">
              <a:spcBef>
                <a:spcPct val="0"/>
              </a:spcBef>
              <a:buFont typeface="Arial" panose="020B0604020202020204" pitchFamily="34" charset="0"/>
              <a:buChar char="•"/>
            </a:pPr>
            <a:r>
              <a:rPr lang="en-US" altLang="en-US" sz="1800" dirty="0">
                <a:solidFill>
                  <a:srgbClr val="00675F"/>
                </a:solidFill>
              </a:rPr>
              <a:t>Development of the UAVs</a:t>
            </a:r>
          </a:p>
          <a:p>
            <a:pPr lvl="1" eaLnBrk="1" hangingPunct="1">
              <a:spcBef>
                <a:spcPct val="0"/>
              </a:spcBef>
              <a:buFont typeface="Arial" panose="020B0604020202020204" pitchFamily="34" charset="0"/>
              <a:buChar char="•"/>
            </a:pPr>
            <a:r>
              <a:rPr lang="en-US" altLang="en-US" sz="1800" dirty="0">
                <a:solidFill>
                  <a:srgbClr val="00675F"/>
                </a:solidFill>
              </a:rPr>
              <a:t>Compliance with regulations</a:t>
            </a:r>
          </a:p>
          <a:p>
            <a:pPr lvl="1" eaLnBrk="1" hangingPunct="1">
              <a:spcBef>
                <a:spcPct val="0"/>
              </a:spcBef>
              <a:buFont typeface="Arial" panose="020B0604020202020204" pitchFamily="34" charset="0"/>
              <a:buChar char="•"/>
            </a:pPr>
            <a:r>
              <a:rPr lang="en-US" altLang="en-US" sz="1800" dirty="0">
                <a:solidFill>
                  <a:srgbClr val="00675F"/>
                </a:solidFill>
              </a:rPr>
              <a:t>Training</a:t>
            </a:r>
          </a:p>
          <a:p>
            <a:pPr lvl="1" eaLnBrk="1" hangingPunct="1">
              <a:spcBef>
                <a:spcPct val="0"/>
              </a:spcBef>
              <a:buFont typeface="Arial" panose="020B0604020202020204" pitchFamily="34" charset="0"/>
              <a:buChar char="•"/>
            </a:pPr>
            <a:r>
              <a:rPr lang="en-US" altLang="en-US" sz="1800" dirty="0">
                <a:solidFill>
                  <a:srgbClr val="00675F"/>
                </a:solidFill>
              </a:rPr>
              <a:t>Scheduled Operation</a:t>
            </a:r>
          </a:p>
          <a:p>
            <a:pPr eaLnBrk="1" hangingPunct="1">
              <a:spcBef>
                <a:spcPct val="0"/>
              </a:spcBef>
              <a:buFont typeface="Arial" panose="020B0604020202020204" pitchFamily="34" charset="0"/>
              <a:buChar char="•"/>
            </a:pPr>
            <a:r>
              <a:rPr lang="en-US" altLang="en-US" sz="2400" b="0" dirty="0" smtClean="0">
                <a:solidFill>
                  <a:srgbClr val="00675F"/>
                </a:solidFill>
              </a:rPr>
              <a:t>Feedback and Suggestions </a:t>
            </a:r>
            <a:r>
              <a:rPr lang="en-US" altLang="en-US" sz="2400" b="0" dirty="0">
                <a:solidFill>
                  <a:srgbClr val="00675F"/>
                </a:solidFill>
              </a:rPr>
              <a:t>as UAV operators</a:t>
            </a:r>
          </a:p>
          <a:p>
            <a:pPr lvl="1" eaLnBrk="1" hangingPunct="1">
              <a:spcBef>
                <a:spcPct val="0"/>
              </a:spcBef>
              <a:buFont typeface="Arial" panose="020B0604020202020204" pitchFamily="34" charset="0"/>
              <a:buChar char="•"/>
            </a:pPr>
            <a:endParaRPr lang="en-GB" altLang="en-US" sz="2000" dirty="0">
              <a:solidFill>
                <a:srgbClr val="00675F"/>
              </a:solidFill>
            </a:endParaRPr>
          </a:p>
        </p:txBody>
      </p:sp>
      <p:pic>
        <p:nvPicPr>
          <p:cNvPr id="4" name="Picture 3"/>
          <p:cNvPicPr>
            <a:picLocks noChangeAspect="1"/>
          </p:cNvPicPr>
          <p:nvPr/>
        </p:nvPicPr>
        <p:blipFill rotWithShape="1">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b="23689"/>
          <a:stretch/>
        </p:blipFill>
        <p:spPr>
          <a:xfrm>
            <a:off x="4114800" y="6168048"/>
            <a:ext cx="1143000" cy="699596"/>
          </a:xfrm>
          <a:prstGeom prst="rect">
            <a:avLst/>
          </a:prstGeom>
        </p:spPr>
      </p:pic>
    </p:spTree>
    <p:extLst>
      <p:ext uri="{BB962C8B-B14F-4D97-AF65-F5344CB8AC3E}">
        <p14:creationId xmlns:p14="http://schemas.microsoft.com/office/powerpoint/2010/main" val="347575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1000"/>
                                  </p:iterate>
                                  <p:childTnLst>
                                    <p:set>
                                      <p:cBhvr override="childStyle">
                                        <p:cTn id="6" dur="500" fill="hold"/>
                                        <p:tgtEl>
                                          <p:spTgt spid="5123">
                                            <p:txEl>
                                              <p:pRg st="8" end="8"/>
                                            </p:txEl>
                                          </p:spTgt>
                                        </p:tgtEl>
                                        <p:attrNameLst>
                                          <p:attrName>style.textDecorationUnderline</p:attrName>
                                        </p:attrNameLst>
                                      </p:cBhvr>
                                      <p:to>
                                        <p:strVal val="true"/>
                                      </p:to>
                                    </p:set>
                                  </p:childTnLst>
                                </p:cTn>
                              </p:par>
                              <p:par>
                                <p:cTn id="7" presetID="18" presetClass="emph" presetSubtype="0" fill="hold" nodeType="withEffect">
                                  <p:stCondLst>
                                    <p:cond delay="0"/>
                                  </p:stCondLst>
                                  <p:iterate type="lt">
                                    <p:tmPct val="1000"/>
                                  </p:iterate>
                                  <p:childTnLst>
                                    <p:set>
                                      <p:cBhvr override="childStyle">
                                        <p:cTn id="8" dur="500" fill="hold"/>
                                        <p:tgtEl>
                                          <p:spTgt spid="5123">
                                            <p:txEl>
                                              <p:pRg st="9" end="9"/>
                                            </p:txEl>
                                          </p:spTgt>
                                        </p:tgtEl>
                                        <p:attrNameLst>
                                          <p:attrName>style.textDecorationUnderline</p:attrName>
                                        </p:attrNameLst>
                                      </p:cBhvr>
                                      <p:to>
                                        <p:strVal val="true"/>
                                      </p:to>
                                    </p:set>
                                  </p:childTnLst>
                                </p:cTn>
                              </p:par>
                              <p:par>
                                <p:cTn id="9" presetID="18" presetClass="emph" presetSubtype="0" fill="hold" nodeType="withEffect">
                                  <p:stCondLst>
                                    <p:cond delay="0"/>
                                  </p:stCondLst>
                                  <p:iterate type="lt">
                                    <p:tmPct val="1000"/>
                                  </p:iterate>
                                  <p:childTnLst>
                                    <p:set>
                                      <p:cBhvr override="childStyle">
                                        <p:cTn id="10" dur="500" fill="hold"/>
                                        <p:tgtEl>
                                          <p:spTgt spid="5123">
                                            <p:txEl>
                                              <p:pRg st="10" end="10"/>
                                            </p:txEl>
                                          </p:spTgt>
                                        </p:tgtEl>
                                        <p:attrNameLst>
                                          <p:attrName>style.textDecorationUnderline</p:attrName>
                                        </p:attrNameLst>
                                      </p:cBhvr>
                                      <p:to>
                                        <p:strVal val="true"/>
                                      </p:to>
                                    </p:set>
                                  </p:childTnLst>
                                </p:cTn>
                              </p:par>
                              <p:par>
                                <p:cTn id="11" presetID="18" presetClass="emph" presetSubtype="0" fill="hold" nodeType="withEffect">
                                  <p:stCondLst>
                                    <p:cond delay="0"/>
                                  </p:stCondLst>
                                  <p:iterate type="lt">
                                    <p:tmPct val="1000"/>
                                  </p:iterate>
                                  <p:childTnLst>
                                    <p:set>
                                      <p:cBhvr override="childStyle">
                                        <p:cTn id="12" dur="500" fill="hold"/>
                                        <p:tgtEl>
                                          <p:spTgt spid="5123">
                                            <p:txEl>
                                              <p:pRg st="11" end="11"/>
                                            </p:txEl>
                                          </p:spTgt>
                                        </p:tgtEl>
                                        <p:attrNameLst>
                                          <p:attrName>style.textDecorationUnderline</p:attrName>
                                        </p:attrNameLst>
                                      </p:cBhvr>
                                      <p:to>
                                        <p:strVal val="true"/>
                                      </p:to>
                                    </p:set>
                                  </p:childTnLst>
                                </p:cTn>
                              </p:par>
                              <p:par>
                                <p:cTn id="13" presetID="16" presetClass="emph" presetSubtype="0" fill="hold" nodeType="withEffect">
                                  <p:stCondLst>
                                    <p:cond delay="0"/>
                                  </p:stCondLst>
                                  <p:iterate type="lt">
                                    <p:tmPct val="1000"/>
                                  </p:iterate>
                                  <p:childTnLst>
                                    <p:set>
                                      <p:cBhvr override="childStyle">
                                        <p:cTn id="14" dur="500" fill="hold"/>
                                        <p:tgtEl>
                                          <p:spTgt spid="5123">
                                            <p:txEl>
                                              <p:pRg st="8" end="8"/>
                                            </p:txEl>
                                          </p:spTgt>
                                        </p:tgtEl>
                                        <p:attrNameLst>
                                          <p:attrName>style.color</p:attrName>
                                        </p:attrNameLst>
                                      </p:cBhvr>
                                      <p:to>
                                        <p:clrVal>
                                          <a:schemeClr val="accent2"/>
                                        </p:clrVal>
                                      </p:to>
                                    </p:set>
                                    <p:set>
                                      <p:cBhvr>
                                        <p:cTn id="15" dur="500" fill="hold"/>
                                        <p:tgtEl>
                                          <p:spTgt spid="5123">
                                            <p:txEl>
                                              <p:pRg st="8" end="8"/>
                                            </p:txEl>
                                          </p:spTgt>
                                        </p:tgtEl>
                                        <p:attrNameLst>
                                          <p:attrName>fillcolor</p:attrName>
                                        </p:attrNameLst>
                                      </p:cBhvr>
                                      <p:to>
                                        <p:clrVal>
                                          <a:schemeClr val="accent2"/>
                                        </p:clrVal>
                                      </p:to>
                                    </p:set>
                                    <p:set>
                                      <p:cBhvr>
                                        <p:cTn id="16" dur="500" fill="hold"/>
                                        <p:tgtEl>
                                          <p:spTgt spid="5123">
                                            <p:txEl>
                                              <p:pRg st="8" end="8"/>
                                            </p:txEl>
                                          </p:spTgt>
                                        </p:tgtEl>
                                        <p:attrNameLst>
                                          <p:attrName>fill.type</p:attrName>
                                        </p:attrNameLst>
                                      </p:cBhvr>
                                      <p:to>
                                        <p:strVal val="solid"/>
                                      </p:to>
                                    </p:set>
                                  </p:childTnLst>
                                </p:cTn>
                              </p:par>
                              <p:par>
                                <p:cTn id="17" presetID="16" presetClass="emph" presetSubtype="0" fill="hold" nodeType="withEffect">
                                  <p:stCondLst>
                                    <p:cond delay="0"/>
                                  </p:stCondLst>
                                  <p:iterate type="lt">
                                    <p:tmPct val="1000"/>
                                  </p:iterate>
                                  <p:childTnLst>
                                    <p:set>
                                      <p:cBhvr override="childStyle">
                                        <p:cTn id="18" dur="500" fill="hold"/>
                                        <p:tgtEl>
                                          <p:spTgt spid="5123">
                                            <p:txEl>
                                              <p:pRg st="9" end="9"/>
                                            </p:txEl>
                                          </p:spTgt>
                                        </p:tgtEl>
                                        <p:attrNameLst>
                                          <p:attrName>style.color</p:attrName>
                                        </p:attrNameLst>
                                      </p:cBhvr>
                                      <p:to>
                                        <p:clrVal>
                                          <a:schemeClr val="accent2"/>
                                        </p:clrVal>
                                      </p:to>
                                    </p:set>
                                    <p:set>
                                      <p:cBhvr>
                                        <p:cTn id="19" dur="500" fill="hold"/>
                                        <p:tgtEl>
                                          <p:spTgt spid="5123">
                                            <p:txEl>
                                              <p:pRg st="9" end="9"/>
                                            </p:txEl>
                                          </p:spTgt>
                                        </p:tgtEl>
                                        <p:attrNameLst>
                                          <p:attrName>fillcolor</p:attrName>
                                        </p:attrNameLst>
                                      </p:cBhvr>
                                      <p:to>
                                        <p:clrVal>
                                          <a:schemeClr val="accent2"/>
                                        </p:clrVal>
                                      </p:to>
                                    </p:set>
                                    <p:set>
                                      <p:cBhvr>
                                        <p:cTn id="20" dur="500" fill="hold"/>
                                        <p:tgtEl>
                                          <p:spTgt spid="5123">
                                            <p:txEl>
                                              <p:pRg st="9" end="9"/>
                                            </p:txEl>
                                          </p:spTgt>
                                        </p:tgtEl>
                                        <p:attrNameLst>
                                          <p:attrName>fill.type</p:attrName>
                                        </p:attrNameLst>
                                      </p:cBhvr>
                                      <p:to>
                                        <p:strVal val="solid"/>
                                      </p:to>
                                    </p:set>
                                  </p:childTnLst>
                                </p:cTn>
                              </p:par>
                              <p:par>
                                <p:cTn id="21" presetID="16" presetClass="emph" presetSubtype="0" fill="hold" nodeType="withEffect">
                                  <p:stCondLst>
                                    <p:cond delay="0"/>
                                  </p:stCondLst>
                                  <p:iterate type="lt">
                                    <p:tmPct val="1000"/>
                                  </p:iterate>
                                  <p:childTnLst>
                                    <p:set>
                                      <p:cBhvr override="childStyle">
                                        <p:cTn id="22" dur="500" fill="hold"/>
                                        <p:tgtEl>
                                          <p:spTgt spid="5123">
                                            <p:txEl>
                                              <p:pRg st="10" end="10"/>
                                            </p:txEl>
                                          </p:spTgt>
                                        </p:tgtEl>
                                        <p:attrNameLst>
                                          <p:attrName>style.color</p:attrName>
                                        </p:attrNameLst>
                                      </p:cBhvr>
                                      <p:to>
                                        <p:clrVal>
                                          <a:schemeClr val="accent2"/>
                                        </p:clrVal>
                                      </p:to>
                                    </p:set>
                                    <p:set>
                                      <p:cBhvr>
                                        <p:cTn id="23" dur="500" fill="hold"/>
                                        <p:tgtEl>
                                          <p:spTgt spid="5123">
                                            <p:txEl>
                                              <p:pRg st="10" end="10"/>
                                            </p:txEl>
                                          </p:spTgt>
                                        </p:tgtEl>
                                        <p:attrNameLst>
                                          <p:attrName>fillcolor</p:attrName>
                                        </p:attrNameLst>
                                      </p:cBhvr>
                                      <p:to>
                                        <p:clrVal>
                                          <a:schemeClr val="accent2"/>
                                        </p:clrVal>
                                      </p:to>
                                    </p:set>
                                    <p:set>
                                      <p:cBhvr>
                                        <p:cTn id="24" dur="500" fill="hold"/>
                                        <p:tgtEl>
                                          <p:spTgt spid="5123">
                                            <p:txEl>
                                              <p:pRg st="10" end="10"/>
                                            </p:txEl>
                                          </p:spTgt>
                                        </p:tgtEl>
                                        <p:attrNameLst>
                                          <p:attrName>fill.type</p:attrName>
                                        </p:attrNameLst>
                                      </p:cBhvr>
                                      <p:to>
                                        <p:strVal val="solid"/>
                                      </p:to>
                                    </p:set>
                                  </p:childTnLst>
                                </p:cTn>
                              </p:par>
                              <p:par>
                                <p:cTn id="25" presetID="16" presetClass="emph" presetSubtype="0" fill="hold" nodeType="withEffect">
                                  <p:stCondLst>
                                    <p:cond delay="0"/>
                                  </p:stCondLst>
                                  <p:iterate type="lt">
                                    <p:tmPct val="1000"/>
                                  </p:iterate>
                                  <p:childTnLst>
                                    <p:set>
                                      <p:cBhvr override="childStyle">
                                        <p:cTn id="26" dur="500" fill="hold"/>
                                        <p:tgtEl>
                                          <p:spTgt spid="5123">
                                            <p:txEl>
                                              <p:pRg st="11" end="11"/>
                                            </p:txEl>
                                          </p:spTgt>
                                        </p:tgtEl>
                                        <p:attrNameLst>
                                          <p:attrName>style.color</p:attrName>
                                        </p:attrNameLst>
                                      </p:cBhvr>
                                      <p:to>
                                        <p:clrVal>
                                          <a:schemeClr val="accent2"/>
                                        </p:clrVal>
                                      </p:to>
                                    </p:set>
                                    <p:set>
                                      <p:cBhvr>
                                        <p:cTn id="27" dur="500" fill="hold"/>
                                        <p:tgtEl>
                                          <p:spTgt spid="5123">
                                            <p:txEl>
                                              <p:pRg st="11" end="11"/>
                                            </p:txEl>
                                          </p:spTgt>
                                        </p:tgtEl>
                                        <p:attrNameLst>
                                          <p:attrName>fillcolor</p:attrName>
                                        </p:attrNameLst>
                                      </p:cBhvr>
                                      <p:to>
                                        <p:clrVal>
                                          <a:schemeClr val="accent2"/>
                                        </p:clrVal>
                                      </p:to>
                                    </p:set>
                                    <p:set>
                                      <p:cBhvr>
                                        <p:cTn id="28" dur="500" fill="hold"/>
                                        <p:tgtEl>
                                          <p:spTgt spid="5123">
                                            <p:txEl>
                                              <p:pRg st="11" end="1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013" y="-76200"/>
            <a:ext cx="6897187" cy="762000"/>
          </a:xfrm>
        </p:spPr>
        <p:txBody>
          <a:bodyPr/>
          <a:lstStyle/>
          <a:p>
            <a:pPr algn="ctr"/>
            <a:r>
              <a:rPr lang="en-GB" dirty="0" smtClean="0"/>
              <a:t>Air Pollution in Athens Campaign</a:t>
            </a:r>
            <a:endParaRPr lang="en-GB" dirty="0"/>
          </a:p>
        </p:txBody>
      </p:sp>
      <p:sp>
        <p:nvSpPr>
          <p:cNvPr id="3" name="Content Placeholder 2"/>
          <p:cNvSpPr>
            <a:spLocks noGrp="1"/>
          </p:cNvSpPr>
          <p:nvPr>
            <p:ph idx="1"/>
          </p:nvPr>
        </p:nvSpPr>
        <p:spPr>
          <a:xfrm>
            <a:off x="152400" y="838200"/>
            <a:ext cx="4114800" cy="2133600"/>
          </a:xfrm>
        </p:spPr>
        <p:txBody>
          <a:bodyPr/>
          <a:lstStyle/>
          <a:p>
            <a:r>
              <a:rPr lang="en-GB" sz="2000" dirty="0" smtClean="0"/>
              <a:t>EU-H2020-ACTRIS2</a:t>
            </a:r>
          </a:p>
          <a:p>
            <a:r>
              <a:rPr lang="en-GB" sz="2000" dirty="0" smtClean="0"/>
              <a:t>Athens</a:t>
            </a:r>
            <a:r>
              <a:rPr lang="en-GB" sz="2000" dirty="0"/>
              <a:t>, </a:t>
            </a:r>
            <a:r>
              <a:rPr lang="en-GB" sz="2000" dirty="0" smtClean="0"/>
              <a:t>Greece, January 2016</a:t>
            </a:r>
          </a:p>
          <a:p>
            <a:r>
              <a:rPr lang="en-GB" sz="2000" dirty="0" smtClean="0"/>
              <a:t>Scope:</a:t>
            </a:r>
          </a:p>
          <a:p>
            <a:pPr lvl="1"/>
            <a:r>
              <a:rPr lang="en-GB" sz="1200" dirty="0" smtClean="0"/>
              <a:t>Inter-comparison of commercial and prototype miniaturized Black Carbon (BC) sensors against standardized absorption instruments</a:t>
            </a:r>
          </a:p>
          <a:p>
            <a:pPr lvl="1"/>
            <a:r>
              <a:rPr lang="en-GB" sz="1200" dirty="0" smtClean="0"/>
              <a:t>Evaluate their performance when airborne</a:t>
            </a:r>
          </a:p>
          <a:p>
            <a:endParaRPr lang="en-GB" sz="2000" dirty="0"/>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00" y="2985899"/>
            <a:ext cx="3660280" cy="27710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29100" y="683967"/>
            <a:ext cx="3209894" cy="20610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2"/>
          <p:cNvSpPr txBox="1">
            <a:spLocks/>
          </p:cNvSpPr>
          <p:nvPr/>
        </p:nvSpPr>
        <p:spPr>
          <a:xfrm>
            <a:off x="124326" y="5835247"/>
            <a:ext cx="4142874" cy="336953"/>
          </a:xfrm>
          <a:prstGeom prst="rect">
            <a:avLst/>
          </a:prstGeom>
        </p:spPr>
        <p:txBody>
          <a:bodyPr/>
          <a:lstStyle>
            <a:lvl1pPr algn="l" rtl="0" eaLnBrk="0" fontAlgn="base" hangingPunct="0">
              <a:spcBef>
                <a:spcPct val="0"/>
              </a:spcBef>
              <a:spcAft>
                <a:spcPct val="0"/>
              </a:spcAft>
              <a:defRPr sz="3600" b="1" kern="1200">
                <a:solidFill>
                  <a:srgbClr val="017F73"/>
                </a:solidFill>
                <a:latin typeface="+mj-lt"/>
                <a:ea typeface="+mj-ea"/>
                <a:cs typeface="+mj-cs"/>
              </a:defRPr>
            </a:lvl1pPr>
            <a:lvl2pPr algn="l" rtl="0" eaLnBrk="0" fontAlgn="base" hangingPunct="0">
              <a:spcBef>
                <a:spcPct val="0"/>
              </a:spcBef>
              <a:spcAft>
                <a:spcPct val="0"/>
              </a:spcAft>
              <a:defRPr sz="3600" b="1">
                <a:solidFill>
                  <a:srgbClr val="017F73"/>
                </a:solidFill>
                <a:latin typeface="Calibri" pitchFamily="34" charset="0"/>
              </a:defRPr>
            </a:lvl2pPr>
            <a:lvl3pPr algn="l" rtl="0" eaLnBrk="0" fontAlgn="base" hangingPunct="0">
              <a:spcBef>
                <a:spcPct val="0"/>
              </a:spcBef>
              <a:spcAft>
                <a:spcPct val="0"/>
              </a:spcAft>
              <a:defRPr sz="3600" b="1">
                <a:solidFill>
                  <a:srgbClr val="017F73"/>
                </a:solidFill>
                <a:latin typeface="Calibri" pitchFamily="34" charset="0"/>
              </a:defRPr>
            </a:lvl3pPr>
            <a:lvl4pPr algn="l" rtl="0" eaLnBrk="0" fontAlgn="base" hangingPunct="0">
              <a:spcBef>
                <a:spcPct val="0"/>
              </a:spcBef>
              <a:spcAft>
                <a:spcPct val="0"/>
              </a:spcAft>
              <a:defRPr sz="3600" b="1">
                <a:solidFill>
                  <a:srgbClr val="017F73"/>
                </a:solidFill>
                <a:latin typeface="Calibri" pitchFamily="34" charset="0"/>
              </a:defRPr>
            </a:lvl4pPr>
            <a:lvl5pPr algn="l" rtl="0" eaLnBrk="0" fontAlgn="base" hangingPunct="0">
              <a:spcBef>
                <a:spcPct val="0"/>
              </a:spcBef>
              <a:spcAft>
                <a:spcPct val="0"/>
              </a:spcAft>
              <a:defRPr sz="3600" b="1">
                <a:solidFill>
                  <a:srgbClr val="017F73"/>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altLang="en-US" sz="1400" dirty="0" smtClean="0">
                <a:solidFill>
                  <a:schemeClr val="tx1"/>
                </a:solidFill>
              </a:rPr>
              <a:t>Daily Vertical BC profiles above the city of Athens</a:t>
            </a:r>
          </a:p>
        </p:txBody>
      </p:sp>
      <p:pic>
        <p:nvPicPr>
          <p:cNvPr id="13" name="Picture 3" descr="C:\Users\sciare\Desktop\logo-actris.gi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96200" y="292300"/>
            <a:ext cx="1266671" cy="545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sciare\Desktop\Logo_noa_ourania_1.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698377" y="914400"/>
            <a:ext cx="1266671" cy="12463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08575" y="4537397"/>
            <a:ext cx="3213249" cy="2142166"/>
          </a:xfrm>
          <a:prstGeom prst="rect">
            <a:avLst/>
          </a:prstGeom>
          <a:ln>
            <a:noFill/>
          </a:ln>
          <a:effectLst>
            <a:outerShdw blurRad="292100" dist="139700" dir="2700000" algn="tl" rotWithShape="0">
              <a:srgbClr val="333333">
                <a:alpha val="65000"/>
              </a:srgbClr>
            </a:outerShdw>
          </a:effectLst>
        </p:spPr>
      </p:pic>
      <p:sp>
        <p:nvSpPr>
          <p:cNvPr id="11" name="Content Placeholder 2"/>
          <p:cNvSpPr txBox="1">
            <a:spLocks/>
          </p:cNvSpPr>
          <p:nvPr/>
        </p:nvSpPr>
        <p:spPr bwMode="auto">
          <a:xfrm>
            <a:off x="4038600" y="2909468"/>
            <a:ext cx="4114800" cy="151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anose="05000000000000000000" pitchFamily="2" charset="2"/>
              <a:buChar char="§"/>
              <a:defRPr sz="2800" b="1" kern="1200">
                <a:solidFill>
                  <a:srgbClr val="017F73"/>
                </a:solidFill>
                <a:latin typeface="+mn-lt"/>
                <a:ea typeface="+mn-ea"/>
                <a:cs typeface="+mn-cs"/>
              </a:defRPr>
            </a:lvl1pPr>
            <a:lvl2pPr marL="742950" indent="-285750" algn="l" rtl="0" eaLnBrk="0" fontAlgn="base" hangingPunct="0">
              <a:spcBef>
                <a:spcPct val="20000"/>
              </a:spcBef>
              <a:spcAft>
                <a:spcPct val="0"/>
              </a:spcAft>
              <a:buFont typeface="Times" panose="02020603050405020304" pitchFamily="18" charset="0"/>
              <a:buChar char="–"/>
              <a:defRPr sz="2400" kern="1200">
                <a:solidFill>
                  <a:srgbClr val="017F73"/>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rgbClr val="017F73"/>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017F73"/>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017F7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600" dirty="0" smtClean="0"/>
              <a:t>Platform: Octocopter (MTOW 11Kg)</a:t>
            </a:r>
          </a:p>
          <a:p>
            <a:r>
              <a:rPr lang="en-GB" sz="1600" dirty="0" smtClean="0"/>
              <a:t>Total of 26 vertical profiles</a:t>
            </a:r>
          </a:p>
          <a:p>
            <a:r>
              <a:rPr lang="en-GB" sz="1600" dirty="0" smtClean="0"/>
              <a:t>10-15 minutes for each vertical profile!</a:t>
            </a:r>
          </a:p>
          <a:p>
            <a:r>
              <a:rPr lang="en-GB" sz="1600" dirty="0" smtClean="0"/>
              <a:t>Intensive Day Measurements </a:t>
            </a:r>
          </a:p>
          <a:p>
            <a:pPr lvl="1"/>
            <a:r>
              <a:rPr lang="en-GB" sz="1200" dirty="0" smtClean="0"/>
              <a:t>1 vertical profile every 1 hour from dawn to dusk</a:t>
            </a:r>
          </a:p>
          <a:p>
            <a:endParaRPr lang="en-GB" sz="2000" dirty="0"/>
          </a:p>
        </p:txBody>
      </p:sp>
      <p:pic>
        <p:nvPicPr>
          <p:cNvPr id="12" name="Picture 11"/>
          <p:cNvPicPr>
            <a:picLocks noChangeAspect="1"/>
          </p:cNvPicPr>
          <p:nvPr/>
        </p:nvPicPr>
        <p:blipFill rotWithShape="1">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rcRect b="23689"/>
          <a:stretch/>
        </p:blipFill>
        <p:spPr>
          <a:xfrm>
            <a:off x="4114800" y="6168048"/>
            <a:ext cx="1143000" cy="699596"/>
          </a:xfrm>
          <a:prstGeom prst="rect">
            <a:avLst/>
          </a:prstGeom>
        </p:spPr>
      </p:pic>
    </p:spTree>
    <p:extLst>
      <p:ext uri="{BB962C8B-B14F-4D97-AF65-F5344CB8AC3E}">
        <p14:creationId xmlns:p14="http://schemas.microsoft.com/office/powerpoint/2010/main" val="22733746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15050" y="3492500"/>
            <a:ext cx="2876550" cy="19177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741882" y="274638"/>
            <a:ext cx="8229600" cy="944562"/>
          </a:xfrm>
        </p:spPr>
        <p:txBody>
          <a:bodyPr/>
          <a:lstStyle/>
          <a:p>
            <a:pPr algn="ctr"/>
            <a:r>
              <a:rPr lang="en-GB" dirty="0" smtClean="0"/>
              <a:t>Aerosol-Cloud Interactions Campaign</a:t>
            </a:r>
            <a:endParaRPr lang="en-GB" dirty="0"/>
          </a:p>
        </p:txBody>
      </p:sp>
      <p:sp>
        <p:nvSpPr>
          <p:cNvPr id="4" name="Content Placeholder 2"/>
          <p:cNvSpPr>
            <a:spLocks noGrp="1"/>
          </p:cNvSpPr>
          <p:nvPr>
            <p:ph idx="1"/>
          </p:nvPr>
        </p:nvSpPr>
        <p:spPr>
          <a:xfrm>
            <a:off x="0" y="990600"/>
            <a:ext cx="4114800" cy="4343400"/>
          </a:xfrm>
        </p:spPr>
        <p:txBody>
          <a:bodyPr/>
          <a:lstStyle/>
          <a:p>
            <a:r>
              <a:rPr lang="en-GB" sz="2400" dirty="0" smtClean="0"/>
              <a:t>Cyprus, April 2016</a:t>
            </a:r>
          </a:p>
          <a:p>
            <a:pPr lvl="1"/>
            <a:r>
              <a:rPr lang="en-GB" sz="2000" dirty="0"/>
              <a:t>EU-FP7-BACCHUS</a:t>
            </a:r>
          </a:p>
          <a:p>
            <a:pPr lvl="1"/>
            <a:r>
              <a:rPr lang="en-GB" sz="2000" dirty="0"/>
              <a:t>EU-H2020-ACTRIS2</a:t>
            </a:r>
          </a:p>
          <a:p>
            <a:r>
              <a:rPr lang="en-GB" sz="2400" dirty="0" smtClean="0"/>
              <a:t>Scope:</a:t>
            </a:r>
          </a:p>
          <a:p>
            <a:pPr lvl="1"/>
            <a:r>
              <a:rPr lang="en-GB" sz="1400" dirty="0" smtClean="0"/>
              <a:t>Ice-Nuclei Properties</a:t>
            </a:r>
          </a:p>
          <a:p>
            <a:pPr lvl="1"/>
            <a:r>
              <a:rPr lang="en-GB" sz="1400" dirty="0" smtClean="0"/>
              <a:t>Aerosol Optical Properties</a:t>
            </a:r>
          </a:p>
          <a:p>
            <a:r>
              <a:rPr lang="en-GB" sz="1800" dirty="0" smtClean="0"/>
              <a:t>Measurements: </a:t>
            </a:r>
          </a:p>
          <a:p>
            <a:pPr lvl="1"/>
            <a:r>
              <a:rPr lang="en-GB" sz="1400" dirty="0" smtClean="0"/>
              <a:t>Ground Based</a:t>
            </a:r>
          </a:p>
          <a:p>
            <a:pPr lvl="1"/>
            <a:r>
              <a:rPr lang="en-GB" sz="1400" dirty="0" smtClean="0"/>
              <a:t>Remote Sensing (Ground + Satellite)</a:t>
            </a:r>
          </a:p>
          <a:p>
            <a:pPr lvl="1"/>
            <a:r>
              <a:rPr lang="en-GB" sz="1400" dirty="0" smtClean="0"/>
              <a:t>Aerial (UAV)</a:t>
            </a:r>
          </a:p>
          <a:p>
            <a:r>
              <a:rPr lang="en-GB" sz="1800" dirty="0" smtClean="0"/>
              <a:t>Aerial Platforms: </a:t>
            </a:r>
          </a:p>
          <a:p>
            <a:pPr lvl="1"/>
            <a:r>
              <a:rPr lang="en-GB" sz="1400" dirty="0" smtClean="0"/>
              <a:t>Cruiser UAVs (35 Kg)</a:t>
            </a:r>
          </a:p>
          <a:p>
            <a:pPr lvl="1"/>
            <a:r>
              <a:rPr lang="en-GB" sz="1400" dirty="0" smtClean="0"/>
              <a:t>Skywalker X8 UAVs (5 Kg)</a:t>
            </a:r>
            <a:endParaRPr lang="en-GB" sz="1400" dirty="0"/>
          </a:p>
          <a:p>
            <a:pPr marL="0" indent="0">
              <a:buNone/>
            </a:pPr>
            <a:endParaRPr lang="en-GB" sz="2000" dirty="0"/>
          </a:p>
        </p:txBody>
      </p:sp>
      <p:pic>
        <p:nvPicPr>
          <p:cNvPr id="6" name="Picture 3" descr="C:\Users\sciare\Desktop\BACCHUS_logo_final.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06322" y="0"/>
            <a:ext cx="1400831" cy="5438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56682" y="22289"/>
            <a:ext cx="1550521" cy="532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descr="C:\Users\sciare\Desktop\logo-actris.gi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939861" y="50998"/>
            <a:ext cx="1070480" cy="46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667000" y="4648200"/>
            <a:ext cx="724666" cy="753907"/>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2286000" y="4267200"/>
            <a:ext cx="1276183" cy="62084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61"/>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215066" y="1340980"/>
            <a:ext cx="5840669" cy="1707020"/>
          </a:xfrm>
          <a:prstGeom prst="rect">
            <a:avLst/>
          </a:prstGeom>
          <a:ln>
            <a:noFill/>
          </a:ln>
          <a:effectLst>
            <a:outerShdw blurRad="292100" dist="139700" dir="2700000" algn="tl" rotWithShape="0">
              <a:srgbClr val="333333">
                <a:alpha val="65000"/>
              </a:srgbClr>
            </a:outerShdw>
          </a:effectLst>
        </p:spPr>
      </p:pic>
      <p:sp>
        <p:nvSpPr>
          <p:cNvPr id="69" name="Rectangle 68"/>
          <p:cNvSpPr/>
          <p:nvPr/>
        </p:nvSpPr>
        <p:spPr>
          <a:xfrm>
            <a:off x="3146689" y="3032323"/>
            <a:ext cx="3147015" cy="307777"/>
          </a:xfrm>
          <a:prstGeom prst="rect">
            <a:avLst/>
          </a:prstGeom>
        </p:spPr>
        <p:txBody>
          <a:bodyPr wrap="none">
            <a:spAutoFit/>
          </a:bodyPr>
          <a:lstStyle/>
          <a:p>
            <a:pPr marL="0" indent="0">
              <a:buNone/>
            </a:pPr>
            <a:r>
              <a:rPr lang="en-GB" sz="1400" b="1" dirty="0" smtClean="0"/>
              <a:t>The </a:t>
            </a:r>
            <a:r>
              <a:rPr lang="en-GB" sz="1400" b="1" dirty="0" err="1" smtClean="0"/>
              <a:t>CyI</a:t>
            </a:r>
            <a:r>
              <a:rPr lang="en-GB" sz="1400" b="1" dirty="0" smtClean="0"/>
              <a:t> private runway at </a:t>
            </a:r>
            <a:r>
              <a:rPr lang="en-GB" sz="1400" b="1" dirty="0" err="1" smtClean="0"/>
              <a:t>Orounda</a:t>
            </a:r>
            <a:endParaRPr lang="en-GB" sz="1400" b="1" dirty="0"/>
          </a:p>
        </p:txBody>
      </p:sp>
      <p:pic>
        <p:nvPicPr>
          <p:cNvPr id="70" name="Picture 69"/>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421159" y="4526984"/>
            <a:ext cx="3207258" cy="1645216"/>
          </a:xfrm>
          <a:prstGeom prst="rect">
            <a:avLst/>
          </a:prstGeom>
          <a:ln>
            <a:noFill/>
          </a:ln>
          <a:effectLst>
            <a:outerShdw blurRad="292100" dist="139700" dir="2700000" algn="tl" rotWithShape="0">
              <a:srgbClr val="333333">
                <a:alpha val="65000"/>
              </a:srgbClr>
            </a:outerShdw>
          </a:effectLst>
        </p:spPr>
      </p:pic>
      <p:pic>
        <p:nvPicPr>
          <p:cNvPr id="72" name="Picture 71"/>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7759" y="5410201"/>
            <a:ext cx="4488346" cy="1447800"/>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rotWithShape="1">
          <a:blip r:embed="rId11" cstate="print">
            <a:clrChange>
              <a:clrFrom>
                <a:srgbClr val="000000"/>
              </a:clrFrom>
              <a:clrTo>
                <a:srgbClr val="000000">
                  <a:alpha val="0"/>
                </a:srgbClr>
              </a:clrTo>
            </a:clrChange>
            <a:extLst>
              <a:ext uri="{28A0092B-C50C-407E-A947-70E740481C1C}">
                <a14:useLocalDpi xmlns:a14="http://schemas.microsoft.com/office/drawing/2010/main" val="0"/>
              </a:ext>
            </a:extLst>
          </a:blip>
          <a:srcRect b="23689"/>
          <a:stretch/>
        </p:blipFill>
        <p:spPr>
          <a:xfrm>
            <a:off x="4114800" y="6168048"/>
            <a:ext cx="1143000" cy="699596"/>
          </a:xfrm>
          <a:prstGeom prst="rect">
            <a:avLst/>
          </a:prstGeom>
        </p:spPr>
      </p:pic>
    </p:spTree>
    <p:extLst>
      <p:ext uri="{BB962C8B-B14F-4D97-AF65-F5344CB8AC3E}">
        <p14:creationId xmlns:p14="http://schemas.microsoft.com/office/powerpoint/2010/main" val="36878598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2" name="Picture 2" descr="C:\Users\sciare\Desktop\april-2016-calendar.gif"/>
          <p:cNvPicPr>
            <a:picLocks noChangeAspect="1" noChangeArrowheads="1"/>
          </p:cNvPicPr>
          <p:nvPr/>
        </p:nvPicPr>
        <p:blipFill>
          <a:blip r:embed="rId2" cstate="print">
            <a:extLst>
              <a:ext uri="{28A0092B-C50C-407E-A947-70E740481C1C}">
                <a14:useLocalDpi xmlns:a14="http://schemas.microsoft.com/office/drawing/2010/main"/>
              </a:ext>
            </a:extLst>
          </a:blip>
          <a:srcRect b="3673"/>
          <a:stretch>
            <a:fillRect/>
          </a:stretch>
        </p:blipFill>
        <p:spPr bwMode="auto">
          <a:xfrm>
            <a:off x="395536" y="116632"/>
            <a:ext cx="8456878" cy="629868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42169" y="1837552"/>
            <a:ext cx="6937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92280" y="1837552"/>
            <a:ext cx="43204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1304819" y="2401432"/>
            <a:ext cx="301686" cy="369332"/>
          </a:xfrm>
          <a:prstGeom prst="rect">
            <a:avLst/>
          </a:prstGeom>
          <a:solidFill>
            <a:schemeClr val="tx1"/>
          </a:solidFill>
        </p:spPr>
        <p:txBody>
          <a:bodyPr wrap="none" rtlCol="0">
            <a:spAutoFit/>
          </a:bodyPr>
          <a:lstStyle/>
          <a:p>
            <a:r>
              <a:rPr lang="en-US" b="1" dirty="0" smtClean="0">
                <a:solidFill>
                  <a:schemeClr val="bg1"/>
                </a:solidFill>
              </a:rPr>
              <a:t>3</a:t>
            </a:r>
            <a:endParaRPr lang="en-US" b="1" dirty="0">
              <a:solidFill>
                <a:schemeClr val="bg1"/>
              </a:solidFill>
            </a:endParaRPr>
          </a:p>
        </p:txBody>
      </p:sp>
      <p:sp>
        <p:nvSpPr>
          <p:cNvPr id="26" name="ZoneTexte 25"/>
          <p:cNvSpPr txBox="1"/>
          <p:nvPr/>
        </p:nvSpPr>
        <p:spPr>
          <a:xfrm>
            <a:off x="8402549" y="1363038"/>
            <a:ext cx="301686" cy="369332"/>
          </a:xfrm>
          <a:prstGeom prst="rect">
            <a:avLst/>
          </a:prstGeom>
          <a:solidFill>
            <a:schemeClr val="tx1"/>
          </a:solidFill>
        </p:spPr>
        <p:txBody>
          <a:bodyPr wrap="none" rtlCol="0">
            <a:spAutoFit/>
          </a:bodyPr>
          <a:lstStyle/>
          <a:p>
            <a:r>
              <a:rPr lang="en-US" b="1" dirty="0" smtClean="0">
                <a:solidFill>
                  <a:schemeClr val="bg1"/>
                </a:solidFill>
              </a:rPr>
              <a:t>1</a:t>
            </a:r>
            <a:endParaRPr lang="en-US" b="1" dirty="0">
              <a:solidFill>
                <a:schemeClr val="bg1"/>
              </a:solidFill>
            </a:endParaRPr>
          </a:p>
        </p:txBody>
      </p:sp>
      <p:sp>
        <p:nvSpPr>
          <p:cNvPr id="27" name="ZoneTexte 26"/>
          <p:cNvSpPr txBox="1"/>
          <p:nvPr/>
        </p:nvSpPr>
        <p:spPr>
          <a:xfrm>
            <a:off x="6027506" y="1363038"/>
            <a:ext cx="301686" cy="369332"/>
          </a:xfrm>
          <a:prstGeom prst="rect">
            <a:avLst/>
          </a:prstGeom>
          <a:solidFill>
            <a:schemeClr val="tx1"/>
          </a:solidFill>
        </p:spPr>
        <p:txBody>
          <a:bodyPr wrap="none" rtlCol="0">
            <a:spAutoFit/>
          </a:bodyPr>
          <a:lstStyle/>
          <a:p>
            <a:r>
              <a:rPr lang="en-US" b="1" dirty="0" smtClean="0">
                <a:solidFill>
                  <a:schemeClr val="bg1"/>
                </a:solidFill>
              </a:rPr>
              <a:t>2</a:t>
            </a:r>
            <a:endParaRPr lang="en-US" b="1" dirty="0">
              <a:solidFill>
                <a:schemeClr val="bg1"/>
              </a:solidFill>
            </a:endParaRPr>
          </a:p>
        </p:txBody>
      </p:sp>
      <p:sp>
        <p:nvSpPr>
          <p:cNvPr id="28" name="ZoneTexte 27"/>
          <p:cNvSpPr txBox="1"/>
          <p:nvPr/>
        </p:nvSpPr>
        <p:spPr>
          <a:xfrm>
            <a:off x="7209034" y="1363038"/>
            <a:ext cx="301686" cy="369332"/>
          </a:xfrm>
          <a:prstGeom prst="rect">
            <a:avLst/>
          </a:prstGeom>
          <a:solidFill>
            <a:schemeClr val="tx1"/>
          </a:solidFill>
        </p:spPr>
        <p:txBody>
          <a:bodyPr wrap="none" rtlCol="0">
            <a:spAutoFit/>
          </a:bodyPr>
          <a:lstStyle/>
          <a:p>
            <a:r>
              <a:rPr lang="en-US" b="1" dirty="0" smtClean="0">
                <a:solidFill>
                  <a:schemeClr val="bg1"/>
                </a:solidFill>
              </a:rPr>
              <a:t>3</a:t>
            </a:r>
            <a:endParaRPr lang="en-US" b="1" dirty="0">
              <a:solidFill>
                <a:schemeClr val="bg1"/>
              </a:solidFill>
            </a:endParaRPr>
          </a:p>
        </p:txBody>
      </p:sp>
      <p:pic>
        <p:nvPicPr>
          <p:cNvPr id="12"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434480" y="2076272"/>
            <a:ext cx="648072" cy="206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419872" y="2829508"/>
            <a:ext cx="576064"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Oval 31"/>
          <p:cNvSpPr>
            <a:spLocks noChangeAspect="1"/>
          </p:cNvSpPr>
          <p:nvPr/>
        </p:nvSpPr>
        <p:spPr>
          <a:xfrm>
            <a:off x="3203848" y="2456892"/>
            <a:ext cx="137160" cy="13716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Oval 32"/>
          <p:cNvSpPr>
            <a:spLocks noChangeAspect="1"/>
          </p:cNvSpPr>
          <p:nvPr/>
        </p:nvSpPr>
        <p:spPr>
          <a:xfrm>
            <a:off x="5817392" y="1412980"/>
            <a:ext cx="137160" cy="13716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3" name="Oval 42"/>
          <p:cNvSpPr>
            <a:spLocks noChangeAspect="1"/>
          </p:cNvSpPr>
          <p:nvPr/>
        </p:nvSpPr>
        <p:spPr>
          <a:xfrm>
            <a:off x="6778724" y="1412980"/>
            <a:ext cx="137160" cy="13716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4" name="Oval 43"/>
          <p:cNvSpPr>
            <a:spLocks noChangeAspect="1"/>
          </p:cNvSpPr>
          <p:nvPr/>
        </p:nvSpPr>
        <p:spPr>
          <a:xfrm>
            <a:off x="6994748" y="1412980"/>
            <a:ext cx="137160" cy="13716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5"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261731" y="1837552"/>
            <a:ext cx="43204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87624" y="2816932"/>
            <a:ext cx="43204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Oval 51"/>
          <p:cNvSpPr>
            <a:spLocks noChangeAspect="1"/>
          </p:cNvSpPr>
          <p:nvPr/>
        </p:nvSpPr>
        <p:spPr>
          <a:xfrm>
            <a:off x="755576" y="2456892"/>
            <a:ext cx="137160" cy="13716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3" name="ZoneTexte 7"/>
          <p:cNvSpPr txBox="1"/>
          <p:nvPr/>
        </p:nvSpPr>
        <p:spPr>
          <a:xfrm>
            <a:off x="2483768" y="2401432"/>
            <a:ext cx="301686" cy="369332"/>
          </a:xfrm>
          <a:prstGeom prst="rect">
            <a:avLst/>
          </a:prstGeom>
          <a:solidFill>
            <a:schemeClr val="tx1"/>
          </a:solidFill>
        </p:spPr>
        <p:txBody>
          <a:bodyPr wrap="none" rtlCol="0">
            <a:spAutoFit/>
          </a:bodyPr>
          <a:lstStyle/>
          <a:p>
            <a:r>
              <a:rPr lang="en-US" b="1" dirty="0" smtClean="0">
                <a:solidFill>
                  <a:schemeClr val="bg1"/>
                </a:solidFill>
              </a:rPr>
              <a:t>3</a:t>
            </a:r>
            <a:endParaRPr lang="en-US" b="1" dirty="0">
              <a:solidFill>
                <a:schemeClr val="bg1"/>
              </a:solidFill>
            </a:endParaRPr>
          </a:p>
        </p:txBody>
      </p:sp>
      <p:sp>
        <p:nvSpPr>
          <p:cNvPr id="54" name="Oval 53"/>
          <p:cNvSpPr>
            <a:spLocks noChangeAspect="1"/>
          </p:cNvSpPr>
          <p:nvPr/>
        </p:nvSpPr>
        <p:spPr>
          <a:xfrm>
            <a:off x="1979712" y="2456892"/>
            <a:ext cx="137160" cy="13716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5"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51720" y="2816932"/>
            <a:ext cx="6937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ZoneTexte 7"/>
          <p:cNvSpPr txBox="1"/>
          <p:nvPr/>
        </p:nvSpPr>
        <p:spPr>
          <a:xfrm>
            <a:off x="3635896" y="2401432"/>
            <a:ext cx="301686" cy="369332"/>
          </a:xfrm>
          <a:prstGeom prst="rect">
            <a:avLst/>
          </a:prstGeom>
          <a:solidFill>
            <a:schemeClr val="tx1"/>
          </a:solidFill>
        </p:spPr>
        <p:txBody>
          <a:bodyPr wrap="none" rtlCol="0">
            <a:spAutoFit/>
          </a:bodyPr>
          <a:lstStyle/>
          <a:p>
            <a:r>
              <a:rPr lang="en-US" b="1" dirty="0" smtClean="0">
                <a:solidFill>
                  <a:schemeClr val="bg1"/>
                </a:solidFill>
              </a:rPr>
              <a:t>4</a:t>
            </a:r>
            <a:endParaRPr lang="en-US" b="1" dirty="0">
              <a:solidFill>
                <a:schemeClr val="bg1"/>
              </a:solidFill>
            </a:endParaRPr>
          </a:p>
        </p:txBody>
      </p:sp>
      <p:pic>
        <p:nvPicPr>
          <p:cNvPr id="58"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911904" y="3078688"/>
            <a:ext cx="648072" cy="206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796136" y="2829508"/>
            <a:ext cx="576064"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Oval 59"/>
          <p:cNvSpPr>
            <a:spLocks noChangeAspect="1"/>
          </p:cNvSpPr>
          <p:nvPr/>
        </p:nvSpPr>
        <p:spPr>
          <a:xfrm>
            <a:off x="5508104" y="2456892"/>
            <a:ext cx="137160" cy="13716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3" name="ZoneTexte 25"/>
          <p:cNvSpPr txBox="1"/>
          <p:nvPr/>
        </p:nvSpPr>
        <p:spPr>
          <a:xfrm>
            <a:off x="6012160" y="2401432"/>
            <a:ext cx="301686" cy="369332"/>
          </a:xfrm>
          <a:prstGeom prst="rect">
            <a:avLst/>
          </a:prstGeom>
          <a:solidFill>
            <a:schemeClr val="tx1"/>
          </a:solidFill>
        </p:spPr>
        <p:txBody>
          <a:bodyPr wrap="none" rtlCol="0">
            <a:spAutoFit/>
          </a:bodyPr>
          <a:lstStyle/>
          <a:p>
            <a:r>
              <a:rPr lang="en-US" b="1" dirty="0" smtClean="0">
                <a:solidFill>
                  <a:schemeClr val="bg1"/>
                </a:solidFill>
              </a:rPr>
              <a:t>1</a:t>
            </a:r>
            <a:endParaRPr lang="en-US" b="1" dirty="0">
              <a:solidFill>
                <a:schemeClr val="bg1"/>
              </a:solidFill>
            </a:endParaRPr>
          </a:p>
        </p:txBody>
      </p:sp>
      <p:sp>
        <p:nvSpPr>
          <p:cNvPr id="64" name="ZoneTexte 25"/>
          <p:cNvSpPr txBox="1"/>
          <p:nvPr/>
        </p:nvSpPr>
        <p:spPr>
          <a:xfrm>
            <a:off x="7164288" y="2401432"/>
            <a:ext cx="301686" cy="369332"/>
          </a:xfrm>
          <a:prstGeom prst="rect">
            <a:avLst/>
          </a:prstGeom>
          <a:solidFill>
            <a:schemeClr val="tx1"/>
          </a:solidFill>
        </p:spPr>
        <p:txBody>
          <a:bodyPr wrap="none" rtlCol="0">
            <a:spAutoFit/>
          </a:bodyPr>
          <a:lstStyle/>
          <a:p>
            <a:r>
              <a:rPr lang="en-US" b="1" dirty="0" smtClean="0">
                <a:solidFill>
                  <a:schemeClr val="bg1"/>
                </a:solidFill>
              </a:rPr>
              <a:t>2</a:t>
            </a:r>
            <a:endParaRPr lang="en-US" b="1" dirty="0">
              <a:solidFill>
                <a:schemeClr val="bg1"/>
              </a:solidFill>
            </a:endParaRPr>
          </a:p>
        </p:txBody>
      </p:sp>
      <p:pic>
        <p:nvPicPr>
          <p:cNvPr id="65"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930712" y="2829508"/>
            <a:ext cx="576064"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Oval 65"/>
          <p:cNvSpPr>
            <a:spLocks noChangeAspect="1"/>
          </p:cNvSpPr>
          <p:nvPr/>
        </p:nvSpPr>
        <p:spPr>
          <a:xfrm>
            <a:off x="6660232" y="2456892"/>
            <a:ext cx="137160" cy="13716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7" name="Oval 66"/>
          <p:cNvSpPr>
            <a:spLocks noChangeAspect="1"/>
          </p:cNvSpPr>
          <p:nvPr/>
        </p:nvSpPr>
        <p:spPr>
          <a:xfrm>
            <a:off x="8215225" y="2456892"/>
            <a:ext cx="137160" cy="13716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8" name="Oval 67"/>
          <p:cNvSpPr>
            <a:spLocks noChangeAspect="1"/>
          </p:cNvSpPr>
          <p:nvPr/>
        </p:nvSpPr>
        <p:spPr>
          <a:xfrm>
            <a:off x="8028384" y="2456892"/>
            <a:ext cx="137160" cy="13716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9" name="Oval 68"/>
          <p:cNvSpPr>
            <a:spLocks noChangeAspect="1"/>
          </p:cNvSpPr>
          <p:nvPr/>
        </p:nvSpPr>
        <p:spPr>
          <a:xfrm>
            <a:off x="7812360" y="2456892"/>
            <a:ext cx="137160" cy="13716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0"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143217" y="2829508"/>
            <a:ext cx="576064"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596336" y="3068960"/>
            <a:ext cx="648072" cy="206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 name="ZoneTexte 25"/>
          <p:cNvSpPr txBox="1"/>
          <p:nvPr/>
        </p:nvSpPr>
        <p:spPr>
          <a:xfrm>
            <a:off x="8421520" y="2401432"/>
            <a:ext cx="301686" cy="369332"/>
          </a:xfrm>
          <a:prstGeom prst="rect">
            <a:avLst/>
          </a:prstGeom>
          <a:solidFill>
            <a:schemeClr val="tx1"/>
          </a:solidFill>
        </p:spPr>
        <p:txBody>
          <a:bodyPr wrap="none" rtlCol="0">
            <a:spAutoFit/>
          </a:bodyPr>
          <a:lstStyle/>
          <a:p>
            <a:r>
              <a:rPr lang="en-US" b="1" dirty="0" smtClean="0">
                <a:solidFill>
                  <a:schemeClr val="bg1"/>
                </a:solidFill>
              </a:rPr>
              <a:t>6</a:t>
            </a:r>
            <a:endParaRPr lang="en-US" b="1" dirty="0">
              <a:solidFill>
                <a:schemeClr val="bg1"/>
              </a:solidFill>
            </a:endParaRPr>
          </a:p>
        </p:txBody>
      </p:sp>
      <p:sp>
        <p:nvSpPr>
          <p:cNvPr id="74" name="ZoneTexte 25"/>
          <p:cNvSpPr txBox="1"/>
          <p:nvPr/>
        </p:nvSpPr>
        <p:spPr>
          <a:xfrm>
            <a:off x="1327812" y="3383268"/>
            <a:ext cx="301686" cy="369332"/>
          </a:xfrm>
          <a:prstGeom prst="rect">
            <a:avLst/>
          </a:prstGeom>
          <a:solidFill>
            <a:schemeClr val="tx1"/>
          </a:solidFill>
        </p:spPr>
        <p:txBody>
          <a:bodyPr wrap="none" rtlCol="0">
            <a:spAutoFit/>
          </a:bodyPr>
          <a:lstStyle/>
          <a:p>
            <a:r>
              <a:rPr lang="en-US" b="1" dirty="0" smtClean="0">
                <a:solidFill>
                  <a:schemeClr val="bg1"/>
                </a:solidFill>
              </a:rPr>
              <a:t>2</a:t>
            </a:r>
            <a:endParaRPr lang="en-US" b="1" dirty="0">
              <a:solidFill>
                <a:schemeClr val="bg1"/>
              </a:solidFill>
            </a:endParaRPr>
          </a:p>
        </p:txBody>
      </p:sp>
      <p:sp>
        <p:nvSpPr>
          <p:cNvPr id="78" name="Oval 77"/>
          <p:cNvSpPr>
            <a:spLocks noChangeAspect="1"/>
          </p:cNvSpPr>
          <p:nvPr/>
        </p:nvSpPr>
        <p:spPr>
          <a:xfrm>
            <a:off x="961872" y="3437836"/>
            <a:ext cx="137160" cy="13716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9" name="Oval 78"/>
          <p:cNvSpPr>
            <a:spLocks noChangeAspect="1"/>
          </p:cNvSpPr>
          <p:nvPr/>
        </p:nvSpPr>
        <p:spPr>
          <a:xfrm>
            <a:off x="1156425" y="3437836"/>
            <a:ext cx="137160" cy="13716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0" name="Picture 5"/>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64821" y="4096470"/>
            <a:ext cx="648072" cy="206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492846" y="4096470"/>
            <a:ext cx="648072" cy="206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 name="ZoneTexte 25"/>
          <p:cNvSpPr txBox="1"/>
          <p:nvPr/>
        </p:nvSpPr>
        <p:spPr>
          <a:xfrm>
            <a:off x="7236296" y="3392996"/>
            <a:ext cx="301686" cy="369332"/>
          </a:xfrm>
          <a:prstGeom prst="rect">
            <a:avLst/>
          </a:prstGeom>
          <a:solidFill>
            <a:schemeClr val="tx1"/>
          </a:solidFill>
        </p:spPr>
        <p:txBody>
          <a:bodyPr wrap="none" rtlCol="0">
            <a:spAutoFit/>
          </a:bodyPr>
          <a:lstStyle/>
          <a:p>
            <a:r>
              <a:rPr lang="en-US" b="1" dirty="0" smtClean="0">
                <a:solidFill>
                  <a:schemeClr val="bg1"/>
                </a:solidFill>
              </a:rPr>
              <a:t>3</a:t>
            </a:r>
            <a:endParaRPr lang="en-US" b="1" dirty="0">
              <a:solidFill>
                <a:schemeClr val="bg1"/>
              </a:solidFill>
            </a:endParaRPr>
          </a:p>
        </p:txBody>
      </p:sp>
      <p:sp>
        <p:nvSpPr>
          <p:cNvPr id="89" name="ZoneTexte 25"/>
          <p:cNvSpPr txBox="1"/>
          <p:nvPr/>
        </p:nvSpPr>
        <p:spPr>
          <a:xfrm>
            <a:off x="8388424" y="4437112"/>
            <a:ext cx="301686" cy="369332"/>
          </a:xfrm>
          <a:prstGeom prst="rect">
            <a:avLst/>
          </a:prstGeom>
          <a:solidFill>
            <a:schemeClr val="tx1"/>
          </a:solidFill>
        </p:spPr>
        <p:txBody>
          <a:bodyPr wrap="none" rtlCol="0">
            <a:spAutoFit/>
          </a:bodyPr>
          <a:lstStyle/>
          <a:p>
            <a:r>
              <a:rPr lang="en-US" b="1" dirty="0" smtClean="0">
                <a:solidFill>
                  <a:schemeClr val="bg1"/>
                </a:solidFill>
              </a:rPr>
              <a:t>3</a:t>
            </a:r>
            <a:endParaRPr lang="en-US" b="1" dirty="0">
              <a:solidFill>
                <a:schemeClr val="bg1"/>
              </a:solidFill>
            </a:endParaRPr>
          </a:p>
        </p:txBody>
      </p:sp>
      <p:sp>
        <p:nvSpPr>
          <p:cNvPr id="90" name="Oval 89"/>
          <p:cNvSpPr>
            <a:spLocks noChangeAspect="1"/>
          </p:cNvSpPr>
          <p:nvPr/>
        </p:nvSpPr>
        <p:spPr>
          <a:xfrm>
            <a:off x="8028384" y="4509120"/>
            <a:ext cx="137160" cy="13716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1"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145120" y="4886600"/>
            <a:ext cx="576064"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 name="ZoneTexte 25"/>
          <p:cNvSpPr txBox="1"/>
          <p:nvPr/>
        </p:nvSpPr>
        <p:spPr>
          <a:xfrm>
            <a:off x="6051072" y="3392996"/>
            <a:ext cx="301686" cy="369332"/>
          </a:xfrm>
          <a:prstGeom prst="rect">
            <a:avLst/>
          </a:prstGeom>
          <a:solidFill>
            <a:schemeClr val="tx1"/>
          </a:solidFill>
        </p:spPr>
        <p:txBody>
          <a:bodyPr wrap="none" rtlCol="0">
            <a:spAutoFit/>
          </a:bodyPr>
          <a:lstStyle/>
          <a:p>
            <a:r>
              <a:rPr lang="en-US" b="1" dirty="0" smtClean="0">
                <a:solidFill>
                  <a:schemeClr val="bg1"/>
                </a:solidFill>
              </a:rPr>
              <a:t>3</a:t>
            </a:r>
            <a:endParaRPr lang="en-US" b="1" dirty="0">
              <a:solidFill>
                <a:schemeClr val="bg1"/>
              </a:solidFill>
            </a:endParaRPr>
          </a:p>
        </p:txBody>
      </p:sp>
      <p:sp>
        <p:nvSpPr>
          <p:cNvPr id="97" name="Oval 96"/>
          <p:cNvSpPr>
            <a:spLocks noChangeAspect="1"/>
          </p:cNvSpPr>
          <p:nvPr/>
        </p:nvSpPr>
        <p:spPr>
          <a:xfrm>
            <a:off x="5636579" y="3437836"/>
            <a:ext cx="137160" cy="13716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8" name="Oval 97"/>
          <p:cNvSpPr>
            <a:spLocks noChangeAspect="1"/>
          </p:cNvSpPr>
          <p:nvPr/>
        </p:nvSpPr>
        <p:spPr>
          <a:xfrm>
            <a:off x="5850589" y="3437836"/>
            <a:ext cx="137160" cy="13716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9" name="Oval 98"/>
          <p:cNvSpPr>
            <a:spLocks noChangeAspect="1"/>
          </p:cNvSpPr>
          <p:nvPr/>
        </p:nvSpPr>
        <p:spPr>
          <a:xfrm>
            <a:off x="6804248" y="3437836"/>
            <a:ext cx="137160" cy="13716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0" name="Oval 99"/>
          <p:cNvSpPr>
            <a:spLocks noChangeAspect="1"/>
          </p:cNvSpPr>
          <p:nvPr/>
        </p:nvSpPr>
        <p:spPr>
          <a:xfrm>
            <a:off x="7020272" y="3437836"/>
            <a:ext cx="137160" cy="13716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7"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220072" y="4096470"/>
            <a:ext cx="648072" cy="206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3" name="Oval 102"/>
          <p:cNvSpPr>
            <a:spLocks noChangeAspect="1"/>
          </p:cNvSpPr>
          <p:nvPr/>
        </p:nvSpPr>
        <p:spPr>
          <a:xfrm>
            <a:off x="4644008" y="4509120"/>
            <a:ext cx="137160" cy="13716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4"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52120" y="4874024"/>
            <a:ext cx="6937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 name="ZoneTexte 25"/>
          <p:cNvSpPr txBox="1"/>
          <p:nvPr/>
        </p:nvSpPr>
        <p:spPr>
          <a:xfrm>
            <a:off x="5940152" y="4437112"/>
            <a:ext cx="301686" cy="369332"/>
          </a:xfrm>
          <a:prstGeom prst="rect">
            <a:avLst/>
          </a:prstGeom>
          <a:solidFill>
            <a:schemeClr val="tx1"/>
          </a:solidFill>
        </p:spPr>
        <p:txBody>
          <a:bodyPr wrap="none" rtlCol="0">
            <a:spAutoFit/>
          </a:bodyPr>
          <a:lstStyle/>
          <a:p>
            <a:r>
              <a:rPr lang="en-US" b="1" dirty="0" smtClean="0">
                <a:solidFill>
                  <a:schemeClr val="bg1"/>
                </a:solidFill>
              </a:rPr>
              <a:t>2</a:t>
            </a:r>
            <a:endParaRPr lang="en-US" b="1" dirty="0">
              <a:solidFill>
                <a:schemeClr val="bg1"/>
              </a:solidFill>
            </a:endParaRPr>
          </a:p>
        </p:txBody>
      </p:sp>
      <p:sp>
        <p:nvSpPr>
          <p:cNvPr id="106" name="Oval 105"/>
          <p:cNvSpPr>
            <a:spLocks noChangeAspect="1"/>
          </p:cNvSpPr>
          <p:nvPr/>
        </p:nvSpPr>
        <p:spPr>
          <a:xfrm>
            <a:off x="5652120" y="4509120"/>
            <a:ext cx="137160" cy="13716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7"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622679" y="5059541"/>
            <a:ext cx="648072" cy="206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8" name="Picture 6"/>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092280" y="4874024"/>
            <a:ext cx="43204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 name="ZoneTexte 25"/>
          <p:cNvSpPr txBox="1"/>
          <p:nvPr/>
        </p:nvSpPr>
        <p:spPr>
          <a:xfrm>
            <a:off x="7236296" y="4437112"/>
            <a:ext cx="301686" cy="369332"/>
          </a:xfrm>
          <a:prstGeom prst="rect">
            <a:avLst/>
          </a:prstGeom>
          <a:solidFill>
            <a:schemeClr val="tx1"/>
          </a:solidFill>
        </p:spPr>
        <p:txBody>
          <a:bodyPr wrap="none" rtlCol="0">
            <a:spAutoFit/>
          </a:bodyPr>
          <a:lstStyle/>
          <a:p>
            <a:r>
              <a:rPr lang="en-US" b="1" dirty="0" smtClean="0">
                <a:solidFill>
                  <a:schemeClr val="bg1"/>
                </a:solidFill>
              </a:rPr>
              <a:t>4</a:t>
            </a:r>
            <a:endParaRPr lang="en-US" b="1" dirty="0">
              <a:solidFill>
                <a:schemeClr val="bg1"/>
              </a:solidFill>
            </a:endParaRPr>
          </a:p>
        </p:txBody>
      </p:sp>
      <p:sp>
        <p:nvSpPr>
          <p:cNvPr id="110" name="Oval 109"/>
          <p:cNvSpPr>
            <a:spLocks noChangeAspect="1"/>
          </p:cNvSpPr>
          <p:nvPr/>
        </p:nvSpPr>
        <p:spPr>
          <a:xfrm>
            <a:off x="6804248" y="4509120"/>
            <a:ext cx="137160" cy="13716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1" name="Oval 110"/>
          <p:cNvSpPr>
            <a:spLocks noChangeAspect="1"/>
          </p:cNvSpPr>
          <p:nvPr/>
        </p:nvSpPr>
        <p:spPr>
          <a:xfrm>
            <a:off x="7020272" y="4509120"/>
            <a:ext cx="137160" cy="13716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12" name="Picture 2" descr="C:\Users\doomsword\Desktop\Cu nanoparticles in polyimide film4.gif"/>
          <p:cNvPicPr>
            <a:picLocks noChangeAspect="1" noChangeArrowheads="1"/>
          </p:cNvPicPr>
          <p:nvPr/>
        </p:nvPicPr>
        <p:blipFill>
          <a:blip r:embed="rId9" cstate="print">
            <a:extLst>
              <a:ext uri="{28A0092B-C50C-407E-A947-70E740481C1C}">
                <a14:useLocalDpi xmlns:a14="http://schemas.microsoft.com/office/drawing/2010/main"/>
              </a:ext>
            </a:extLst>
          </a:blip>
          <a:srcRect r="63636" b="-9778"/>
          <a:stretch>
            <a:fillRect/>
          </a:stretch>
        </p:blipFill>
        <p:spPr bwMode="auto">
          <a:xfrm>
            <a:off x="6483118" y="1630816"/>
            <a:ext cx="144016" cy="396045"/>
          </a:xfrm>
          <a:prstGeom prst="rect">
            <a:avLst/>
          </a:prstGeom>
          <a:noFill/>
          <a:ln>
            <a:noFill/>
          </a:ln>
        </p:spPr>
      </p:pic>
      <p:pic>
        <p:nvPicPr>
          <p:cNvPr id="113" name="Picture 2" descr="C:\Users\doomsword\Desktop\Cu nanoparticles in polyimide film4.gif"/>
          <p:cNvPicPr>
            <a:picLocks noChangeAspect="1" noChangeArrowheads="1"/>
          </p:cNvPicPr>
          <p:nvPr/>
        </p:nvPicPr>
        <p:blipFill>
          <a:blip r:embed="rId9" cstate="print">
            <a:extLst>
              <a:ext uri="{28A0092B-C50C-407E-A947-70E740481C1C}">
                <a14:useLocalDpi xmlns:a14="http://schemas.microsoft.com/office/drawing/2010/main"/>
              </a:ext>
            </a:extLst>
          </a:blip>
          <a:srcRect r="63636" b="-9778"/>
          <a:stretch>
            <a:fillRect/>
          </a:stretch>
        </p:blipFill>
        <p:spPr bwMode="auto">
          <a:xfrm>
            <a:off x="3059832" y="2636912"/>
            <a:ext cx="144016" cy="396045"/>
          </a:xfrm>
          <a:prstGeom prst="rect">
            <a:avLst/>
          </a:prstGeom>
          <a:noFill/>
          <a:ln>
            <a:noFill/>
          </a:ln>
        </p:spPr>
      </p:pic>
      <p:pic>
        <p:nvPicPr>
          <p:cNvPr id="117" name="Picture 2" descr="C:\Users\doomsword\Desktop\Cu nanoparticles in polyimide film4.gif"/>
          <p:cNvPicPr>
            <a:picLocks noChangeAspect="1" noChangeArrowheads="1"/>
          </p:cNvPicPr>
          <p:nvPr/>
        </p:nvPicPr>
        <p:blipFill>
          <a:blip r:embed="rId9" cstate="print">
            <a:extLst>
              <a:ext uri="{28A0092B-C50C-407E-A947-70E740481C1C}">
                <a14:useLocalDpi xmlns:a14="http://schemas.microsoft.com/office/drawing/2010/main"/>
              </a:ext>
            </a:extLst>
          </a:blip>
          <a:srcRect r="63636" b="-9778"/>
          <a:stretch>
            <a:fillRect/>
          </a:stretch>
        </p:blipFill>
        <p:spPr bwMode="auto">
          <a:xfrm>
            <a:off x="5340718" y="3645024"/>
            <a:ext cx="144016" cy="396045"/>
          </a:xfrm>
          <a:prstGeom prst="rect">
            <a:avLst/>
          </a:prstGeom>
          <a:noFill/>
          <a:ln>
            <a:noFill/>
          </a:ln>
        </p:spPr>
      </p:pic>
      <p:grpSp>
        <p:nvGrpSpPr>
          <p:cNvPr id="4" name="Groupe 3"/>
          <p:cNvGrpSpPr/>
          <p:nvPr/>
        </p:nvGrpSpPr>
        <p:grpSpPr>
          <a:xfrm>
            <a:off x="5249267" y="5488241"/>
            <a:ext cx="3894733" cy="1369759"/>
            <a:chOff x="-2275249" y="844630"/>
            <a:chExt cx="3894733" cy="1369759"/>
          </a:xfrm>
        </p:grpSpPr>
        <p:grpSp>
          <p:nvGrpSpPr>
            <p:cNvPr id="3" name="Groupe 2"/>
            <p:cNvGrpSpPr/>
            <p:nvPr/>
          </p:nvGrpSpPr>
          <p:grpSpPr>
            <a:xfrm>
              <a:off x="-2275249" y="844630"/>
              <a:ext cx="3894733" cy="1369759"/>
              <a:chOff x="6509523" y="49973"/>
              <a:chExt cx="3894733" cy="1369759"/>
            </a:xfrm>
          </p:grpSpPr>
          <p:sp>
            <p:nvSpPr>
              <p:cNvPr id="87" name="Rectangle 86"/>
              <p:cNvSpPr/>
              <p:nvPr/>
            </p:nvSpPr>
            <p:spPr>
              <a:xfrm>
                <a:off x="6509523" y="49973"/>
                <a:ext cx="3894733" cy="13697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3" name="Oval 45"/>
              <p:cNvSpPr>
                <a:spLocks noChangeAspect="1"/>
              </p:cNvSpPr>
              <p:nvPr/>
            </p:nvSpPr>
            <p:spPr>
              <a:xfrm>
                <a:off x="6636604" y="260648"/>
                <a:ext cx="137160" cy="13716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400"/>
              </a:p>
            </p:txBody>
          </p:sp>
          <p:sp>
            <p:nvSpPr>
              <p:cNvPr id="76" name="TextBox 81"/>
              <p:cNvSpPr txBox="1"/>
              <p:nvPr/>
            </p:nvSpPr>
            <p:spPr>
              <a:xfrm>
                <a:off x="6924636" y="116632"/>
                <a:ext cx="3325736" cy="307777"/>
              </a:xfrm>
              <a:prstGeom prst="rect">
                <a:avLst/>
              </a:prstGeom>
              <a:noFill/>
            </p:spPr>
            <p:txBody>
              <a:bodyPr wrap="square" rtlCol="0">
                <a:spAutoFit/>
              </a:bodyPr>
              <a:lstStyle/>
              <a:p>
                <a:r>
                  <a:rPr lang="en-US" sz="1400" b="1" dirty="0" smtClean="0"/>
                  <a:t>Black Carbon profile / TOTAL = 24</a:t>
                </a:r>
                <a:endParaRPr lang="el-GR" sz="1400" b="1" dirty="0"/>
              </a:p>
            </p:txBody>
          </p:sp>
          <p:sp>
            <p:nvSpPr>
              <p:cNvPr id="81" name="ZoneTexte 80"/>
              <p:cNvSpPr txBox="1"/>
              <p:nvPr/>
            </p:nvSpPr>
            <p:spPr>
              <a:xfrm>
                <a:off x="6575614" y="947011"/>
                <a:ext cx="304892" cy="307777"/>
              </a:xfrm>
              <a:prstGeom prst="rect">
                <a:avLst/>
              </a:prstGeom>
              <a:solidFill>
                <a:schemeClr val="tx1"/>
              </a:solidFill>
            </p:spPr>
            <p:txBody>
              <a:bodyPr wrap="none" rtlCol="0">
                <a:spAutoFit/>
              </a:bodyPr>
              <a:lstStyle/>
              <a:p>
                <a:r>
                  <a:rPr lang="en-US" sz="1400" b="1" dirty="0" smtClean="0">
                    <a:solidFill>
                      <a:schemeClr val="bg1"/>
                    </a:solidFill>
                  </a:rPr>
                  <a:t>X</a:t>
                </a:r>
                <a:endParaRPr lang="en-US" sz="1400" b="1" dirty="0">
                  <a:solidFill>
                    <a:schemeClr val="bg1"/>
                  </a:solidFill>
                </a:endParaRPr>
              </a:p>
            </p:txBody>
          </p:sp>
          <p:sp>
            <p:nvSpPr>
              <p:cNvPr id="82" name="TextBox 81"/>
              <p:cNvSpPr txBox="1"/>
              <p:nvPr/>
            </p:nvSpPr>
            <p:spPr>
              <a:xfrm>
                <a:off x="6935654" y="956303"/>
                <a:ext cx="3325383" cy="307777"/>
              </a:xfrm>
              <a:prstGeom prst="rect">
                <a:avLst/>
              </a:prstGeom>
              <a:noFill/>
            </p:spPr>
            <p:txBody>
              <a:bodyPr wrap="square" rtlCol="0">
                <a:spAutoFit/>
              </a:bodyPr>
              <a:lstStyle/>
              <a:p>
                <a:r>
                  <a:rPr lang="en-US" sz="1400" b="1" dirty="0" smtClean="0"/>
                  <a:t># of IN samples / TOTAL = 47</a:t>
                </a:r>
                <a:endParaRPr lang="el-GR" sz="1400" b="1" dirty="0"/>
              </a:p>
            </p:txBody>
          </p:sp>
        </p:grpSp>
        <p:pic>
          <p:nvPicPr>
            <p:cNvPr id="94" name="Picture 2" descr="C:\Users\doomsword\Desktop\Cu nanoparticles in polyimide film4.gif"/>
            <p:cNvPicPr>
              <a:picLocks noChangeAspect="1" noChangeArrowheads="1"/>
            </p:cNvPicPr>
            <p:nvPr/>
          </p:nvPicPr>
          <p:blipFill>
            <a:blip r:embed="rId9" cstate="print">
              <a:extLst>
                <a:ext uri="{28A0092B-C50C-407E-A947-70E740481C1C}">
                  <a14:useLocalDpi xmlns:a14="http://schemas.microsoft.com/office/drawing/2010/main"/>
                </a:ext>
              </a:extLst>
            </a:blip>
            <a:srcRect r="63636" b="-9778"/>
            <a:stretch>
              <a:fillRect/>
            </a:stretch>
          </p:blipFill>
          <p:spPr bwMode="auto">
            <a:xfrm>
              <a:off x="-2138585" y="1291484"/>
              <a:ext cx="144016" cy="396045"/>
            </a:xfrm>
            <a:prstGeom prst="rect">
              <a:avLst/>
            </a:prstGeom>
            <a:noFill/>
            <a:ln>
              <a:noFill/>
            </a:ln>
          </p:spPr>
        </p:pic>
        <p:sp>
          <p:nvSpPr>
            <p:cNvPr id="95" name="TextBox 81"/>
            <p:cNvSpPr txBox="1"/>
            <p:nvPr/>
          </p:nvSpPr>
          <p:spPr>
            <a:xfrm>
              <a:off x="-1895023" y="1319466"/>
              <a:ext cx="3371287" cy="307777"/>
            </a:xfrm>
            <a:prstGeom prst="rect">
              <a:avLst/>
            </a:prstGeom>
            <a:noFill/>
          </p:spPr>
          <p:txBody>
            <a:bodyPr wrap="square" rtlCol="0">
              <a:spAutoFit/>
            </a:bodyPr>
            <a:lstStyle/>
            <a:p>
              <a:r>
                <a:rPr lang="en-US" sz="1400" b="1" dirty="0" smtClean="0"/>
                <a:t>Aerosol size profile / TOTAL = 8</a:t>
              </a:r>
              <a:endParaRPr lang="el-GR" sz="1400" b="1" dirty="0"/>
            </a:p>
          </p:txBody>
        </p:sp>
      </p:grpSp>
      <p:grpSp>
        <p:nvGrpSpPr>
          <p:cNvPr id="5" name="Groupe 4"/>
          <p:cNvGrpSpPr/>
          <p:nvPr/>
        </p:nvGrpSpPr>
        <p:grpSpPr>
          <a:xfrm>
            <a:off x="565005" y="1424898"/>
            <a:ext cx="3912875" cy="908720"/>
            <a:chOff x="-2526975" y="3969094"/>
            <a:chExt cx="3912875" cy="908720"/>
          </a:xfrm>
        </p:grpSpPr>
        <p:sp>
          <p:nvSpPr>
            <p:cNvPr id="88" name="Rectangle 87"/>
            <p:cNvSpPr/>
            <p:nvPr/>
          </p:nvSpPr>
          <p:spPr>
            <a:xfrm>
              <a:off x="-2526975" y="3969094"/>
              <a:ext cx="3812866" cy="908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00FF"/>
                </a:solidFill>
              </a:endParaRPr>
            </a:p>
          </p:txBody>
        </p:sp>
        <p:pic>
          <p:nvPicPr>
            <p:cNvPr id="93" name="Picture 5"/>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420712" y="4097270"/>
              <a:ext cx="648072" cy="206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 name="Picture 6"/>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289777" y="4384278"/>
              <a:ext cx="364790" cy="386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5" name="TextBox 12"/>
            <p:cNvSpPr txBox="1"/>
            <p:nvPr/>
          </p:nvSpPr>
          <p:spPr>
            <a:xfrm>
              <a:off x="-1707009" y="4030751"/>
              <a:ext cx="2816540" cy="338554"/>
            </a:xfrm>
            <a:prstGeom prst="rect">
              <a:avLst/>
            </a:prstGeom>
            <a:noFill/>
          </p:spPr>
          <p:txBody>
            <a:bodyPr wrap="none" rtlCol="0">
              <a:spAutoFit/>
            </a:bodyPr>
            <a:lstStyle/>
            <a:p>
              <a:r>
                <a:rPr lang="en-US" sz="1600" b="1" dirty="0" smtClean="0">
                  <a:solidFill>
                    <a:srgbClr val="0000FF"/>
                  </a:solidFill>
                </a:rPr>
                <a:t>Cruiser Flights / TOTAL = 8</a:t>
              </a:r>
              <a:endParaRPr lang="el-GR" sz="1600" b="1" dirty="0">
                <a:solidFill>
                  <a:srgbClr val="0000FF"/>
                </a:solidFill>
              </a:endParaRPr>
            </a:p>
          </p:txBody>
        </p:sp>
        <p:sp>
          <p:nvSpPr>
            <p:cNvPr id="86" name="TextBox 12"/>
            <p:cNvSpPr txBox="1"/>
            <p:nvPr/>
          </p:nvSpPr>
          <p:spPr>
            <a:xfrm>
              <a:off x="-1829789" y="4393313"/>
              <a:ext cx="3215689" cy="338554"/>
            </a:xfrm>
            <a:prstGeom prst="rect">
              <a:avLst/>
            </a:prstGeom>
            <a:noFill/>
          </p:spPr>
          <p:txBody>
            <a:bodyPr wrap="none" rtlCol="0">
              <a:spAutoFit/>
            </a:bodyPr>
            <a:lstStyle/>
            <a:p>
              <a:r>
                <a:rPr lang="en-US" sz="1600" b="1" dirty="0" smtClean="0">
                  <a:solidFill>
                    <a:srgbClr val="0000FF"/>
                  </a:solidFill>
                </a:rPr>
                <a:t>Skywalker Flights / TOTAL = 49</a:t>
              </a:r>
              <a:endParaRPr lang="el-GR" sz="1600" b="1" dirty="0">
                <a:solidFill>
                  <a:srgbClr val="0000FF"/>
                </a:solidFill>
              </a:endParaRPr>
            </a:p>
          </p:txBody>
        </p:sp>
      </p:grpSp>
      <p:pic>
        <p:nvPicPr>
          <p:cNvPr id="83"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71831" y="4851327"/>
            <a:ext cx="6937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400800" y="2791838"/>
            <a:ext cx="2324911" cy="8754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492868" y="3761362"/>
            <a:ext cx="2324911" cy="8754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4" name="Picture 2" descr="C:\Users\doomsword\Desktop\Cu nanoparticles in polyimide film4.gif"/>
          <p:cNvPicPr>
            <a:picLocks noChangeAspect="1" noChangeArrowheads="1"/>
          </p:cNvPicPr>
          <p:nvPr/>
        </p:nvPicPr>
        <p:blipFill>
          <a:blip r:embed="rId9" cstate="print">
            <a:extLst>
              <a:ext uri="{28A0092B-C50C-407E-A947-70E740481C1C}">
                <a14:useLocalDpi xmlns:a14="http://schemas.microsoft.com/office/drawing/2010/main"/>
              </a:ext>
            </a:extLst>
          </a:blip>
          <a:srcRect r="63636" b="-9778"/>
          <a:stretch>
            <a:fillRect/>
          </a:stretch>
        </p:blipFill>
        <p:spPr bwMode="auto">
          <a:xfrm>
            <a:off x="7685896" y="2636912"/>
            <a:ext cx="144016" cy="396045"/>
          </a:xfrm>
          <a:prstGeom prst="rect">
            <a:avLst/>
          </a:prstGeom>
          <a:noFill/>
          <a:ln>
            <a:noFill/>
          </a:ln>
        </p:spPr>
      </p:pic>
      <p:pic>
        <p:nvPicPr>
          <p:cNvPr id="115" name="Picture 2" descr="C:\Users\doomsword\Desktop\Cu nanoparticles in polyimide film4.gif"/>
          <p:cNvPicPr>
            <a:picLocks noChangeAspect="1" noChangeArrowheads="1"/>
          </p:cNvPicPr>
          <p:nvPr/>
        </p:nvPicPr>
        <p:blipFill>
          <a:blip r:embed="rId9" cstate="print">
            <a:extLst>
              <a:ext uri="{28A0092B-C50C-407E-A947-70E740481C1C}">
                <a14:useLocalDpi xmlns:a14="http://schemas.microsoft.com/office/drawing/2010/main"/>
              </a:ext>
            </a:extLst>
          </a:blip>
          <a:srcRect r="63636" b="-9778"/>
          <a:stretch>
            <a:fillRect/>
          </a:stretch>
        </p:blipFill>
        <p:spPr bwMode="auto">
          <a:xfrm>
            <a:off x="7901920" y="2636912"/>
            <a:ext cx="144016" cy="396045"/>
          </a:xfrm>
          <a:prstGeom prst="rect">
            <a:avLst/>
          </a:prstGeom>
          <a:noFill/>
          <a:ln>
            <a:noFill/>
          </a:ln>
        </p:spPr>
      </p:pic>
      <p:pic>
        <p:nvPicPr>
          <p:cNvPr id="116" name="Picture 2" descr="C:\Users\doomsword\Desktop\Cu nanoparticles in polyimide film4.gif"/>
          <p:cNvPicPr>
            <a:picLocks noChangeAspect="1" noChangeArrowheads="1"/>
          </p:cNvPicPr>
          <p:nvPr/>
        </p:nvPicPr>
        <p:blipFill>
          <a:blip r:embed="rId9" cstate="print">
            <a:extLst>
              <a:ext uri="{28A0092B-C50C-407E-A947-70E740481C1C}">
                <a14:useLocalDpi xmlns:a14="http://schemas.microsoft.com/office/drawing/2010/main"/>
              </a:ext>
            </a:extLst>
          </a:blip>
          <a:srcRect r="63636" b="-9778"/>
          <a:stretch>
            <a:fillRect/>
          </a:stretch>
        </p:blipFill>
        <p:spPr bwMode="auto">
          <a:xfrm>
            <a:off x="683568" y="3717032"/>
            <a:ext cx="144016" cy="396045"/>
          </a:xfrm>
          <a:prstGeom prst="rect">
            <a:avLst/>
          </a:prstGeom>
          <a:noFill/>
          <a:ln>
            <a:noFill/>
          </a:ln>
        </p:spPr>
      </p:pic>
      <p:sp>
        <p:nvSpPr>
          <p:cNvPr id="101" name="Rectangle 100"/>
          <p:cNvSpPr/>
          <p:nvPr/>
        </p:nvSpPr>
        <p:spPr>
          <a:xfrm>
            <a:off x="6417013" y="3771090"/>
            <a:ext cx="2324911" cy="8754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8" name="Picture 2" descr="C:\Users\doomsword\Desktop\Cu nanoparticles in polyimide film4.gif"/>
          <p:cNvPicPr>
            <a:picLocks noChangeAspect="1" noChangeArrowheads="1"/>
          </p:cNvPicPr>
          <p:nvPr/>
        </p:nvPicPr>
        <p:blipFill>
          <a:blip r:embed="rId9" cstate="print">
            <a:extLst>
              <a:ext uri="{28A0092B-C50C-407E-A947-70E740481C1C}">
                <a14:useLocalDpi xmlns:a14="http://schemas.microsoft.com/office/drawing/2010/main"/>
              </a:ext>
            </a:extLst>
          </a:blip>
          <a:srcRect r="63636" b="-9778"/>
          <a:stretch>
            <a:fillRect/>
          </a:stretch>
        </p:blipFill>
        <p:spPr bwMode="auto">
          <a:xfrm>
            <a:off x="6506489" y="3680137"/>
            <a:ext cx="144016" cy="396045"/>
          </a:xfrm>
          <a:prstGeom prst="rect">
            <a:avLst/>
          </a:prstGeom>
          <a:noFill/>
          <a:ln>
            <a:noFill/>
          </a:ln>
        </p:spPr>
      </p:pic>
      <p:sp>
        <p:nvSpPr>
          <p:cNvPr id="102" name="Rectangle 101"/>
          <p:cNvSpPr/>
          <p:nvPr/>
        </p:nvSpPr>
        <p:spPr>
          <a:xfrm>
            <a:off x="499354" y="4750341"/>
            <a:ext cx="2324911" cy="8754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5217269" y="4837890"/>
            <a:ext cx="2324911" cy="8754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9" name="Picture 2" descr="C:\Users\doomsword\Desktop\Cu nanoparticles in polyimide film4.gif"/>
          <p:cNvPicPr>
            <a:picLocks noChangeAspect="1" noChangeArrowheads="1"/>
          </p:cNvPicPr>
          <p:nvPr/>
        </p:nvPicPr>
        <p:blipFill>
          <a:blip r:embed="rId9" cstate="print">
            <a:extLst>
              <a:ext uri="{28A0092B-C50C-407E-A947-70E740481C1C}">
                <a14:useLocalDpi xmlns:a14="http://schemas.microsoft.com/office/drawing/2010/main"/>
              </a:ext>
            </a:extLst>
          </a:blip>
          <a:srcRect r="63636" b="-9778"/>
          <a:stretch>
            <a:fillRect/>
          </a:stretch>
        </p:blipFill>
        <p:spPr bwMode="auto">
          <a:xfrm>
            <a:off x="6516216" y="4682320"/>
            <a:ext cx="144016" cy="396045"/>
          </a:xfrm>
          <a:prstGeom prst="rect">
            <a:avLst/>
          </a:prstGeom>
          <a:noFill/>
          <a:ln>
            <a:noFill/>
          </a:ln>
        </p:spPr>
      </p:pic>
      <p:sp>
        <p:nvSpPr>
          <p:cNvPr id="121" name="Rectangle 120"/>
          <p:cNvSpPr/>
          <p:nvPr/>
        </p:nvSpPr>
        <p:spPr>
          <a:xfrm>
            <a:off x="586903" y="6598597"/>
            <a:ext cx="745787" cy="8430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81"/>
          <p:cNvSpPr txBox="1"/>
          <p:nvPr/>
        </p:nvSpPr>
        <p:spPr>
          <a:xfrm>
            <a:off x="1359753" y="6473558"/>
            <a:ext cx="673327" cy="307777"/>
          </a:xfrm>
          <a:prstGeom prst="rect">
            <a:avLst/>
          </a:prstGeom>
          <a:noFill/>
        </p:spPr>
        <p:txBody>
          <a:bodyPr wrap="square" rtlCol="0">
            <a:spAutoFit/>
          </a:bodyPr>
          <a:lstStyle/>
          <a:p>
            <a:r>
              <a:rPr lang="en-US" sz="1400" b="1" dirty="0" smtClean="0"/>
              <a:t>dust</a:t>
            </a:r>
            <a:endParaRPr lang="el-GR" sz="1400" b="1" dirty="0"/>
          </a:p>
        </p:txBody>
      </p:sp>
      <p:sp>
        <p:nvSpPr>
          <p:cNvPr id="123" name="ZoneTexte 25"/>
          <p:cNvSpPr txBox="1"/>
          <p:nvPr/>
        </p:nvSpPr>
        <p:spPr>
          <a:xfrm>
            <a:off x="2555776" y="5445224"/>
            <a:ext cx="301686" cy="369332"/>
          </a:xfrm>
          <a:prstGeom prst="rect">
            <a:avLst/>
          </a:prstGeom>
          <a:solidFill>
            <a:schemeClr val="tx1"/>
          </a:solidFill>
        </p:spPr>
        <p:txBody>
          <a:bodyPr wrap="none" rtlCol="0">
            <a:spAutoFit/>
          </a:bodyPr>
          <a:lstStyle/>
          <a:p>
            <a:r>
              <a:rPr lang="en-US" b="1" dirty="0" smtClean="0">
                <a:solidFill>
                  <a:schemeClr val="bg1"/>
                </a:solidFill>
              </a:rPr>
              <a:t>3</a:t>
            </a:r>
            <a:endParaRPr lang="en-US" b="1" dirty="0">
              <a:solidFill>
                <a:schemeClr val="bg1"/>
              </a:solidFill>
            </a:endParaRPr>
          </a:p>
        </p:txBody>
      </p:sp>
      <p:sp>
        <p:nvSpPr>
          <p:cNvPr id="124" name="ZoneTexte 25"/>
          <p:cNvSpPr txBox="1"/>
          <p:nvPr/>
        </p:nvSpPr>
        <p:spPr>
          <a:xfrm>
            <a:off x="4788024" y="5445224"/>
            <a:ext cx="301686" cy="369332"/>
          </a:xfrm>
          <a:prstGeom prst="rect">
            <a:avLst/>
          </a:prstGeom>
          <a:solidFill>
            <a:schemeClr val="tx1"/>
          </a:solidFill>
        </p:spPr>
        <p:txBody>
          <a:bodyPr wrap="none" rtlCol="0">
            <a:spAutoFit/>
          </a:bodyPr>
          <a:lstStyle/>
          <a:p>
            <a:r>
              <a:rPr lang="en-US" b="1" dirty="0" smtClean="0">
                <a:solidFill>
                  <a:schemeClr val="bg1"/>
                </a:solidFill>
              </a:rPr>
              <a:t>2</a:t>
            </a:r>
            <a:endParaRPr lang="en-US" b="1" dirty="0">
              <a:solidFill>
                <a:schemeClr val="bg1"/>
              </a:solidFill>
            </a:endParaRPr>
          </a:p>
        </p:txBody>
      </p:sp>
      <p:pic>
        <p:nvPicPr>
          <p:cNvPr id="125"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151630" y="5891787"/>
            <a:ext cx="576064"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6"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527894" y="5819779"/>
            <a:ext cx="576064"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7" name="Oval 126"/>
          <p:cNvSpPr>
            <a:spLocks noChangeAspect="1"/>
          </p:cNvSpPr>
          <p:nvPr/>
        </p:nvSpPr>
        <p:spPr>
          <a:xfrm>
            <a:off x="2196000" y="5544000"/>
            <a:ext cx="137160" cy="13716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8" name="Oval 127"/>
          <p:cNvSpPr>
            <a:spLocks noChangeAspect="1"/>
          </p:cNvSpPr>
          <p:nvPr/>
        </p:nvSpPr>
        <p:spPr>
          <a:xfrm>
            <a:off x="4572000" y="5544000"/>
            <a:ext cx="137160" cy="13716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9" name="Rectangle 128"/>
          <p:cNvSpPr/>
          <p:nvPr/>
        </p:nvSpPr>
        <p:spPr>
          <a:xfrm>
            <a:off x="4062612" y="5817141"/>
            <a:ext cx="1118988" cy="90173"/>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53085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b="-356"/>
          <a:stretch/>
        </p:blipFill>
        <p:spPr>
          <a:xfrm>
            <a:off x="-2" y="4584700"/>
            <a:ext cx="9144001" cy="228600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b="-115"/>
          <a:stretch/>
        </p:blipFill>
        <p:spPr>
          <a:xfrm>
            <a:off x="-1" y="0"/>
            <a:ext cx="9144001" cy="4724400"/>
          </a:xfrm>
          <a:prstGeom prst="rect">
            <a:avLst/>
          </a:prstGeom>
        </p:spPr>
      </p:pic>
      <p:sp>
        <p:nvSpPr>
          <p:cNvPr id="2" name="Rectangle 2"/>
          <p:cNvSpPr txBox="1">
            <a:spLocks/>
          </p:cNvSpPr>
          <p:nvPr/>
        </p:nvSpPr>
        <p:spPr>
          <a:xfrm>
            <a:off x="0" y="0"/>
            <a:ext cx="9144000" cy="576775"/>
          </a:xfrm>
          <a:prstGeom prst="rect">
            <a:avLst/>
          </a:prstGeom>
        </p:spPr>
        <p:txBody>
          <a:bodyPr/>
          <a:lstStyle>
            <a:lvl1pPr algn="l" rtl="0" eaLnBrk="0" fontAlgn="base" hangingPunct="0">
              <a:spcBef>
                <a:spcPct val="0"/>
              </a:spcBef>
              <a:spcAft>
                <a:spcPct val="0"/>
              </a:spcAft>
              <a:defRPr sz="3600" b="1" kern="1200">
                <a:solidFill>
                  <a:srgbClr val="017F73"/>
                </a:solidFill>
                <a:latin typeface="+mj-lt"/>
                <a:ea typeface="+mj-ea"/>
                <a:cs typeface="+mj-cs"/>
              </a:defRPr>
            </a:lvl1pPr>
            <a:lvl2pPr algn="l" rtl="0" eaLnBrk="0" fontAlgn="base" hangingPunct="0">
              <a:spcBef>
                <a:spcPct val="0"/>
              </a:spcBef>
              <a:spcAft>
                <a:spcPct val="0"/>
              </a:spcAft>
              <a:defRPr sz="3600" b="1">
                <a:solidFill>
                  <a:srgbClr val="017F73"/>
                </a:solidFill>
                <a:latin typeface="Calibri" pitchFamily="34" charset="0"/>
              </a:defRPr>
            </a:lvl2pPr>
            <a:lvl3pPr algn="l" rtl="0" eaLnBrk="0" fontAlgn="base" hangingPunct="0">
              <a:spcBef>
                <a:spcPct val="0"/>
              </a:spcBef>
              <a:spcAft>
                <a:spcPct val="0"/>
              </a:spcAft>
              <a:defRPr sz="3600" b="1">
                <a:solidFill>
                  <a:srgbClr val="017F73"/>
                </a:solidFill>
                <a:latin typeface="Calibri" pitchFamily="34" charset="0"/>
              </a:defRPr>
            </a:lvl3pPr>
            <a:lvl4pPr algn="l" rtl="0" eaLnBrk="0" fontAlgn="base" hangingPunct="0">
              <a:spcBef>
                <a:spcPct val="0"/>
              </a:spcBef>
              <a:spcAft>
                <a:spcPct val="0"/>
              </a:spcAft>
              <a:defRPr sz="3600" b="1">
                <a:solidFill>
                  <a:srgbClr val="017F73"/>
                </a:solidFill>
                <a:latin typeface="Calibri" pitchFamily="34" charset="0"/>
              </a:defRPr>
            </a:lvl4pPr>
            <a:lvl5pPr algn="l" rtl="0" eaLnBrk="0" fontAlgn="base" hangingPunct="0">
              <a:spcBef>
                <a:spcPct val="0"/>
              </a:spcBef>
              <a:spcAft>
                <a:spcPct val="0"/>
              </a:spcAft>
              <a:defRPr sz="3600" b="1">
                <a:solidFill>
                  <a:srgbClr val="017F73"/>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altLang="en-US" sz="3000" dirty="0"/>
              <a:t>UAV </a:t>
            </a:r>
            <a:r>
              <a:rPr lang="en-US" altLang="en-US" sz="3000" dirty="0" smtClean="0"/>
              <a:t>routine monitoring activities </a:t>
            </a:r>
            <a:endParaRPr lang="en-US" altLang="en-US" sz="3000" dirty="0"/>
          </a:p>
          <a:p>
            <a:pPr algn="ctr"/>
            <a:r>
              <a:rPr lang="en-US" altLang="en-US" sz="2000" dirty="0" smtClean="0"/>
              <a:t>                                                         </a:t>
            </a:r>
            <a:endParaRPr lang="en-US" altLang="en-US" sz="2000" dirty="0"/>
          </a:p>
        </p:txBody>
      </p:sp>
      <p:sp>
        <p:nvSpPr>
          <p:cNvPr id="3" name="Espace réservé du contenu 2"/>
          <p:cNvSpPr txBox="1">
            <a:spLocks/>
          </p:cNvSpPr>
          <p:nvPr/>
        </p:nvSpPr>
        <p:spPr bwMode="auto">
          <a:xfrm>
            <a:off x="254000" y="5415492"/>
            <a:ext cx="8506394"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85725" eaLnBrk="0" hangingPunct="0">
              <a:spcBef>
                <a:spcPct val="20000"/>
              </a:spcBef>
              <a:buFont typeface="Wingdings" pitchFamily="2" charset="2"/>
              <a:buChar char="§"/>
              <a:defRPr sz="2800" b="1">
                <a:solidFill>
                  <a:srgbClr val="00234C"/>
                </a:solidFill>
                <a:latin typeface="Calibri" pitchFamily="34" charset="0"/>
              </a:defRPr>
            </a:lvl1pPr>
            <a:lvl2pPr marL="742950" indent="-285750" eaLnBrk="0" hangingPunct="0">
              <a:spcBef>
                <a:spcPct val="20000"/>
              </a:spcBef>
              <a:buFont typeface="Times" pitchFamily="-64" charset="0"/>
              <a:buChar char="–"/>
              <a:defRPr sz="2400">
                <a:solidFill>
                  <a:srgbClr val="00234C"/>
                </a:solidFill>
                <a:latin typeface="Calibri" pitchFamily="34" charset="0"/>
              </a:defRPr>
            </a:lvl2pPr>
            <a:lvl3pPr marL="1143000" indent="-228600" eaLnBrk="0" hangingPunct="0">
              <a:spcBef>
                <a:spcPct val="20000"/>
              </a:spcBef>
              <a:buFont typeface="Arial" charset="0"/>
              <a:buChar char="•"/>
              <a:defRPr sz="2000">
                <a:solidFill>
                  <a:srgbClr val="00234C"/>
                </a:solidFill>
                <a:latin typeface="Calibri" pitchFamily="34" charset="0"/>
              </a:defRPr>
            </a:lvl3pPr>
            <a:lvl4pPr marL="1600200" indent="-228600" eaLnBrk="0" hangingPunct="0">
              <a:spcBef>
                <a:spcPct val="20000"/>
              </a:spcBef>
              <a:buFont typeface="Arial" charset="0"/>
              <a:buChar char="–"/>
              <a:defRPr>
                <a:solidFill>
                  <a:srgbClr val="00234C"/>
                </a:solidFill>
                <a:latin typeface="Calibri" pitchFamily="34" charset="0"/>
              </a:defRPr>
            </a:lvl4pPr>
            <a:lvl5pPr marL="2057400" indent="-228600" eaLnBrk="0" hangingPunct="0">
              <a:spcBef>
                <a:spcPct val="20000"/>
              </a:spcBef>
              <a:buFont typeface="Arial" charset="0"/>
              <a:buChar char="»"/>
              <a:defRPr>
                <a:solidFill>
                  <a:srgbClr val="00234C"/>
                </a:solidFill>
                <a:latin typeface="Calibri" pitchFamily="34" charset="0"/>
              </a:defRPr>
            </a:lvl5pPr>
            <a:lvl6pPr marL="2514600" indent="-228600" eaLnBrk="0" fontAlgn="base" hangingPunct="0">
              <a:spcBef>
                <a:spcPct val="20000"/>
              </a:spcBef>
              <a:spcAft>
                <a:spcPct val="0"/>
              </a:spcAft>
              <a:buFont typeface="Arial" charset="0"/>
              <a:buChar char="»"/>
              <a:defRPr>
                <a:solidFill>
                  <a:srgbClr val="00234C"/>
                </a:solidFill>
                <a:latin typeface="Calibri" pitchFamily="34" charset="0"/>
              </a:defRPr>
            </a:lvl6pPr>
            <a:lvl7pPr marL="2971800" indent="-228600" eaLnBrk="0" fontAlgn="base" hangingPunct="0">
              <a:spcBef>
                <a:spcPct val="20000"/>
              </a:spcBef>
              <a:spcAft>
                <a:spcPct val="0"/>
              </a:spcAft>
              <a:buFont typeface="Arial" charset="0"/>
              <a:buChar char="»"/>
              <a:defRPr>
                <a:solidFill>
                  <a:srgbClr val="00234C"/>
                </a:solidFill>
                <a:latin typeface="Calibri" pitchFamily="34" charset="0"/>
              </a:defRPr>
            </a:lvl7pPr>
            <a:lvl8pPr marL="3429000" indent="-228600" eaLnBrk="0" fontAlgn="base" hangingPunct="0">
              <a:spcBef>
                <a:spcPct val="20000"/>
              </a:spcBef>
              <a:spcAft>
                <a:spcPct val="0"/>
              </a:spcAft>
              <a:buFont typeface="Arial" charset="0"/>
              <a:buChar char="»"/>
              <a:defRPr>
                <a:solidFill>
                  <a:srgbClr val="00234C"/>
                </a:solidFill>
                <a:latin typeface="Calibri" pitchFamily="34" charset="0"/>
              </a:defRPr>
            </a:lvl8pPr>
            <a:lvl9pPr marL="3886200" indent="-228600" eaLnBrk="0" fontAlgn="base" hangingPunct="0">
              <a:spcBef>
                <a:spcPct val="20000"/>
              </a:spcBef>
              <a:spcAft>
                <a:spcPct val="0"/>
              </a:spcAft>
              <a:buFont typeface="Arial" charset="0"/>
              <a:buChar char="»"/>
              <a:defRPr>
                <a:solidFill>
                  <a:srgbClr val="00234C"/>
                </a:solidFill>
                <a:latin typeface="Calibri" pitchFamily="34" charset="0"/>
              </a:defRPr>
            </a:lvl9pPr>
          </a:lstStyle>
          <a:p>
            <a:pPr marL="371475" indent="-285750" algn="just" eaLnBrk="1" hangingPunct="1">
              <a:buFont typeface="Wingdings" panose="05000000000000000000" pitchFamily="2" charset="2"/>
              <a:buChar char="ü"/>
            </a:pPr>
            <a:r>
              <a:rPr lang="en-US" altLang="fr-FR" sz="1600" dirty="0" smtClean="0">
                <a:solidFill>
                  <a:srgbClr val="017F73"/>
                </a:solidFill>
                <a:latin typeface="Comic Sans MS" pitchFamily="66" charset="0"/>
              </a:rPr>
              <a:t>In-situ constrain of remote sensing (</a:t>
            </a:r>
            <a:r>
              <a:rPr lang="en-US" altLang="fr-FR" sz="1600" dirty="0" err="1" smtClean="0">
                <a:solidFill>
                  <a:srgbClr val="017F73"/>
                </a:solidFill>
                <a:latin typeface="Comic Sans MS" pitchFamily="66" charset="0"/>
              </a:rPr>
              <a:t>sunphotometer</a:t>
            </a:r>
            <a:r>
              <a:rPr lang="en-US" altLang="fr-FR" sz="1600" dirty="0" smtClean="0">
                <a:solidFill>
                  <a:srgbClr val="017F73"/>
                </a:solidFill>
                <a:latin typeface="Comic Sans MS" pitchFamily="66" charset="0"/>
              </a:rPr>
              <a:t>, </a:t>
            </a:r>
            <a:r>
              <a:rPr lang="en-US" altLang="fr-FR" sz="1600" dirty="0" err="1" smtClean="0">
                <a:solidFill>
                  <a:srgbClr val="017F73"/>
                </a:solidFill>
                <a:latin typeface="Comic Sans MS" pitchFamily="66" charset="0"/>
              </a:rPr>
              <a:t>lidar</a:t>
            </a:r>
            <a:r>
              <a:rPr lang="en-US" altLang="fr-FR" sz="1600" dirty="0" smtClean="0">
                <a:solidFill>
                  <a:srgbClr val="017F73"/>
                </a:solidFill>
                <a:latin typeface="Comic Sans MS" pitchFamily="66" charset="0"/>
              </a:rPr>
              <a:t>) retrieval algorithms of aerosol optical properties and IN parametrization</a:t>
            </a:r>
            <a:endParaRPr lang="en-US" altLang="fr-FR" sz="1600" dirty="0">
              <a:solidFill>
                <a:srgbClr val="017F73"/>
              </a:solidFill>
              <a:latin typeface="Comic Sans MS" pitchFamily="66" charset="0"/>
            </a:endParaRPr>
          </a:p>
        </p:txBody>
      </p:sp>
      <p:sp>
        <p:nvSpPr>
          <p:cNvPr id="4" name="Espace réservé du contenu 2"/>
          <p:cNvSpPr txBox="1">
            <a:spLocks/>
          </p:cNvSpPr>
          <p:nvPr/>
        </p:nvSpPr>
        <p:spPr bwMode="auto">
          <a:xfrm>
            <a:off x="254000" y="6059487"/>
            <a:ext cx="8506394"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85725" eaLnBrk="0" hangingPunct="0">
              <a:spcBef>
                <a:spcPct val="20000"/>
              </a:spcBef>
              <a:buFont typeface="Wingdings" pitchFamily="2" charset="2"/>
              <a:buChar char="§"/>
              <a:defRPr sz="2800" b="1">
                <a:solidFill>
                  <a:srgbClr val="00234C"/>
                </a:solidFill>
                <a:latin typeface="Calibri" pitchFamily="34" charset="0"/>
              </a:defRPr>
            </a:lvl1pPr>
            <a:lvl2pPr marL="742950" indent="-285750" eaLnBrk="0" hangingPunct="0">
              <a:spcBef>
                <a:spcPct val="20000"/>
              </a:spcBef>
              <a:buFont typeface="Times" pitchFamily="-64" charset="0"/>
              <a:buChar char="–"/>
              <a:defRPr sz="2400">
                <a:solidFill>
                  <a:srgbClr val="00234C"/>
                </a:solidFill>
                <a:latin typeface="Calibri" pitchFamily="34" charset="0"/>
              </a:defRPr>
            </a:lvl2pPr>
            <a:lvl3pPr marL="1143000" indent="-228600" eaLnBrk="0" hangingPunct="0">
              <a:spcBef>
                <a:spcPct val="20000"/>
              </a:spcBef>
              <a:buFont typeface="Arial" charset="0"/>
              <a:buChar char="•"/>
              <a:defRPr sz="2000">
                <a:solidFill>
                  <a:srgbClr val="00234C"/>
                </a:solidFill>
                <a:latin typeface="Calibri" pitchFamily="34" charset="0"/>
              </a:defRPr>
            </a:lvl3pPr>
            <a:lvl4pPr marL="1600200" indent="-228600" eaLnBrk="0" hangingPunct="0">
              <a:spcBef>
                <a:spcPct val="20000"/>
              </a:spcBef>
              <a:buFont typeface="Arial" charset="0"/>
              <a:buChar char="–"/>
              <a:defRPr>
                <a:solidFill>
                  <a:srgbClr val="00234C"/>
                </a:solidFill>
                <a:latin typeface="Calibri" pitchFamily="34" charset="0"/>
              </a:defRPr>
            </a:lvl4pPr>
            <a:lvl5pPr marL="2057400" indent="-228600" eaLnBrk="0" hangingPunct="0">
              <a:spcBef>
                <a:spcPct val="20000"/>
              </a:spcBef>
              <a:buFont typeface="Arial" charset="0"/>
              <a:buChar char="»"/>
              <a:defRPr>
                <a:solidFill>
                  <a:srgbClr val="00234C"/>
                </a:solidFill>
                <a:latin typeface="Calibri" pitchFamily="34" charset="0"/>
              </a:defRPr>
            </a:lvl5pPr>
            <a:lvl6pPr marL="2514600" indent="-228600" eaLnBrk="0" fontAlgn="base" hangingPunct="0">
              <a:spcBef>
                <a:spcPct val="20000"/>
              </a:spcBef>
              <a:spcAft>
                <a:spcPct val="0"/>
              </a:spcAft>
              <a:buFont typeface="Arial" charset="0"/>
              <a:buChar char="»"/>
              <a:defRPr>
                <a:solidFill>
                  <a:srgbClr val="00234C"/>
                </a:solidFill>
                <a:latin typeface="Calibri" pitchFamily="34" charset="0"/>
              </a:defRPr>
            </a:lvl6pPr>
            <a:lvl7pPr marL="2971800" indent="-228600" eaLnBrk="0" fontAlgn="base" hangingPunct="0">
              <a:spcBef>
                <a:spcPct val="20000"/>
              </a:spcBef>
              <a:spcAft>
                <a:spcPct val="0"/>
              </a:spcAft>
              <a:buFont typeface="Arial" charset="0"/>
              <a:buChar char="»"/>
              <a:defRPr>
                <a:solidFill>
                  <a:srgbClr val="00234C"/>
                </a:solidFill>
                <a:latin typeface="Calibri" pitchFamily="34" charset="0"/>
              </a:defRPr>
            </a:lvl7pPr>
            <a:lvl8pPr marL="3429000" indent="-228600" eaLnBrk="0" fontAlgn="base" hangingPunct="0">
              <a:spcBef>
                <a:spcPct val="20000"/>
              </a:spcBef>
              <a:spcAft>
                <a:spcPct val="0"/>
              </a:spcAft>
              <a:buFont typeface="Arial" charset="0"/>
              <a:buChar char="»"/>
              <a:defRPr>
                <a:solidFill>
                  <a:srgbClr val="00234C"/>
                </a:solidFill>
                <a:latin typeface="Calibri" pitchFamily="34" charset="0"/>
              </a:defRPr>
            </a:lvl8pPr>
            <a:lvl9pPr marL="3886200" indent="-228600" eaLnBrk="0" fontAlgn="base" hangingPunct="0">
              <a:spcBef>
                <a:spcPct val="20000"/>
              </a:spcBef>
              <a:spcAft>
                <a:spcPct val="0"/>
              </a:spcAft>
              <a:buFont typeface="Arial" charset="0"/>
              <a:buChar char="»"/>
              <a:defRPr>
                <a:solidFill>
                  <a:srgbClr val="00234C"/>
                </a:solidFill>
                <a:latin typeface="Calibri" pitchFamily="34" charset="0"/>
              </a:defRPr>
            </a:lvl9pPr>
          </a:lstStyle>
          <a:p>
            <a:pPr marL="371475" indent="-285750" algn="just" eaLnBrk="1" hangingPunct="1">
              <a:buFont typeface="Wingdings" panose="05000000000000000000" pitchFamily="2" charset="2"/>
              <a:buChar char="ü"/>
            </a:pPr>
            <a:r>
              <a:rPr lang="en-US" altLang="fr-FR" sz="1600" dirty="0" smtClean="0">
                <a:solidFill>
                  <a:srgbClr val="017F73"/>
                </a:solidFill>
                <a:latin typeface="Comic Sans MS" pitchFamily="66" charset="0"/>
              </a:rPr>
              <a:t>Demonstration of the added-value of UAV platforms in long-term routine observations of the atmosphere (ACTRIS ESFRI)</a:t>
            </a:r>
            <a:endParaRPr lang="en-US" altLang="fr-FR" sz="1600" dirty="0">
              <a:solidFill>
                <a:srgbClr val="017F73"/>
              </a:solidFill>
              <a:latin typeface="Comic Sans MS" pitchFamily="66" charset="0"/>
            </a:endParaRPr>
          </a:p>
        </p:txBody>
      </p:sp>
      <p:sp>
        <p:nvSpPr>
          <p:cNvPr id="5" name="Espace réservé du contenu 2"/>
          <p:cNvSpPr txBox="1">
            <a:spLocks/>
          </p:cNvSpPr>
          <p:nvPr/>
        </p:nvSpPr>
        <p:spPr bwMode="auto">
          <a:xfrm>
            <a:off x="254000" y="4771496"/>
            <a:ext cx="8506394"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85725" eaLnBrk="0" hangingPunct="0">
              <a:spcBef>
                <a:spcPct val="20000"/>
              </a:spcBef>
              <a:buFont typeface="Wingdings" pitchFamily="2" charset="2"/>
              <a:buChar char="§"/>
              <a:defRPr sz="2800" b="1">
                <a:solidFill>
                  <a:srgbClr val="00234C"/>
                </a:solidFill>
                <a:latin typeface="Calibri" pitchFamily="34" charset="0"/>
              </a:defRPr>
            </a:lvl1pPr>
            <a:lvl2pPr marL="742950" indent="-285750" eaLnBrk="0" hangingPunct="0">
              <a:spcBef>
                <a:spcPct val="20000"/>
              </a:spcBef>
              <a:buFont typeface="Times" pitchFamily="-64" charset="0"/>
              <a:buChar char="–"/>
              <a:defRPr sz="2400">
                <a:solidFill>
                  <a:srgbClr val="00234C"/>
                </a:solidFill>
                <a:latin typeface="Calibri" pitchFamily="34" charset="0"/>
              </a:defRPr>
            </a:lvl2pPr>
            <a:lvl3pPr marL="1143000" indent="-228600" eaLnBrk="0" hangingPunct="0">
              <a:spcBef>
                <a:spcPct val="20000"/>
              </a:spcBef>
              <a:buFont typeface="Arial" charset="0"/>
              <a:buChar char="•"/>
              <a:defRPr sz="2000">
                <a:solidFill>
                  <a:srgbClr val="00234C"/>
                </a:solidFill>
                <a:latin typeface="Calibri" pitchFamily="34" charset="0"/>
              </a:defRPr>
            </a:lvl3pPr>
            <a:lvl4pPr marL="1600200" indent="-228600" eaLnBrk="0" hangingPunct="0">
              <a:spcBef>
                <a:spcPct val="20000"/>
              </a:spcBef>
              <a:buFont typeface="Arial" charset="0"/>
              <a:buChar char="–"/>
              <a:defRPr>
                <a:solidFill>
                  <a:srgbClr val="00234C"/>
                </a:solidFill>
                <a:latin typeface="Calibri" pitchFamily="34" charset="0"/>
              </a:defRPr>
            </a:lvl4pPr>
            <a:lvl5pPr marL="2057400" indent="-228600" eaLnBrk="0" hangingPunct="0">
              <a:spcBef>
                <a:spcPct val="20000"/>
              </a:spcBef>
              <a:buFont typeface="Arial" charset="0"/>
              <a:buChar char="»"/>
              <a:defRPr>
                <a:solidFill>
                  <a:srgbClr val="00234C"/>
                </a:solidFill>
                <a:latin typeface="Calibri" pitchFamily="34" charset="0"/>
              </a:defRPr>
            </a:lvl5pPr>
            <a:lvl6pPr marL="2514600" indent="-228600" eaLnBrk="0" fontAlgn="base" hangingPunct="0">
              <a:spcBef>
                <a:spcPct val="20000"/>
              </a:spcBef>
              <a:spcAft>
                <a:spcPct val="0"/>
              </a:spcAft>
              <a:buFont typeface="Arial" charset="0"/>
              <a:buChar char="»"/>
              <a:defRPr>
                <a:solidFill>
                  <a:srgbClr val="00234C"/>
                </a:solidFill>
                <a:latin typeface="Calibri" pitchFamily="34" charset="0"/>
              </a:defRPr>
            </a:lvl6pPr>
            <a:lvl7pPr marL="2971800" indent="-228600" eaLnBrk="0" fontAlgn="base" hangingPunct="0">
              <a:spcBef>
                <a:spcPct val="20000"/>
              </a:spcBef>
              <a:spcAft>
                <a:spcPct val="0"/>
              </a:spcAft>
              <a:buFont typeface="Arial" charset="0"/>
              <a:buChar char="»"/>
              <a:defRPr>
                <a:solidFill>
                  <a:srgbClr val="00234C"/>
                </a:solidFill>
                <a:latin typeface="Calibri" pitchFamily="34" charset="0"/>
              </a:defRPr>
            </a:lvl7pPr>
            <a:lvl8pPr marL="3429000" indent="-228600" eaLnBrk="0" fontAlgn="base" hangingPunct="0">
              <a:spcBef>
                <a:spcPct val="20000"/>
              </a:spcBef>
              <a:spcAft>
                <a:spcPct val="0"/>
              </a:spcAft>
              <a:buFont typeface="Arial" charset="0"/>
              <a:buChar char="»"/>
              <a:defRPr>
                <a:solidFill>
                  <a:srgbClr val="00234C"/>
                </a:solidFill>
                <a:latin typeface="Calibri" pitchFamily="34" charset="0"/>
              </a:defRPr>
            </a:lvl8pPr>
            <a:lvl9pPr marL="3886200" indent="-228600" eaLnBrk="0" fontAlgn="base" hangingPunct="0">
              <a:spcBef>
                <a:spcPct val="20000"/>
              </a:spcBef>
              <a:spcAft>
                <a:spcPct val="0"/>
              </a:spcAft>
              <a:buFont typeface="Arial" charset="0"/>
              <a:buChar char="»"/>
              <a:defRPr>
                <a:solidFill>
                  <a:srgbClr val="00234C"/>
                </a:solidFill>
                <a:latin typeface="Calibri" pitchFamily="34" charset="0"/>
              </a:defRPr>
            </a:lvl9pPr>
          </a:lstStyle>
          <a:p>
            <a:pPr marL="371475" indent="-285750" algn="just" eaLnBrk="1" hangingPunct="1">
              <a:buFont typeface="Wingdings" panose="05000000000000000000" pitchFamily="2" charset="2"/>
              <a:buChar char="ü"/>
            </a:pPr>
            <a:r>
              <a:rPr lang="en-US" altLang="fr-FR" sz="1600" dirty="0" smtClean="0">
                <a:solidFill>
                  <a:srgbClr val="017F73"/>
                </a:solidFill>
                <a:latin typeface="Comic Sans MS" pitchFamily="66" charset="0"/>
              </a:rPr>
              <a:t>Investigating the influence of boundary layer vs free troposphere on atmospheric processes</a:t>
            </a:r>
            <a:endParaRPr lang="en-US" altLang="fr-FR" sz="1600" dirty="0">
              <a:solidFill>
                <a:srgbClr val="017F73"/>
              </a:solidFill>
              <a:latin typeface="Comic Sans MS" pitchFamily="66" charset="0"/>
            </a:endParaRPr>
          </a:p>
        </p:txBody>
      </p:sp>
      <p:sp>
        <p:nvSpPr>
          <p:cNvPr id="6" name="Espace réservé du contenu 2"/>
          <p:cNvSpPr txBox="1">
            <a:spLocks/>
          </p:cNvSpPr>
          <p:nvPr/>
        </p:nvSpPr>
        <p:spPr bwMode="auto">
          <a:xfrm>
            <a:off x="254000" y="4127500"/>
            <a:ext cx="8506394"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85725" eaLnBrk="0" hangingPunct="0">
              <a:spcBef>
                <a:spcPct val="20000"/>
              </a:spcBef>
              <a:buFont typeface="Wingdings" pitchFamily="2" charset="2"/>
              <a:buChar char="§"/>
              <a:defRPr sz="2800" b="1">
                <a:solidFill>
                  <a:srgbClr val="00234C"/>
                </a:solidFill>
                <a:latin typeface="Calibri" pitchFamily="34" charset="0"/>
              </a:defRPr>
            </a:lvl1pPr>
            <a:lvl2pPr marL="742950" indent="-285750" eaLnBrk="0" hangingPunct="0">
              <a:spcBef>
                <a:spcPct val="20000"/>
              </a:spcBef>
              <a:buFont typeface="Times" pitchFamily="-64" charset="0"/>
              <a:buChar char="–"/>
              <a:defRPr sz="2400">
                <a:solidFill>
                  <a:srgbClr val="00234C"/>
                </a:solidFill>
                <a:latin typeface="Calibri" pitchFamily="34" charset="0"/>
              </a:defRPr>
            </a:lvl2pPr>
            <a:lvl3pPr marL="1143000" indent="-228600" eaLnBrk="0" hangingPunct="0">
              <a:spcBef>
                <a:spcPct val="20000"/>
              </a:spcBef>
              <a:buFont typeface="Arial" charset="0"/>
              <a:buChar char="•"/>
              <a:defRPr sz="2000">
                <a:solidFill>
                  <a:srgbClr val="00234C"/>
                </a:solidFill>
                <a:latin typeface="Calibri" pitchFamily="34" charset="0"/>
              </a:defRPr>
            </a:lvl3pPr>
            <a:lvl4pPr marL="1600200" indent="-228600" eaLnBrk="0" hangingPunct="0">
              <a:spcBef>
                <a:spcPct val="20000"/>
              </a:spcBef>
              <a:buFont typeface="Arial" charset="0"/>
              <a:buChar char="–"/>
              <a:defRPr>
                <a:solidFill>
                  <a:srgbClr val="00234C"/>
                </a:solidFill>
                <a:latin typeface="Calibri" pitchFamily="34" charset="0"/>
              </a:defRPr>
            </a:lvl4pPr>
            <a:lvl5pPr marL="2057400" indent="-228600" eaLnBrk="0" hangingPunct="0">
              <a:spcBef>
                <a:spcPct val="20000"/>
              </a:spcBef>
              <a:buFont typeface="Arial" charset="0"/>
              <a:buChar char="»"/>
              <a:defRPr>
                <a:solidFill>
                  <a:srgbClr val="00234C"/>
                </a:solidFill>
                <a:latin typeface="Calibri" pitchFamily="34" charset="0"/>
              </a:defRPr>
            </a:lvl5pPr>
            <a:lvl6pPr marL="2514600" indent="-228600" eaLnBrk="0" fontAlgn="base" hangingPunct="0">
              <a:spcBef>
                <a:spcPct val="20000"/>
              </a:spcBef>
              <a:spcAft>
                <a:spcPct val="0"/>
              </a:spcAft>
              <a:buFont typeface="Arial" charset="0"/>
              <a:buChar char="»"/>
              <a:defRPr>
                <a:solidFill>
                  <a:srgbClr val="00234C"/>
                </a:solidFill>
                <a:latin typeface="Calibri" pitchFamily="34" charset="0"/>
              </a:defRPr>
            </a:lvl6pPr>
            <a:lvl7pPr marL="2971800" indent="-228600" eaLnBrk="0" fontAlgn="base" hangingPunct="0">
              <a:spcBef>
                <a:spcPct val="20000"/>
              </a:spcBef>
              <a:spcAft>
                <a:spcPct val="0"/>
              </a:spcAft>
              <a:buFont typeface="Arial" charset="0"/>
              <a:buChar char="»"/>
              <a:defRPr>
                <a:solidFill>
                  <a:srgbClr val="00234C"/>
                </a:solidFill>
                <a:latin typeface="Calibri" pitchFamily="34" charset="0"/>
              </a:defRPr>
            </a:lvl7pPr>
            <a:lvl8pPr marL="3429000" indent="-228600" eaLnBrk="0" fontAlgn="base" hangingPunct="0">
              <a:spcBef>
                <a:spcPct val="20000"/>
              </a:spcBef>
              <a:spcAft>
                <a:spcPct val="0"/>
              </a:spcAft>
              <a:buFont typeface="Arial" charset="0"/>
              <a:buChar char="»"/>
              <a:defRPr>
                <a:solidFill>
                  <a:srgbClr val="00234C"/>
                </a:solidFill>
                <a:latin typeface="Calibri" pitchFamily="34" charset="0"/>
              </a:defRPr>
            </a:lvl8pPr>
            <a:lvl9pPr marL="3886200" indent="-228600" eaLnBrk="0" fontAlgn="base" hangingPunct="0">
              <a:spcBef>
                <a:spcPct val="20000"/>
              </a:spcBef>
              <a:spcAft>
                <a:spcPct val="0"/>
              </a:spcAft>
              <a:buFont typeface="Arial" charset="0"/>
              <a:buChar char="»"/>
              <a:defRPr>
                <a:solidFill>
                  <a:srgbClr val="00234C"/>
                </a:solidFill>
                <a:latin typeface="Calibri" pitchFamily="34" charset="0"/>
              </a:defRPr>
            </a:lvl9pPr>
          </a:lstStyle>
          <a:p>
            <a:pPr marL="371475" indent="-285750" algn="just" eaLnBrk="1" hangingPunct="1">
              <a:buFont typeface="Wingdings" panose="05000000000000000000" pitchFamily="2" charset="2"/>
              <a:buChar char="ü"/>
            </a:pPr>
            <a:r>
              <a:rPr lang="en-US" altLang="fr-FR" sz="1600" dirty="0" smtClean="0">
                <a:solidFill>
                  <a:srgbClr val="017F73"/>
                </a:solidFill>
                <a:latin typeface="Comic Sans MS" pitchFamily="66" charset="0"/>
              </a:rPr>
              <a:t>Build a unique atmospheric database in the Mediterranean with boundary layer and free tropospheric in-situ observations (seasonality, </a:t>
            </a:r>
            <a:endParaRPr lang="en-US" altLang="fr-FR" sz="1600" dirty="0">
              <a:solidFill>
                <a:srgbClr val="017F73"/>
              </a:solidFill>
              <a:latin typeface="Comic Sans MS" pitchFamily="66" charset="0"/>
            </a:endParaRP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819400" y="681274"/>
            <a:ext cx="1461357" cy="1520325"/>
          </a:xfrm>
          <a:prstGeom prst="rect">
            <a:avLst/>
          </a:prstGeom>
          <a:ln>
            <a:noFill/>
          </a:ln>
          <a:effectLst>
            <a:outerShdw blurRad="292100" dist="139700" dir="2700000" algn="tl" rotWithShape="0">
              <a:srgbClr val="333333">
                <a:alpha val="65000"/>
              </a:srgbClr>
            </a:outerShdw>
          </a:effectLst>
        </p:spPr>
      </p:pic>
      <p:sp>
        <p:nvSpPr>
          <p:cNvPr id="10" name="Espace réservé du contenu 2"/>
          <p:cNvSpPr txBox="1">
            <a:spLocks/>
          </p:cNvSpPr>
          <p:nvPr/>
        </p:nvSpPr>
        <p:spPr bwMode="auto">
          <a:xfrm>
            <a:off x="11396" y="2306099"/>
            <a:ext cx="8991602" cy="128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85725" eaLnBrk="0" hangingPunct="0">
              <a:spcBef>
                <a:spcPct val="20000"/>
              </a:spcBef>
              <a:buFont typeface="Wingdings" pitchFamily="2" charset="2"/>
              <a:buChar char="§"/>
              <a:defRPr sz="2800" b="1">
                <a:solidFill>
                  <a:srgbClr val="00234C"/>
                </a:solidFill>
                <a:latin typeface="Calibri" pitchFamily="34" charset="0"/>
              </a:defRPr>
            </a:lvl1pPr>
            <a:lvl2pPr marL="742950" indent="-285750" eaLnBrk="0" hangingPunct="0">
              <a:spcBef>
                <a:spcPct val="20000"/>
              </a:spcBef>
              <a:buFont typeface="Times" pitchFamily="-64" charset="0"/>
              <a:buChar char="–"/>
              <a:defRPr sz="2400">
                <a:solidFill>
                  <a:srgbClr val="00234C"/>
                </a:solidFill>
                <a:latin typeface="Calibri" pitchFamily="34" charset="0"/>
              </a:defRPr>
            </a:lvl2pPr>
            <a:lvl3pPr marL="1143000" indent="-228600" eaLnBrk="0" hangingPunct="0">
              <a:spcBef>
                <a:spcPct val="20000"/>
              </a:spcBef>
              <a:buFont typeface="Arial" charset="0"/>
              <a:buChar char="•"/>
              <a:defRPr sz="2000">
                <a:solidFill>
                  <a:srgbClr val="00234C"/>
                </a:solidFill>
                <a:latin typeface="Calibri" pitchFamily="34" charset="0"/>
              </a:defRPr>
            </a:lvl3pPr>
            <a:lvl4pPr marL="1600200" indent="-228600" eaLnBrk="0" hangingPunct="0">
              <a:spcBef>
                <a:spcPct val="20000"/>
              </a:spcBef>
              <a:buFont typeface="Arial" charset="0"/>
              <a:buChar char="–"/>
              <a:defRPr>
                <a:solidFill>
                  <a:srgbClr val="00234C"/>
                </a:solidFill>
                <a:latin typeface="Calibri" pitchFamily="34" charset="0"/>
              </a:defRPr>
            </a:lvl4pPr>
            <a:lvl5pPr marL="2057400" indent="-228600" eaLnBrk="0" hangingPunct="0">
              <a:spcBef>
                <a:spcPct val="20000"/>
              </a:spcBef>
              <a:buFont typeface="Arial" charset="0"/>
              <a:buChar char="»"/>
              <a:defRPr>
                <a:solidFill>
                  <a:srgbClr val="00234C"/>
                </a:solidFill>
                <a:latin typeface="Calibri" pitchFamily="34" charset="0"/>
              </a:defRPr>
            </a:lvl5pPr>
            <a:lvl6pPr marL="2514600" indent="-228600" eaLnBrk="0" fontAlgn="base" hangingPunct="0">
              <a:spcBef>
                <a:spcPct val="20000"/>
              </a:spcBef>
              <a:spcAft>
                <a:spcPct val="0"/>
              </a:spcAft>
              <a:buFont typeface="Arial" charset="0"/>
              <a:buChar char="»"/>
              <a:defRPr>
                <a:solidFill>
                  <a:srgbClr val="00234C"/>
                </a:solidFill>
                <a:latin typeface="Calibri" pitchFamily="34" charset="0"/>
              </a:defRPr>
            </a:lvl6pPr>
            <a:lvl7pPr marL="2971800" indent="-228600" eaLnBrk="0" fontAlgn="base" hangingPunct="0">
              <a:spcBef>
                <a:spcPct val="20000"/>
              </a:spcBef>
              <a:spcAft>
                <a:spcPct val="0"/>
              </a:spcAft>
              <a:buFont typeface="Arial" charset="0"/>
              <a:buChar char="»"/>
              <a:defRPr>
                <a:solidFill>
                  <a:srgbClr val="00234C"/>
                </a:solidFill>
                <a:latin typeface="Calibri" pitchFamily="34" charset="0"/>
              </a:defRPr>
            </a:lvl7pPr>
            <a:lvl8pPr marL="3429000" indent="-228600" eaLnBrk="0" fontAlgn="base" hangingPunct="0">
              <a:spcBef>
                <a:spcPct val="20000"/>
              </a:spcBef>
              <a:spcAft>
                <a:spcPct val="0"/>
              </a:spcAft>
              <a:buFont typeface="Arial" charset="0"/>
              <a:buChar char="»"/>
              <a:defRPr>
                <a:solidFill>
                  <a:srgbClr val="00234C"/>
                </a:solidFill>
                <a:latin typeface="Calibri" pitchFamily="34" charset="0"/>
              </a:defRPr>
            </a:lvl8pPr>
            <a:lvl9pPr marL="3886200" indent="-228600" eaLnBrk="0" fontAlgn="base" hangingPunct="0">
              <a:spcBef>
                <a:spcPct val="20000"/>
              </a:spcBef>
              <a:spcAft>
                <a:spcPct val="0"/>
              </a:spcAft>
              <a:buFont typeface="Arial" charset="0"/>
              <a:buChar char="»"/>
              <a:defRPr>
                <a:solidFill>
                  <a:srgbClr val="00234C"/>
                </a:solidFill>
                <a:latin typeface="Calibri" pitchFamily="34" charset="0"/>
              </a:defRPr>
            </a:lvl9pPr>
          </a:lstStyle>
          <a:p>
            <a:pPr marL="371475" indent="-285750" algn="just" eaLnBrk="1" hangingPunct="1"/>
            <a:r>
              <a:rPr lang="en-US" altLang="fr-FR" sz="1800" dirty="0" smtClean="0">
                <a:solidFill>
                  <a:srgbClr val="017F73"/>
                </a:solidFill>
                <a:latin typeface="+mn-lt"/>
              </a:rPr>
              <a:t>1-year routine </a:t>
            </a:r>
            <a:r>
              <a:rPr lang="en-US" altLang="en-US" sz="1800" dirty="0" smtClean="0">
                <a:solidFill>
                  <a:srgbClr val="017F73"/>
                </a:solidFill>
                <a:latin typeface="+mn-lt"/>
              </a:rPr>
              <a:t>(September </a:t>
            </a:r>
            <a:r>
              <a:rPr lang="en-US" altLang="en-US" sz="1800" dirty="0">
                <a:solidFill>
                  <a:srgbClr val="017F73"/>
                </a:solidFill>
                <a:latin typeface="+mn-lt"/>
              </a:rPr>
              <a:t>2016 – </a:t>
            </a:r>
            <a:r>
              <a:rPr lang="en-US" altLang="en-US" sz="1800" dirty="0" smtClean="0">
                <a:solidFill>
                  <a:srgbClr val="017F73"/>
                </a:solidFill>
                <a:latin typeface="+mn-lt"/>
              </a:rPr>
              <a:t>September 2017)</a:t>
            </a:r>
            <a:r>
              <a:rPr lang="en-US" altLang="en-US" sz="1800" dirty="0">
                <a:solidFill>
                  <a:srgbClr val="017F73"/>
                </a:solidFill>
                <a:latin typeface="+mn-lt"/>
              </a:rPr>
              <a:t> </a:t>
            </a:r>
            <a:r>
              <a:rPr lang="en-US" altLang="fr-FR" sz="1800" dirty="0" smtClean="0">
                <a:solidFill>
                  <a:srgbClr val="017F73"/>
                </a:solidFill>
                <a:latin typeface="+mn-lt"/>
              </a:rPr>
              <a:t>observation of the vertical composition of the atmosphere with weekly UAV flights (Absorption, Size distribution, AOD, Ice Nuclei, </a:t>
            </a:r>
            <a:r>
              <a:rPr lang="en-US" altLang="fr-FR" sz="1800" dirty="0" err="1" smtClean="0">
                <a:solidFill>
                  <a:srgbClr val="017F73"/>
                </a:solidFill>
                <a:latin typeface="+mn-lt"/>
              </a:rPr>
              <a:t>etc</a:t>
            </a:r>
            <a:r>
              <a:rPr lang="en-US" altLang="fr-FR" sz="1800" dirty="0" smtClean="0">
                <a:solidFill>
                  <a:srgbClr val="017F73"/>
                </a:solidFill>
                <a:latin typeface="+mn-lt"/>
              </a:rPr>
              <a:t>) completing similar 1-year co-located (Cyprus) remote sensing observations (TROPOS)</a:t>
            </a:r>
            <a:endParaRPr lang="en-US" altLang="fr-FR" sz="1800" dirty="0">
              <a:solidFill>
                <a:srgbClr val="017F73"/>
              </a:solidFill>
              <a:latin typeface="+mn-lt"/>
            </a:endParaRPr>
          </a:p>
        </p:txBody>
      </p:sp>
      <p:sp>
        <p:nvSpPr>
          <p:cNvPr id="12" name="Rectangle 2"/>
          <p:cNvSpPr txBox="1">
            <a:spLocks/>
          </p:cNvSpPr>
          <p:nvPr/>
        </p:nvSpPr>
        <p:spPr>
          <a:xfrm>
            <a:off x="0" y="3581400"/>
            <a:ext cx="9144000" cy="393630"/>
          </a:xfrm>
          <a:prstGeom prst="rect">
            <a:avLst/>
          </a:prstGeom>
        </p:spPr>
        <p:txBody>
          <a:bodyPr/>
          <a:lstStyle>
            <a:lvl1pPr algn="l" rtl="0" eaLnBrk="0" fontAlgn="base" hangingPunct="0">
              <a:spcBef>
                <a:spcPct val="0"/>
              </a:spcBef>
              <a:spcAft>
                <a:spcPct val="0"/>
              </a:spcAft>
              <a:defRPr sz="3600" b="1" kern="1200">
                <a:solidFill>
                  <a:srgbClr val="017F73"/>
                </a:solidFill>
                <a:latin typeface="+mj-lt"/>
                <a:ea typeface="+mj-ea"/>
                <a:cs typeface="+mj-cs"/>
              </a:defRPr>
            </a:lvl1pPr>
            <a:lvl2pPr algn="l" rtl="0" eaLnBrk="0" fontAlgn="base" hangingPunct="0">
              <a:spcBef>
                <a:spcPct val="0"/>
              </a:spcBef>
              <a:spcAft>
                <a:spcPct val="0"/>
              </a:spcAft>
              <a:defRPr sz="3600" b="1">
                <a:solidFill>
                  <a:srgbClr val="017F73"/>
                </a:solidFill>
                <a:latin typeface="Calibri" pitchFamily="34" charset="0"/>
              </a:defRPr>
            </a:lvl2pPr>
            <a:lvl3pPr algn="l" rtl="0" eaLnBrk="0" fontAlgn="base" hangingPunct="0">
              <a:spcBef>
                <a:spcPct val="0"/>
              </a:spcBef>
              <a:spcAft>
                <a:spcPct val="0"/>
              </a:spcAft>
              <a:defRPr sz="3600" b="1">
                <a:solidFill>
                  <a:srgbClr val="017F73"/>
                </a:solidFill>
                <a:latin typeface="Calibri" pitchFamily="34" charset="0"/>
              </a:defRPr>
            </a:lvl3pPr>
            <a:lvl4pPr algn="l" rtl="0" eaLnBrk="0" fontAlgn="base" hangingPunct="0">
              <a:spcBef>
                <a:spcPct val="0"/>
              </a:spcBef>
              <a:spcAft>
                <a:spcPct val="0"/>
              </a:spcAft>
              <a:defRPr sz="3600" b="1">
                <a:solidFill>
                  <a:srgbClr val="017F73"/>
                </a:solidFill>
                <a:latin typeface="Calibri" pitchFamily="34" charset="0"/>
              </a:defRPr>
            </a:lvl4pPr>
            <a:lvl5pPr algn="l" rtl="0" eaLnBrk="0" fontAlgn="base" hangingPunct="0">
              <a:spcBef>
                <a:spcPct val="0"/>
              </a:spcBef>
              <a:spcAft>
                <a:spcPct val="0"/>
              </a:spcAft>
              <a:defRPr sz="3600" b="1">
                <a:solidFill>
                  <a:srgbClr val="017F73"/>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sz="1800" u="sng" dirty="0" smtClean="0"/>
              <a:t>Scientific motivations:</a:t>
            </a:r>
            <a:endParaRPr lang="en-US" altLang="en-US" sz="1800" u="sng" dirty="0"/>
          </a:p>
        </p:txBody>
      </p:sp>
      <p:pic>
        <p:nvPicPr>
          <p:cNvPr id="13" name="Picture 12"/>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2" y="783130"/>
            <a:ext cx="2413990" cy="1357869"/>
          </a:xfrm>
          <a:prstGeom prst="rect">
            <a:avLst/>
          </a:prstGeom>
        </p:spPr>
      </p:pic>
      <p:pic>
        <p:nvPicPr>
          <p:cNvPr id="14" name="Picture 13"/>
          <p:cNvPicPr>
            <a:picLocks noChangeAspect="1"/>
          </p:cNvPicPr>
          <p:nvPr/>
        </p:nvPicPr>
        <p:blipFill rotWithShape="1">
          <a:blip r:embed="rId7" cstate="print">
            <a:duotone>
              <a:prstClr val="black"/>
              <a:schemeClr val="tx2">
                <a:tint val="45000"/>
                <a:satMod val="400000"/>
              </a:schemeClr>
            </a:duotone>
            <a:extLst>
              <a:ext uri="{28A0092B-C50C-407E-A947-70E740481C1C}">
                <a14:useLocalDpi xmlns:a14="http://schemas.microsoft.com/office/drawing/2010/main" val="0"/>
              </a:ext>
            </a:extLst>
          </a:blip>
          <a:srcRect l="9954" t="22009" r="20474" b="18739"/>
          <a:stretch/>
        </p:blipFill>
        <p:spPr>
          <a:xfrm>
            <a:off x="7298035" y="972031"/>
            <a:ext cx="1675736" cy="951088"/>
          </a:xfrm>
          <a:prstGeom prst="rect">
            <a:avLst/>
          </a:prstGeom>
          <a:noFill/>
          <a:ln>
            <a:noFill/>
          </a:ln>
        </p:spPr>
      </p:pic>
    </p:spTree>
    <p:extLst>
      <p:ext uri="{BB962C8B-B14F-4D97-AF65-F5344CB8AC3E}">
        <p14:creationId xmlns:p14="http://schemas.microsoft.com/office/powerpoint/2010/main" val="192778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230870"/>
            <a:ext cx="9144000" cy="6627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17F73"/>
              </a:solidFill>
            </a:endParaRPr>
          </a:p>
        </p:txBody>
      </p:sp>
      <p:sp>
        <p:nvSpPr>
          <p:cNvPr id="18" name="Title 1"/>
          <p:cNvSpPr txBox="1">
            <a:spLocks/>
          </p:cNvSpPr>
          <p:nvPr/>
        </p:nvSpPr>
        <p:spPr>
          <a:xfrm>
            <a:off x="614769" y="-76200"/>
            <a:ext cx="8229600" cy="944562"/>
          </a:xfrm>
          <a:prstGeom prst="rect">
            <a:avLst/>
          </a:prstGeom>
        </p:spPr>
        <p:txBody>
          <a:bodyPr/>
          <a:lstStyle>
            <a:lvl1pPr algn="l" rtl="0" eaLnBrk="0" fontAlgn="base" hangingPunct="0">
              <a:spcBef>
                <a:spcPct val="0"/>
              </a:spcBef>
              <a:spcAft>
                <a:spcPct val="0"/>
              </a:spcAft>
              <a:defRPr sz="3600" b="1" kern="1200">
                <a:solidFill>
                  <a:srgbClr val="017F73"/>
                </a:solidFill>
                <a:latin typeface="+mj-lt"/>
                <a:ea typeface="+mj-ea"/>
                <a:cs typeface="+mj-cs"/>
              </a:defRPr>
            </a:lvl1pPr>
            <a:lvl2pPr algn="l" rtl="0" eaLnBrk="0" fontAlgn="base" hangingPunct="0">
              <a:spcBef>
                <a:spcPct val="0"/>
              </a:spcBef>
              <a:spcAft>
                <a:spcPct val="0"/>
              </a:spcAft>
              <a:defRPr sz="3600" b="1">
                <a:solidFill>
                  <a:srgbClr val="017F73"/>
                </a:solidFill>
                <a:latin typeface="Calibri" pitchFamily="34" charset="0"/>
              </a:defRPr>
            </a:lvl2pPr>
            <a:lvl3pPr algn="l" rtl="0" eaLnBrk="0" fontAlgn="base" hangingPunct="0">
              <a:spcBef>
                <a:spcPct val="0"/>
              </a:spcBef>
              <a:spcAft>
                <a:spcPct val="0"/>
              </a:spcAft>
              <a:defRPr sz="3600" b="1">
                <a:solidFill>
                  <a:srgbClr val="017F73"/>
                </a:solidFill>
                <a:latin typeface="Calibri" pitchFamily="34" charset="0"/>
              </a:defRPr>
            </a:lvl3pPr>
            <a:lvl4pPr algn="l" rtl="0" eaLnBrk="0" fontAlgn="base" hangingPunct="0">
              <a:spcBef>
                <a:spcPct val="0"/>
              </a:spcBef>
              <a:spcAft>
                <a:spcPct val="0"/>
              </a:spcAft>
              <a:defRPr sz="3600" b="1">
                <a:solidFill>
                  <a:srgbClr val="017F73"/>
                </a:solidFill>
                <a:latin typeface="Calibri" pitchFamily="34" charset="0"/>
              </a:defRPr>
            </a:lvl4pPr>
            <a:lvl5pPr algn="l" rtl="0" eaLnBrk="0" fontAlgn="base" hangingPunct="0">
              <a:spcBef>
                <a:spcPct val="0"/>
              </a:spcBef>
              <a:spcAft>
                <a:spcPct val="0"/>
              </a:spcAft>
              <a:defRPr sz="3600" b="1">
                <a:solidFill>
                  <a:srgbClr val="017F73"/>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dirty="0" smtClean="0"/>
              <a:t>Runway and Airspace transformation into a UAV test facility</a:t>
            </a:r>
            <a:endParaRPr lang="en-GB" dirty="0"/>
          </a:p>
        </p:txBody>
      </p:sp>
      <p:sp>
        <p:nvSpPr>
          <p:cNvPr id="21" name="Espace réservé du contenu 2"/>
          <p:cNvSpPr txBox="1">
            <a:spLocks/>
          </p:cNvSpPr>
          <p:nvPr/>
        </p:nvSpPr>
        <p:spPr bwMode="auto">
          <a:xfrm>
            <a:off x="-76200" y="1066800"/>
            <a:ext cx="5359400" cy="1786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85725" eaLnBrk="0" hangingPunct="0">
              <a:spcBef>
                <a:spcPct val="20000"/>
              </a:spcBef>
              <a:buFont typeface="Wingdings" pitchFamily="2" charset="2"/>
              <a:buChar char="§"/>
              <a:defRPr sz="2800" b="1">
                <a:solidFill>
                  <a:srgbClr val="00234C"/>
                </a:solidFill>
                <a:latin typeface="Calibri" pitchFamily="34" charset="0"/>
              </a:defRPr>
            </a:lvl1pPr>
            <a:lvl2pPr marL="742950" indent="-285750" eaLnBrk="0" hangingPunct="0">
              <a:spcBef>
                <a:spcPct val="20000"/>
              </a:spcBef>
              <a:buFont typeface="Times" pitchFamily="-64" charset="0"/>
              <a:buChar char="–"/>
              <a:defRPr sz="2400">
                <a:solidFill>
                  <a:srgbClr val="00234C"/>
                </a:solidFill>
                <a:latin typeface="Calibri" pitchFamily="34" charset="0"/>
              </a:defRPr>
            </a:lvl2pPr>
            <a:lvl3pPr marL="1143000" indent="-228600" eaLnBrk="0" hangingPunct="0">
              <a:spcBef>
                <a:spcPct val="20000"/>
              </a:spcBef>
              <a:buFont typeface="Arial" charset="0"/>
              <a:buChar char="•"/>
              <a:defRPr sz="2000">
                <a:solidFill>
                  <a:srgbClr val="00234C"/>
                </a:solidFill>
                <a:latin typeface="Calibri" pitchFamily="34" charset="0"/>
              </a:defRPr>
            </a:lvl3pPr>
            <a:lvl4pPr marL="1600200" indent="-228600" eaLnBrk="0" hangingPunct="0">
              <a:spcBef>
                <a:spcPct val="20000"/>
              </a:spcBef>
              <a:buFont typeface="Arial" charset="0"/>
              <a:buChar char="–"/>
              <a:defRPr>
                <a:solidFill>
                  <a:srgbClr val="00234C"/>
                </a:solidFill>
                <a:latin typeface="Calibri" pitchFamily="34" charset="0"/>
              </a:defRPr>
            </a:lvl4pPr>
            <a:lvl5pPr marL="2057400" indent="-228600" eaLnBrk="0" hangingPunct="0">
              <a:spcBef>
                <a:spcPct val="20000"/>
              </a:spcBef>
              <a:buFont typeface="Arial" charset="0"/>
              <a:buChar char="»"/>
              <a:defRPr>
                <a:solidFill>
                  <a:srgbClr val="00234C"/>
                </a:solidFill>
                <a:latin typeface="Calibri" pitchFamily="34" charset="0"/>
              </a:defRPr>
            </a:lvl5pPr>
            <a:lvl6pPr marL="2514600" indent="-228600" eaLnBrk="0" fontAlgn="base" hangingPunct="0">
              <a:spcBef>
                <a:spcPct val="20000"/>
              </a:spcBef>
              <a:spcAft>
                <a:spcPct val="0"/>
              </a:spcAft>
              <a:buFont typeface="Arial" charset="0"/>
              <a:buChar char="»"/>
              <a:defRPr>
                <a:solidFill>
                  <a:srgbClr val="00234C"/>
                </a:solidFill>
                <a:latin typeface="Calibri" pitchFamily="34" charset="0"/>
              </a:defRPr>
            </a:lvl6pPr>
            <a:lvl7pPr marL="2971800" indent="-228600" eaLnBrk="0" fontAlgn="base" hangingPunct="0">
              <a:spcBef>
                <a:spcPct val="20000"/>
              </a:spcBef>
              <a:spcAft>
                <a:spcPct val="0"/>
              </a:spcAft>
              <a:buFont typeface="Arial" charset="0"/>
              <a:buChar char="»"/>
              <a:defRPr>
                <a:solidFill>
                  <a:srgbClr val="00234C"/>
                </a:solidFill>
                <a:latin typeface="Calibri" pitchFamily="34" charset="0"/>
              </a:defRPr>
            </a:lvl7pPr>
            <a:lvl8pPr marL="3429000" indent="-228600" eaLnBrk="0" fontAlgn="base" hangingPunct="0">
              <a:spcBef>
                <a:spcPct val="20000"/>
              </a:spcBef>
              <a:spcAft>
                <a:spcPct val="0"/>
              </a:spcAft>
              <a:buFont typeface="Arial" charset="0"/>
              <a:buChar char="»"/>
              <a:defRPr>
                <a:solidFill>
                  <a:srgbClr val="00234C"/>
                </a:solidFill>
                <a:latin typeface="Calibri" pitchFamily="34" charset="0"/>
              </a:defRPr>
            </a:lvl8pPr>
            <a:lvl9pPr marL="3886200" indent="-228600" eaLnBrk="0" fontAlgn="base" hangingPunct="0">
              <a:spcBef>
                <a:spcPct val="20000"/>
              </a:spcBef>
              <a:spcAft>
                <a:spcPct val="0"/>
              </a:spcAft>
              <a:buFont typeface="Arial" charset="0"/>
              <a:buChar char="»"/>
              <a:defRPr>
                <a:solidFill>
                  <a:srgbClr val="00234C"/>
                </a:solidFill>
                <a:latin typeface="Calibri" pitchFamily="34" charset="0"/>
              </a:defRPr>
            </a:lvl9pPr>
          </a:lstStyle>
          <a:p>
            <a:pPr algn="just" eaLnBrk="1" hangingPunct="1">
              <a:buFont typeface="Wingdings 2" pitchFamily="18" charset="2"/>
              <a:buNone/>
            </a:pPr>
            <a:r>
              <a:rPr lang="en-US" altLang="fr-FR" sz="2200" b="0" u="sng" dirty="0" smtClean="0">
                <a:solidFill>
                  <a:srgbClr val="017F73"/>
                </a:solidFill>
                <a:latin typeface="+mn-lt"/>
              </a:rPr>
              <a:t>Objective:</a:t>
            </a:r>
          </a:p>
          <a:p>
            <a:pPr algn="just" eaLnBrk="1" hangingPunct="1">
              <a:buFont typeface="Wingdings 2" pitchFamily="18" charset="2"/>
              <a:buNone/>
            </a:pPr>
            <a:r>
              <a:rPr lang="en-US" altLang="fr-FR" sz="2200" b="0" dirty="0" smtClean="0">
                <a:solidFill>
                  <a:srgbClr val="017F73"/>
                </a:solidFill>
                <a:latin typeface="+mn-lt"/>
              </a:rPr>
              <a:t>To </a:t>
            </a:r>
            <a:r>
              <a:rPr lang="en-GB" altLang="fr-FR" sz="2200" b="0" dirty="0" smtClean="0">
                <a:solidFill>
                  <a:srgbClr val="017F73"/>
                </a:solidFill>
                <a:latin typeface="+mn-lt"/>
              </a:rPr>
              <a:t>further evolve the </a:t>
            </a:r>
            <a:r>
              <a:rPr lang="en-GB" altLang="fr-FR" sz="2200" b="0" dirty="0" err="1" smtClean="0">
                <a:solidFill>
                  <a:srgbClr val="017F73"/>
                </a:solidFill>
                <a:latin typeface="+mn-lt"/>
              </a:rPr>
              <a:t>CyI</a:t>
            </a:r>
            <a:r>
              <a:rPr lang="en-GB" altLang="fr-FR" sz="2200" b="0" dirty="0" smtClean="0">
                <a:solidFill>
                  <a:srgbClr val="017F73"/>
                </a:solidFill>
                <a:latin typeface="+mn-lt"/>
              </a:rPr>
              <a:t> runway and exclusive overhead airspace in order to serve as an international facility for UAV testing and training purposes.</a:t>
            </a:r>
            <a:endParaRPr lang="en-US" altLang="fr-FR" sz="2200" b="0" dirty="0">
              <a:solidFill>
                <a:srgbClr val="017F73"/>
              </a:solidFill>
              <a:latin typeface="+mn-lt"/>
            </a:endParaRPr>
          </a:p>
        </p:txBody>
      </p:sp>
      <p:sp>
        <p:nvSpPr>
          <p:cNvPr id="5" name="Rectangle 4"/>
          <p:cNvSpPr/>
          <p:nvPr/>
        </p:nvSpPr>
        <p:spPr>
          <a:xfrm>
            <a:off x="0" y="4381143"/>
            <a:ext cx="9144000" cy="2400657"/>
          </a:xfrm>
          <a:prstGeom prst="rect">
            <a:avLst/>
          </a:prstGeom>
        </p:spPr>
        <p:txBody>
          <a:bodyPr wrap="square">
            <a:spAutoFit/>
          </a:bodyPr>
          <a:lstStyle/>
          <a:p>
            <a:r>
              <a:rPr lang="en-GB" sz="2200" u="sng" dirty="0" smtClean="0">
                <a:solidFill>
                  <a:srgbClr val="017F73"/>
                </a:solidFill>
                <a:latin typeface="+mn-lt"/>
              </a:rPr>
              <a:t>Potential Uses:</a:t>
            </a:r>
          </a:p>
          <a:p>
            <a:pPr marL="285750" indent="-285750">
              <a:buFont typeface="Arial" panose="020B0604020202020204" pitchFamily="34" charset="0"/>
              <a:buChar char="•"/>
            </a:pPr>
            <a:r>
              <a:rPr lang="en-GB" sz="2200" dirty="0" smtClean="0">
                <a:solidFill>
                  <a:srgbClr val="017F73"/>
                </a:solidFill>
                <a:latin typeface="+mn-lt"/>
              </a:rPr>
              <a:t>Legally fly USRL </a:t>
            </a:r>
            <a:r>
              <a:rPr lang="en-GB" sz="2200" dirty="0">
                <a:solidFill>
                  <a:srgbClr val="017F73"/>
                </a:solidFill>
                <a:latin typeface="+mn-lt"/>
              </a:rPr>
              <a:t>UAVs for testing </a:t>
            </a:r>
            <a:r>
              <a:rPr lang="en-GB" sz="2200" dirty="0" smtClean="0">
                <a:solidFill>
                  <a:srgbClr val="017F73"/>
                </a:solidFill>
                <a:latin typeface="+mn-lt"/>
              </a:rPr>
              <a:t>&amp; scientific </a:t>
            </a:r>
            <a:r>
              <a:rPr lang="en-GB" sz="2200" dirty="0">
                <a:solidFill>
                  <a:srgbClr val="017F73"/>
                </a:solidFill>
                <a:latin typeface="+mn-lt"/>
              </a:rPr>
              <a:t>purposes </a:t>
            </a:r>
            <a:endParaRPr lang="en-GB" sz="2200" dirty="0" smtClean="0">
              <a:solidFill>
                <a:srgbClr val="017F73"/>
              </a:solidFill>
              <a:latin typeface="+mn-lt"/>
            </a:endParaRPr>
          </a:p>
          <a:p>
            <a:pPr marL="285750" indent="-285750">
              <a:buFont typeface="Arial" panose="020B0604020202020204" pitchFamily="34" charset="0"/>
              <a:buChar char="•"/>
            </a:pPr>
            <a:r>
              <a:rPr lang="en-GB" sz="2200" dirty="0" smtClean="0">
                <a:solidFill>
                  <a:srgbClr val="017F73"/>
                </a:solidFill>
                <a:latin typeface="+mn-lt"/>
              </a:rPr>
              <a:t>Attract </a:t>
            </a:r>
            <a:r>
              <a:rPr lang="en-GB" sz="2200" dirty="0">
                <a:solidFill>
                  <a:srgbClr val="017F73"/>
                </a:solidFill>
                <a:latin typeface="+mn-lt"/>
              </a:rPr>
              <a:t>various UAV groups (academic/industry) to test their </a:t>
            </a:r>
            <a:r>
              <a:rPr lang="en-GB" sz="2200" dirty="0" smtClean="0">
                <a:solidFill>
                  <a:srgbClr val="017F73"/>
                </a:solidFill>
                <a:latin typeface="+mn-lt"/>
              </a:rPr>
              <a:t>UAVs. Currently</a:t>
            </a:r>
            <a:r>
              <a:rPr lang="en-GB" sz="2200" dirty="0">
                <a:solidFill>
                  <a:srgbClr val="017F73"/>
                </a:solidFill>
                <a:latin typeface="+mn-lt"/>
              </a:rPr>
              <a:t>, there are no </a:t>
            </a:r>
            <a:r>
              <a:rPr lang="en-GB" sz="2200" dirty="0" smtClean="0">
                <a:solidFill>
                  <a:srgbClr val="017F73"/>
                </a:solidFill>
                <a:latin typeface="+mn-lt"/>
              </a:rPr>
              <a:t>other similar sites in </a:t>
            </a:r>
            <a:r>
              <a:rPr lang="en-GB" sz="2200" dirty="0">
                <a:solidFill>
                  <a:srgbClr val="017F73"/>
                </a:solidFill>
                <a:latin typeface="+mn-lt"/>
              </a:rPr>
              <a:t>the </a:t>
            </a:r>
            <a:r>
              <a:rPr lang="en-GB" sz="2200" dirty="0" smtClean="0">
                <a:solidFill>
                  <a:srgbClr val="017F73"/>
                </a:solidFill>
                <a:latin typeface="+mn-lt"/>
              </a:rPr>
              <a:t>region of eastern Mediterranean. </a:t>
            </a:r>
          </a:p>
          <a:p>
            <a:pPr marL="285750" indent="-285750">
              <a:buFont typeface="Arial" panose="020B0604020202020204" pitchFamily="34" charset="0"/>
              <a:buChar char="•"/>
            </a:pPr>
            <a:r>
              <a:rPr lang="en-GB" sz="2200" dirty="0" smtClean="0">
                <a:solidFill>
                  <a:srgbClr val="017F73"/>
                </a:solidFill>
                <a:latin typeface="+mn-lt"/>
              </a:rPr>
              <a:t>Have a UAV training academy </a:t>
            </a:r>
            <a:r>
              <a:rPr lang="en-GB" sz="2200" dirty="0">
                <a:solidFill>
                  <a:srgbClr val="017F73"/>
                </a:solidFill>
                <a:latin typeface="+mn-lt"/>
              </a:rPr>
              <a:t>operating in the field </a:t>
            </a:r>
            <a:endParaRPr lang="en-GB" sz="2200" dirty="0" smtClean="0">
              <a:solidFill>
                <a:srgbClr val="017F73"/>
              </a:solidFill>
              <a:latin typeface="+mn-lt"/>
            </a:endParaRPr>
          </a:p>
          <a:p>
            <a:pPr marL="742950" lvl="1" indent="-285750">
              <a:buFont typeface="Arial" panose="020B0604020202020204" pitchFamily="34" charset="0"/>
              <a:buChar char="•"/>
            </a:pPr>
            <a:r>
              <a:rPr lang="en-GB" sz="2000" dirty="0" smtClean="0">
                <a:solidFill>
                  <a:srgbClr val="017F73"/>
                </a:solidFill>
                <a:latin typeface="+mn-lt"/>
              </a:rPr>
              <a:t>Offer Courses (e.g. Safety Management System (SMS), CRM, aerial </a:t>
            </a:r>
            <a:r>
              <a:rPr lang="en-GB" sz="2000" dirty="0">
                <a:solidFill>
                  <a:srgbClr val="017F73"/>
                </a:solidFill>
                <a:latin typeface="+mn-lt"/>
              </a:rPr>
              <a:t>photogrammetry) </a:t>
            </a:r>
            <a:endParaRPr lang="en-GB" sz="2000" dirty="0" smtClean="0">
              <a:solidFill>
                <a:srgbClr val="017F73"/>
              </a:solidFill>
              <a:latin typeface="+mn-l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8205" y="1089848"/>
            <a:ext cx="3925795" cy="2175619"/>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49813" y="2584158"/>
            <a:ext cx="3936784" cy="2146859"/>
          </a:xfrm>
          <a:prstGeom prst="rect">
            <a:avLst/>
          </a:prstGeom>
        </p:spPr>
      </p:pic>
    </p:spTree>
    <p:extLst>
      <p:ext uri="{BB962C8B-B14F-4D97-AF65-F5344CB8AC3E}">
        <p14:creationId xmlns:p14="http://schemas.microsoft.com/office/powerpoint/2010/main" val="98302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p:cNvSpPr>
          <p:nvPr>
            <p:ph type="title"/>
          </p:nvPr>
        </p:nvSpPr>
        <p:spPr>
          <a:xfrm>
            <a:off x="457200" y="-76200"/>
            <a:ext cx="8229600" cy="944563"/>
          </a:xfrm>
        </p:spPr>
        <p:txBody>
          <a:bodyPr/>
          <a:lstStyle/>
          <a:p>
            <a:pPr algn="ctr"/>
            <a:r>
              <a:rPr lang="en-GB" altLang="en-US" smtClean="0"/>
              <a:t>Outline</a:t>
            </a:r>
          </a:p>
        </p:txBody>
      </p:sp>
      <p:sp>
        <p:nvSpPr>
          <p:cNvPr id="5123" name="TextBox 14"/>
          <p:cNvSpPr txBox="1">
            <a:spLocks noChangeArrowheads="1"/>
          </p:cNvSpPr>
          <p:nvPr/>
        </p:nvSpPr>
        <p:spPr bwMode="auto">
          <a:xfrm>
            <a:off x="0" y="457200"/>
            <a:ext cx="9144000" cy="606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Wingdings" panose="05000000000000000000" pitchFamily="2" charset="2"/>
              <a:buChar char="§"/>
              <a:defRPr sz="2800" b="1">
                <a:solidFill>
                  <a:srgbClr val="017F73"/>
                </a:solidFill>
                <a:latin typeface="Calibri" panose="020F0502020204030204" pitchFamily="34" charset="0"/>
              </a:defRPr>
            </a:lvl1pPr>
            <a:lvl2pPr marL="1200150" indent="-457200">
              <a:spcBef>
                <a:spcPct val="20000"/>
              </a:spcBef>
              <a:buFont typeface="Times" panose="02020603050405020304" pitchFamily="18" charset="0"/>
              <a:buChar char="–"/>
              <a:defRPr sz="2400">
                <a:solidFill>
                  <a:srgbClr val="017F73"/>
                </a:solidFill>
                <a:latin typeface="Calibri" panose="020F0502020204030204" pitchFamily="34" charset="0"/>
              </a:defRPr>
            </a:lvl2pPr>
            <a:lvl3pPr marL="1600200" indent="-457200">
              <a:spcBef>
                <a:spcPct val="20000"/>
              </a:spcBef>
              <a:buFont typeface="Arial" panose="020B0604020202020204" pitchFamily="34" charset="0"/>
              <a:buChar char="•"/>
              <a:defRPr sz="2000">
                <a:solidFill>
                  <a:srgbClr val="017F73"/>
                </a:solidFill>
                <a:latin typeface="Calibri" panose="020F0502020204030204" pitchFamily="34" charset="0"/>
              </a:defRPr>
            </a:lvl3pPr>
            <a:lvl4pPr marL="1600200" indent="-228600">
              <a:spcBef>
                <a:spcPct val="20000"/>
              </a:spcBef>
              <a:buFont typeface="Arial" panose="020B0604020202020204" pitchFamily="34" charset="0"/>
              <a:buChar char="–"/>
              <a:defRPr>
                <a:solidFill>
                  <a:srgbClr val="017F73"/>
                </a:solidFill>
                <a:latin typeface="Calibri" panose="020F0502020204030204" pitchFamily="34" charset="0"/>
              </a:defRPr>
            </a:lvl4pPr>
            <a:lvl5pPr marL="2057400" indent="-228600">
              <a:spcBef>
                <a:spcPct val="20000"/>
              </a:spcBef>
              <a:buFont typeface="Arial" panose="020B0604020202020204" pitchFamily="34" charset="0"/>
              <a:buChar char="»"/>
              <a:defRPr>
                <a:solidFill>
                  <a:srgbClr val="017F73"/>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9pPr>
          </a:lstStyle>
          <a:p>
            <a:pPr eaLnBrk="1" hangingPunct="1">
              <a:spcBef>
                <a:spcPct val="0"/>
              </a:spcBef>
              <a:buFont typeface="Arial" panose="020B0604020202020204" pitchFamily="34" charset="0"/>
              <a:buChar char="•"/>
            </a:pPr>
            <a:r>
              <a:rPr lang="en-GB" altLang="en-US" sz="2400" b="0" dirty="0">
                <a:solidFill>
                  <a:srgbClr val="00675F"/>
                </a:solidFill>
              </a:rPr>
              <a:t>The facility USRL</a:t>
            </a:r>
          </a:p>
          <a:p>
            <a:pPr lvl="1" eaLnBrk="1" hangingPunct="1">
              <a:spcBef>
                <a:spcPct val="0"/>
              </a:spcBef>
              <a:buFont typeface="Arial" panose="020B0604020202020204" pitchFamily="34" charset="0"/>
              <a:buChar char="•"/>
            </a:pPr>
            <a:r>
              <a:rPr lang="en-GB" altLang="en-US" sz="2000" dirty="0" smtClean="0">
                <a:solidFill>
                  <a:srgbClr val="00675F"/>
                </a:solidFill>
              </a:rPr>
              <a:t>History</a:t>
            </a:r>
          </a:p>
          <a:p>
            <a:pPr lvl="1" eaLnBrk="1" hangingPunct="1">
              <a:spcBef>
                <a:spcPct val="0"/>
              </a:spcBef>
              <a:buFont typeface="Arial" panose="020B0604020202020204" pitchFamily="34" charset="0"/>
              <a:buChar char="•"/>
            </a:pPr>
            <a:r>
              <a:rPr lang="en-GB" altLang="en-US" sz="2000" dirty="0" smtClean="0">
                <a:solidFill>
                  <a:srgbClr val="00675F"/>
                </a:solidFill>
              </a:rPr>
              <a:t>Scope &amp; Applications</a:t>
            </a:r>
            <a:endParaRPr lang="en-GB" altLang="en-US" sz="2000" dirty="0">
              <a:solidFill>
                <a:srgbClr val="00675F"/>
              </a:solidFill>
            </a:endParaRPr>
          </a:p>
          <a:p>
            <a:pPr lvl="1" eaLnBrk="1" hangingPunct="1">
              <a:spcBef>
                <a:spcPct val="0"/>
              </a:spcBef>
              <a:buFont typeface="Arial" panose="020B0604020202020204" pitchFamily="34" charset="0"/>
              <a:buChar char="•"/>
            </a:pPr>
            <a:r>
              <a:rPr lang="en-GB" altLang="en-US" sz="2000" dirty="0">
                <a:solidFill>
                  <a:srgbClr val="00675F"/>
                </a:solidFill>
              </a:rPr>
              <a:t>Personnel</a:t>
            </a:r>
          </a:p>
          <a:p>
            <a:pPr lvl="1" eaLnBrk="1" hangingPunct="1">
              <a:spcBef>
                <a:spcPct val="0"/>
              </a:spcBef>
              <a:buFont typeface="Arial" panose="020B0604020202020204" pitchFamily="34" charset="0"/>
              <a:buChar char="•"/>
            </a:pPr>
            <a:r>
              <a:rPr lang="en-GB" altLang="en-US" sz="2000" dirty="0">
                <a:solidFill>
                  <a:srgbClr val="00675F"/>
                </a:solidFill>
              </a:rPr>
              <a:t>Infrastructure</a:t>
            </a:r>
          </a:p>
          <a:p>
            <a:pPr lvl="2" eaLnBrk="1" hangingPunct="1">
              <a:spcBef>
                <a:spcPct val="0"/>
              </a:spcBef>
            </a:pPr>
            <a:r>
              <a:rPr lang="en-GB" altLang="en-US" dirty="0" smtClean="0">
                <a:solidFill>
                  <a:srgbClr val="00675F"/>
                </a:solidFill>
              </a:rPr>
              <a:t>Laboratory &amp; Permanent Runway / Airspace</a:t>
            </a:r>
            <a:endParaRPr lang="en-GB" altLang="en-US" dirty="0">
              <a:solidFill>
                <a:srgbClr val="00675F"/>
              </a:solidFill>
            </a:endParaRPr>
          </a:p>
          <a:p>
            <a:pPr lvl="2" eaLnBrk="1" hangingPunct="1">
              <a:spcBef>
                <a:spcPct val="0"/>
              </a:spcBef>
            </a:pPr>
            <a:r>
              <a:rPr lang="en-GB" altLang="en-US" dirty="0">
                <a:solidFill>
                  <a:srgbClr val="00675F"/>
                </a:solidFill>
              </a:rPr>
              <a:t>Fleet of </a:t>
            </a:r>
            <a:r>
              <a:rPr lang="en-GB" altLang="en-US" dirty="0" smtClean="0">
                <a:solidFill>
                  <a:srgbClr val="00675F"/>
                </a:solidFill>
              </a:rPr>
              <a:t>UAVs</a:t>
            </a:r>
            <a:endParaRPr lang="en-GB" altLang="en-US" dirty="0">
              <a:solidFill>
                <a:srgbClr val="00675F"/>
              </a:solidFill>
            </a:endParaRPr>
          </a:p>
          <a:p>
            <a:pPr lvl="2" eaLnBrk="1" hangingPunct="1">
              <a:spcBef>
                <a:spcPct val="0"/>
              </a:spcBef>
            </a:pPr>
            <a:r>
              <a:rPr lang="en-GB" altLang="en-US" dirty="0">
                <a:solidFill>
                  <a:srgbClr val="00675F"/>
                </a:solidFill>
              </a:rPr>
              <a:t>Mobile GCS</a:t>
            </a:r>
          </a:p>
          <a:p>
            <a:pPr eaLnBrk="1" hangingPunct="1">
              <a:spcBef>
                <a:spcPct val="0"/>
              </a:spcBef>
              <a:buFont typeface="Arial" panose="020B0604020202020204" pitchFamily="34" charset="0"/>
              <a:buChar char="•"/>
            </a:pPr>
            <a:r>
              <a:rPr lang="en-GB" altLang="en-US" sz="2400" b="0" dirty="0" smtClean="0">
                <a:solidFill>
                  <a:srgbClr val="00675F"/>
                </a:solidFill>
              </a:rPr>
              <a:t>Research Activities</a:t>
            </a:r>
            <a:endParaRPr lang="en-GB" altLang="en-US" sz="2400" b="0" dirty="0">
              <a:solidFill>
                <a:srgbClr val="00675F"/>
              </a:solidFill>
            </a:endParaRPr>
          </a:p>
          <a:p>
            <a:pPr lvl="1" eaLnBrk="1" hangingPunct="1">
              <a:spcBef>
                <a:spcPct val="0"/>
              </a:spcBef>
              <a:buFont typeface="Arial" panose="020B0604020202020204" pitchFamily="34" charset="0"/>
              <a:buChar char="•"/>
            </a:pPr>
            <a:r>
              <a:rPr lang="en-GB" altLang="en-US" sz="2000" dirty="0" smtClean="0">
                <a:solidFill>
                  <a:srgbClr val="00675F"/>
                </a:solidFill>
              </a:rPr>
              <a:t>Air Pollution in Athens Campaign</a:t>
            </a:r>
            <a:endParaRPr lang="en-GB" altLang="en-US" sz="2000" dirty="0">
              <a:solidFill>
                <a:srgbClr val="00675F"/>
              </a:solidFill>
            </a:endParaRPr>
          </a:p>
          <a:p>
            <a:pPr lvl="1" eaLnBrk="1" hangingPunct="1">
              <a:spcBef>
                <a:spcPct val="0"/>
              </a:spcBef>
              <a:buFont typeface="Arial" panose="020B0604020202020204" pitchFamily="34" charset="0"/>
              <a:buChar char="•"/>
            </a:pPr>
            <a:r>
              <a:rPr lang="en-GB" altLang="en-US" sz="2000" dirty="0" smtClean="0">
                <a:solidFill>
                  <a:srgbClr val="00675F"/>
                </a:solidFill>
              </a:rPr>
              <a:t>Aerosol-Cloud Interaction Campaign</a:t>
            </a:r>
          </a:p>
          <a:p>
            <a:pPr lvl="1" eaLnBrk="1" hangingPunct="1">
              <a:spcBef>
                <a:spcPct val="0"/>
              </a:spcBef>
              <a:buFont typeface="Arial" panose="020B0604020202020204" pitchFamily="34" charset="0"/>
              <a:buChar char="•"/>
            </a:pPr>
            <a:r>
              <a:rPr lang="en-GB" altLang="en-US" sz="2000" dirty="0" smtClean="0">
                <a:solidFill>
                  <a:srgbClr val="00675F"/>
                </a:solidFill>
              </a:rPr>
              <a:t>Routine Flights</a:t>
            </a:r>
            <a:endParaRPr lang="en-GB" altLang="en-US" sz="2000" dirty="0">
              <a:solidFill>
                <a:srgbClr val="00675F"/>
              </a:solidFill>
            </a:endParaRPr>
          </a:p>
          <a:p>
            <a:pPr eaLnBrk="1" hangingPunct="1">
              <a:spcBef>
                <a:spcPct val="0"/>
              </a:spcBef>
              <a:buFont typeface="Arial" panose="020B0604020202020204" pitchFamily="34" charset="0"/>
              <a:buChar char="•"/>
            </a:pPr>
            <a:r>
              <a:rPr lang="en-US" altLang="en-US" sz="2400" b="0" dirty="0" smtClean="0">
                <a:solidFill>
                  <a:srgbClr val="00675F"/>
                </a:solidFill>
              </a:rPr>
              <a:t>USRL Operation</a:t>
            </a:r>
          </a:p>
          <a:p>
            <a:pPr lvl="1" eaLnBrk="1" hangingPunct="1">
              <a:spcBef>
                <a:spcPct val="0"/>
              </a:spcBef>
              <a:buFont typeface="Arial" panose="020B0604020202020204" pitchFamily="34" charset="0"/>
              <a:buChar char="•"/>
            </a:pPr>
            <a:r>
              <a:rPr lang="en-US" altLang="en-US" sz="1800" dirty="0" smtClean="0">
                <a:solidFill>
                  <a:srgbClr val="00675F"/>
                </a:solidFill>
              </a:rPr>
              <a:t>Development of the UAVs</a:t>
            </a:r>
          </a:p>
          <a:p>
            <a:pPr lvl="1" eaLnBrk="1" hangingPunct="1">
              <a:spcBef>
                <a:spcPct val="0"/>
              </a:spcBef>
              <a:buFont typeface="Arial" panose="020B0604020202020204" pitchFamily="34" charset="0"/>
              <a:buChar char="•"/>
            </a:pPr>
            <a:r>
              <a:rPr lang="en-US" altLang="en-US" sz="1800" dirty="0" smtClean="0">
                <a:solidFill>
                  <a:srgbClr val="00675F"/>
                </a:solidFill>
              </a:rPr>
              <a:t>Compliance with regulations</a:t>
            </a:r>
          </a:p>
          <a:p>
            <a:pPr lvl="1" eaLnBrk="1" hangingPunct="1">
              <a:spcBef>
                <a:spcPct val="0"/>
              </a:spcBef>
              <a:buFont typeface="Arial" panose="020B0604020202020204" pitchFamily="34" charset="0"/>
              <a:buChar char="•"/>
            </a:pPr>
            <a:r>
              <a:rPr lang="en-US" altLang="en-US" sz="1800" dirty="0" smtClean="0">
                <a:solidFill>
                  <a:srgbClr val="00675F"/>
                </a:solidFill>
              </a:rPr>
              <a:t>Training</a:t>
            </a:r>
          </a:p>
          <a:p>
            <a:pPr lvl="1" eaLnBrk="1" hangingPunct="1">
              <a:spcBef>
                <a:spcPct val="0"/>
              </a:spcBef>
              <a:buFont typeface="Arial" panose="020B0604020202020204" pitchFamily="34" charset="0"/>
              <a:buChar char="•"/>
            </a:pPr>
            <a:r>
              <a:rPr lang="en-US" altLang="en-US" sz="1800" dirty="0" smtClean="0">
                <a:solidFill>
                  <a:srgbClr val="00675F"/>
                </a:solidFill>
              </a:rPr>
              <a:t>Scheduled Operation</a:t>
            </a:r>
          </a:p>
          <a:p>
            <a:pPr eaLnBrk="1" hangingPunct="1">
              <a:spcBef>
                <a:spcPct val="0"/>
              </a:spcBef>
              <a:buFont typeface="Arial" panose="020B0604020202020204" pitchFamily="34" charset="0"/>
              <a:buChar char="•"/>
            </a:pPr>
            <a:r>
              <a:rPr lang="en-US" altLang="en-US" sz="2400" b="0" dirty="0" smtClean="0">
                <a:solidFill>
                  <a:srgbClr val="00675F"/>
                </a:solidFill>
              </a:rPr>
              <a:t>Feedback and Suggestions as </a:t>
            </a:r>
            <a:r>
              <a:rPr lang="en-US" altLang="en-US" sz="2400" b="0" dirty="0">
                <a:solidFill>
                  <a:srgbClr val="00675F"/>
                </a:solidFill>
              </a:rPr>
              <a:t>UAV operators</a:t>
            </a:r>
          </a:p>
          <a:p>
            <a:pPr lvl="1" eaLnBrk="1" hangingPunct="1">
              <a:spcBef>
                <a:spcPct val="0"/>
              </a:spcBef>
              <a:buFont typeface="Arial" panose="020B0604020202020204" pitchFamily="34" charset="0"/>
              <a:buChar char="•"/>
            </a:pPr>
            <a:endParaRPr lang="en-GB" altLang="en-US" sz="2000" dirty="0">
              <a:solidFill>
                <a:srgbClr val="00675F"/>
              </a:solidFill>
            </a:endParaRPr>
          </a:p>
        </p:txBody>
      </p:sp>
      <p:pic>
        <p:nvPicPr>
          <p:cNvPr id="4" name="Picture 3"/>
          <p:cNvPicPr>
            <a:picLocks noChangeAspect="1"/>
          </p:cNvPicPr>
          <p:nvPr/>
        </p:nvPicPr>
        <p:blipFill rotWithShape="1">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b="23689"/>
          <a:stretch/>
        </p:blipFill>
        <p:spPr>
          <a:xfrm>
            <a:off x="4114800" y="6168048"/>
            <a:ext cx="1143000" cy="699596"/>
          </a:xfrm>
          <a:prstGeom prst="rect">
            <a:avLst/>
          </a:prstGeom>
        </p:spPr>
      </p:pic>
    </p:spTree>
    <p:extLst>
      <p:ext uri="{BB962C8B-B14F-4D97-AF65-F5344CB8AC3E}">
        <p14:creationId xmlns:p14="http://schemas.microsoft.com/office/powerpoint/2010/main" val="375553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1000"/>
                                  </p:iterate>
                                  <p:childTnLst>
                                    <p:set>
                                      <p:cBhvr override="childStyle">
                                        <p:cTn id="6" dur="500" fill="hold"/>
                                        <p:tgtEl>
                                          <p:spTgt spid="5123">
                                            <p:txEl>
                                              <p:pRg st="12" end="12"/>
                                            </p:txEl>
                                          </p:spTgt>
                                        </p:tgtEl>
                                        <p:attrNameLst>
                                          <p:attrName>style.textDecorationUnderline</p:attrName>
                                        </p:attrNameLst>
                                      </p:cBhvr>
                                      <p:to>
                                        <p:strVal val="true"/>
                                      </p:to>
                                    </p:set>
                                  </p:childTnLst>
                                </p:cTn>
                              </p:par>
                              <p:par>
                                <p:cTn id="7" presetID="18" presetClass="emph" presetSubtype="0" fill="hold" nodeType="withEffect">
                                  <p:stCondLst>
                                    <p:cond delay="0"/>
                                  </p:stCondLst>
                                  <p:iterate type="lt">
                                    <p:tmPct val="1000"/>
                                  </p:iterate>
                                  <p:childTnLst>
                                    <p:set>
                                      <p:cBhvr override="childStyle">
                                        <p:cTn id="8" dur="500" fill="hold"/>
                                        <p:tgtEl>
                                          <p:spTgt spid="5123">
                                            <p:txEl>
                                              <p:pRg st="13" end="13"/>
                                            </p:txEl>
                                          </p:spTgt>
                                        </p:tgtEl>
                                        <p:attrNameLst>
                                          <p:attrName>style.textDecorationUnderline</p:attrName>
                                        </p:attrNameLst>
                                      </p:cBhvr>
                                      <p:to>
                                        <p:strVal val="true"/>
                                      </p:to>
                                    </p:set>
                                  </p:childTnLst>
                                </p:cTn>
                              </p:par>
                              <p:par>
                                <p:cTn id="9" presetID="18" presetClass="emph" presetSubtype="0" fill="hold" nodeType="withEffect">
                                  <p:stCondLst>
                                    <p:cond delay="0"/>
                                  </p:stCondLst>
                                  <p:iterate type="lt">
                                    <p:tmPct val="1000"/>
                                  </p:iterate>
                                  <p:childTnLst>
                                    <p:set>
                                      <p:cBhvr override="childStyle">
                                        <p:cTn id="10" dur="500" fill="hold"/>
                                        <p:tgtEl>
                                          <p:spTgt spid="5123">
                                            <p:txEl>
                                              <p:pRg st="14" end="14"/>
                                            </p:txEl>
                                          </p:spTgt>
                                        </p:tgtEl>
                                        <p:attrNameLst>
                                          <p:attrName>style.textDecorationUnderline</p:attrName>
                                        </p:attrNameLst>
                                      </p:cBhvr>
                                      <p:to>
                                        <p:strVal val="true"/>
                                      </p:to>
                                    </p:set>
                                  </p:childTnLst>
                                </p:cTn>
                              </p:par>
                              <p:par>
                                <p:cTn id="11" presetID="18" presetClass="emph" presetSubtype="0" fill="hold" nodeType="withEffect">
                                  <p:stCondLst>
                                    <p:cond delay="0"/>
                                  </p:stCondLst>
                                  <p:iterate type="lt">
                                    <p:tmPct val="1000"/>
                                  </p:iterate>
                                  <p:childTnLst>
                                    <p:set>
                                      <p:cBhvr override="childStyle">
                                        <p:cTn id="12" dur="500" fill="hold"/>
                                        <p:tgtEl>
                                          <p:spTgt spid="5123">
                                            <p:txEl>
                                              <p:pRg st="15" end="15"/>
                                            </p:txEl>
                                          </p:spTgt>
                                        </p:tgtEl>
                                        <p:attrNameLst>
                                          <p:attrName>style.textDecorationUnderline</p:attrName>
                                        </p:attrNameLst>
                                      </p:cBhvr>
                                      <p:to>
                                        <p:strVal val="true"/>
                                      </p:to>
                                    </p:set>
                                  </p:childTnLst>
                                </p:cTn>
                              </p:par>
                              <p:par>
                                <p:cTn id="13" presetID="18" presetClass="emph" presetSubtype="0" fill="hold" nodeType="withEffect">
                                  <p:stCondLst>
                                    <p:cond delay="0"/>
                                  </p:stCondLst>
                                  <p:iterate type="lt">
                                    <p:tmPct val="1000"/>
                                  </p:iterate>
                                  <p:childTnLst>
                                    <p:set>
                                      <p:cBhvr override="childStyle">
                                        <p:cTn id="14" dur="500" fill="hold"/>
                                        <p:tgtEl>
                                          <p:spTgt spid="5123">
                                            <p:txEl>
                                              <p:pRg st="16" end="16"/>
                                            </p:txEl>
                                          </p:spTgt>
                                        </p:tgtEl>
                                        <p:attrNameLst>
                                          <p:attrName>style.textDecorationUnderline</p:attrName>
                                        </p:attrNameLst>
                                      </p:cBhvr>
                                      <p:to>
                                        <p:strVal val="true"/>
                                      </p:to>
                                    </p:set>
                                  </p:childTnLst>
                                </p:cTn>
                              </p:par>
                              <p:par>
                                <p:cTn id="15" presetID="16" presetClass="emph" presetSubtype="0" fill="hold" nodeType="withEffect">
                                  <p:stCondLst>
                                    <p:cond delay="0"/>
                                  </p:stCondLst>
                                  <p:iterate type="lt">
                                    <p:tmPct val="1000"/>
                                  </p:iterate>
                                  <p:childTnLst>
                                    <p:set>
                                      <p:cBhvr override="childStyle">
                                        <p:cTn id="16" dur="500" fill="hold"/>
                                        <p:tgtEl>
                                          <p:spTgt spid="5123">
                                            <p:txEl>
                                              <p:pRg st="12" end="12"/>
                                            </p:txEl>
                                          </p:spTgt>
                                        </p:tgtEl>
                                        <p:attrNameLst>
                                          <p:attrName>style.color</p:attrName>
                                        </p:attrNameLst>
                                      </p:cBhvr>
                                      <p:to>
                                        <p:clrVal>
                                          <a:schemeClr val="accent2"/>
                                        </p:clrVal>
                                      </p:to>
                                    </p:set>
                                    <p:set>
                                      <p:cBhvr>
                                        <p:cTn id="17" dur="500" fill="hold"/>
                                        <p:tgtEl>
                                          <p:spTgt spid="5123">
                                            <p:txEl>
                                              <p:pRg st="12" end="12"/>
                                            </p:txEl>
                                          </p:spTgt>
                                        </p:tgtEl>
                                        <p:attrNameLst>
                                          <p:attrName>fillcolor</p:attrName>
                                        </p:attrNameLst>
                                      </p:cBhvr>
                                      <p:to>
                                        <p:clrVal>
                                          <a:schemeClr val="accent2"/>
                                        </p:clrVal>
                                      </p:to>
                                    </p:set>
                                    <p:set>
                                      <p:cBhvr>
                                        <p:cTn id="18" dur="500" fill="hold"/>
                                        <p:tgtEl>
                                          <p:spTgt spid="5123">
                                            <p:txEl>
                                              <p:pRg st="12" end="12"/>
                                            </p:txEl>
                                          </p:spTgt>
                                        </p:tgtEl>
                                        <p:attrNameLst>
                                          <p:attrName>fill.type</p:attrName>
                                        </p:attrNameLst>
                                      </p:cBhvr>
                                      <p:to>
                                        <p:strVal val="solid"/>
                                      </p:to>
                                    </p:set>
                                  </p:childTnLst>
                                </p:cTn>
                              </p:par>
                              <p:par>
                                <p:cTn id="19" presetID="16" presetClass="emph" presetSubtype="0" fill="hold" nodeType="withEffect">
                                  <p:stCondLst>
                                    <p:cond delay="0"/>
                                  </p:stCondLst>
                                  <p:iterate type="lt">
                                    <p:tmPct val="1000"/>
                                  </p:iterate>
                                  <p:childTnLst>
                                    <p:set>
                                      <p:cBhvr override="childStyle">
                                        <p:cTn id="20" dur="500" fill="hold"/>
                                        <p:tgtEl>
                                          <p:spTgt spid="5123">
                                            <p:txEl>
                                              <p:pRg st="13" end="13"/>
                                            </p:txEl>
                                          </p:spTgt>
                                        </p:tgtEl>
                                        <p:attrNameLst>
                                          <p:attrName>style.color</p:attrName>
                                        </p:attrNameLst>
                                      </p:cBhvr>
                                      <p:to>
                                        <p:clrVal>
                                          <a:schemeClr val="accent2"/>
                                        </p:clrVal>
                                      </p:to>
                                    </p:set>
                                    <p:set>
                                      <p:cBhvr>
                                        <p:cTn id="21" dur="500" fill="hold"/>
                                        <p:tgtEl>
                                          <p:spTgt spid="5123">
                                            <p:txEl>
                                              <p:pRg st="13" end="13"/>
                                            </p:txEl>
                                          </p:spTgt>
                                        </p:tgtEl>
                                        <p:attrNameLst>
                                          <p:attrName>fillcolor</p:attrName>
                                        </p:attrNameLst>
                                      </p:cBhvr>
                                      <p:to>
                                        <p:clrVal>
                                          <a:schemeClr val="accent2"/>
                                        </p:clrVal>
                                      </p:to>
                                    </p:set>
                                    <p:set>
                                      <p:cBhvr>
                                        <p:cTn id="22" dur="500" fill="hold"/>
                                        <p:tgtEl>
                                          <p:spTgt spid="5123">
                                            <p:txEl>
                                              <p:pRg st="13" end="13"/>
                                            </p:txEl>
                                          </p:spTgt>
                                        </p:tgtEl>
                                        <p:attrNameLst>
                                          <p:attrName>fill.type</p:attrName>
                                        </p:attrNameLst>
                                      </p:cBhvr>
                                      <p:to>
                                        <p:strVal val="solid"/>
                                      </p:to>
                                    </p:set>
                                  </p:childTnLst>
                                </p:cTn>
                              </p:par>
                              <p:par>
                                <p:cTn id="23" presetID="16" presetClass="emph" presetSubtype="0" fill="hold" nodeType="withEffect">
                                  <p:stCondLst>
                                    <p:cond delay="0"/>
                                  </p:stCondLst>
                                  <p:iterate type="lt">
                                    <p:tmPct val="1000"/>
                                  </p:iterate>
                                  <p:childTnLst>
                                    <p:set>
                                      <p:cBhvr override="childStyle">
                                        <p:cTn id="24" dur="500" fill="hold"/>
                                        <p:tgtEl>
                                          <p:spTgt spid="5123">
                                            <p:txEl>
                                              <p:pRg st="14" end="14"/>
                                            </p:txEl>
                                          </p:spTgt>
                                        </p:tgtEl>
                                        <p:attrNameLst>
                                          <p:attrName>style.color</p:attrName>
                                        </p:attrNameLst>
                                      </p:cBhvr>
                                      <p:to>
                                        <p:clrVal>
                                          <a:schemeClr val="accent2"/>
                                        </p:clrVal>
                                      </p:to>
                                    </p:set>
                                    <p:set>
                                      <p:cBhvr>
                                        <p:cTn id="25" dur="500" fill="hold"/>
                                        <p:tgtEl>
                                          <p:spTgt spid="5123">
                                            <p:txEl>
                                              <p:pRg st="14" end="14"/>
                                            </p:txEl>
                                          </p:spTgt>
                                        </p:tgtEl>
                                        <p:attrNameLst>
                                          <p:attrName>fillcolor</p:attrName>
                                        </p:attrNameLst>
                                      </p:cBhvr>
                                      <p:to>
                                        <p:clrVal>
                                          <a:schemeClr val="accent2"/>
                                        </p:clrVal>
                                      </p:to>
                                    </p:set>
                                    <p:set>
                                      <p:cBhvr>
                                        <p:cTn id="26" dur="500" fill="hold"/>
                                        <p:tgtEl>
                                          <p:spTgt spid="5123">
                                            <p:txEl>
                                              <p:pRg st="14" end="14"/>
                                            </p:txEl>
                                          </p:spTgt>
                                        </p:tgtEl>
                                        <p:attrNameLst>
                                          <p:attrName>fill.type</p:attrName>
                                        </p:attrNameLst>
                                      </p:cBhvr>
                                      <p:to>
                                        <p:strVal val="solid"/>
                                      </p:to>
                                    </p:set>
                                  </p:childTnLst>
                                </p:cTn>
                              </p:par>
                              <p:par>
                                <p:cTn id="27" presetID="16" presetClass="emph" presetSubtype="0" fill="hold" nodeType="withEffect">
                                  <p:stCondLst>
                                    <p:cond delay="0"/>
                                  </p:stCondLst>
                                  <p:iterate type="lt">
                                    <p:tmPct val="1000"/>
                                  </p:iterate>
                                  <p:childTnLst>
                                    <p:set>
                                      <p:cBhvr override="childStyle">
                                        <p:cTn id="28" dur="500" fill="hold"/>
                                        <p:tgtEl>
                                          <p:spTgt spid="5123">
                                            <p:txEl>
                                              <p:pRg st="15" end="15"/>
                                            </p:txEl>
                                          </p:spTgt>
                                        </p:tgtEl>
                                        <p:attrNameLst>
                                          <p:attrName>style.color</p:attrName>
                                        </p:attrNameLst>
                                      </p:cBhvr>
                                      <p:to>
                                        <p:clrVal>
                                          <a:schemeClr val="accent2"/>
                                        </p:clrVal>
                                      </p:to>
                                    </p:set>
                                    <p:set>
                                      <p:cBhvr>
                                        <p:cTn id="29" dur="500" fill="hold"/>
                                        <p:tgtEl>
                                          <p:spTgt spid="5123">
                                            <p:txEl>
                                              <p:pRg st="15" end="15"/>
                                            </p:txEl>
                                          </p:spTgt>
                                        </p:tgtEl>
                                        <p:attrNameLst>
                                          <p:attrName>fillcolor</p:attrName>
                                        </p:attrNameLst>
                                      </p:cBhvr>
                                      <p:to>
                                        <p:clrVal>
                                          <a:schemeClr val="accent2"/>
                                        </p:clrVal>
                                      </p:to>
                                    </p:set>
                                    <p:set>
                                      <p:cBhvr>
                                        <p:cTn id="30" dur="500" fill="hold"/>
                                        <p:tgtEl>
                                          <p:spTgt spid="5123">
                                            <p:txEl>
                                              <p:pRg st="15" end="15"/>
                                            </p:txEl>
                                          </p:spTgt>
                                        </p:tgtEl>
                                        <p:attrNameLst>
                                          <p:attrName>fill.type</p:attrName>
                                        </p:attrNameLst>
                                      </p:cBhvr>
                                      <p:to>
                                        <p:strVal val="solid"/>
                                      </p:to>
                                    </p:set>
                                  </p:childTnLst>
                                </p:cTn>
                              </p:par>
                              <p:par>
                                <p:cTn id="31" presetID="16" presetClass="emph" presetSubtype="0" fill="hold" nodeType="withEffect">
                                  <p:stCondLst>
                                    <p:cond delay="0"/>
                                  </p:stCondLst>
                                  <p:iterate type="lt">
                                    <p:tmPct val="1000"/>
                                  </p:iterate>
                                  <p:childTnLst>
                                    <p:set>
                                      <p:cBhvr override="childStyle">
                                        <p:cTn id="32" dur="500" fill="hold"/>
                                        <p:tgtEl>
                                          <p:spTgt spid="5123">
                                            <p:txEl>
                                              <p:pRg st="16" end="16"/>
                                            </p:txEl>
                                          </p:spTgt>
                                        </p:tgtEl>
                                        <p:attrNameLst>
                                          <p:attrName>style.color</p:attrName>
                                        </p:attrNameLst>
                                      </p:cBhvr>
                                      <p:to>
                                        <p:clrVal>
                                          <a:schemeClr val="accent2"/>
                                        </p:clrVal>
                                      </p:to>
                                    </p:set>
                                    <p:set>
                                      <p:cBhvr>
                                        <p:cTn id="33" dur="500" fill="hold"/>
                                        <p:tgtEl>
                                          <p:spTgt spid="5123">
                                            <p:txEl>
                                              <p:pRg st="16" end="16"/>
                                            </p:txEl>
                                          </p:spTgt>
                                        </p:tgtEl>
                                        <p:attrNameLst>
                                          <p:attrName>fillcolor</p:attrName>
                                        </p:attrNameLst>
                                      </p:cBhvr>
                                      <p:to>
                                        <p:clrVal>
                                          <a:schemeClr val="accent2"/>
                                        </p:clrVal>
                                      </p:to>
                                    </p:set>
                                    <p:set>
                                      <p:cBhvr>
                                        <p:cTn id="34" dur="500" fill="hold"/>
                                        <p:tgtEl>
                                          <p:spTgt spid="5123">
                                            <p:txEl>
                                              <p:pRg st="16" end="1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 y="0"/>
            <a:ext cx="8819082" cy="715962"/>
          </a:xfrm>
          <a:prstGeom prst="rect">
            <a:avLst/>
          </a:prstGeom>
        </p:spPr>
        <p:txBody>
          <a:bodyPr/>
          <a:lstStyle>
            <a:lvl1pPr algn="l" rtl="0" eaLnBrk="0" fontAlgn="base" hangingPunct="0">
              <a:spcBef>
                <a:spcPct val="0"/>
              </a:spcBef>
              <a:spcAft>
                <a:spcPct val="0"/>
              </a:spcAft>
              <a:defRPr sz="3600" b="1" kern="1200">
                <a:solidFill>
                  <a:srgbClr val="017F73"/>
                </a:solidFill>
                <a:latin typeface="+mj-lt"/>
                <a:ea typeface="+mj-ea"/>
                <a:cs typeface="+mj-cs"/>
              </a:defRPr>
            </a:lvl1pPr>
            <a:lvl2pPr algn="l" rtl="0" eaLnBrk="0" fontAlgn="base" hangingPunct="0">
              <a:spcBef>
                <a:spcPct val="0"/>
              </a:spcBef>
              <a:spcAft>
                <a:spcPct val="0"/>
              </a:spcAft>
              <a:defRPr sz="3600" b="1">
                <a:solidFill>
                  <a:srgbClr val="017F73"/>
                </a:solidFill>
                <a:latin typeface="Calibri" pitchFamily="34" charset="0"/>
              </a:defRPr>
            </a:lvl2pPr>
            <a:lvl3pPr algn="l" rtl="0" eaLnBrk="0" fontAlgn="base" hangingPunct="0">
              <a:spcBef>
                <a:spcPct val="0"/>
              </a:spcBef>
              <a:spcAft>
                <a:spcPct val="0"/>
              </a:spcAft>
              <a:defRPr sz="3600" b="1">
                <a:solidFill>
                  <a:srgbClr val="017F73"/>
                </a:solidFill>
                <a:latin typeface="Calibri" pitchFamily="34" charset="0"/>
              </a:defRPr>
            </a:lvl3pPr>
            <a:lvl4pPr algn="l" rtl="0" eaLnBrk="0" fontAlgn="base" hangingPunct="0">
              <a:spcBef>
                <a:spcPct val="0"/>
              </a:spcBef>
              <a:spcAft>
                <a:spcPct val="0"/>
              </a:spcAft>
              <a:defRPr sz="3600" b="1">
                <a:solidFill>
                  <a:srgbClr val="017F73"/>
                </a:solidFill>
                <a:latin typeface="Calibri" pitchFamily="34" charset="0"/>
              </a:defRPr>
            </a:lvl4pPr>
            <a:lvl5pPr algn="l" rtl="0" eaLnBrk="0" fontAlgn="base" hangingPunct="0">
              <a:spcBef>
                <a:spcPct val="0"/>
              </a:spcBef>
              <a:spcAft>
                <a:spcPct val="0"/>
              </a:spcAft>
              <a:defRPr sz="3600" b="1">
                <a:solidFill>
                  <a:srgbClr val="017F73"/>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dirty="0" smtClean="0"/>
              <a:t>UAV Development</a:t>
            </a:r>
            <a:endParaRPr lang="en-GB" dirty="0"/>
          </a:p>
        </p:txBody>
      </p:sp>
      <p:sp>
        <p:nvSpPr>
          <p:cNvPr id="3" name="TextBox 14"/>
          <p:cNvSpPr txBox="1">
            <a:spLocks noChangeArrowheads="1"/>
          </p:cNvSpPr>
          <p:nvPr/>
        </p:nvSpPr>
        <p:spPr bwMode="auto">
          <a:xfrm>
            <a:off x="-2059" y="838200"/>
            <a:ext cx="91440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Wingdings" panose="05000000000000000000" pitchFamily="2" charset="2"/>
              <a:buChar char="§"/>
              <a:defRPr sz="2800" b="1">
                <a:solidFill>
                  <a:srgbClr val="017F73"/>
                </a:solidFill>
                <a:latin typeface="Calibri" panose="020F0502020204030204" pitchFamily="34" charset="0"/>
              </a:defRPr>
            </a:lvl1pPr>
            <a:lvl2pPr marL="1200150" indent="-457200">
              <a:spcBef>
                <a:spcPct val="20000"/>
              </a:spcBef>
              <a:buFont typeface="Times" panose="02020603050405020304" pitchFamily="18" charset="0"/>
              <a:buChar char="–"/>
              <a:defRPr sz="2400">
                <a:solidFill>
                  <a:srgbClr val="017F73"/>
                </a:solidFill>
                <a:latin typeface="Calibri" panose="020F0502020204030204" pitchFamily="34" charset="0"/>
              </a:defRPr>
            </a:lvl2pPr>
            <a:lvl3pPr marL="1600200" indent="-457200">
              <a:spcBef>
                <a:spcPct val="20000"/>
              </a:spcBef>
              <a:buFont typeface="Arial" panose="020B0604020202020204" pitchFamily="34" charset="0"/>
              <a:buChar char="•"/>
              <a:defRPr sz="2000">
                <a:solidFill>
                  <a:srgbClr val="017F73"/>
                </a:solidFill>
                <a:latin typeface="Calibri" panose="020F0502020204030204" pitchFamily="34" charset="0"/>
              </a:defRPr>
            </a:lvl3pPr>
            <a:lvl4pPr marL="1600200" indent="-228600">
              <a:spcBef>
                <a:spcPct val="20000"/>
              </a:spcBef>
              <a:buFont typeface="Arial" panose="020B0604020202020204" pitchFamily="34" charset="0"/>
              <a:buChar char="–"/>
              <a:defRPr>
                <a:solidFill>
                  <a:srgbClr val="017F73"/>
                </a:solidFill>
                <a:latin typeface="Calibri" panose="020F0502020204030204" pitchFamily="34" charset="0"/>
              </a:defRPr>
            </a:lvl4pPr>
            <a:lvl5pPr marL="2057400" indent="-228600">
              <a:spcBef>
                <a:spcPct val="20000"/>
              </a:spcBef>
              <a:buFont typeface="Arial" panose="020B0604020202020204" pitchFamily="34" charset="0"/>
              <a:buChar char="»"/>
              <a:defRPr>
                <a:solidFill>
                  <a:srgbClr val="017F73"/>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9pPr>
          </a:lstStyle>
          <a:p>
            <a:pPr eaLnBrk="1" hangingPunct="1">
              <a:spcBef>
                <a:spcPct val="0"/>
              </a:spcBef>
              <a:buFont typeface="Arial" panose="020B0604020202020204" pitchFamily="34" charset="0"/>
              <a:buChar char="•"/>
            </a:pPr>
            <a:r>
              <a:rPr lang="en-GB" altLang="en-US" sz="2400" b="0" dirty="0" smtClean="0">
                <a:solidFill>
                  <a:srgbClr val="00675F"/>
                </a:solidFill>
              </a:rPr>
              <a:t>Always build </a:t>
            </a:r>
            <a:r>
              <a:rPr lang="en-GB" altLang="en-US" sz="2400" b="0" dirty="0">
                <a:solidFill>
                  <a:srgbClr val="00675F"/>
                </a:solidFill>
              </a:rPr>
              <a:t>according to </a:t>
            </a:r>
            <a:r>
              <a:rPr lang="en-GB" altLang="en-US" sz="2400" b="0" dirty="0" smtClean="0">
                <a:solidFill>
                  <a:srgbClr val="00675F"/>
                </a:solidFill>
              </a:rPr>
              <a:t>manufacturer’s specifications</a:t>
            </a:r>
          </a:p>
          <a:p>
            <a:pPr eaLnBrk="1" hangingPunct="1">
              <a:spcBef>
                <a:spcPct val="0"/>
              </a:spcBef>
              <a:buFont typeface="Arial" panose="020B0604020202020204" pitchFamily="34" charset="0"/>
              <a:buChar char="•"/>
            </a:pPr>
            <a:r>
              <a:rPr lang="en-GB" altLang="en-US" sz="2400" b="0" dirty="0" smtClean="0">
                <a:solidFill>
                  <a:srgbClr val="00675F"/>
                </a:solidFill>
              </a:rPr>
              <a:t>Trying to reach the highest possible level of redundancy and reliability. </a:t>
            </a:r>
          </a:p>
          <a:p>
            <a:pPr eaLnBrk="1" hangingPunct="1">
              <a:spcBef>
                <a:spcPct val="0"/>
              </a:spcBef>
              <a:buFont typeface="Arial" panose="020B0604020202020204" pitchFamily="34" charset="0"/>
              <a:buChar char="•"/>
            </a:pPr>
            <a:r>
              <a:rPr lang="en-GB" altLang="en-US" sz="2400" b="0" dirty="0" smtClean="0">
                <a:solidFill>
                  <a:srgbClr val="00675F"/>
                </a:solidFill>
              </a:rPr>
              <a:t>Perform necessary tests and actions to eliminate interference</a:t>
            </a:r>
          </a:p>
          <a:p>
            <a:pPr lvl="1" eaLnBrk="1" hangingPunct="1">
              <a:spcBef>
                <a:spcPct val="0"/>
              </a:spcBef>
              <a:buFont typeface="Arial" panose="020B0604020202020204" pitchFamily="34" charset="0"/>
              <a:buChar char="•"/>
            </a:pPr>
            <a:r>
              <a:rPr lang="en-GB" altLang="en-US" sz="2000" b="0" dirty="0" smtClean="0">
                <a:solidFill>
                  <a:srgbClr val="00675F"/>
                </a:solidFill>
              </a:rPr>
              <a:t>Separate </a:t>
            </a:r>
            <a:r>
              <a:rPr lang="en-GB" altLang="en-US" sz="2000" b="0" dirty="0">
                <a:solidFill>
                  <a:srgbClr val="00675F"/>
                </a:solidFill>
              </a:rPr>
              <a:t>the avionics </a:t>
            </a:r>
            <a:r>
              <a:rPr lang="en-GB" altLang="en-US" sz="2000" b="0" dirty="0" smtClean="0">
                <a:solidFill>
                  <a:srgbClr val="00675F"/>
                </a:solidFill>
              </a:rPr>
              <a:t>system </a:t>
            </a:r>
            <a:r>
              <a:rPr lang="en-GB" altLang="en-US" sz="2000" b="0" dirty="0">
                <a:solidFill>
                  <a:srgbClr val="00675F"/>
                </a:solidFill>
              </a:rPr>
              <a:t>from the instrumentation side</a:t>
            </a:r>
            <a:r>
              <a:rPr lang="en-GB" altLang="en-US" sz="2000" b="0" dirty="0" smtClean="0">
                <a:solidFill>
                  <a:srgbClr val="00675F"/>
                </a:solidFill>
              </a:rPr>
              <a:t>.</a:t>
            </a:r>
          </a:p>
          <a:p>
            <a:pPr lvl="1" eaLnBrk="1" hangingPunct="1">
              <a:spcBef>
                <a:spcPct val="0"/>
              </a:spcBef>
              <a:buFont typeface="Arial" panose="020B0604020202020204" pitchFamily="34" charset="0"/>
              <a:buChar char="•"/>
            </a:pPr>
            <a:r>
              <a:rPr lang="en-GB" altLang="en-US" sz="2000" dirty="0" smtClean="0">
                <a:solidFill>
                  <a:srgbClr val="00675F"/>
                </a:solidFill>
              </a:rPr>
              <a:t>Perform required shielding</a:t>
            </a:r>
          </a:p>
          <a:p>
            <a:pPr lvl="1" eaLnBrk="1" hangingPunct="1">
              <a:spcBef>
                <a:spcPct val="0"/>
              </a:spcBef>
              <a:buFont typeface="Arial" panose="020B0604020202020204" pitchFamily="34" charset="0"/>
              <a:buChar char="•"/>
            </a:pPr>
            <a:r>
              <a:rPr lang="en-GB" altLang="en-US" sz="2000" dirty="0" smtClean="0">
                <a:solidFill>
                  <a:srgbClr val="00675F"/>
                </a:solidFill>
              </a:rPr>
              <a:t>Always retest when something is moved or changed</a:t>
            </a:r>
            <a:endParaRPr lang="en-GB" altLang="en-US" sz="2000" b="0" dirty="0">
              <a:solidFill>
                <a:srgbClr val="00675F"/>
              </a:solidFill>
            </a:endParaRPr>
          </a:p>
          <a:p>
            <a:pPr eaLnBrk="1" hangingPunct="1">
              <a:spcBef>
                <a:spcPct val="0"/>
              </a:spcBef>
              <a:buFont typeface="Arial" panose="020B0604020202020204" pitchFamily="34" charset="0"/>
              <a:buChar char="•"/>
            </a:pPr>
            <a:r>
              <a:rPr lang="en-GB" altLang="en-US" sz="2400" b="0" dirty="0">
                <a:solidFill>
                  <a:srgbClr val="00675F"/>
                </a:solidFill>
              </a:rPr>
              <a:t>Extensive ground testing in order to confirm the serviceability of all systems.</a:t>
            </a:r>
          </a:p>
          <a:p>
            <a:pPr eaLnBrk="1" hangingPunct="1">
              <a:spcBef>
                <a:spcPct val="0"/>
              </a:spcBef>
              <a:buFont typeface="Arial" panose="020B0604020202020204" pitchFamily="34" charset="0"/>
              <a:buChar char="•"/>
            </a:pPr>
            <a:r>
              <a:rPr lang="en-GB" altLang="en-US" sz="2400" b="0" dirty="0">
                <a:solidFill>
                  <a:srgbClr val="00675F"/>
                </a:solidFill>
              </a:rPr>
              <a:t>Extensive flight testing to confirm the airworthiness of the platform</a:t>
            </a:r>
            <a:r>
              <a:rPr lang="en-GB" altLang="en-US" sz="2400" b="0" dirty="0" smtClean="0">
                <a:solidFill>
                  <a:srgbClr val="00675F"/>
                </a:solidFill>
              </a:rPr>
              <a:t>.</a:t>
            </a:r>
            <a:endParaRPr lang="en-GB" altLang="en-US" sz="2400" b="0" dirty="0">
              <a:solidFill>
                <a:srgbClr val="00675F"/>
              </a:solidFill>
            </a:endParaRPr>
          </a:p>
        </p:txBody>
      </p:sp>
      <p:pic>
        <p:nvPicPr>
          <p:cNvPr id="4" name="Picture 3"/>
          <p:cNvPicPr>
            <a:picLocks noChangeAspect="1"/>
          </p:cNvPicPr>
          <p:nvPr/>
        </p:nvPicPr>
        <p:blipFill rotWithShape="1">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b="23689"/>
          <a:stretch/>
        </p:blipFill>
        <p:spPr>
          <a:xfrm>
            <a:off x="4114800" y="6168048"/>
            <a:ext cx="1143000" cy="699596"/>
          </a:xfrm>
          <a:prstGeom prst="rect">
            <a:avLst/>
          </a:prstGeom>
        </p:spPr>
      </p:pic>
      <p:pic>
        <p:nvPicPr>
          <p:cNvPr id="1026" name="Picture 2" descr="CACHE_1920X1080_ANALOG_MEDIUM_4819_24160325"/>
          <p:cNvPicPr>
            <a:picLocks noChangeAspect="1" noChangeArrowheads="1"/>
          </p:cNvPicPr>
          <p:nvPr/>
        </p:nvPicPr>
        <p:blipFill>
          <a:blip r:embed="rId4" cstate="print">
            <a:extLst>
              <a:ext uri="{28A0092B-C50C-407E-A947-70E740481C1C}">
                <a14:useLocalDpi xmlns:a14="http://schemas.microsoft.com/office/drawing/2010/main" val="0"/>
              </a:ext>
            </a:extLst>
          </a:blip>
          <a:srcRect l="10579" r="10579"/>
          <a:stretch>
            <a:fillRect/>
          </a:stretch>
        </p:blipFill>
        <p:spPr bwMode="auto">
          <a:xfrm>
            <a:off x="6305550" y="4520999"/>
            <a:ext cx="2762250" cy="23370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4604286"/>
            <a:ext cx="3333750" cy="2222500"/>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15476"/>
          <a:stretch/>
        </p:blipFill>
        <p:spPr>
          <a:xfrm>
            <a:off x="3505200" y="4648200"/>
            <a:ext cx="2705100" cy="2133600"/>
          </a:xfrm>
          <a:prstGeom prst="rect">
            <a:avLst/>
          </a:prstGeom>
        </p:spPr>
      </p:pic>
    </p:spTree>
    <p:extLst>
      <p:ext uri="{BB962C8B-B14F-4D97-AF65-F5344CB8AC3E}">
        <p14:creationId xmlns:p14="http://schemas.microsoft.com/office/powerpoint/2010/main" val="38987713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41882" y="152400"/>
            <a:ext cx="8229600" cy="715962"/>
          </a:xfrm>
          <a:prstGeom prst="rect">
            <a:avLst/>
          </a:prstGeom>
        </p:spPr>
        <p:txBody>
          <a:bodyPr/>
          <a:lstStyle>
            <a:lvl1pPr algn="l" rtl="0" eaLnBrk="0" fontAlgn="base" hangingPunct="0">
              <a:spcBef>
                <a:spcPct val="0"/>
              </a:spcBef>
              <a:spcAft>
                <a:spcPct val="0"/>
              </a:spcAft>
              <a:defRPr sz="3600" b="1" kern="1200">
                <a:solidFill>
                  <a:srgbClr val="017F73"/>
                </a:solidFill>
                <a:latin typeface="+mj-lt"/>
                <a:ea typeface="+mj-ea"/>
                <a:cs typeface="+mj-cs"/>
              </a:defRPr>
            </a:lvl1pPr>
            <a:lvl2pPr algn="l" rtl="0" eaLnBrk="0" fontAlgn="base" hangingPunct="0">
              <a:spcBef>
                <a:spcPct val="0"/>
              </a:spcBef>
              <a:spcAft>
                <a:spcPct val="0"/>
              </a:spcAft>
              <a:defRPr sz="3600" b="1">
                <a:solidFill>
                  <a:srgbClr val="017F73"/>
                </a:solidFill>
                <a:latin typeface="Calibri" pitchFamily="34" charset="0"/>
              </a:defRPr>
            </a:lvl2pPr>
            <a:lvl3pPr algn="l" rtl="0" eaLnBrk="0" fontAlgn="base" hangingPunct="0">
              <a:spcBef>
                <a:spcPct val="0"/>
              </a:spcBef>
              <a:spcAft>
                <a:spcPct val="0"/>
              </a:spcAft>
              <a:defRPr sz="3600" b="1">
                <a:solidFill>
                  <a:srgbClr val="017F73"/>
                </a:solidFill>
                <a:latin typeface="Calibri" pitchFamily="34" charset="0"/>
              </a:defRPr>
            </a:lvl3pPr>
            <a:lvl4pPr algn="l" rtl="0" eaLnBrk="0" fontAlgn="base" hangingPunct="0">
              <a:spcBef>
                <a:spcPct val="0"/>
              </a:spcBef>
              <a:spcAft>
                <a:spcPct val="0"/>
              </a:spcAft>
              <a:defRPr sz="3600" b="1">
                <a:solidFill>
                  <a:srgbClr val="017F73"/>
                </a:solidFill>
                <a:latin typeface="Calibri" pitchFamily="34" charset="0"/>
              </a:defRPr>
            </a:lvl4pPr>
            <a:lvl5pPr algn="l" rtl="0" eaLnBrk="0" fontAlgn="base" hangingPunct="0">
              <a:spcBef>
                <a:spcPct val="0"/>
              </a:spcBef>
              <a:spcAft>
                <a:spcPct val="0"/>
              </a:spcAft>
              <a:defRPr sz="3600" b="1">
                <a:solidFill>
                  <a:srgbClr val="017F73"/>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dirty="0" smtClean="0"/>
              <a:t>Compliance with Regulations</a:t>
            </a:r>
            <a:endParaRPr lang="en-GB" dirty="0"/>
          </a:p>
        </p:txBody>
      </p:sp>
      <p:sp>
        <p:nvSpPr>
          <p:cNvPr id="3" name="TextBox 14"/>
          <p:cNvSpPr txBox="1">
            <a:spLocks noChangeArrowheads="1"/>
          </p:cNvSpPr>
          <p:nvPr/>
        </p:nvSpPr>
        <p:spPr bwMode="auto">
          <a:xfrm>
            <a:off x="0" y="1066800"/>
            <a:ext cx="91440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Wingdings" panose="05000000000000000000" pitchFamily="2" charset="2"/>
              <a:buChar char="§"/>
              <a:defRPr sz="2800" b="1">
                <a:solidFill>
                  <a:srgbClr val="017F73"/>
                </a:solidFill>
                <a:latin typeface="Calibri" panose="020F0502020204030204" pitchFamily="34" charset="0"/>
              </a:defRPr>
            </a:lvl1pPr>
            <a:lvl2pPr marL="1200150" indent="-457200">
              <a:spcBef>
                <a:spcPct val="20000"/>
              </a:spcBef>
              <a:buFont typeface="Times" panose="02020603050405020304" pitchFamily="18" charset="0"/>
              <a:buChar char="–"/>
              <a:defRPr sz="2400">
                <a:solidFill>
                  <a:srgbClr val="017F73"/>
                </a:solidFill>
                <a:latin typeface="Calibri" panose="020F0502020204030204" pitchFamily="34" charset="0"/>
              </a:defRPr>
            </a:lvl2pPr>
            <a:lvl3pPr marL="1600200" indent="-457200">
              <a:spcBef>
                <a:spcPct val="20000"/>
              </a:spcBef>
              <a:buFont typeface="Arial" panose="020B0604020202020204" pitchFamily="34" charset="0"/>
              <a:buChar char="•"/>
              <a:defRPr sz="2000">
                <a:solidFill>
                  <a:srgbClr val="017F73"/>
                </a:solidFill>
                <a:latin typeface="Calibri" panose="020F0502020204030204" pitchFamily="34" charset="0"/>
              </a:defRPr>
            </a:lvl3pPr>
            <a:lvl4pPr marL="1600200" indent="-228600">
              <a:spcBef>
                <a:spcPct val="20000"/>
              </a:spcBef>
              <a:buFont typeface="Arial" panose="020B0604020202020204" pitchFamily="34" charset="0"/>
              <a:buChar char="–"/>
              <a:defRPr>
                <a:solidFill>
                  <a:srgbClr val="017F73"/>
                </a:solidFill>
                <a:latin typeface="Calibri" panose="020F0502020204030204" pitchFamily="34" charset="0"/>
              </a:defRPr>
            </a:lvl4pPr>
            <a:lvl5pPr marL="2057400" indent="-228600">
              <a:spcBef>
                <a:spcPct val="20000"/>
              </a:spcBef>
              <a:buFont typeface="Arial" panose="020B0604020202020204" pitchFamily="34" charset="0"/>
              <a:buChar char="»"/>
              <a:defRPr>
                <a:solidFill>
                  <a:srgbClr val="017F73"/>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9pPr>
          </a:lstStyle>
          <a:p>
            <a:pPr eaLnBrk="1" hangingPunct="1">
              <a:spcBef>
                <a:spcPct val="0"/>
              </a:spcBef>
              <a:buFont typeface="Arial" panose="020B0604020202020204" pitchFamily="34" charset="0"/>
              <a:buChar char="•"/>
            </a:pPr>
            <a:r>
              <a:rPr lang="en-GB" altLang="en-US" sz="2400" b="0" dirty="0" smtClean="0">
                <a:solidFill>
                  <a:srgbClr val="00675F"/>
                </a:solidFill>
              </a:rPr>
              <a:t>Started flying UAVs before the national regulations</a:t>
            </a:r>
          </a:p>
          <a:p>
            <a:pPr lvl="1" eaLnBrk="1" hangingPunct="1">
              <a:spcBef>
                <a:spcPct val="0"/>
              </a:spcBef>
              <a:buFont typeface="Arial" panose="020B0604020202020204" pitchFamily="34" charset="0"/>
              <a:buChar char="•"/>
            </a:pPr>
            <a:r>
              <a:rPr lang="en-GB" altLang="en-US" sz="2000" dirty="0" smtClean="0">
                <a:solidFill>
                  <a:srgbClr val="00675F"/>
                </a:solidFill>
              </a:rPr>
              <a:t>Consulted CAA and monitored UAV operations in other countries</a:t>
            </a:r>
            <a:endParaRPr lang="en-GB" altLang="en-US" sz="2000" b="0" dirty="0" smtClean="0">
              <a:solidFill>
                <a:srgbClr val="00675F"/>
              </a:solidFill>
            </a:endParaRPr>
          </a:p>
          <a:p>
            <a:pPr eaLnBrk="1" hangingPunct="1">
              <a:spcBef>
                <a:spcPct val="0"/>
              </a:spcBef>
              <a:buFont typeface="Arial" panose="020B0604020202020204" pitchFamily="34" charset="0"/>
              <a:buChar char="•"/>
            </a:pPr>
            <a:r>
              <a:rPr lang="en-GB" altLang="en-US" sz="2400" b="0" dirty="0" smtClean="0">
                <a:solidFill>
                  <a:srgbClr val="00675F"/>
                </a:solidFill>
              </a:rPr>
              <a:t>Prepare </a:t>
            </a:r>
            <a:r>
              <a:rPr lang="en-GB" altLang="en-US" sz="2400" b="0" dirty="0">
                <a:solidFill>
                  <a:srgbClr val="00675F"/>
                </a:solidFill>
              </a:rPr>
              <a:t>all documentation to DCA for the issuing of </a:t>
            </a:r>
            <a:r>
              <a:rPr lang="en-GB" altLang="en-US" sz="2400" b="0" dirty="0" smtClean="0">
                <a:solidFill>
                  <a:srgbClr val="00675F"/>
                </a:solidFill>
              </a:rPr>
              <a:t>CoA </a:t>
            </a:r>
            <a:r>
              <a:rPr lang="en-GB" altLang="en-US" sz="2400" b="0" dirty="0">
                <a:solidFill>
                  <a:srgbClr val="00675F"/>
                </a:solidFill>
              </a:rPr>
              <a:t>and registration. </a:t>
            </a:r>
            <a:endParaRPr lang="en-GB" altLang="en-US" sz="2400" b="0" dirty="0" smtClean="0">
              <a:solidFill>
                <a:srgbClr val="00675F"/>
              </a:solidFill>
            </a:endParaRPr>
          </a:p>
          <a:p>
            <a:pPr eaLnBrk="1" hangingPunct="1">
              <a:spcBef>
                <a:spcPct val="0"/>
              </a:spcBef>
              <a:buFont typeface="Arial" panose="020B0604020202020204" pitchFamily="34" charset="0"/>
              <a:buChar char="•"/>
            </a:pPr>
            <a:r>
              <a:rPr lang="en-GB" altLang="en-US" sz="2400" b="0" dirty="0" smtClean="0">
                <a:solidFill>
                  <a:srgbClr val="00675F"/>
                </a:solidFill>
              </a:rPr>
              <a:t>Use Certified pilots preferably acting CPL/ATPL license holders to benefit from their safety culture (CAP722)</a:t>
            </a:r>
          </a:p>
          <a:p>
            <a:pPr eaLnBrk="1" hangingPunct="1">
              <a:spcBef>
                <a:spcPct val="0"/>
              </a:spcBef>
              <a:buFont typeface="Arial" panose="020B0604020202020204" pitchFamily="34" charset="0"/>
              <a:buChar char="•"/>
            </a:pPr>
            <a:r>
              <a:rPr lang="en-GB" altLang="en-US" sz="2400" b="0" dirty="0" smtClean="0">
                <a:solidFill>
                  <a:srgbClr val="00675F"/>
                </a:solidFill>
              </a:rPr>
              <a:t>Perform all tests of preregistered aircrafts </a:t>
            </a:r>
            <a:r>
              <a:rPr lang="en-GB" altLang="en-US" sz="2400" b="0" u="sng" dirty="0" smtClean="0">
                <a:solidFill>
                  <a:srgbClr val="00675F"/>
                </a:solidFill>
              </a:rPr>
              <a:t>in an authorized segregated area</a:t>
            </a:r>
          </a:p>
          <a:p>
            <a:pPr eaLnBrk="1" hangingPunct="1">
              <a:spcBef>
                <a:spcPct val="0"/>
              </a:spcBef>
              <a:buFont typeface="Arial" panose="020B0604020202020204" pitchFamily="34" charset="0"/>
              <a:buChar char="•"/>
            </a:pPr>
            <a:r>
              <a:rPr lang="en-GB" altLang="en-US" sz="2400" b="0" dirty="0" smtClean="0">
                <a:solidFill>
                  <a:srgbClr val="00675F"/>
                </a:solidFill>
              </a:rPr>
              <a:t>Inform the relevant authorities (CAA, ATC) for our activities </a:t>
            </a:r>
            <a:br>
              <a:rPr lang="en-GB" altLang="en-US" sz="2400" b="0" dirty="0" smtClean="0">
                <a:solidFill>
                  <a:srgbClr val="00675F"/>
                </a:solidFill>
              </a:rPr>
            </a:br>
            <a:r>
              <a:rPr lang="en-GB" altLang="en-US" sz="2400" b="0" dirty="0" smtClean="0">
                <a:solidFill>
                  <a:srgbClr val="00675F"/>
                </a:solidFill>
              </a:rPr>
              <a:t>(or incidents if any)</a:t>
            </a:r>
          </a:p>
          <a:p>
            <a:pPr eaLnBrk="1" hangingPunct="1">
              <a:spcBef>
                <a:spcPct val="0"/>
              </a:spcBef>
              <a:buFont typeface="Arial" panose="020B0604020202020204" pitchFamily="34" charset="0"/>
              <a:buChar char="•"/>
            </a:pPr>
            <a:endParaRPr lang="en-GB" altLang="en-US" sz="2400" b="0" dirty="0">
              <a:solidFill>
                <a:srgbClr val="00675F"/>
              </a:solidFill>
            </a:endParaRPr>
          </a:p>
        </p:txBody>
      </p:sp>
      <p:pic>
        <p:nvPicPr>
          <p:cNvPr id="4098" name="Picture 2" descr="Image result for lca control t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7864" y="4400549"/>
            <a:ext cx="3276600" cy="24574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πυργος ελεγχου λάρνακα"/>
          <p:cNvPicPr>
            <a:picLocks noChangeAspect="1" noChangeArrowheads="1"/>
          </p:cNvPicPr>
          <p:nvPr/>
        </p:nvPicPr>
        <p:blipFill rotWithShape="1">
          <a:blip r:embed="rId3">
            <a:extLst>
              <a:ext uri="{28A0092B-C50C-407E-A947-70E740481C1C}">
                <a14:useLocalDpi xmlns:a14="http://schemas.microsoft.com/office/drawing/2010/main" val="0"/>
              </a:ext>
            </a:extLst>
          </a:blip>
          <a:srcRect t="17557"/>
          <a:stretch/>
        </p:blipFill>
        <p:spPr bwMode="auto">
          <a:xfrm>
            <a:off x="290424" y="4832989"/>
            <a:ext cx="4395876" cy="2034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1525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41882" y="76200"/>
            <a:ext cx="8229600" cy="715962"/>
          </a:xfrm>
          <a:prstGeom prst="rect">
            <a:avLst/>
          </a:prstGeom>
        </p:spPr>
        <p:txBody>
          <a:bodyPr/>
          <a:lstStyle>
            <a:lvl1pPr algn="l" rtl="0" eaLnBrk="0" fontAlgn="base" hangingPunct="0">
              <a:spcBef>
                <a:spcPct val="0"/>
              </a:spcBef>
              <a:spcAft>
                <a:spcPct val="0"/>
              </a:spcAft>
              <a:defRPr sz="3600" b="1" kern="1200">
                <a:solidFill>
                  <a:srgbClr val="017F73"/>
                </a:solidFill>
                <a:latin typeface="+mj-lt"/>
                <a:ea typeface="+mj-ea"/>
                <a:cs typeface="+mj-cs"/>
              </a:defRPr>
            </a:lvl1pPr>
            <a:lvl2pPr algn="l" rtl="0" eaLnBrk="0" fontAlgn="base" hangingPunct="0">
              <a:spcBef>
                <a:spcPct val="0"/>
              </a:spcBef>
              <a:spcAft>
                <a:spcPct val="0"/>
              </a:spcAft>
              <a:defRPr sz="3600" b="1">
                <a:solidFill>
                  <a:srgbClr val="017F73"/>
                </a:solidFill>
                <a:latin typeface="Calibri" pitchFamily="34" charset="0"/>
              </a:defRPr>
            </a:lvl2pPr>
            <a:lvl3pPr algn="l" rtl="0" eaLnBrk="0" fontAlgn="base" hangingPunct="0">
              <a:spcBef>
                <a:spcPct val="0"/>
              </a:spcBef>
              <a:spcAft>
                <a:spcPct val="0"/>
              </a:spcAft>
              <a:defRPr sz="3600" b="1">
                <a:solidFill>
                  <a:srgbClr val="017F73"/>
                </a:solidFill>
                <a:latin typeface="Calibri" pitchFamily="34" charset="0"/>
              </a:defRPr>
            </a:lvl3pPr>
            <a:lvl4pPr algn="l" rtl="0" eaLnBrk="0" fontAlgn="base" hangingPunct="0">
              <a:spcBef>
                <a:spcPct val="0"/>
              </a:spcBef>
              <a:spcAft>
                <a:spcPct val="0"/>
              </a:spcAft>
              <a:defRPr sz="3600" b="1">
                <a:solidFill>
                  <a:srgbClr val="017F73"/>
                </a:solidFill>
                <a:latin typeface="Calibri" pitchFamily="34" charset="0"/>
              </a:defRPr>
            </a:lvl4pPr>
            <a:lvl5pPr algn="l" rtl="0" eaLnBrk="0" fontAlgn="base" hangingPunct="0">
              <a:spcBef>
                <a:spcPct val="0"/>
              </a:spcBef>
              <a:spcAft>
                <a:spcPct val="0"/>
              </a:spcAft>
              <a:defRPr sz="3600" b="1">
                <a:solidFill>
                  <a:srgbClr val="017F73"/>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dirty="0" smtClean="0"/>
              <a:t>Training</a:t>
            </a:r>
            <a:endParaRPr lang="en-GB" dirty="0"/>
          </a:p>
        </p:txBody>
      </p:sp>
      <p:sp>
        <p:nvSpPr>
          <p:cNvPr id="3" name="TextBox 14"/>
          <p:cNvSpPr txBox="1">
            <a:spLocks noChangeArrowheads="1"/>
          </p:cNvSpPr>
          <p:nvPr/>
        </p:nvSpPr>
        <p:spPr bwMode="auto">
          <a:xfrm>
            <a:off x="76200" y="865763"/>
            <a:ext cx="914400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Wingdings" panose="05000000000000000000" pitchFamily="2" charset="2"/>
              <a:buChar char="§"/>
              <a:defRPr sz="2800" b="1">
                <a:solidFill>
                  <a:srgbClr val="017F73"/>
                </a:solidFill>
                <a:latin typeface="Calibri" panose="020F0502020204030204" pitchFamily="34" charset="0"/>
              </a:defRPr>
            </a:lvl1pPr>
            <a:lvl2pPr marL="1200150" indent="-457200">
              <a:spcBef>
                <a:spcPct val="20000"/>
              </a:spcBef>
              <a:buFont typeface="Times" panose="02020603050405020304" pitchFamily="18" charset="0"/>
              <a:buChar char="–"/>
              <a:defRPr sz="2400">
                <a:solidFill>
                  <a:srgbClr val="017F73"/>
                </a:solidFill>
                <a:latin typeface="Calibri" panose="020F0502020204030204" pitchFamily="34" charset="0"/>
              </a:defRPr>
            </a:lvl2pPr>
            <a:lvl3pPr marL="1600200" indent="-457200">
              <a:spcBef>
                <a:spcPct val="20000"/>
              </a:spcBef>
              <a:buFont typeface="Arial" panose="020B0604020202020204" pitchFamily="34" charset="0"/>
              <a:buChar char="•"/>
              <a:defRPr sz="2000">
                <a:solidFill>
                  <a:srgbClr val="017F73"/>
                </a:solidFill>
                <a:latin typeface="Calibri" panose="020F0502020204030204" pitchFamily="34" charset="0"/>
              </a:defRPr>
            </a:lvl3pPr>
            <a:lvl4pPr marL="1600200" indent="-228600">
              <a:spcBef>
                <a:spcPct val="20000"/>
              </a:spcBef>
              <a:buFont typeface="Arial" panose="020B0604020202020204" pitchFamily="34" charset="0"/>
              <a:buChar char="–"/>
              <a:defRPr>
                <a:solidFill>
                  <a:srgbClr val="017F73"/>
                </a:solidFill>
                <a:latin typeface="Calibri" panose="020F0502020204030204" pitchFamily="34" charset="0"/>
              </a:defRPr>
            </a:lvl4pPr>
            <a:lvl5pPr marL="2057400" indent="-228600">
              <a:spcBef>
                <a:spcPct val="20000"/>
              </a:spcBef>
              <a:buFont typeface="Arial" panose="020B0604020202020204" pitchFamily="34" charset="0"/>
              <a:buChar char="»"/>
              <a:defRPr>
                <a:solidFill>
                  <a:srgbClr val="017F73"/>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9pPr>
          </a:lstStyle>
          <a:p>
            <a:pPr marL="0" indent="0" eaLnBrk="1" hangingPunct="1">
              <a:spcBef>
                <a:spcPct val="0"/>
              </a:spcBef>
              <a:buNone/>
            </a:pPr>
            <a:r>
              <a:rPr lang="en-GB" sz="2000" dirty="0" smtClean="0"/>
              <a:t>Continuous development of the UAV team via training on:</a:t>
            </a:r>
          </a:p>
          <a:p>
            <a:pPr eaLnBrk="1" hangingPunct="1">
              <a:spcBef>
                <a:spcPct val="0"/>
              </a:spcBef>
              <a:buFont typeface="Arial" panose="020B0604020202020204" pitchFamily="34" charset="0"/>
              <a:buChar char="•"/>
            </a:pPr>
            <a:r>
              <a:rPr lang="en-GB" sz="1600" dirty="0" smtClean="0"/>
              <a:t>Various UAV types/systems (maintenance and operation)</a:t>
            </a:r>
          </a:p>
          <a:p>
            <a:pPr eaLnBrk="1" hangingPunct="1">
              <a:spcBef>
                <a:spcPct val="0"/>
              </a:spcBef>
              <a:buFont typeface="Arial" panose="020B0604020202020204" pitchFamily="34" charset="0"/>
              <a:buChar char="•"/>
            </a:pPr>
            <a:r>
              <a:rPr lang="en-GB" sz="1600" dirty="0" smtClean="0"/>
              <a:t>Communication (among the team / with the authorities)</a:t>
            </a:r>
          </a:p>
          <a:p>
            <a:pPr eaLnBrk="1" hangingPunct="1">
              <a:spcBef>
                <a:spcPct val="0"/>
              </a:spcBef>
              <a:buFont typeface="Arial" panose="020B0604020202020204" pitchFamily="34" charset="0"/>
              <a:buChar char="•"/>
            </a:pPr>
            <a:r>
              <a:rPr lang="en-GB" sz="1600" dirty="0" smtClean="0"/>
              <a:t>Gathering and analysing information</a:t>
            </a:r>
          </a:p>
          <a:p>
            <a:pPr eaLnBrk="1" hangingPunct="1">
              <a:spcBef>
                <a:spcPct val="0"/>
              </a:spcBef>
              <a:buFont typeface="Arial" panose="020B0604020202020204" pitchFamily="34" charset="0"/>
              <a:buChar char="•"/>
            </a:pPr>
            <a:r>
              <a:rPr lang="en-GB" sz="1600" dirty="0" smtClean="0"/>
              <a:t>Reporting system</a:t>
            </a:r>
          </a:p>
          <a:p>
            <a:pPr lvl="1" eaLnBrk="1" hangingPunct="1">
              <a:spcBef>
                <a:spcPct val="0"/>
              </a:spcBef>
              <a:buFont typeface="Arial" panose="020B0604020202020204" pitchFamily="34" charset="0"/>
              <a:buChar char="•"/>
            </a:pPr>
            <a:endParaRPr lang="en-GB" sz="1600" dirty="0" smtClean="0"/>
          </a:p>
          <a:p>
            <a:pPr lvl="1" eaLnBrk="1" hangingPunct="1">
              <a:spcBef>
                <a:spcPct val="0"/>
              </a:spcBef>
              <a:buFont typeface="Arial" panose="020B0604020202020204" pitchFamily="34" charset="0"/>
              <a:buChar char="•"/>
            </a:pPr>
            <a:endParaRPr lang="en-GB" sz="1600" dirty="0"/>
          </a:p>
        </p:txBody>
      </p:sp>
      <p:pic>
        <p:nvPicPr>
          <p:cNvPr id="4" name="Picture 3"/>
          <p:cNvPicPr>
            <a:picLocks noChangeAspect="1"/>
          </p:cNvPicPr>
          <p:nvPr/>
        </p:nvPicPr>
        <p:blipFill rotWithShape="1">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rcRect b="23689"/>
          <a:stretch/>
        </p:blipFill>
        <p:spPr>
          <a:xfrm>
            <a:off x="4114800" y="6168048"/>
            <a:ext cx="1143000" cy="69959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8245" y="4481015"/>
            <a:ext cx="3565478" cy="237698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644" y="3141226"/>
            <a:ext cx="4229100" cy="28194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6188" y="1819526"/>
            <a:ext cx="4699380" cy="2643401"/>
          </a:xfrm>
          <a:prstGeom prst="rect">
            <a:avLst/>
          </a:prstGeom>
        </p:spPr>
      </p:pic>
    </p:spTree>
    <p:extLst>
      <p:ext uri="{BB962C8B-B14F-4D97-AF65-F5344CB8AC3E}">
        <p14:creationId xmlns:p14="http://schemas.microsoft.com/office/powerpoint/2010/main" val="1989413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p:cNvSpPr>
          <p:nvPr>
            <p:ph type="title"/>
          </p:nvPr>
        </p:nvSpPr>
        <p:spPr>
          <a:xfrm>
            <a:off x="457200" y="-76200"/>
            <a:ext cx="8229600" cy="944563"/>
          </a:xfrm>
        </p:spPr>
        <p:txBody>
          <a:bodyPr/>
          <a:lstStyle/>
          <a:p>
            <a:pPr algn="ctr"/>
            <a:r>
              <a:rPr lang="en-GB" altLang="en-US" smtClean="0"/>
              <a:t>Outline</a:t>
            </a:r>
          </a:p>
        </p:txBody>
      </p:sp>
      <p:sp>
        <p:nvSpPr>
          <p:cNvPr id="5123" name="TextBox 14"/>
          <p:cNvSpPr txBox="1">
            <a:spLocks noChangeArrowheads="1"/>
          </p:cNvSpPr>
          <p:nvPr/>
        </p:nvSpPr>
        <p:spPr bwMode="auto">
          <a:xfrm>
            <a:off x="0" y="457200"/>
            <a:ext cx="9144000"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Wingdings" panose="05000000000000000000" pitchFamily="2" charset="2"/>
              <a:buChar char="§"/>
              <a:defRPr sz="2800" b="1">
                <a:solidFill>
                  <a:srgbClr val="017F73"/>
                </a:solidFill>
                <a:latin typeface="Calibri" panose="020F0502020204030204" pitchFamily="34" charset="0"/>
              </a:defRPr>
            </a:lvl1pPr>
            <a:lvl2pPr marL="1200150" indent="-457200">
              <a:spcBef>
                <a:spcPct val="20000"/>
              </a:spcBef>
              <a:buFont typeface="Times" panose="02020603050405020304" pitchFamily="18" charset="0"/>
              <a:buChar char="–"/>
              <a:defRPr sz="2400">
                <a:solidFill>
                  <a:srgbClr val="017F73"/>
                </a:solidFill>
                <a:latin typeface="Calibri" panose="020F0502020204030204" pitchFamily="34" charset="0"/>
              </a:defRPr>
            </a:lvl2pPr>
            <a:lvl3pPr marL="1600200" indent="-457200">
              <a:spcBef>
                <a:spcPct val="20000"/>
              </a:spcBef>
              <a:buFont typeface="Arial" panose="020B0604020202020204" pitchFamily="34" charset="0"/>
              <a:buChar char="•"/>
              <a:defRPr sz="2000">
                <a:solidFill>
                  <a:srgbClr val="017F73"/>
                </a:solidFill>
                <a:latin typeface="Calibri" panose="020F0502020204030204" pitchFamily="34" charset="0"/>
              </a:defRPr>
            </a:lvl3pPr>
            <a:lvl4pPr marL="1600200" indent="-228600">
              <a:spcBef>
                <a:spcPct val="20000"/>
              </a:spcBef>
              <a:buFont typeface="Arial" panose="020B0604020202020204" pitchFamily="34" charset="0"/>
              <a:buChar char="–"/>
              <a:defRPr>
                <a:solidFill>
                  <a:srgbClr val="017F73"/>
                </a:solidFill>
                <a:latin typeface="Calibri" panose="020F0502020204030204" pitchFamily="34" charset="0"/>
              </a:defRPr>
            </a:lvl4pPr>
            <a:lvl5pPr marL="2057400" indent="-228600">
              <a:spcBef>
                <a:spcPct val="20000"/>
              </a:spcBef>
              <a:buFont typeface="Arial" panose="020B0604020202020204" pitchFamily="34" charset="0"/>
              <a:buChar char="»"/>
              <a:defRPr>
                <a:solidFill>
                  <a:srgbClr val="017F73"/>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9pPr>
          </a:lstStyle>
          <a:p>
            <a:pPr eaLnBrk="1" hangingPunct="1">
              <a:spcBef>
                <a:spcPct val="0"/>
              </a:spcBef>
              <a:buFont typeface="Arial" panose="020B0604020202020204" pitchFamily="34" charset="0"/>
              <a:buChar char="•"/>
            </a:pPr>
            <a:r>
              <a:rPr lang="en-GB" altLang="en-US" sz="2400" b="0" dirty="0">
                <a:solidFill>
                  <a:srgbClr val="00675F"/>
                </a:solidFill>
              </a:rPr>
              <a:t>The facility USRL</a:t>
            </a:r>
          </a:p>
          <a:p>
            <a:pPr lvl="1" eaLnBrk="1" hangingPunct="1">
              <a:spcBef>
                <a:spcPct val="0"/>
              </a:spcBef>
              <a:buFont typeface="Arial" panose="020B0604020202020204" pitchFamily="34" charset="0"/>
              <a:buChar char="•"/>
            </a:pPr>
            <a:r>
              <a:rPr lang="en-GB" altLang="en-US" sz="2000" dirty="0" smtClean="0">
                <a:solidFill>
                  <a:srgbClr val="00675F"/>
                </a:solidFill>
              </a:rPr>
              <a:t>History</a:t>
            </a:r>
          </a:p>
          <a:p>
            <a:pPr lvl="1" eaLnBrk="1" hangingPunct="1">
              <a:spcBef>
                <a:spcPct val="0"/>
              </a:spcBef>
              <a:buFont typeface="Arial" panose="020B0604020202020204" pitchFamily="34" charset="0"/>
              <a:buChar char="•"/>
            </a:pPr>
            <a:r>
              <a:rPr lang="en-GB" altLang="en-US" sz="2000" dirty="0" smtClean="0">
                <a:solidFill>
                  <a:srgbClr val="00675F"/>
                </a:solidFill>
              </a:rPr>
              <a:t>Scope &amp; Applications</a:t>
            </a:r>
            <a:endParaRPr lang="en-GB" altLang="en-US" sz="2000" dirty="0">
              <a:solidFill>
                <a:srgbClr val="00675F"/>
              </a:solidFill>
            </a:endParaRPr>
          </a:p>
          <a:p>
            <a:pPr lvl="1" eaLnBrk="1" hangingPunct="1">
              <a:spcBef>
                <a:spcPct val="0"/>
              </a:spcBef>
              <a:buFont typeface="Arial" panose="020B0604020202020204" pitchFamily="34" charset="0"/>
              <a:buChar char="•"/>
            </a:pPr>
            <a:r>
              <a:rPr lang="en-GB" altLang="en-US" sz="2000" dirty="0">
                <a:solidFill>
                  <a:srgbClr val="00675F"/>
                </a:solidFill>
              </a:rPr>
              <a:t>Personnel</a:t>
            </a:r>
          </a:p>
          <a:p>
            <a:pPr lvl="1" eaLnBrk="1" hangingPunct="1">
              <a:spcBef>
                <a:spcPct val="0"/>
              </a:spcBef>
              <a:buFont typeface="Arial" panose="020B0604020202020204" pitchFamily="34" charset="0"/>
              <a:buChar char="•"/>
            </a:pPr>
            <a:r>
              <a:rPr lang="en-GB" altLang="en-US" sz="2000" dirty="0">
                <a:solidFill>
                  <a:srgbClr val="00675F"/>
                </a:solidFill>
              </a:rPr>
              <a:t>Infrastructure</a:t>
            </a:r>
          </a:p>
          <a:p>
            <a:pPr lvl="2" eaLnBrk="1" hangingPunct="1">
              <a:spcBef>
                <a:spcPct val="0"/>
              </a:spcBef>
            </a:pPr>
            <a:r>
              <a:rPr lang="en-GB" altLang="en-US" dirty="0" smtClean="0">
                <a:solidFill>
                  <a:srgbClr val="00675F"/>
                </a:solidFill>
              </a:rPr>
              <a:t>Laboratory &amp; Permanent Runway / Airspace</a:t>
            </a:r>
            <a:endParaRPr lang="en-GB" altLang="en-US" dirty="0">
              <a:solidFill>
                <a:srgbClr val="00675F"/>
              </a:solidFill>
            </a:endParaRPr>
          </a:p>
          <a:p>
            <a:pPr lvl="2" eaLnBrk="1" hangingPunct="1">
              <a:spcBef>
                <a:spcPct val="0"/>
              </a:spcBef>
            </a:pPr>
            <a:r>
              <a:rPr lang="en-GB" altLang="en-US" dirty="0">
                <a:solidFill>
                  <a:srgbClr val="00675F"/>
                </a:solidFill>
              </a:rPr>
              <a:t>Fleet of </a:t>
            </a:r>
            <a:r>
              <a:rPr lang="en-GB" altLang="en-US" dirty="0" smtClean="0">
                <a:solidFill>
                  <a:srgbClr val="00675F"/>
                </a:solidFill>
              </a:rPr>
              <a:t>UAVs</a:t>
            </a:r>
            <a:endParaRPr lang="en-GB" altLang="en-US" dirty="0">
              <a:solidFill>
                <a:srgbClr val="00675F"/>
              </a:solidFill>
            </a:endParaRPr>
          </a:p>
          <a:p>
            <a:pPr lvl="2" eaLnBrk="1" hangingPunct="1">
              <a:spcBef>
                <a:spcPct val="0"/>
              </a:spcBef>
            </a:pPr>
            <a:r>
              <a:rPr lang="en-GB" altLang="en-US" dirty="0">
                <a:solidFill>
                  <a:srgbClr val="00675F"/>
                </a:solidFill>
              </a:rPr>
              <a:t>Mobile GCS</a:t>
            </a:r>
          </a:p>
          <a:p>
            <a:pPr eaLnBrk="1" hangingPunct="1">
              <a:spcBef>
                <a:spcPct val="0"/>
              </a:spcBef>
              <a:buFont typeface="Arial" panose="020B0604020202020204" pitchFamily="34" charset="0"/>
              <a:buChar char="•"/>
            </a:pPr>
            <a:r>
              <a:rPr lang="en-GB" altLang="en-US" sz="2400" b="0" dirty="0" smtClean="0">
                <a:solidFill>
                  <a:srgbClr val="00675F"/>
                </a:solidFill>
              </a:rPr>
              <a:t>Research Activities</a:t>
            </a:r>
            <a:endParaRPr lang="en-GB" altLang="en-US" sz="2400" b="0" dirty="0">
              <a:solidFill>
                <a:srgbClr val="00675F"/>
              </a:solidFill>
            </a:endParaRPr>
          </a:p>
          <a:p>
            <a:pPr lvl="1" eaLnBrk="1" hangingPunct="1">
              <a:spcBef>
                <a:spcPct val="0"/>
              </a:spcBef>
              <a:buFont typeface="Arial" panose="020B0604020202020204" pitchFamily="34" charset="0"/>
              <a:buChar char="•"/>
            </a:pPr>
            <a:r>
              <a:rPr lang="en-GB" altLang="en-US" sz="2000" dirty="0" smtClean="0">
                <a:solidFill>
                  <a:srgbClr val="00675F"/>
                </a:solidFill>
              </a:rPr>
              <a:t>Air Pollution in Athens Campaign</a:t>
            </a:r>
            <a:endParaRPr lang="en-GB" altLang="en-US" sz="2000" dirty="0">
              <a:solidFill>
                <a:srgbClr val="00675F"/>
              </a:solidFill>
            </a:endParaRPr>
          </a:p>
          <a:p>
            <a:pPr lvl="1" eaLnBrk="1" hangingPunct="1">
              <a:spcBef>
                <a:spcPct val="0"/>
              </a:spcBef>
              <a:buFont typeface="Arial" panose="020B0604020202020204" pitchFamily="34" charset="0"/>
              <a:buChar char="•"/>
            </a:pPr>
            <a:r>
              <a:rPr lang="en-GB" altLang="en-US" sz="2000" dirty="0" smtClean="0">
                <a:solidFill>
                  <a:srgbClr val="00675F"/>
                </a:solidFill>
              </a:rPr>
              <a:t>Aerosol-Cloud Interaction Campaign</a:t>
            </a:r>
          </a:p>
          <a:p>
            <a:pPr lvl="1" eaLnBrk="1" hangingPunct="1">
              <a:spcBef>
                <a:spcPct val="0"/>
              </a:spcBef>
              <a:buFont typeface="Arial" panose="020B0604020202020204" pitchFamily="34" charset="0"/>
              <a:buChar char="•"/>
            </a:pPr>
            <a:r>
              <a:rPr lang="en-GB" altLang="en-US" sz="2000" dirty="0" smtClean="0">
                <a:solidFill>
                  <a:srgbClr val="00675F"/>
                </a:solidFill>
              </a:rPr>
              <a:t>Routine Flights</a:t>
            </a:r>
            <a:endParaRPr lang="en-GB" altLang="en-US" sz="2000" dirty="0">
              <a:solidFill>
                <a:srgbClr val="00675F"/>
              </a:solidFill>
            </a:endParaRPr>
          </a:p>
          <a:p>
            <a:pPr eaLnBrk="1" hangingPunct="1">
              <a:spcBef>
                <a:spcPct val="0"/>
              </a:spcBef>
              <a:buFont typeface="Arial" panose="020B0604020202020204" pitchFamily="34" charset="0"/>
              <a:buChar char="•"/>
            </a:pPr>
            <a:r>
              <a:rPr lang="en-US" altLang="en-US" sz="2400" b="0" dirty="0" smtClean="0">
                <a:solidFill>
                  <a:srgbClr val="00675F"/>
                </a:solidFill>
              </a:rPr>
              <a:t>USRL Operation</a:t>
            </a:r>
          </a:p>
          <a:p>
            <a:pPr lvl="1" eaLnBrk="1" hangingPunct="1">
              <a:spcBef>
                <a:spcPct val="0"/>
              </a:spcBef>
              <a:buFont typeface="Arial" panose="020B0604020202020204" pitchFamily="34" charset="0"/>
              <a:buChar char="•"/>
            </a:pPr>
            <a:r>
              <a:rPr lang="en-US" altLang="en-US" sz="1800" dirty="0">
                <a:solidFill>
                  <a:srgbClr val="00675F"/>
                </a:solidFill>
              </a:rPr>
              <a:t>Development of the UAVs</a:t>
            </a:r>
          </a:p>
          <a:p>
            <a:pPr lvl="1" eaLnBrk="1" hangingPunct="1">
              <a:spcBef>
                <a:spcPct val="0"/>
              </a:spcBef>
              <a:buFont typeface="Arial" panose="020B0604020202020204" pitchFamily="34" charset="0"/>
              <a:buChar char="•"/>
            </a:pPr>
            <a:r>
              <a:rPr lang="en-US" altLang="en-US" sz="1800" dirty="0">
                <a:solidFill>
                  <a:srgbClr val="00675F"/>
                </a:solidFill>
              </a:rPr>
              <a:t>Compliance with regulations</a:t>
            </a:r>
          </a:p>
          <a:p>
            <a:pPr lvl="1" eaLnBrk="1" hangingPunct="1">
              <a:spcBef>
                <a:spcPct val="0"/>
              </a:spcBef>
              <a:buFont typeface="Arial" panose="020B0604020202020204" pitchFamily="34" charset="0"/>
              <a:buChar char="•"/>
            </a:pPr>
            <a:r>
              <a:rPr lang="en-US" altLang="en-US" sz="1800" dirty="0">
                <a:solidFill>
                  <a:srgbClr val="00675F"/>
                </a:solidFill>
              </a:rPr>
              <a:t>Training</a:t>
            </a:r>
          </a:p>
          <a:p>
            <a:pPr lvl="1" eaLnBrk="1" hangingPunct="1">
              <a:spcBef>
                <a:spcPct val="0"/>
              </a:spcBef>
              <a:buFont typeface="Arial" panose="020B0604020202020204" pitchFamily="34" charset="0"/>
              <a:buChar char="•"/>
            </a:pPr>
            <a:r>
              <a:rPr lang="en-US" altLang="en-US" sz="1800" dirty="0" smtClean="0">
                <a:solidFill>
                  <a:srgbClr val="00675F"/>
                </a:solidFill>
              </a:rPr>
              <a:t>Scheduled Operation</a:t>
            </a:r>
            <a:endParaRPr lang="en-US" altLang="en-US" sz="1800" dirty="0">
              <a:solidFill>
                <a:srgbClr val="00675F"/>
              </a:solidFill>
            </a:endParaRPr>
          </a:p>
          <a:p>
            <a:pPr eaLnBrk="1" hangingPunct="1">
              <a:spcBef>
                <a:spcPct val="0"/>
              </a:spcBef>
              <a:buFont typeface="Arial" panose="020B0604020202020204" pitchFamily="34" charset="0"/>
              <a:buChar char="•"/>
            </a:pPr>
            <a:r>
              <a:rPr lang="en-US" altLang="en-US" sz="2400" b="0" dirty="0" smtClean="0">
                <a:solidFill>
                  <a:srgbClr val="00675F"/>
                </a:solidFill>
              </a:rPr>
              <a:t>Feedback and Suggestions as UAV operators</a:t>
            </a:r>
          </a:p>
          <a:p>
            <a:pPr lvl="1" eaLnBrk="1" hangingPunct="1">
              <a:spcBef>
                <a:spcPct val="0"/>
              </a:spcBef>
              <a:buFont typeface="Arial" panose="020B0604020202020204" pitchFamily="34" charset="0"/>
              <a:buChar char="•"/>
            </a:pPr>
            <a:endParaRPr lang="en-US" altLang="en-US" sz="1200" b="0" dirty="0" smtClean="0">
              <a:solidFill>
                <a:srgbClr val="00675F"/>
              </a:solidFill>
            </a:endParaRPr>
          </a:p>
          <a:p>
            <a:pPr eaLnBrk="1" hangingPunct="1">
              <a:spcBef>
                <a:spcPct val="0"/>
              </a:spcBef>
              <a:buFont typeface="Arial" panose="020B0604020202020204" pitchFamily="34" charset="0"/>
              <a:buChar char="•"/>
            </a:pPr>
            <a:endParaRPr lang="en-GB" altLang="en-US" sz="1600" b="0" dirty="0" smtClean="0">
              <a:solidFill>
                <a:srgbClr val="00675F"/>
              </a:solidFill>
            </a:endParaRPr>
          </a:p>
          <a:p>
            <a:pPr lvl="1" eaLnBrk="1" hangingPunct="1">
              <a:spcBef>
                <a:spcPct val="0"/>
              </a:spcBef>
              <a:buFont typeface="Arial" panose="020B0604020202020204" pitchFamily="34" charset="0"/>
              <a:buChar char="•"/>
            </a:pPr>
            <a:endParaRPr lang="en-GB" altLang="en-US" sz="2000" dirty="0">
              <a:solidFill>
                <a:srgbClr val="00675F"/>
              </a:solidFill>
            </a:endParaRPr>
          </a:p>
        </p:txBody>
      </p:sp>
      <p:pic>
        <p:nvPicPr>
          <p:cNvPr id="4" name="Picture 3"/>
          <p:cNvPicPr>
            <a:picLocks noChangeAspect="1"/>
          </p:cNvPicPr>
          <p:nvPr/>
        </p:nvPicPr>
        <p:blipFill rotWithShape="1">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b="23689"/>
          <a:stretch/>
        </p:blipFill>
        <p:spPr>
          <a:xfrm>
            <a:off x="4114800" y="6168048"/>
            <a:ext cx="1143000" cy="6995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2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2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2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2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2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123">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23">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123">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123">
                                            <p:txEl>
                                              <p:pRg st="16" end="1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12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3400" y="0"/>
            <a:ext cx="8819082" cy="715962"/>
          </a:xfrm>
          <a:prstGeom prst="rect">
            <a:avLst/>
          </a:prstGeom>
        </p:spPr>
        <p:txBody>
          <a:bodyPr/>
          <a:lstStyle>
            <a:lvl1pPr algn="l" rtl="0" eaLnBrk="0" fontAlgn="base" hangingPunct="0">
              <a:spcBef>
                <a:spcPct val="0"/>
              </a:spcBef>
              <a:spcAft>
                <a:spcPct val="0"/>
              </a:spcAft>
              <a:defRPr sz="3600" b="1" kern="1200">
                <a:solidFill>
                  <a:srgbClr val="017F73"/>
                </a:solidFill>
                <a:latin typeface="+mj-lt"/>
                <a:ea typeface="+mj-ea"/>
                <a:cs typeface="+mj-cs"/>
              </a:defRPr>
            </a:lvl1pPr>
            <a:lvl2pPr algn="l" rtl="0" eaLnBrk="0" fontAlgn="base" hangingPunct="0">
              <a:spcBef>
                <a:spcPct val="0"/>
              </a:spcBef>
              <a:spcAft>
                <a:spcPct val="0"/>
              </a:spcAft>
              <a:defRPr sz="3600" b="1">
                <a:solidFill>
                  <a:srgbClr val="017F73"/>
                </a:solidFill>
                <a:latin typeface="Calibri" pitchFamily="34" charset="0"/>
              </a:defRPr>
            </a:lvl2pPr>
            <a:lvl3pPr algn="l" rtl="0" eaLnBrk="0" fontAlgn="base" hangingPunct="0">
              <a:spcBef>
                <a:spcPct val="0"/>
              </a:spcBef>
              <a:spcAft>
                <a:spcPct val="0"/>
              </a:spcAft>
              <a:defRPr sz="3600" b="1">
                <a:solidFill>
                  <a:srgbClr val="017F73"/>
                </a:solidFill>
                <a:latin typeface="Calibri" pitchFamily="34" charset="0"/>
              </a:defRPr>
            </a:lvl3pPr>
            <a:lvl4pPr algn="l" rtl="0" eaLnBrk="0" fontAlgn="base" hangingPunct="0">
              <a:spcBef>
                <a:spcPct val="0"/>
              </a:spcBef>
              <a:spcAft>
                <a:spcPct val="0"/>
              </a:spcAft>
              <a:defRPr sz="3600" b="1">
                <a:solidFill>
                  <a:srgbClr val="017F73"/>
                </a:solidFill>
                <a:latin typeface="Calibri" pitchFamily="34" charset="0"/>
              </a:defRPr>
            </a:lvl4pPr>
            <a:lvl5pPr algn="l" rtl="0" eaLnBrk="0" fontAlgn="base" hangingPunct="0">
              <a:spcBef>
                <a:spcPct val="0"/>
              </a:spcBef>
              <a:spcAft>
                <a:spcPct val="0"/>
              </a:spcAft>
              <a:defRPr sz="3600" b="1">
                <a:solidFill>
                  <a:srgbClr val="017F73"/>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dirty="0" smtClean="0"/>
              <a:t>Scheduled Operation</a:t>
            </a:r>
            <a:endParaRPr lang="en-GB" dirty="0"/>
          </a:p>
        </p:txBody>
      </p:sp>
      <p:sp>
        <p:nvSpPr>
          <p:cNvPr id="3" name="TextBox 14"/>
          <p:cNvSpPr txBox="1">
            <a:spLocks noChangeArrowheads="1"/>
          </p:cNvSpPr>
          <p:nvPr/>
        </p:nvSpPr>
        <p:spPr bwMode="auto">
          <a:xfrm>
            <a:off x="0" y="685800"/>
            <a:ext cx="9144000" cy="5429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Wingdings" panose="05000000000000000000" pitchFamily="2" charset="2"/>
              <a:buChar char="§"/>
              <a:defRPr sz="2800" b="1">
                <a:solidFill>
                  <a:srgbClr val="017F73"/>
                </a:solidFill>
                <a:latin typeface="Calibri" panose="020F0502020204030204" pitchFamily="34" charset="0"/>
              </a:defRPr>
            </a:lvl1pPr>
            <a:lvl2pPr marL="1200150" indent="-457200">
              <a:spcBef>
                <a:spcPct val="20000"/>
              </a:spcBef>
              <a:buFont typeface="Times" panose="02020603050405020304" pitchFamily="18" charset="0"/>
              <a:buChar char="–"/>
              <a:defRPr sz="2400">
                <a:solidFill>
                  <a:srgbClr val="017F73"/>
                </a:solidFill>
                <a:latin typeface="Calibri" panose="020F0502020204030204" pitchFamily="34" charset="0"/>
              </a:defRPr>
            </a:lvl2pPr>
            <a:lvl3pPr marL="1600200" indent="-457200">
              <a:spcBef>
                <a:spcPct val="20000"/>
              </a:spcBef>
              <a:buFont typeface="Arial" panose="020B0604020202020204" pitchFamily="34" charset="0"/>
              <a:buChar char="•"/>
              <a:defRPr sz="2000">
                <a:solidFill>
                  <a:srgbClr val="017F73"/>
                </a:solidFill>
                <a:latin typeface="Calibri" panose="020F0502020204030204" pitchFamily="34" charset="0"/>
              </a:defRPr>
            </a:lvl3pPr>
            <a:lvl4pPr marL="1600200" indent="-228600">
              <a:spcBef>
                <a:spcPct val="20000"/>
              </a:spcBef>
              <a:buFont typeface="Arial" panose="020B0604020202020204" pitchFamily="34" charset="0"/>
              <a:buChar char="–"/>
              <a:defRPr>
                <a:solidFill>
                  <a:srgbClr val="017F73"/>
                </a:solidFill>
                <a:latin typeface="Calibri" panose="020F0502020204030204" pitchFamily="34" charset="0"/>
              </a:defRPr>
            </a:lvl4pPr>
            <a:lvl5pPr marL="2057400" indent="-228600">
              <a:spcBef>
                <a:spcPct val="20000"/>
              </a:spcBef>
              <a:buFont typeface="Arial" panose="020B0604020202020204" pitchFamily="34" charset="0"/>
              <a:buChar char="»"/>
              <a:defRPr>
                <a:solidFill>
                  <a:srgbClr val="017F73"/>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9pPr>
          </a:lstStyle>
          <a:p>
            <a:r>
              <a:rPr lang="en-GB" sz="1600" dirty="0" smtClean="0"/>
              <a:t>Follow strictly the </a:t>
            </a:r>
            <a:r>
              <a:rPr lang="en-GB" sz="1600" dirty="0"/>
              <a:t>maintenance </a:t>
            </a:r>
            <a:r>
              <a:rPr lang="en-GB" sz="1600" dirty="0" smtClean="0"/>
              <a:t>schedule and keep flight logs</a:t>
            </a:r>
            <a:endParaRPr lang="en-GB" sz="1600" dirty="0"/>
          </a:p>
          <a:p>
            <a:r>
              <a:rPr lang="en-GB" sz="1600" dirty="0" smtClean="0"/>
              <a:t>Team briefing before every flight</a:t>
            </a:r>
          </a:p>
          <a:p>
            <a:r>
              <a:rPr lang="en-GB" sz="1600" dirty="0" smtClean="0"/>
              <a:t>Perform pre-flight checks according to the check-list</a:t>
            </a:r>
            <a:endParaRPr lang="en-GB" sz="1600" dirty="0"/>
          </a:p>
          <a:p>
            <a:r>
              <a:rPr lang="en-GB" sz="1600" dirty="0" smtClean="0"/>
              <a:t>Confirm: Flight plans</a:t>
            </a:r>
            <a:r>
              <a:rPr lang="en-GB" sz="1600" dirty="0"/>
              <a:t>, </a:t>
            </a:r>
            <a:r>
              <a:rPr lang="en-GB" sz="1600" dirty="0" smtClean="0"/>
              <a:t>Fuel and Electrical requirements</a:t>
            </a:r>
          </a:p>
          <a:p>
            <a:r>
              <a:rPr lang="en-GB" sz="1600" dirty="0" smtClean="0"/>
              <a:t>Re-evaluate Weather</a:t>
            </a:r>
          </a:p>
          <a:p>
            <a:r>
              <a:rPr lang="en-GB" sz="1600" dirty="0" smtClean="0"/>
              <a:t>Inform Relevant Authorities (LCA Control Tower) to get permission for take-off</a:t>
            </a:r>
          </a:p>
          <a:p>
            <a:r>
              <a:rPr lang="en-GB" sz="1600" dirty="0" smtClean="0"/>
              <a:t>After take-off and still on manual control the integrity of the UAV sensors/automation is confirmed by the GCS</a:t>
            </a:r>
          </a:p>
          <a:p>
            <a:pPr lvl="1">
              <a:buFont typeface="Arial" panose="020B0604020202020204" pitchFamily="34" charset="0"/>
              <a:buChar char="•"/>
            </a:pPr>
            <a:r>
              <a:rPr lang="en-GB" sz="1600" b="1" dirty="0" smtClean="0"/>
              <a:t>Otherwise discontinue the mission and land immediately (A full redundant control system allows pilot to overwrite all automatics and gain manual at any time</a:t>
            </a:r>
            <a:r>
              <a:rPr lang="en-GB" sz="1600" dirty="0" smtClean="0"/>
              <a:t>)</a:t>
            </a:r>
          </a:p>
          <a:p>
            <a:r>
              <a:rPr lang="en-GB" sz="1600" dirty="0" smtClean="0"/>
              <a:t>The missions is monitored closely by the GCS operator and the pilot </a:t>
            </a:r>
          </a:p>
          <a:p>
            <a:r>
              <a:rPr lang="en-GB" sz="1600" dirty="0" smtClean="0"/>
              <a:t>Have </a:t>
            </a:r>
            <a:r>
              <a:rPr lang="en-GB" sz="1600" dirty="0"/>
              <a:t>always alternative escape routes and solutions on every flight </a:t>
            </a:r>
            <a:r>
              <a:rPr lang="en-GB" sz="1600" dirty="0" smtClean="0"/>
              <a:t>phase. (i.e</a:t>
            </a:r>
            <a:r>
              <a:rPr lang="en-GB" sz="1600" dirty="0"/>
              <a:t>.: Take off, Climb, Cruise, Descent approach and </a:t>
            </a:r>
            <a:r>
              <a:rPr lang="en-GB" sz="1600" dirty="0" smtClean="0"/>
              <a:t>landing).</a:t>
            </a:r>
          </a:p>
          <a:p>
            <a:r>
              <a:rPr lang="en-GB" sz="1600" dirty="0" smtClean="0">
                <a:solidFill>
                  <a:srgbClr val="FF0000"/>
                </a:solidFill>
              </a:rPr>
              <a:t>SAFETY above  all</a:t>
            </a:r>
          </a:p>
          <a:p>
            <a:pPr lvl="1">
              <a:buFont typeface="Arial" panose="020B0604020202020204" pitchFamily="34" charset="0"/>
              <a:buChar char="•"/>
            </a:pPr>
            <a:r>
              <a:rPr lang="en-GB" sz="1600" dirty="0" smtClean="0"/>
              <a:t>Return home if in any doubt the mission is not performed as planned. (Pilot’s decision)</a:t>
            </a:r>
          </a:p>
          <a:p>
            <a:r>
              <a:rPr lang="en-GB" sz="1600" dirty="0" smtClean="0"/>
              <a:t>Team-De-briefing upon completion of the flight </a:t>
            </a:r>
          </a:p>
          <a:p>
            <a:pPr lvl="1">
              <a:buFont typeface="Arial" panose="020B0604020202020204" pitchFamily="34" charset="0"/>
              <a:buChar char="•"/>
            </a:pPr>
            <a:r>
              <a:rPr lang="en-GB" sz="1600" dirty="0" smtClean="0"/>
              <a:t>Evaluation of the mission</a:t>
            </a:r>
          </a:p>
          <a:p>
            <a:pPr lvl="1">
              <a:buFont typeface="Arial" panose="020B0604020202020204" pitchFamily="34" charset="0"/>
              <a:buChar char="•"/>
            </a:pPr>
            <a:r>
              <a:rPr lang="en-GB" sz="1600" dirty="0" smtClean="0"/>
              <a:t>Identify room for improvement</a:t>
            </a:r>
            <a:endParaRPr lang="en-GB" sz="1600" dirty="0"/>
          </a:p>
          <a:p>
            <a:pPr marL="742950" lvl="1" indent="0" eaLnBrk="1" hangingPunct="1">
              <a:spcBef>
                <a:spcPct val="0"/>
              </a:spcBef>
              <a:buNone/>
            </a:pPr>
            <a:endParaRPr lang="en-GB" sz="1400" dirty="0"/>
          </a:p>
        </p:txBody>
      </p:sp>
      <p:pic>
        <p:nvPicPr>
          <p:cNvPr id="2050" name="Picture 2" descr="mix"/>
          <p:cNvPicPr>
            <a:picLocks noChangeAspect="1" noChangeArrowheads="1"/>
          </p:cNvPicPr>
          <p:nvPr/>
        </p:nvPicPr>
        <p:blipFill>
          <a:blip r:embed="rId3" cstate="print">
            <a:extLst>
              <a:ext uri="{28A0092B-C50C-407E-A947-70E740481C1C}">
                <a14:useLocalDpi xmlns:a14="http://schemas.microsoft.com/office/drawing/2010/main" val="0"/>
              </a:ext>
            </a:extLst>
          </a:blip>
          <a:srcRect l="185" t="16701" r="185" b="31966"/>
          <a:stretch>
            <a:fillRect/>
          </a:stretch>
        </p:blipFill>
        <p:spPr bwMode="auto">
          <a:xfrm>
            <a:off x="4627889" y="5112264"/>
            <a:ext cx="4516111" cy="174573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83744"/>
            <a:ext cx="2733141" cy="2049856"/>
          </a:xfrm>
          <a:prstGeom prst="rect">
            <a:avLst/>
          </a:prstGeom>
        </p:spPr>
      </p:pic>
    </p:spTree>
    <p:extLst>
      <p:ext uri="{BB962C8B-B14F-4D97-AF65-F5344CB8AC3E}">
        <p14:creationId xmlns:p14="http://schemas.microsoft.com/office/powerpoint/2010/main" val="14681498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p:cNvSpPr>
          <p:nvPr>
            <p:ph type="title"/>
          </p:nvPr>
        </p:nvSpPr>
        <p:spPr>
          <a:xfrm>
            <a:off x="457200" y="-76200"/>
            <a:ext cx="8229600" cy="944563"/>
          </a:xfrm>
        </p:spPr>
        <p:txBody>
          <a:bodyPr/>
          <a:lstStyle/>
          <a:p>
            <a:pPr algn="ctr"/>
            <a:r>
              <a:rPr lang="en-GB" altLang="en-US" smtClean="0"/>
              <a:t>Outline</a:t>
            </a:r>
          </a:p>
        </p:txBody>
      </p:sp>
      <p:sp>
        <p:nvSpPr>
          <p:cNvPr id="5123" name="TextBox 14"/>
          <p:cNvSpPr txBox="1">
            <a:spLocks noChangeArrowheads="1"/>
          </p:cNvSpPr>
          <p:nvPr/>
        </p:nvSpPr>
        <p:spPr bwMode="auto">
          <a:xfrm>
            <a:off x="0" y="457200"/>
            <a:ext cx="9144000" cy="606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Wingdings" panose="05000000000000000000" pitchFamily="2" charset="2"/>
              <a:buChar char="§"/>
              <a:defRPr sz="2800" b="1">
                <a:solidFill>
                  <a:srgbClr val="017F73"/>
                </a:solidFill>
                <a:latin typeface="Calibri" panose="020F0502020204030204" pitchFamily="34" charset="0"/>
              </a:defRPr>
            </a:lvl1pPr>
            <a:lvl2pPr marL="1200150" indent="-457200">
              <a:spcBef>
                <a:spcPct val="20000"/>
              </a:spcBef>
              <a:buFont typeface="Times" panose="02020603050405020304" pitchFamily="18" charset="0"/>
              <a:buChar char="–"/>
              <a:defRPr sz="2400">
                <a:solidFill>
                  <a:srgbClr val="017F73"/>
                </a:solidFill>
                <a:latin typeface="Calibri" panose="020F0502020204030204" pitchFamily="34" charset="0"/>
              </a:defRPr>
            </a:lvl2pPr>
            <a:lvl3pPr marL="1600200" indent="-457200">
              <a:spcBef>
                <a:spcPct val="20000"/>
              </a:spcBef>
              <a:buFont typeface="Arial" panose="020B0604020202020204" pitchFamily="34" charset="0"/>
              <a:buChar char="•"/>
              <a:defRPr sz="2000">
                <a:solidFill>
                  <a:srgbClr val="017F73"/>
                </a:solidFill>
                <a:latin typeface="Calibri" panose="020F0502020204030204" pitchFamily="34" charset="0"/>
              </a:defRPr>
            </a:lvl3pPr>
            <a:lvl4pPr marL="1600200" indent="-228600">
              <a:spcBef>
                <a:spcPct val="20000"/>
              </a:spcBef>
              <a:buFont typeface="Arial" panose="020B0604020202020204" pitchFamily="34" charset="0"/>
              <a:buChar char="–"/>
              <a:defRPr>
                <a:solidFill>
                  <a:srgbClr val="017F73"/>
                </a:solidFill>
                <a:latin typeface="Calibri" panose="020F0502020204030204" pitchFamily="34" charset="0"/>
              </a:defRPr>
            </a:lvl4pPr>
            <a:lvl5pPr marL="2057400" indent="-228600">
              <a:spcBef>
                <a:spcPct val="20000"/>
              </a:spcBef>
              <a:buFont typeface="Arial" panose="020B0604020202020204" pitchFamily="34" charset="0"/>
              <a:buChar char="»"/>
              <a:defRPr>
                <a:solidFill>
                  <a:srgbClr val="017F73"/>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9pPr>
          </a:lstStyle>
          <a:p>
            <a:pPr eaLnBrk="1" hangingPunct="1">
              <a:spcBef>
                <a:spcPct val="0"/>
              </a:spcBef>
              <a:buFont typeface="Arial" panose="020B0604020202020204" pitchFamily="34" charset="0"/>
              <a:buChar char="•"/>
            </a:pPr>
            <a:r>
              <a:rPr lang="en-GB" altLang="en-US" sz="2400" b="0" dirty="0">
                <a:solidFill>
                  <a:srgbClr val="00675F"/>
                </a:solidFill>
              </a:rPr>
              <a:t>The facility USRL</a:t>
            </a:r>
          </a:p>
          <a:p>
            <a:pPr lvl="1" eaLnBrk="1" hangingPunct="1">
              <a:spcBef>
                <a:spcPct val="0"/>
              </a:spcBef>
              <a:buFont typeface="Arial" panose="020B0604020202020204" pitchFamily="34" charset="0"/>
              <a:buChar char="•"/>
            </a:pPr>
            <a:r>
              <a:rPr lang="en-GB" altLang="en-US" sz="2000" dirty="0" smtClean="0">
                <a:solidFill>
                  <a:srgbClr val="00675F"/>
                </a:solidFill>
              </a:rPr>
              <a:t>History</a:t>
            </a:r>
          </a:p>
          <a:p>
            <a:pPr lvl="1" eaLnBrk="1" hangingPunct="1">
              <a:spcBef>
                <a:spcPct val="0"/>
              </a:spcBef>
              <a:buFont typeface="Arial" panose="020B0604020202020204" pitchFamily="34" charset="0"/>
              <a:buChar char="•"/>
            </a:pPr>
            <a:r>
              <a:rPr lang="en-GB" altLang="en-US" sz="2000" dirty="0" smtClean="0">
                <a:solidFill>
                  <a:srgbClr val="00675F"/>
                </a:solidFill>
              </a:rPr>
              <a:t>Scope &amp; Applications</a:t>
            </a:r>
            <a:endParaRPr lang="en-GB" altLang="en-US" sz="2000" dirty="0">
              <a:solidFill>
                <a:srgbClr val="00675F"/>
              </a:solidFill>
            </a:endParaRPr>
          </a:p>
          <a:p>
            <a:pPr lvl="1" eaLnBrk="1" hangingPunct="1">
              <a:spcBef>
                <a:spcPct val="0"/>
              </a:spcBef>
              <a:buFont typeface="Arial" panose="020B0604020202020204" pitchFamily="34" charset="0"/>
              <a:buChar char="•"/>
            </a:pPr>
            <a:r>
              <a:rPr lang="en-GB" altLang="en-US" sz="2000" dirty="0">
                <a:solidFill>
                  <a:srgbClr val="00675F"/>
                </a:solidFill>
              </a:rPr>
              <a:t>Personnel</a:t>
            </a:r>
          </a:p>
          <a:p>
            <a:pPr lvl="1" eaLnBrk="1" hangingPunct="1">
              <a:spcBef>
                <a:spcPct val="0"/>
              </a:spcBef>
              <a:buFont typeface="Arial" panose="020B0604020202020204" pitchFamily="34" charset="0"/>
              <a:buChar char="•"/>
            </a:pPr>
            <a:r>
              <a:rPr lang="en-GB" altLang="en-US" sz="2000" dirty="0">
                <a:solidFill>
                  <a:srgbClr val="00675F"/>
                </a:solidFill>
              </a:rPr>
              <a:t>Infrastructure</a:t>
            </a:r>
          </a:p>
          <a:p>
            <a:pPr lvl="2" eaLnBrk="1" hangingPunct="1">
              <a:spcBef>
                <a:spcPct val="0"/>
              </a:spcBef>
            </a:pPr>
            <a:r>
              <a:rPr lang="en-GB" altLang="en-US" dirty="0" smtClean="0">
                <a:solidFill>
                  <a:srgbClr val="00675F"/>
                </a:solidFill>
              </a:rPr>
              <a:t>Laboratory &amp; Permanent Runway / Airspace</a:t>
            </a:r>
            <a:endParaRPr lang="en-GB" altLang="en-US" dirty="0">
              <a:solidFill>
                <a:srgbClr val="00675F"/>
              </a:solidFill>
            </a:endParaRPr>
          </a:p>
          <a:p>
            <a:pPr lvl="2" eaLnBrk="1" hangingPunct="1">
              <a:spcBef>
                <a:spcPct val="0"/>
              </a:spcBef>
            </a:pPr>
            <a:r>
              <a:rPr lang="en-GB" altLang="en-US" dirty="0">
                <a:solidFill>
                  <a:srgbClr val="00675F"/>
                </a:solidFill>
              </a:rPr>
              <a:t>Fleet of </a:t>
            </a:r>
            <a:r>
              <a:rPr lang="en-GB" altLang="en-US" dirty="0" smtClean="0">
                <a:solidFill>
                  <a:srgbClr val="00675F"/>
                </a:solidFill>
              </a:rPr>
              <a:t>UAVs</a:t>
            </a:r>
            <a:endParaRPr lang="en-GB" altLang="en-US" dirty="0">
              <a:solidFill>
                <a:srgbClr val="00675F"/>
              </a:solidFill>
            </a:endParaRPr>
          </a:p>
          <a:p>
            <a:pPr lvl="2" eaLnBrk="1" hangingPunct="1">
              <a:spcBef>
                <a:spcPct val="0"/>
              </a:spcBef>
            </a:pPr>
            <a:r>
              <a:rPr lang="en-GB" altLang="en-US" dirty="0">
                <a:solidFill>
                  <a:srgbClr val="00675F"/>
                </a:solidFill>
              </a:rPr>
              <a:t>Mobile GCS</a:t>
            </a:r>
          </a:p>
          <a:p>
            <a:pPr eaLnBrk="1" hangingPunct="1">
              <a:spcBef>
                <a:spcPct val="0"/>
              </a:spcBef>
              <a:buFont typeface="Arial" panose="020B0604020202020204" pitchFamily="34" charset="0"/>
              <a:buChar char="•"/>
            </a:pPr>
            <a:r>
              <a:rPr lang="en-GB" altLang="en-US" sz="2400" b="0" dirty="0" smtClean="0">
                <a:solidFill>
                  <a:srgbClr val="00675F"/>
                </a:solidFill>
              </a:rPr>
              <a:t>Research Activities</a:t>
            </a:r>
            <a:endParaRPr lang="en-GB" altLang="en-US" sz="2400" b="0" dirty="0">
              <a:solidFill>
                <a:srgbClr val="00675F"/>
              </a:solidFill>
            </a:endParaRPr>
          </a:p>
          <a:p>
            <a:pPr lvl="1" eaLnBrk="1" hangingPunct="1">
              <a:spcBef>
                <a:spcPct val="0"/>
              </a:spcBef>
              <a:buFont typeface="Arial" panose="020B0604020202020204" pitchFamily="34" charset="0"/>
              <a:buChar char="•"/>
            </a:pPr>
            <a:r>
              <a:rPr lang="en-GB" altLang="en-US" sz="2000" dirty="0" smtClean="0">
                <a:solidFill>
                  <a:srgbClr val="00675F"/>
                </a:solidFill>
              </a:rPr>
              <a:t>Air Pollution in Athens Campaign</a:t>
            </a:r>
            <a:endParaRPr lang="en-GB" altLang="en-US" sz="2000" dirty="0">
              <a:solidFill>
                <a:srgbClr val="00675F"/>
              </a:solidFill>
            </a:endParaRPr>
          </a:p>
          <a:p>
            <a:pPr lvl="1" eaLnBrk="1" hangingPunct="1">
              <a:spcBef>
                <a:spcPct val="0"/>
              </a:spcBef>
              <a:buFont typeface="Arial" panose="020B0604020202020204" pitchFamily="34" charset="0"/>
              <a:buChar char="•"/>
            </a:pPr>
            <a:r>
              <a:rPr lang="en-GB" altLang="en-US" sz="2000" dirty="0" smtClean="0">
                <a:solidFill>
                  <a:srgbClr val="00675F"/>
                </a:solidFill>
              </a:rPr>
              <a:t>Aerosol-Cloud Interaction Campaign</a:t>
            </a:r>
          </a:p>
          <a:p>
            <a:pPr lvl="1" eaLnBrk="1" hangingPunct="1">
              <a:spcBef>
                <a:spcPct val="0"/>
              </a:spcBef>
              <a:buFont typeface="Arial" panose="020B0604020202020204" pitchFamily="34" charset="0"/>
              <a:buChar char="•"/>
            </a:pPr>
            <a:r>
              <a:rPr lang="en-GB" altLang="en-US" sz="2000" dirty="0" smtClean="0">
                <a:solidFill>
                  <a:srgbClr val="00675F"/>
                </a:solidFill>
              </a:rPr>
              <a:t>Routine Flights</a:t>
            </a:r>
            <a:endParaRPr lang="en-GB" altLang="en-US" sz="2000" dirty="0">
              <a:solidFill>
                <a:srgbClr val="00675F"/>
              </a:solidFill>
            </a:endParaRPr>
          </a:p>
          <a:p>
            <a:pPr eaLnBrk="1" hangingPunct="1">
              <a:spcBef>
                <a:spcPct val="0"/>
              </a:spcBef>
              <a:buFont typeface="Arial" panose="020B0604020202020204" pitchFamily="34" charset="0"/>
              <a:buChar char="•"/>
            </a:pPr>
            <a:r>
              <a:rPr lang="en-US" altLang="en-US" sz="2400" b="0" dirty="0" smtClean="0">
                <a:solidFill>
                  <a:srgbClr val="00675F"/>
                </a:solidFill>
              </a:rPr>
              <a:t>USRL Operation</a:t>
            </a:r>
          </a:p>
          <a:p>
            <a:pPr lvl="1" eaLnBrk="1" hangingPunct="1">
              <a:spcBef>
                <a:spcPct val="0"/>
              </a:spcBef>
              <a:buFont typeface="Arial" panose="020B0604020202020204" pitchFamily="34" charset="0"/>
              <a:buChar char="•"/>
            </a:pPr>
            <a:r>
              <a:rPr lang="en-US" altLang="en-US" sz="1800" dirty="0" smtClean="0">
                <a:solidFill>
                  <a:srgbClr val="00675F"/>
                </a:solidFill>
              </a:rPr>
              <a:t>Development of the UAVs</a:t>
            </a:r>
          </a:p>
          <a:p>
            <a:pPr lvl="1" eaLnBrk="1" hangingPunct="1">
              <a:spcBef>
                <a:spcPct val="0"/>
              </a:spcBef>
              <a:buFont typeface="Arial" panose="020B0604020202020204" pitchFamily="34" charset="0"/>
              <a:buChar char="•"/>
            </a:pPr>
            <a:r>
              <a:rPr lang="en-US" altLang="en-US" sz="1800" dirty="0" smtClean="0">
                <a:solidFill>
                  <a:srgbClr val="00675F"/>
                </a:solidFill>
              </a:rPr>
              <a:t>Compliance with regulations</a:t>
            </a:r>
          </a:p>
          <a:p>
            <a:pPr lvl="1" eaLnBrk="1" hangingPunct="1">
              <a:spcBef>
                <a:spcPct val="0"/>
              </a:spcBef>
              <a:buFont typeface="Arial" panose="020B0604020202020204" pitchFamily="34" charset="0"/>
              <a:buChar char="•"/>
            </a:pPr>
            <a:r>
              <a:rPr lang="en-US" altLang="en-US" sz="1800" dirty="0" smtClean="0">
                <a:solidFill>
                  <a:srgbClr val="00675F"/>
                </a:solidFill>
              </a:rPr>
              <a:t>Training</a:t>
            </a:r>
          </a:p>
          <a:p>
            <a:pPr lvl="1" eaLnBrk="1" hangingPunct="1">
              <a:spcBef>
                <a:spcPct val="0"/>
              </a:spcBef>
              <a:buFont typeface="Arial" panose="020B0604020202020204" pitchFamily="34" charset="0"/>
              <a:buChar char="•"/>
            </a:pPr>
            <a:r>
              <a:rPr lang="en-US" altLang="en-US" sz="1800" dirty="0" smtClean="0">
                <a:solidFill>
                  <a:srgbClr val="00675F"/>
                </a:solidFill>
              </a:rPr>
              <a:t>Scheduled Operation</a:t>
            </a:r>
          </a:p>
          <a:p>
            <a:pPr eaLnBrk="1" hangingPunct="1">
              <a:spcBef>
                <a:spcPct val="0"/>
              </a:spcBef>
              <a:buFont typeface="Arial" panose="020B0604020202020204" pitchFamily="34" charset="0"/>
              <a:buChar char="•"/>
            </a:pPr>
            <a:r>
              <a:rPr lang="en-US" altLang="en-US" sz="2400" b="0" dirty="0" smtClean="0">
                <a:solidFill>
                  <a:srgbClr val="00675F"/>
                </a:solidFill>
              </a:rPr>
              <a:t>Feedback and Suggestions </a:t>
            </a:r>
            <a:r>
              <a:rPr lang="en-US" altLang="en-US" sz="2400" b="0" dirty="0">
                <a:solidFill>
                  <a:srgbClr val="00675F"/>
                </a:solidFill>
              </a:rPr>
              <a:t>as UAV operators</a:t>
            </a:r>
          </a:p>
          <a:p>
            <a:pPr lvl="1" eaLnBrk="1" hangingPunct="1">
              <a:spcBef>
                <a:spcPct val="0"/>
              </a:spcBef>
              <a:buFont typeface="Arial" panose="020B0604020202020204" pitchFamily="34" charset="0"/>
              <a:buChar char="•"/>
            </a:pPr>
            <a:endParaRPr lang="en-GB" altLang="en-US" sz="2000" dirty="0">
              <a:solidFill>
                <a:srgbClr val="00675F"/>
              </a:solidFill>
            </a:endParaRPr>
          </a:p>
        </p:txBody>
      </p:sp>
      <p:pic>
        <p:nvPicPr>
          <p:cNvPr id="4" name="Picture 3"/>
          <p:cNvPicPr>
            <a:picLocks noChangeAspect="1"/>
          </p:cNvPicPr>
          <p:nvPr/>
        </p:nvPicPr>
        <p:blipFill rotWithShape="1">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b="23689"/>
          <a:stretch/>
        </p:blipFill>
        <p:spPr>
          <a:xfrm>
            <a:off x="4114800" y="6168048"/>
            <a:ext cx="1143000" cy="699596"/>
          </a:xfrm>
          <a:prstGeom prst="rect">
            <a:avLst/>
          </a:prstGeom>
        </p:spPr>
      </p:pic>
    </p:spTree>
    <p:extLst>
      <p:ext uri="{BB962C8B-B14F-4D97-AF65-F5344CB8AC3E}">
        <p14:creationId xmlns:p14="http://schemas.microsoft.com/office/powerpoint/2010/main" val="165344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1000"/>
                                  </p:iterate>
                                  <p:childTnLst>
                                    <p:set>
                                      <p:cBhvr override="childStyle">
                                        <p:cTn id="6" dur="500" fill="hold"/>
                                        <p:tgtEl>
                                          <p:spTgt spid="5123">
                                            <p:txEl>
                                              <p:pRg st="17" end="17"/>
                                            </p:txEl>
                                          </p:spTgt>
                                        </p:tgtEl>
                                        <p:attrNameLst>
                                          <p:attrName>style.textDecorationUnderline</p:attrName>
                                        </p:attrNameLst>
                                      </p:cBhvr>
                                      <p:to>
                                        <p:strVal val="true"/>
                                      </p:to>
                                    </p:set>
                                  </p:childTnLst>
                                </p:cTn>
                              </p:par>
                              <p:par>
                                <p:cTn id="7" presetID="16" presetClass="emph" presetSubtype="0" fill="hold" nodeType="withEffect">
                                  <p:stCondLst>
                                    <p:cond delay="0"/>
                                  </p:stCondLst>
                                  <p:iterate type="lt">
                                    <p:tmPct val="1000"/>
                                  </p:iterate>
                                  <p:childTnLst>
                                    <p:set>
                                      <p:cBhvr override="childStyle">
                                        <p:cTn id="8" dur="500" fill="hold"/>
                                        <p:tgtEl>
                                          <p:spTgt spid="5123">
                                            <p:txEl>
                                              <p:pRg st="17" end="17"/>
                                            </p:txEl>
                                          </p:spTgt>
                                        </p:tgtEl>
                                        <p:attrNameLst>
                                          <p:attrName>style.color</p:attrName>
                                        </p:attrNameLst>
                                      </p:cBhvr>
                                      <p:to>
                                        <p:clrVal>
                                          <a:schemeClr val="accent2"/>
                                        </p:clrVal>
                                      </p:to>
                                    </p:set>
                                    <p:set>
                                      <p:cBhvr>
                                        <p:cTn id="9" dur="500" fill="hold"/>
                                        <p:tgtEl>
                                          <p:spTgt spid="5123">
                                            <p:txEl>
                                              <p:pRg st="17" end="17"/>
                                            </p:txEl>
                                          </p:spTgt>
                                        </p:tgtEl>
                                        <p:attrNameLst>
                                          <p:attrName>fillcolor</p:attrName>
                                        </p:attrNameLst>
                                      </p:cBhvr>
                                      <p:to>
                                        <p:clrVal>
                                          <a:schemeClr val="accent2"/>
                                        </p:clrVal>
                                      </p:to>
                                    </p:set>
                                    <p:set>
                                      <p:cBhvr>
                                        <p:cTn id="10" dur="500" fill="hold"/>
                                        <p:tgtEl>
                                          <p:spTgt spid="5123">
                                            <p:txEl>
                                              <p:pRg st="17" end="1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76200"/>
            <a:ext cx="8229600" cy="715962"/>
          </a:xfrm>
          <a:prstGeom prst="rect">
            <a:avLst/>
          </a:prstGeom>
        </p:spPr>
        <p:txBody>
          <a:bodyPr/>
          <a:lstStyle>
            <a:lvl1pPr algn="l" rtl="0" eaLnBrk="0" fontAlgn="base" hangingPunct="0">
              <a:spcBef>
                <a:spcPct val="0"/>
              </a:spcBef>
              <a:spcAft>
                <a:spcPct val="0"/>
              </a:spcAft>
              <a:defRPr sz="3600" b="1" kern="1200">
                <a:solidFill>
                  <a:srgbClr val="017F73"/>
                </a:solidFill>
                <a:latin typeface="+mj-lt"/>
                <a:ea typeface="+mj-ea"/>
                <a:cs typeface="+mj-cs"/>
              </a:defRPr>
            </a:lvl1pPr>
            <a:lvl2pPr algn="l" rtl="0" eaLnBrk="0" fontAlgn="base" hangingPunct="0">
              <a:spcBef>
                <a:spcPct val="0"/>
              </a:spcBef>
              <a:spcAft>
                <a:spcPct val="0"/>
              </a:spcAft>
              <a:defRPr sz="3600" b="1">
                <a:solidFill>
                  <a:srgbClr val="017F73"/>
                </a:solidFill>
                <a:latin typeface="Calibri" pitchFamily="34" charset="0"/>
              </a:defRPr>
            </a:lvl2pPr>
            <a:lvl3pPr algn="l" rtl="0" eaLnBrk="0" fontAlgn="base" hangingPunct="0">
              <a:spcBef>
                <a:spcPct val="0"/>
              </a:spcBef>
              <a:spcAft>
                <a:spcPct val="0"/>
              </a:spcAft>
              <a:defRPr sz="3600" b="1">
                <a:solidFill>
                  <a:srgbClr val="017F73"/>
                </a:solidFill>
                <a:latin typeface="Calibri" pitchFamily="34" charset="0"/>
              </a:defRPr>
            </a:lvl3pPr>
            <a:lvl4pPr algn="l" rtl="0" eaLnBrk="0" fontAlgn="base" hangingPunct="0">
              <a:spcBef>
                <a:spcPct val="0"/>
              </a:spcBef>
              <a:spcAft>
                <a:spcPct val="0"/>
              </a:spcAft>
              <a:defRPr sz="3600" b="1">
                <a:solidFill>
                  <a:srgbClr val="017F73"/>
                </a:solidFill>
                <a:latin typeface="Calibri" pitchFamily="34" charset="0"/>
              </a:defRPr>
            </a:lvl4pPr>
            <a:lvl5pPr algn="l" rtl="0" eaLnBrk="0" fontAlgn="base" hangingPunct="0">
              <a:spcBef>
                <a:spcPct val="0"/>
              </a:spcBef>
              <a:spcAft>
                <a:spcPct val="0"/>
              </a:spcAft>
              <a:defRPr sz="3600" b="1">
                <a:solidFill>
                  <a:srgbClr val="017F73"/>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dirty="0" smtClean="0"/>
              <a:t>Feedback &amp; Suggestions as UAV operators</a:t>
            </a:r>
            <a:endParaRPr lang="en-GB" dirty="0"/>
          </a:p>
        </p:txBody>
      </p:sp>
      <p:sp>
        <p:nvSpPr>
          <p:cNvPr id="3" name="TextBox 14"/>
          <p:cNvSpPr txBox="1">
            <a:spLocks noChangeArrowheads="1"/>
          </p:cNvSpPr>
          <p:nvPr/>
        </p:nvSpPr>
        <p:spPr bwMode="auto">
          <a:xfrm>
            <a:off x="0" y="895135"/>
            <a:ext cx="9144000" cy="4987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Wingdings" panose="05000000000000000000" pitchFamily="2" charset="2"/>
              <a:buChar char="§"/>
              <a:defRPr sz="2800" b="1">
                <a:solidFill>
                  <a:srgbClr val="017F73"/>
                </a:solidFill>
                <a:latin typeface="Calibri" panose="020F0502020204030204" pitchFamily="34" charset="0"/>
              </a:defRPr>
            </a:lvl1pPr>
            <a:lvl2pPr marL="1200150" indent="-457200">
              <a:spcBef>
                <a:spcPct val="20000"/>
              </a:spcBef>
              <a:buFont typeface="Times" panose="02020603050405020304" pitchFamily="18" charset="0"/>
              <a:buChar char="–"/>
              <a:defRPr sz="2400">
                <a:solidFill>
                  <a:srgbClr val="017F73"/>
                </a:solidFill>
                <a:latin typeface="Calibri" panose="020F0502020204030204" pitchFamily="34" charset="0"/>
              </a:defRPr>
            </a:lvl2pPr>
            <a:lvl3pPr marL="1600200" indent="-457200">
              <a:spcBef>
                <a:spcPct val="20000"/>
              </a:spcBef>
              <a:buFont typeface="Arial" panose="020B0604020202020204" pitchFamily="34" charset="0"/>
              <a:buChar char="•"/>
              <a:defRPr sz="2000">
                <a:solidFill>
                  <a:srgbClr val="017F73"/>
                </a:solidFill>
                <a:latin typeface="Calibri" panose="020F0502020204030204" pitchFamily="34" charset="0"/>
              </a:defRPr>
            </a:lvl3pPr>
            <a:lvl4pPr marL="1600200" indent="-228600">
              <a:spcBef>
                <a:spcPct val="20000"/>
              </a:spcBef>
              <a:buFont typeface="Arial" panose="020B0604020202020204" pitchFamily="34" charset="0"/>
              <a:buChar char="–"/>
              <a:defRPr>
                <a:solidFill>
                  <a:srgbClr val="017F73"/>
                </a:solidFill>
                <a:latin typeface="Calibri" panose="020F0502020204030204" pitchFamily="34" charset="0"/>
              </a:defRPr>
            </a:lvl4pPr>
            <a:lvl5pPr marL="2057400" indent="-228600">
              <a:spcBef>
                <a:spcPct val="20000"/>
              </a:spcBef>
              <a:buFont typeface="Arial" panose="020B0604020202020204" pitchFamily="34" charset="0"/>
              <a:buChar char="»"/>
              <a:defRPr>
                <a:solidFill>
                  <a:srgbClr val="017F73"/>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9pPr>
          </a:lstStyle>
          <a:p>
            <a:r>
              <a:rPr lang="en-GB" sz="1800" dirty="0" smtClean="0"/>
              <a:t>Ensure that sufficient skilled and trained resources are available to implement safety strategy and policy. Use the highest level of piloting skills</a:t>
            </a:r>
          </a:p>
          <a:p>
            <a:r>
              <a:rPr lang="en-GB" sz="1800" dirty="0" smtClean="0"/>
              <a:t>Develop and embed a safety culture to the whole team including end users</a:t>
            </a:r>
          </a:p>
          <a:p>
            <a:r>
              <a:rPr lang="en-GB" sz="1800" dirty="0" smtClean="0"/>
              <a:t>Clearly define to all UAV team members their responsibilities for the development and delivery of safety strategy and performance</a:t>
            </a:r>
          </a:p>
          <a:p>
            <a:r>
              <a:rPr lang="en-GB" sz="1800" dirty="0" smtClean="0"/>
              <a:t>Comply with, and whenever possible exceed legislative and regulatory requirements and standards</a:t>
            </a:r>
          </a:p>
          <a:p>
            <a:r>
              <a:rPr lang="en-GB" sz="1800" dirty="0" smtClean="0"/>
              <a:t>Ensure all staff are provided with essential safety information and training</a:t>
            </a:r>
          </a:p>
          <a:p>
            <a:r>
              <a:rPr lang="en-GB" sz="1800" dirty="0" smtClean="0"/>
              <a:t>Continually improve the safety performance</a:t>
            </a:r>
          </a:p>
          <a:p>
            <a:r>
              <a:rPr lang="en-GB" sz="1800" dirty="0" smtClean="0"/>
              <a:t>Conduct safety and management reviews and ensure that relevant actions are taken</a:t>
            </a:r>
          </a:p>
          <a:p>
            <a:r>
              <a:rPr lang="en-GB" sz="1800" dirty="0" smtClean="0"/>
              <a:t>Do not forget the golden rule in autopilot assisted flights: when in doubt disconnect automatics and revert to manual flight!</a:t>
            </a:r>
          </a:p>
          <a:p>
            <a:pPr lvl="1"/>
            <a:r>
              <a:rPr lang="en-GB" sz="1600" dirty="0" smtClean="0"/>
              <a:t>In all cases manual-control must have the highest priority (must by autopilot manufacturers)</a:t>
            </a:r>
          </a:p>
          <a:p>
            <a:pPr lvl="1"/>
            <a:r>
              <a:rPr lang="en-GB" sz="1600" dirty="0" smtClean="0"/>
              <a:t>Despite the huge technological advances in automation of flights we are not ready yet to eliminate the human decision</a:t>
            </a:r>
          </a:p>
          <a:p>
            <a:endParaRPr lang="en-GB" sz="1000" dirty="0"/>
          </a:p>
          <a:p>
            <a:pPr marL="742950" lvl="1" indent="0" eaLnBrk="1" hangingPunct="1">
              <a:spcBef>
                <a:spcPct val="0"/>
              </a:spcBef>
              <a:buNone/>
            </a:pPr>
            <a:endParaRPr lang="en-GB" sz="1050" dirty="0"/>
          </a:p>
        </p:txBody>
      </p:sp>
      <p:pic>
        <p:nvPicPr>
          <p:cNvPr id="4" name="Picture 3"/>
          <p:cNvPicPr>
            <a:picLocks noChangeAspect="1"/>
          </p:cNvPicPr>
          <p:nvPr/>
        </p:nvPicPr>
        <p:blipFill rotWithShape="1">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b="23689"/>
          <a:stretch/>
        </p:blipFill>
        <p:spPr>
          <a:xfrm>
            <a:off x="4114800" y="6168048"/>
            <a:ext cx="1143000" cy="699596"/>
          </a:xfrm>
          <a:prstGeom prst="rect">
            <a:avLst/>
          </a:prstGeom>
        </p:spPr>
      </p:pic>
      <p:sp>
        <p:nvSpPr>
          <p:cNvPr id="5" name="Right Arrow 4"/>
          <p:cNvSpPr/>
          <p:nvPr/>
        </p:nvSpPr>
        <p:spPr>
          <a:xfrm>
            <a:off x="2418282" y="5638800"/>
            <a:ext cx="1696518" cy="381000"/>
          </a:xfrm>
          <a:prstGeom prst="rightArrow">
            <a:avLst/>
          </a:prstGeom>
          <a:solidFill>
            <a:srgbClr val="00A29E"/>
          </a:solidFill>
          <a:ln>
            <a:solidFill>
              <a:srgbClr val="017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4343477" y="5562600"/>
            <a:ext cx="2743123" cy="523220"/>
          </a:xfrm>
          <a:prstGeom prst="rect">
            <a:avLst/>
          </a:prstGeom>
        </p:spPr>
        <p:txBody>
          <a:bodyPr wrap="none">
            <a:spAutoFit/>
          </a:bodyPr>
          <a:lstStyle/>
          <a:p>
            <a:r>
              <a:rPr lang="en-GB" sz="2800" b="1" dirty="0" smtClean="0">
                <a:solidFill>
                  <a:srgbClr val="017F73"/>
                </a:solidFill>
                <a:latin typeface="+mn-lt"/>
              </a:rPr>
              <a:t>Fly safe, be legal!</a:t>
            </a:r>
            <a:endParaRPr lang="en-GB" sz="2800" b="1" dirty="0">
              <a:solidFill>
                <a:srgbClr val="017F73"/>
              </a:solidFill>
              <a:latin typeface="+mn-lt"/>
            </a:endParaRPr>
          </a:p>
        </p:txBody>
      </p:sp>
    </p:spTree>
    <p:extLst>
      <p:ext uri="{BB962C8B-B14F-4D97-AF65-F5344CB8AC3E}">
        <p14:creationId xmlns:p14="http://schemas.microsoft.com/office/powerpoint/2010/main" val="322023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endParaRPr lang="en-GB" smtClean="0"/>
          </a:p>
        </p:txBody>
      </p:sp>
      <p:pic>
        <p:nvPicPr>
          <p:cNvPr id="3" name="Content Placeholder 2"/>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1316"/>
          <a:stretch/>
        </p:blipFill>
        <p:spPr>
          <a:xfrm>
            <a:off x="13649" y="0"/>
            <a:ext cx="9130352" cy="6168048"/>
          </a:xfrm>
        </p:spPr>
      </p:pic>
      <p:sp>
        <p:nvSpPr>
          <p:cNvPr id="4101" name="TextBox 14"/>
          <p:cNvSpPr txBox="1">
            <a:spLocks noChangeArrowheads="1"/>
          </p:cNvSpPr>
          <p:nvPr/>
        </p:nvSpPr>
        <p:spPr bwMode="auto">
          <a:xfrm>
            <a:off x="762000" y="262762"/>
            <a:ext cx="7848600" cy="2308324"/>
          </a:xfrm>
          <a:prstGeom prst="rect">
            <a:avLst/>
          </a:prstGeom>
          <a:noFill/>
          <a:ln w="9525">
            <a:noFill/>
            <a:miter lim="800000"/>
            <a:headEnd/>
            <a:tailEnd/>
          </a:ln>
        </p:spPr>
        <p:txBody>
          <a:bodyPr>
            <a:spAutoFit/>
          </a:bodyPr>
          <a:lstStyle/>
          <a:p>
            <a:pPr algn="ctr"/>
            <a:r>
              <a:rPr lang="en-US" sz="7200" dirty="0" smtClean="0">
                <a:solidFill>
                  <a:schemeClr val="bg1"/>
                </a:solidFill>
                <a:latin typeface="Calibri" pitchFamily="-64" charset="0"/>
              </a:rPr>
              <a:t>Thank you !</a:t>
            </a:r>
            <a:br>
              <a:rPr lang="en-US" sz="7200" dirty="0" smtClean="0">
                <a:solidFill>
                  <a:schemeClr val="bg1"/>
                </a:solidFill>
                <a:latin typeface="Calibri" pitchFamily="-64" charset="0"/>
              </a:rPr>
            </a:br>
            <a:endParaRPr lang="en-US" sz="7200" dirty="0">
              <a:solidFill>
                <a:schemeClr val="bg1"/>
              </a:solidFill>
              <a:latin typeface="Calibri" pitchFamily="-64" charset="0"/>
            </a:endParaRPr>
          </a:p>
        </p:txBody>
      </p:sp>
      <p:sp>
        <p:nvSpPr>
          <p:cNvPr id="2" name="Rectangle 1"/>
          <p:cNvSpPr/>
          <p:nvPr/>
        </p:nvSpPr>
        <p:spPr>
          <a:xfrm>
            <a:off x="6553200" y="4343400"/>
            <a:ext cx="2895600" cy="1754326"/>
          </a:xfrm>
          <a:prstGeom prst="rect">
            <a:avLst/>
          </a:prstGeom>
        </p:spPr>
        <p:txBody>
          <a:bodyPr wrap="square">
            <a:spAutoFit/>
          </a:bodyPr>
          <a:lstStyle/>
          <a:p>
            <a:pPr eaLnBrk="1" hangingPunct="1"/>
            <a:endParaRPr lang="en-US" altLang="fr-FR" dirty="0">
              <a:solidFill>
                <a:schemeClr val="bg1"/>
              </a:solidFill>
            </a:endParaRPr>
          </a:p>
          <a:p>
            <a:pPr eaLnBrk="1" hangingPunct="1"/>
            <a:r>
              <a:rPr lang="en-US" altLang="fr-FR" dirty="0"/>
              <a:t>Jean SCIARE</a:t>
            </a:r>
          </a:p>
          <a:p>
            <a:pPr eaLnBrk="1" hangingPunct="1"/>
            <a:r>
              <a:rPr lang="en-US" altLang="fr-FR" dirty="0"/>
              <a:t>The Cyprus Institute</a:t>
            </a:r>
          </a:p>
          <a:p>
            <a:pPr eaLnBrk="1" hangingPunct="1"/>
            <a:r>
              <a:rPr lang="en-US" altLang="fr-FR" dirty="0"/>
              <a:t>j.sciare@cyi.ac.cy</a:t>
            </a:r>
          </a:p>
          <a:p>
            <a:pPr eaLnBrk="1" hangingPunct="1"/>
            <a:r>
              <a:rPr lang="en-US" altLang="fr-FR" dirty="0"/>
              <a:t>+357 22 208 675</a:t>
            </a:r>
          </a:p>
          <a:p>
            <a:pPr eaLnBrk="1" hangingPunct="1"/>
            <a:r>
              <a:rPr lang="en-US" altLang="fr-FR" dirty="0"/>
              <a:t>www.cyi.ac.cy</a:t>
            </a:r>
            <a:endParaRPr lang="en-US" altLang="fr-FR" sz="1600" dirty="0"/>
          </a:p>
        </p:txBody>
      </p:sp>
      <p:sp>
        <p:nvSpPr>
          <p:cNvPr id="7" name="Rectangle 6"/>
          <p:cNvSpPr/>
          <p:nvPr/>
        </p:nvSpPr>
        <p:spPr>
          <a:xfrm>
            <a:off x="152400" y="4064675"/>
            <a:ext cx="4572000" cy="2031325"/>
          </a:xfrm>
          <a:prstGeom prst="rect">
            <a:avLst/>
          </a:prstGeom>
        </p:spPr>
        <p:txBody>
          <a:bodyPr>
            <a:spAutoFit/>
          </a:bodyPr>
          <a:lstStyle/>
          <a:p>
            <a:pPr eaLnBrk="1" hangingPunct="1"/>
            <a:r>
              <a:rPr lang="en-US" altLang="fr-FR" b="1" dirty="0" smtClean="0"/>
              <a:t>Contacts:</a:t>
            </a:r>
          </a:p>
          <a:p>
            <a:pPr eaLnBrk="1" hangingPunct="1"/>
            <a:endParaRPr lang="en-US" altLang="fr-FR" dirty="0"/>
          </a:p>
          <a:p>
            <a:pPr eaLnBrk="1" hangingPunct="1"/>
            <a:r>
              <a:rPr lang="en-US" altLang="fr-FR" dirty="0" smtClean="0"/>
              <a:t>Christos KELESHIS</a:t>
            </a:r>
            <a:endParaRPr lang="en-US" altLang="fr-FR" dirty="0"/>
          </a:p>
          <a:p>
            <a:pPr eaLnBrk="1" hangingPunct="1"/>
            <a:r>
              <a:rPr lang="en-US" altLang="fr-FR" dirty="0"/>
              <a:t>The Cyprus Institute</a:t>
            </a:r>
          </a:p>
          <a:p>
            <a:pPr eaLnBrk="1" hangingPunct="1"/>
            <a:r>
              <a:rPr lang="en-US" altLang="fr-FR" dirty="0" smtClean="0"/>
              <a:t>keleshis@cyi.ac.cy</a:t>
            </a:r>
            <a:endParaRPr lang="en-US" altLang="fr-FR" dirty="0"/>
          </a:p>
          <a:p>
            <a:pPr eaLnBrk="1" hangingPunct="1"/>
            <a:r>
              <a:rPr lang="en-US" altLang="fr-FR" dirty="0"/>
              <a:t>+357 22 208 </a:t>
            </a:r>
            <a:r>
              <a:rPr lang="en-US" altLang="fr-FR" dirty="0" smtClean="0"/>
              <a:t>659</a:t>
            </a:r>
            <a:endParaRPr lang="en-US" altLang="fr-FR" dirty="0"/>
          </a:p>
          <a:p>
            <a:pPr eaLnBrk="1" hangingPunct="1"/>
            <a:r>
              <a:rPr lang="en-US" altLang="fr-FR" dirty="0" smtClean="0"/>
              <a:t>www.cyi.ac.cy</a:t>
            </a:r>
            <a:endParaRPr lang="en-US" altLang="fr-FR" sz="1600" dirty="0"/>
          </a:p>
        </p:txBody>
      </p:sp>
      <p:sp>
        <p:nvSpPr>
          <p:cNvPr id="8" name="Rectangle 7"/>
          <p:cNvSpPr/>
          <p:nvPr/>
        </p:nvSpPr>
        <p:spPr>
          <a:xfrm>
            <a:off x="3405116" y="4341674"/>
            <a:ext cx="2895600" cy="1754326"/>
          </a:xfrm>
          <a:prstGeom prst="rect">
            <a:avLst/>
          </a:prstGeom>
        </p:spPr>
        <p:txBody>
          <a:bodyPr wrap="square">
            <a:spAutoFit/>
          </a:bodyPr>
          <a:lstStyle/>
          <a:p>
            <a:pPr eaLnBrk="1" hangingPunct="1"/>
            <a:endParaRPr lang="en-US" altLang="fr-FR" dirty="0">
              <a:solidFill>
                <a:schemeClr val="bg1"/>
              </a:solidFill>
            </a:endParaRPr>
          </a:p>
          <a:p>
            <a:pPr eaLnBrk="1" hangingPunct="1"/>
            <a:r>
              <a:rPr lang="en-US" altLang="fr-FR" dirty="0" err="1" smtClean="0"/>
              <a:t>Marios</a:t>
            </a:r>
            <a:r>
              <a:rPr lang="en-US" altLang="fr-FR" dirty="0" smtClean="0"/>
              <a:t> ARGYRIDES</a:t>
            </a:r>
            <a:endParaRPr lang="en-US" altLang="fr-FR" dirty="0"/>
          </a:p>
          <a:p>
            <a:pPr eaLnBrk="1" hangingPunct="1"/>
            <a:r>
              <a:rPr lang="en-US" altLang="fr-FR" dirty="0"/>
              <a:t>The Cyprus Institute</a:t>
            </a:r>
          </a:p>
          <a:p>
            <a:pPr eaLnBrk="1" hangingPunct="1"/>
            <a:r>
              <a:rPr lang="en-US" altLang="fr-FR" dirty="0" smtClean="0"/>
              <a:t>m.argyrides@cyi.ac.cy</a:t>
            </a:r>
            <a:endParaRPr lang="en-US" altLang="fr-FR" dirty="0"/>
          </a:p>
          <a:p>
            <a:pPr eaLnBrk="1" hangingPunct="1"/>
            <a:r>
              <a:rPr lang="en-US" altLang="fr-FR" dirty="0"/>
              <a:t>+357 22 208 </a:t>
            </a:r>
            <a:r>
              <a:rPr lang="en-US" altLang="fr-FR" dirty="0" smtClean="0"/>
              <a:t>710</a:t>
            </a:r>
            <a:endParaRPr lang="en-US" altLang="fr-FR" dirty="0"/>
          </a:p>
          <a:p>
            <a:pPr eaLnBrk="1" hangingPunct="1"/>
            <a:r>
              <a:rPr lang="en-US" altLang="fr-FR" dirty="0"/>
              <a:t>www.cyi.ac.cy</a:t>
            </a:r>
            <a:endParaRPr lang="en-US" altLang="fr-FR" sz="1600" dirty="0"/>
          </a:p>
        </p:txBody>
      </p:sp>
      <p:pic>
        <p:nvPicPr>
          <p:cNvPr id="9" name="Picture 8"/>
          <p:cNvPicPr>
            <a:picLocks noChangeAspect="1"/>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b="23689"/>
          <a:stretch/>
        </p:blipFill>
        <p:spPr>
          <a:xfrm>
            <a:off x="4114800" y="6168048"/>
            <a:ext cx="1143000" cy="699596"/>
          </a:xfrm>
          <a:prstGeom prst="rect">
            <a:avLst/>
          </a:prstGeom>
        </p:spPr>
      </p:pic>
    </p:spTree>
    <p:extLst>
      <p:ext uri="{BB962C8B-B14F-4D97-AF65-F5344CB8AC3E}">
        <p14:creationId xmlns:p14="http://schemas.microsoft.com/office/powerpoint/2010/main" val="26300015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76200"/>
            <a:ext cx="8229600" cy="944563"/>
          </a:xfrm>
        </p:spPr>
        <p:txBody>
          <a:bodyPr/>
          <a:lstStyle/>
          <a:p>
            <a:pPr algn="ctr"/>
            <a:r>
              <a:rPr lang="en-GB" altLang="en-US" dirty="0" smtClean="0"/>
              <a:t>History</a:t>
            </a:r>
          </a:p>
        </p:txBody>
      </p:sp>
      <p:sp>
        <p:nvSpPr>
          <p:cNvPr id="7171" name="Content Placeholder 2"/>
          <p:cNvSpPr>
            <a:spLocks noGrp="1"/>
          </p:cNvSpPr>
          <p:nvPr>
            <p:ph idx="1"/>
          </p:nvPr>
        </p:nvSpPr>
        <p:spPr>
          <a:xfrm>
            <a:off x="381000" y="533400"/>
            <a:ext cx="8229600" cy="4678363"/>
          </a:xfrm>
        </p:spPr>
        <p:txBody>
          <a:bodyPr/>
          <a:lstStyle/>
          <a:p>
            <a:r>
              <a:rPr lang="en-GB" altLang="en-US" dirty="0" smtClean="0"/>
              <a:t>2009-2013</a:t>
            </a:r>
          </a:p>
          <a:p>
            <a:pPr lvl="1"/>
            <a:r>
              <a:rPr lang="en-GB" altLang="en-US" dirty="0" smtClean="0"/>
              <a:t>Autonomous Flying Platforms for Atmospheric and Earth Surface Observations (APAESO)</a:t>
            </a:r>
          </a:p>
          <a:p>
            <a:pPr lvl="1"/>
            <a:r>
              <a:rPr lang="en-GB" altLang="en-US" dirty="0"/>
              <a:t>C</a:t>
            </a:r>
            <a:r>
              <a:rPr lang="en-GB" altLang="en-US" dirty="0" smtClean="0"/>
              <a:t>o-financed by the European Development Fund and the Republic of Cyprus through the Cyprus Research Promotion Foundation: ΝΕΑ ΥΠΟΔΟΜΗ/ΝΕΚΥΠ/0308/09</a:t>
            </a:r>
          </a:p>
          <a:p>
            <a:r>
              <a:rPr lang="en-GB" altLang="en-US" dirty="0" smtClean="0"/>
              <a:t>November, 2013</a:t>
            </a:r>
          </a:p>
          <a:p>
            <a:pPr lvl="1"/>
            <a:r>
              <a:rPr lang="en-GB" altLang="en-US" dirty="0" smtClean="0"/>
              <a:t>Inauguration of USRL (</a:t>
            </a:r>
            <a:r>
              <a:rPr lang="en-GB" altLang="en-US" i="1" dirty="0" smtClean="0"/>
              <a:t>former</a:t>
            </a:r>
            <a:r>
              <a:rPr lang="en-GB" altLang="en-US" dirty="0" smtClean="0"/>
              <a:t> </a:t>
            </a:r>
            <a:r>
              <a:rPr lang="en-GB" i="1" dirty="0" smtClean="0"/>
              <a:t>Minister </a:t>
            </a:r>
            <a:r>
              <a:rPr lang="en-GB" i="1" dirty="0"/>
              <a:t>of Communications and </a:t>
            </a:r>
            <a:r>
              <a:rPr lang="en-GB" i="1" dirty="0" smtClean="0"/>
              <a:t>Works of Cyprus, </a:t>
            </a:r>
            <a:r>
              <a:rPr lang="en-GB" i="1" dirty="0"/>
              <a:t>Mr. </a:t>
            </a:r>
            <a:r>
              <a:rPr lang="en-GB" i="1" dirty="0" err="1"/>
              <a:t>Tasos</a:t>
            </a:r>
            <a:r>
              <a:rPr lang="en-GB" i="1" dirty="0"/>
              <a:t> </a:t>
            </a:r>
            <a:r>
              <a:rPr lang="en-GB" i="1" dirty="0" err="1"/>
              <a:t>Mitsopoulos</a:t>
            </a:r>
            <a:r>
              <a:rPr lang="en-GB" altLang="en-US" dirty="0" smtClean="0"/>
              <a:t>)</a:t>
            </a:r>
          </a:p>
          <a:p>
            <a:endParaRPr lang="en-GB" altLang="en-US" dirty="0" smtClean="0"/>
          </a:p>
          <a:p>
            <a:endParaRPr lang="en-GB" altLang="en-US" dirty="0" smtClean="0"/>
          </a:p>
          <a:p>
            <a:endParaRPr lang="en-GB" altLang="en-US" dirty="0" smtClean="0"/>
          </a:p>
          <a:p>
            <a:endParaRPr lang="en-GB" altLang="en-US" dirty="0" smtClean="0"/>
          </a:p>
        </p:txBody>
      </p:sp>
      <p:pic>
        <p:nvPicPr>
          <p:cNvPr id="5" name="Picture 4"/>
          <p:cNvPicPr>
            <a:picLocks noChangeAspect="1"/>
          </p:cNvPicPr>
          <p:nvPr/>
        </p:nvPicPr>
        <p:blipFill rotWithShape="1">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rcRect b="23689"/>
          <a:stretch/>
        </p:blipFill>
        <p:spPr>
          <a:xfrm>
            <a:off x="4114800" y="6168048"/>
            <a:ext cx="1143000" cy="699596"/>
          </a:xfrm>
          <a:prstGeom prst="rect">
            <a:avLst/>
          </a:prstGeom>
        </p:spPr>
      </p:pic>
      <p:pic>
        <p:nvPicPr>
          <p:cNvPr id="2" name="Picture 1"/>
          <p:cNvPicPr>
            <a:picLocks noChangeAspect="1"/>
          </p:cNvPicPr>
          <p:nvPr/>
        </p:nvPicPr>
        <p:blipFill>
          <a:blip r:embed="rId3"/>
          <a:stretch>
            <a:fillRect/>
          </a:stretch>
        </p:blipFill>
        <p:spPr>
          <a:xfrm>
            <a:off x="2474816" y="4419600"/>
            <a:ext cx="4459384" cy="2438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1">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algn="ctr"/>
            <a:r>
              <a:rPr lang="en-GB" altLang="en-US" dirty="0" smtClean="0"/>
              <a:t>Scope</a:t>
            </a:r>
          </a:p>
        </p:txBody>
      </p:sp>
      <p:sp>
        <p:nvSpPr>
          <p:cNvPr id="8195" name="Content Placeholder 2"/>
          <p:cNvSpPr>
            <a:spLocks noGrp="1"/>
          </p:cNvSpPr>
          <p:nvPr>
            <p:ph idx="1"/>
          </p:nvPr>
        </p:nvSpPr>
        <p:spPr/>
        <p:txBody>
          <a:bodyPr/>
          <a:lstStyle/>
          <a:p>
            <a:r>
              <a:rPr lang="en-US" altLang="en-US" dirty="0" smtClean="0"/>
              <a:t>To become a sustainable facility under the Cyprus Institute (</a:t>
            </a:r>
            <a:r>
              <a:rPr lang="en-US" altLang="en-US" dirty="0" err="1" smtClean="0"/>
              <a:t>CyI</a:t>
            </a:r>
            <a:r>
              <a:rPr lang="en-US" altLang="en-US" dirty="0" smtClean="0"/>
              <a:t>) in order </a:t>
            </a:r>
          </a:p>
          <a:p>
            <a:pPr lvl="1"/>
            <a:r>
              <a:rPr lang="en-US" altLang="en-US" dirty="0" smtClean="0"/>
              <a:t>to provide high quality services to public and private organizations as well as to relevant research projects. </a:t>
            </a:r>
          </a:p>
          <a:p>
            <a:pPr lvl="1"/>
            <a:r>
              <a:rPr lang="en-US" altLang="en-US" dirty="0" smtClean="0"/>
              <a:t>to improve, develop</a:t>
            </a:r>
            <a:r>
              <a:rPr lang="en-US" altLang="en-US" dirty="0"/>
              <a:t> </a:t>
            </a:r>
            <a:r>
              <a:rPr lang="en-US" altLang="en-US" dirty="0" smtClean="0"/>
              <a:t>&amp; enhance current </a:t>
            </a:r>
            <a:r>
              <a:rPr lang="en-US" altLang="en-US" b="1" dirty="0" smtClean="0"/>
              <a:t>U</a:t>
            </a:r>
            <a:r>
              <a:rPr lang="en-US" altLang="en-US" dirty="0" smtClean="0"/>
              <a:t>nmanned </a:t>
            </a:r>
            <a:r>
              <a:rPr lang="en-US" altLang="en-US" b="1" dirty="0" smtClean="0"/>
              <a:t>A</a:t>
            </a:r>
            <a:r>
              <a:rPr lang="en-US" altLang="en-US" dirty="0" smtClean="0"/>
              <a:t>erial </a:t>
            </a:r>
            <a:r>
              <a:rPr lang="en-US" altLang="en-US" b="1" dirty="0" smtClean="0"/>
              <a:t>S</a:t>
            </a:r>
            <a:r>
              <a:rPr lang="en-US" altLang="en-US" dirty="0" smtClean="0"/>
              <a:t>ystems (UAS) capacities paying special attention to safety issues.</a:t>
            </a:r>
            <a:endParaRPr lang="en-GB" altLang="en-US" dirty="0" smtClean="0"/>
          </a:p>
        </p:txBody>
      </p:sp>
      <p:pic>
        <p:nvPicPr>
          <p:cNvPr id="4" name="Picture 3"/>
          <p:cNvPicPr>
            <a:picLocks noChangeAspect="1"/>
          </p:cNvPicPr>
          <p:nvPr/>
        </p:nvPicPr>
        <p:blipFill rotWithShape="1">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rcRect b="23689"/>
          <a:stretch/>
        </p:blipFill>
        <p:spPr>
          <a:xfrm>
            <a:off x="4114800" y="6168048"/>
            <a:ext cx="1143000" cy="69959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0"/>
            <a:ext cx="8229600" cy="944563"/>
          </a:xfrm>
        </p:spPr>
        <p:txBody>
          <a:bodyPr/>
          <a:lstStyle/>
          <a:p>
            <a:pPr algn="ctr"/>
            <a:r>
              <a:rPr lang="en-US" altLang="en-US" smtClean="0"/>
              <a:t>Applications - Capabilities</a:t>
            </a:r>
          </a:p>
        </p:txBody>
      </p:sp>
      <p:sp>
        <p:nvSpPr>
          <p:cNvPr id="3" name="Content Placeholder 2"/>
          <p:cNvSpPr>
            <a:spLocks noGrp="1"/>
          </p:cNvSpPr>
          <p:nvPr>
            <p:ph idx="1"/>
          </p:nvPr>
        </p:nvSpPr>
        <p:spPr>
          <a:xfrm>
            <a:off x="173038" y="1553035"/>
            <a:ext cx="4191000" cy="1284288"/>
          </a:xfrm>
        </p:spPr>
        <p:style>
          <a:lnRef idx="1">
            <a:schemeClr val="accent1"/>
          </a:lnRef>
          <a:fillRef idx="2">
            <a:schemeClr val="accent1"/>
          </a:fillRef>
          <a:effectRef idx="1">
            <a:schemeClr val="accent1"/>
          </a:effectRef>
          <a:fontRef idx="minor">
            <a:schemeClr val="dk1"/>
          </a:fontRef>
        </p:style>
        <p:txBody>
          <a:bodyPr/>
          <a:lstStyle/>
          <a:p>
            <a:pPr>
              <a:defRPr/>
            </a:pPr>
            <a:r>
              <a:rPr lang="en-US" sz="2000" b="0" dirty="0" smtClean="0">
                <a:latin typeface="+mj-lt"/>
              </a:rPr>
              <a:t>Physical</a:t>
            </a:r>
            <a:r>
              <a:rPr lang="en-US" sz="2000" b="0" dirty="0">
                <a:latin typeface="+mj-lt"/>
              </a:rPr>
              <a:t>, chemical, and optical properties of aerosols</a:t>
            </a:r>
          </a:p>
          <a:p>
            <a:pPr>
              <a:defRPr/>
            </a:pPr>
            <a:r>
              <a:rPr lang="en-US" sz="2000" b="0" dirty="0" smtClean="0">
                <a:latin typeface="+mj-lt"/>
              </a:rPr>
              <a:t>Atmospheric </a:t>
            </a:r>
            <a:r>
              <a:rPr lang="en-US" sz="2000" b="0" dirty="0">
                <a:latin typeface="+mj-lt"/>
              </a:rPr>
              <a:t>Dynamics </a:t>
            </a:r>
          </a:p>
          <a:p>
            <a:pPr>
              <a:defRPr/>
            </a:pPr>
            <a:endParaRPr lang="en-US" dirty="0">
              <a:latin typeface="+mj-lt"/>
            </a:endParaRPr>
          </a:p>
        </p:txBody>
      </p:sp>
      <p:sp>
        <p:nvSpPr>
          <p:cNvPr id="5" name="Rectangle 4"/>
          <p:cNvSpPr/>
          <p:nvPr/>
        </p:nvSpPr>
        <p:spPr>
          <a:xfrm>
            <a:off x="4185401" y="2949575"/>
            <a:ext cx="4729999" cy="230832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285750" indent="-285750">
              <a:buFont typeface="Wingdings" pitchFamily="2" charset="2"/>
              <a:buChar char="§"/>
              <a:defRPr/>
            </a:pPr>
            <a:r>
              <a:rPr lang="en-US" sz="2000" dirty="0" smtClean="0"/>
              <a:t>3d reconstruction of Archaeological Sites</a:t>
            </a:r>
            <a:endParaRPr lang="en-US" sz="2000" dirty="0"/>
          </a:p>
          <a:p>
            <a:pPr marL="285750" indent="-285750">
              <a:buFont typeface="Wingdings" pitchFamily="2" charset="2"/>
              <a:buChar char="§"/>
              <a:defRPr/>
            </a:pPr>
            <a:r>
              <a:rPr lang="en-US" sz="2000" dirty="0" smtClean="0">
                <a:latin typeface="+mj-lt"/>
              </a:rPr>
              <a:t>Dual-Use </a:t>
            </a:r>
            <a:r>
              <a:rPr lang="en-US" sz="2000" dirty="0" err="1" smtClean="0">
                <a:latin typeface="+mj-lt"/>
              </a:rPr>
              <a:t>Surveilance</a:t>
            </a:r>
            <a:endParaRPr lang="en-US" sz="2000" dirty="0" smtClean="0">
              <a:latin typeface="+mj-lt"/>
            </a:endParaRPr>
          </a:p>
          <a:p>
            <a:pPr marL="285750" indent="-285750">
              <a:buFont typeface="Wingdings" pitchFamily="2" charset="2"/>
              <a:buChar char="§"/>
              <a:defRPr/>
            </a:pPr>
            <a:r>
              <a:rPr lang="en-US" sz="2000" dirty="0" smtClean="0">
                <a:latin typeface="+mj-lt"/>
              </a:rPr>
              <a:t>Surface </a:t>
            </a:r>
            <a:r>
              <a:rPr lang="en-US" sz="2000" dirty="0">
                <a:latin typeface="+mj-lt"/>
              </a:rPr>
              <a:t>Morphology</a:t>
            </a:r>
          </a:p>
          <a:p>
            <a:pPr marL="285750" indent="-285750">
              <a:buFont typeface="Wingdings" pitchFamily="2" charset="2"/>
              <a:buChar char="§"/>
              <a:defRPr/>
            </a:pPr>
            <a:r>
              <a:rPr lang="en-US" sz="2000" dirty="0">
                <a:latin typeface="+mj-lt"/>
              </a:rPr>
              <a:t>Vegetation and Land use patterns</a:t>
            </a:r>
          </a:p>
          <a:p>
            <a:pPr marL="285750" indent="-285750">
              <a:buFont typeface="Wingdings" pitchFamily="2" charset="2"/>
              <a:buChar char="§"/>
              <a:defRPr/>
            </a:pPr>
            <a:r>
              <a:rPr lang="en-US" sz="2000" dirty="0" smtClean="0">
                <a:latin typeface="+mj-lt"/>
              </a:rPr>
              <a:t>Ocean </a:t>
            </a:r>
            <a:r>
              <a:rPr lang="en-US" sz="2000" dirty="0">
                <a:latin typeface="+mj-lt"/>
              </a:rPr>
              <a:t>Surface properties (biology, waves, </a:t>
            </a:r>
            <a:r>
              <a:rPr lang="en-US" sz="2000" dirty="0" smtClean="0">
                <a:latin typeface="+mj-lt"/>
              </a:rPr>
              <a:t>currents, contaminant detection) </a:t>
            </a:r>
            <a:endParaRPr lang="en-US" sz="2000" dirty="0">
              <a:latin typeface="+mj-lt"/>
            </a:endParaRPr>
          </a:p>
          <a:p>
            <a:pPr>
              <a:defRPr/>
            </a:pPr>
            <a:r>
              <a:rPr lang="en-US" sz="2400" dirty="0">
                <a:latin typeface="+mj-lt"/>
              </a:rPr>
              <a:t> </a:t>
            </a:r>
          </a:p>
        </p:txBody>
      </p:sp>
      <p:sp>
        <p:nvSpPr>
          <p:cNvPr id="14341" name="TextBox 5"/>
          <p:cNvSpPr txBox="1">
            <a:spLocks noChangeArrowheads="1"/>
          </p:cNvSpPr>
          <p:nvPr/>
        </p:nvSpPr>
        <p:spPr bwMode="auto">
          <a:xfrm>
            <a:off x="143962" y="1176417"/>
            <a:ext cx="14285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800" b="1">
                <a:solidFill>
                  <a:srgbClr val="017F73"/>
                </a:solidFill>
                <a:latin typeface="Calibri" panose="020F0502020204030204" pitchFamily="34" charset="0"/>
              </a:defRPr>
            </a:lvl1pPr>
            <a:lvl2pPr marL="742950" indent="-285750">
              <a:spcBef>
                <a:spcPct val="20000"/>
              </a:spcBef>
              <a:buFont typeface="Times" panose="02020603050405020304" pitchFamily="18" charset="0"/>
              <a:buChar char="–"/>
              <a:defRPr sz="2400">
                <a:solidFill>
                  <a:srgbClr val="017F73"/>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rgbClr val="017F73"/>
                </a:solidFill>
                <a:latin typeface="Calibri" panose="020F0502020204030204" pitchFamily="34" charset="0"/>
              </a:defRPr>
            </a:lvl3pPr>
            <a:lvl4pPr marL="1600200" indent="-228600">
              <a:spcBef>
                <a:spcPct val="20000"/>
              </a:spcBef>
              <a:buFont typeface="Arial" panose="020B0604020202020204" pitchFamily="34" charset="0"/>
              <a:buChar char="–"/>
              <a:defRPr>
                <a:solidFill>
                  <a:srgbClr val="017F73"/>
                </a:solidFill>
                <a:latin typeface="Calibri" panose="020F0502020204030204" pitchFamily="34" charset="0"/>
              </a:defRPr>
            </a:lvl4pPr>
            <a:lvl5pPr marL="2057400" indent="-228600">
              <a:spcBef>
                <a:spcPct val="20000"/>
              </a:spcBef>
              <a:buFont typeface="Arial" panose="020B0604020202020204" pitchFamily="34" charset="0"/>
              <a:buChar char="»"/>
              <a:defRPr>
                <a:solidFill>
                  <a:srgbClr val="017F73"/>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9pPr>
          </a:lstStyle>
          <a:p>
            <a:pPr>
              <a:spcBef>
                <a:spcPct val="0"/>
              </a:spcBef>
              <a:buFontTx/>
              <a:buNone/>
            </a:pPr>
            <a:r>
              <a:rPr lang="en-US" altLang="en-US" sz="1800" b="0" u="sng" dirty="0" smtClean="0">
                <a:solidFill>
                  <a:srgbClr val="00B0F0"/>
                </a:solidFill>
                <a:latin typeface="Arial" panose="020B0604020202020204" pitchFamily="34" charset="0"/>
              </a:rPr>
              <a:t>Atmosphere</a:t>
            </a:r>
            <a:endParaRPr lang="en-US" altLang="en-US" sz="1800" b="0" u="sng" dirty="0">
              <a:solidFill>
                <a:srgbClr val="00B0F0"/>
              </a:solidFill>
              <a:latin typeface="Arial" panose="020B0604020202020204" pitchFamily="34" charset="0"/>
            </a:endParaRPr>
          </a:p>
        </p:txBody>
      </p:sp>
      <p:sp>
        <p:nvSpPr>
          <p:cNvPr id="7" name="TextBox 6"/>
          <p:cNvSpPr txBox="1"/>
          <p:nvPr/>
        </p:nvSpPr>
        <p:spPr>
          <a:xfrm>
            <a:off x="4495800" y="2579688"/>
            <a:ext cx="1595438" cy="369887"/>
          </a:xfrm>
          <a:prstGeom prst="rect">
            <a:avLst/>
          </a:prstGeom>
          <a:noFill/>
        </p:spPr>
        <p:txBody>
          <a:bodyPr wrap="none">
            <a:spAutoFit/>
          </a:bodyPr>
          <a:lstStyle/>
          <a:p>
            <a:pPr>
              <a:defRPr/>
            </a:pPr>
            <a:r>
              <a:rPr lang="en-US" u="sng" dirty="0">
                <a:solidFill>
                  <a:schemeClr val="accent6">
                    <a:lumMod val="75000"/>
                  </a:schemeClr>
                </a:solidFill>
              </a:rPr>
              <a:t>Earth Surface</a:t>
            </a:r>
          </a:p>
        </p:txBody>
      </p:sp>
      <p:pic>
        <p:nvPicPr>
          <p:cNvPr id="14343" name="Picture 2" descr="http://www.flir.com/uploadedImages/640_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31000" y="5354638"/>
            <a:ext cx="822325" cy="820737"/>
          </a:xfrm>
          <a:prstGeom prst="rect">
            <a:avLst/>
          </a:prstGeom>
          <a:noFill/>
          <a:ln w="9525">
            <a:solidFill>
              <a:srgbClr val="006666"/>
            </a:solidFill>
            <a:miter lim="800000"/>
            <a:headEnd/>
            <a:tailEnd/>
          </a:ln>
          <a:extLst>
            <a:ext uri="{909E8E84-426E-40DD-AFC4-6F175D3DCCD1}">
              <a14:hiddenFill xmlns:a14="http://schemas.microsoft.com/office/drawing/2010/main">
                <a:solidFill>
                  <a:srgbClr val="FFFFFF"/>
                </a:solidFill>
              </a14:hiddenFill>
            </a:ext>
          </a:extLst>
        </p:spPr>
      </p:pic>
      <p:pic>
        <p:nvPicPr>
          <p:cNvPr id="14344" name="Picture 8" descr="TASE Duo Gyro-Stabilized Camera Gimb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7613" y="1077913"/>
            <a:ext cx="862012" cy="1309687"/>
          </a:xfrm>
          <a:prstGeom prst="rect">
            <a:avLst/>
          </a:prstGeom>
          <a:noFill/>
          <a:ln w="9525">
            <a:solidFill>
              <a:srgbClr val="006666"/>
            </a:solidFill>
            <a:miter lim="800000"/>
            <a:headEnd/>
            <a:tailEnd/>
          </a:ln>
          <a:extLst>
            <a:ext uri="{909E8E84-426E-40DD-AFC4-6F175D3DCCD1}">
              <a14:hiddenFill xmlns:a14="http://schemas.microsoft.com/office/drawing/2010/main">
                <a:solidFill>
                  <a:srgbClr val="FFFFFF"/>
                </a:solidFill>
              </a14:hiddenFill>
            </a:ext>
          </a:extLst>
        </p:spPr>
      </p:pic>
      <p:pic>
        <p:nvPicPr>
          <p:cNvPr id="14345" name="Picture 13" descr="http://www.resonon.com/images/pika-pcaq_small.png"/>
          <p:cNvPicPr>
            <a:picLocks noChangeAspect="1" noChangeArrowheads="1"/>
          </p:cNvPicPr>
          <p:nvPr/>
        </p:nvPicPr>
        <p:blipFill>
          <a:blip r:embed="rId4" cstate="print">
            <a:lum contrast="10000"/>
            <a:extLst>
              <a:ext uri="{28A0092B-C50C-407E-A947-70E740481C1C}">
                <a14:useLocalDpi xmlns:a14="http://schemas.microsoft.com/office/drawing/2010/main"/>
              </a:ext>
            </a:extLst>
          </a:blip>
          <a:srcRect b="21751"/>
          <a:stretch>
            <a:fillRect/>
          </a:stretch>
        </p:blipFill>
        <p:spPr bwMode="auto">
          <a:xfrm>
            <a:off x="7729538" y="5354638"/>
            <a:ext cx="1185862" cy="741362"/>
          </a:xfrm>
          <a:prstGeom prst="rect">
            <a:avLst/>
          </a:prstGeom>
          <a:noFill/>
          <a:ln w="9525">
            <a:solidFill>
              <a:srgbClr val="006666"/>
            </a:solidFill>
            <a:miter lim="800000"/>
            <a:headEnd/>
            <a:tailEnd/>
          </a:ln>
          <a:extLst>
            <a:ext uri="{909E8E84-426E-40DD-AFC4-6F175D3DCCD1}">
              <a14:hiddenFill xmlns:a14="http://schemas.microsoft.com/office/drawing/2010/main">
                <a:solidFill>
                  <a:srgbClr val="FFFFFF"/>
                </a:solidFill>
              </a14:hiddenFill>
            </a:ext>
          </a:extLst>
        </p:spPr>
      </p:pic>
      <p:pic>
        <p:nvPicPr>
          <p:cNvPr id="14346"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77049" y="3271274"/>
            <a:ext cx="1490662" cy="1471613"/>
          </a:xfrm>
          <a:prstGeom prst="rect">
            <a:avLst/>
          </a:prstGeom>
          <a:noFill/>
          <a:ln w="9525">
            <a:solidFill>
              <a:srgbClr val="006666"/>
            </a:solidFill>
            <a:miter lim="800000"/>
            <a:headEnd/>
            <a:tailEnd/>
          </a:ln>
          <a:extLst>
            <a:ext uri="{909E8E84-426E-40DD-AFC4-6F175D3DCCD1}">
              <a14:hiddenFill xmlns:a14="http://schemas.microsoft.com/office/drawing/2010/main">
                <a:solidFill>
                  <a:srgbClr val="FFFFFF"/>
                </a:solidFill>
              </a14:hiddenFill>
            </a:ext>
          </a:extLst>
        </p:spPr>
      </p:pic>
      <p:pic>
        <p:nvPicPr>
          <p:cNvPr id="14347"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928812" y="2995153"/>
            <a:ext cx="1995488" cy="1190625"/>
          </a:xfrm>
          <a:prstGeom prst="rect">
            <a:avLst/>
          </a:prstGeom>
          <a:noFill/>
          <a:ln w="9525">
            <a:solidFill>
              <a:srgbClr val="006666"/>
            </a:solidFill>
            <a:miter lim="800000"/>
            <a:headEnd/>
            <a:tailEnd/>
          </a:ln>
          <a:extLst>
            <a:ext uri="{909E8E84-426E-40DD-AFC4-6F175D3DCCD1}">
              <a14:hiddenFill xmlns:a14="http://schemas.microsoft.com/office/drawing/2010/main">
                <a:solidFill>
                  <a:srgbClr val="FFFFFF"/>
                </a:solidFill>
              </a14:hiddenFill>
            </a:ext>
          </a:extLst>
        </p:spPr>
      </p:pic>
      <p:pic>
        <p:nvPicPr>
          <p:cNvPr id="14348"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34308" y="5029200"/>
            <a:ext cx="1238250" cy="944562"/>
          </a:xfrm>
          <a:prstGeom prst="rect">
            <a:avLst/>
          </a:prstGeom>
          <a:noFill/>
          <a:ln w="9525">
            <a:solidFill>
              <a:srgbClr val="00675F"/>
            </a:solidFill>
            <a:miter lim="800000"/>
            <a:headEnd/>
            <a:tailEnd/>
          </a:ln>
          <a:extLst>
            <a:ext uri="{909E8E84-426E-40DD-AFC4-6F175D3DCCD1}">
              <a14:hiddenFill xmlns:a14="http://schemas.microsoft.com/office/drawing/2010/main">
                <a:solidFill>
                  <a:srgbClr val="FFFFFF"/>
                </a:solidFill>
              </a14:hiddenFill>
            </a:ext>
          </a:extLst>
        </p:spPr>
      </p:pic>
      <p:pic>
        <p:nvPicPr>
          <p:cNvPr id="14349" name="Picture 2" descr="OPC"/>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862557" y="4503948"/>
            <a:ext cx="1805502" cy="1363452"/>
          </a:xfrm>
          <a:prstGeom prst="rect">
            <a:avLst/>
          </a:prstGeom>
          <a:noFill/>
          <a:ln w="12700" algn="in">
            <a:solidFill>
              <a:srgbClr val="7992B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99190" dir="3011666" algn="ctr" rotWithShape="0">
                    <a:srgbClr val="0F243E">
                      <a:alpha val="50000"/>
                    </a:srgbClr>
                  </a:outerShdw>
                </a:effectLst>
              </a14:hiddenEffects>
            </a:ext>
          </a:extLst>
        </p:spPr>
      </p:pic>
      <p:pic>
        <p:nvPicPr>
          <p:cNvPr id="14350" name="Picture 2" descr="http://static.rcgroups.net/forums/attachments/3/6/6/7/8/7/a6297485-80-647A8861.jp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042025" y="1066800"/>
            <a:ext cx="3021013" cy="1760538"/>
          </a:xfrm>
          <a:prstGeom prst="rect">
            <a:avLst/>
          </a:prstGeom>
          <a:noFill/>
          <a:ln w="9525">
            <a:solidFill>
              <a:srgbClr val="00675F"/>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10" cstate="print">
            <a:clrChange>
              <a:clrFrom>
                <a:srgbClr val="000000"/>
              </a:clrFrom>
              <a:clrTo>
                <a:srgbClr val="000000">
                  <a:alpha val="0"/>
                </a:srgbClr>
              </a:clrTo>
            </a:clrChange>
            <a:extLst>
              <a:ext uri="{28A0092B-C50C-407E-A947-70E740481C1C}">
                <a14:useLocalDpi xmlns:a14="http://schemas.microsoft.com/office/drawing/2010/main" val="0"/>
              </a:ext>
            </a:extLst>
          </a:blip>
          <a:srcRect b="23689"/>
          <a:stretch/>
        </p:blipFill>
        <p:spPr>
          <a:xfrm>
            <a:off x="4114800" y="6168048"/>
            <a:ext cx="1143000" cy="699596"/>
          </a:xfrm>
          <a:prstGeom prst="rect">
            <a:avLst/>
          </a:prstGeom>
        </p:spPr>
      </p:pic>
    </p:spTree>
    <p:extLst>
      <p:ext uri="{BB962C8B-B14F-4D97-AF65-F5344CB8AC3E}">
        <p14:creationId xmlns:p14="http://schemas.microsoft.com/office/powerpoint/2010/main" val="41106931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txBox="1">
            <a:spLocks/>
          </p:cNvSpPr>
          <p:nvPr/>
        </p:nvSpPr>
        <p:spPr bwMode="auto">
          <a:xfrm>
            <a:off x="342900" y="-182563"/>
            <a:ext cx="84582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
              <a:defRPr sz="2800" b="1">
                <a:solidFill>
                  <a:srgbClr val="017F73"/>
                </a:solidFill>
                <a:latin typeface="Calibri" panose="020F0502020204030204" pitchFamily="34" charset="0"/>
              </a:defRPr>
            </a:lvl1pPr>
            <a:lvl2pPr marL="742950" indent="-285750">
              <a:spcBef>
                <a:spcPct val="20000"/>
              </a:spcBef>
              <a:buFont typeface="Times" panose="02020603050405020304" pitchFamily="18" charset="0"/>
              <a:buChar char="–"/>
              <a:defRPr sz="2400">
                <a:solidFill>
                  <a:srgbClr val="017F73"/>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rgbClr val="017F73"/>
                </a:solidFill>
                <a:latin typeface="Calibri" panose="020F0502020204030204" pitchFamily="34" charset="0"/>
              </a:defRPr>
            </a:lvl3pPr>
            <a:lvl4pPr marL="1600200" indent="-228600">
              <a:spcBef>
                <a:spcPct val="20000"/>
              </a:spcBef>
              <a:buFont typeface="Arial" panose="020B0604020202020204" pitchFamily="34" charset="0"/>
              <a:buChar char="–"/>
              <a:defRPr>
                <a:solidFill>
                  <a:srgbClr val="017F73"/>
                </a:solidFill>
                <a:latin typeface="Calibri" panose="020F0502020204030204" pitchFamily="34" charset="0"/>
              </a:defRPr>
            </a:lvl4pPr>
            <a:lvl5pPr marL="2057400" indent="-228600">
              <a:spcBef>
                <a:spcPct val="20000"/>
              </a:spcBef>
              <a:buFont typeface="Arial" panose="020B0604020202020204" pitchFamily="34" charset="0"/>
              <a:buChar char="»"/>
              <a:defRPr>
                <a:solidFill>
                  <a:srgbClr val="017F73"/>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9pPr>
          </a:lstStyle>
          <a:p>
            <a:pPr algn="ctr">
              <a:spcBef>
                <a:spcPct val="0"/>
              </a:spcBef>
              <a:buFontTx/>
              <a:buNone/>
            </a:pPr>
            <a:r>
              <a:rPr lang="en-US" altLang="en-US" sz="3200" dirty="0" smtClean="0">
                <a:solidFill>
                  <a:srgbClr val="00675F"/>
                </a:solidFill>
              </a:rPr>
              <a:t>USRL Team</a:t>
            </a:r>
            <a:endParaRPr lang="en-US" altLang="en-US" sz="3200" dirty="0">
              <a:solidFill>
                <a:srgbClr val="00675F"/>
              </a:solidFill>
            </a:endParaRPr>
          </a:p>
        </p:txBody>
      </p:sp>
      <p:sp>
        <p:nvSpPr>
          <p:cNvPr id="5" name="Rectangle 4"/>
          <p:cNvSpPr/>
          <p:nvPr/>
        </p:nvSpPr>
        <p:spPr>
          <a:xfrm>
            <a:off x="-381000" y="457200"/>
            <a:ext cx="9258300" cy="4684359"/>
          </a:xfrm>
          <a:prstGeom prst="rect">
            <a:avLst/>
          </a:prstGeom>
        </p:spPr>
        <p:txBody>
          <a:bodyPr>
            <a:spAutoFit/>
          </a:bodyPr>
          <a:lstStyle/>
          <a:p>
            <a:pPr marL="800100" lvl="1" indent="-342900">
              <a:spcBef>
                <a:spcPct val="20000"/>
              </a:spcBef>
              <a:buFont typeface="Wingdings" panose="05000000000000000000" pitchFamily="2" charset="2"/>
              <a:buChar char="§"/>
              <a:defRPr/>
            </a:pPr>
            <a:r>
              <a:rPr lang="en-US" sz="2000" dirty="0">
                <a:solidFill>
                  <a:srgbClr val="00675F"/>
                </a:solidFill>
                <a:latin typeface="Calibri"/>
                <a:cs typeface="+mn-cs"/>
              </a:rPr>
              <a:t>Jean </a:t>
            </a:r>
            <a:r>
              <a:rPr lang="en-US" sz="2000" dirty="0" err="1">
                <a:solidFill>
                  <a:srgbClr val="00675F"/>
                </a:solidFill>
                <a:latin typeface="Calibri"/>
                <a:cs typeface="+mn-cs"/>
              </a:rPr>
              <a:t>Sciare</a:t>
            </a:r>
            <a:r>
              <a:rPr lang="en-US" sz="2000" dirty="0">
                <a:solidFill>
                  <a:srgbClr val="00675F"/>
                </a:solidFill>
                <a:latin typeface="Calibri"/>
                <a:cs typeface="+mn-cs"/>
              </a:rPr>
              <a:t> (Manager / EEWRC Director)</a:t>
            </a:r>
          </a:p>
          <a:p>
            <a:pPr marL="800100" lvl="1" indent="-342900">
              <a:spcBef>
                <a:spcPct val="20000"/>
              </a:spcBef>
              <a:buFont typeface="Wingdings" panose="05000000000000000000" pitchFamily="2" charset="2"/>
              <a:buChar char="§"/>
              <a:defRPr/>
            </a:pPr>
            <a:r>
              <a:rPr lang="en-US" sz="2000" dirty="0">
                <a:solidFill>
                  <a:srgbClr val="00675F"/>
                </a:solidFill>
                <a:latin typeface="Calibri"/>
                <a:cs typeface="+mn-cs"/>
              </a:rPr>
              <a:t>Christos Keleshis (Associate Research Scientist, Electrical Engineer)</a:t>
            </a:r>
          </a:p>
          <a:p>
            <a:pPr marL="800100" lvl="1" indent="-342900">
              <a:spcBef>
                <a:spcPct val="20000"/>
              </a:spcBef>
              <a:buFont typeface="Wingdings" panose="05000000000000000000" pitchFamily="2" charset="2"/>
              <a:buChar char="§"/>
              <a:defRPr/>
            </a:pPr>
            <a:r>
              <a:rPr lang="en-US" sz="2000" dirty="0" err="1">
                <a:solidFill>
                  <a:srgbClr val="00675F"/>
                </a:solidFill>
                <a:latin typeface="Calibri"/>
                <a:cs typeface="+mn-cs"/>
              </a:rPr>
              <a:t>Marios</a:t>
            </a:r>
            <a:r>
              <a:rPr lang="en-US" sz="2000" dirty="0">
                <a:solidFill>
                  <a:srgbClr val="00675F"/>
                </a:solidFill>
                <a:latin typeface="Calibri"/>
                <a:cs typeface="+mn-cs"/>
              </a:rPr>
              <a:t> </a:t>
            </a:r>
            <a:r>
              <a:rPr lang="en-US" sz="2000" dirty="0" err="1">
                <a:solidFill>
                  <a:srgbClr val="00675F"/>
                </a:solidFill>
                <a:latin typeface="Calibri"/>
                <a:cs typeface="+mn-cs"/>
              </a:rPr>
              <a:t>Argyrides</a:t>
            </a:r>
            <a:r>
              <a:rPr lang="en-US" sz="2000" dirty="0">
                <a:solidFill>
                  <a:srgbClr val="00675F"/>
                </a:solidFill>
                <a:latin typeface="Calibri"/>
                <a:cs typeface="+mn-cs"/>
              </a:rPr>
              <a:t> (Chief </a:t>
            </a:r>
            <a:r>
              <a:rPr lang="en-US" sz="2000" dirty="0" smtClean="0">
                <a:solidFill>
                  <a:srgbClr val="00675F"/>
                </a:solidFill>
                <a:latin typeface="Calibri"/>
                <a:cs typeface="+mn-cs"/>
              </a:rPr>
              <a:t>Pilot)</a:t>
            </a:r>
            <a:endParaRPr lang="en-US" sz="2000" dirty="0">
              <a:solidFill>
                <a:srgbClr val="00675F"/>
              </a:solidFill>
              <a:latin typeface="Calibri"/>
              <a:cs typeface="+mn-cs"/>
            </a:endParaRPr>
          </a:p>
          <a:p>
            <a:pPr marL="800100" lvl="1" indent="-342900">
              <a:spcBef>
                <a:spcPct val="20000"/>
              </a:spcBef>
              <a:buFont typeface="Wingdings" panose="05000000000000000000" pitchFamily="2" charset="2"/>
              <a:buChar char="§"/>
              <a:defRPr/>
            </a:pPr>
            <a:r>
              <a:rPr lang="en-US" sz="2000" dirty="0" err="1">
                <a:solidFill>
                  <a:srgbClr val="00675F"/>
                </a:solidFill>
                <a:latin typeface="Calibri"/>
                <a:cs typeface="+mn-cs"/>
              </a:rPr>
              <a:t>Apostolos</a:t>
            </a:r>
            <a:r>
              <a:rPr lang="en-US" sz="2000" dirty="0">
                <a:solidFill>
                  <a:srgbClr val="00675F"/>
                </a:solidFill>
                <a:latin typeface="Calibri"/>
                <a:cs typeface="+mn-cs"/>
              </a:rPr>
              <a:t> </a:t>
            </a:r>
            <a:r>
              <a:rPr lang="en-US" sz="2000" dirty="0" err="1">
                <a:solidFill>
                  <a:srgbClr val="00675F"/>
                </a:solidFill>
                <a:latin typeface="Calibri"/>
                <a:cs typeface="+mn-cs"/>
              </a:rPr>
              <a:t>Apostolou</a:t>
            </a:r>
            <a:r>
              <a:rPr lang="en-US" sz="2000" dirty="0">
                <a:solidFill>
                  <a:srgbClr val="00675F"/>
                </a:solidFill>
                <a:latin typeface="Calibri"/>
                <a:cs typeface="+mn-cs"/>
              </a:rPr>
              <a:t> (Mechanical Engineer)</a:t>
            </a:r>
          </a:p>
          <a:p>
            <a:pPr marL="800100" lvl="1" indent="-342900">
              <a:spcBef>
                <a:spcPct val="20000"/>
              </a:spcBef>
              <a:buFont typeface="Wingdings" panose="05000000000000000000" pitchFamily="2" charset="2"/>
              <a:buChar char="§"/>
              <a:defRPr/>
            </a:pPr>
            <a:r>
              <a:rPr lang="en-US" sz="2000" dirty="0">
                <a:solidFill>
                  <a:srgbClr val="00675F"/>
                </a:solidFill>
                <a:latin typeface="Calibri"/>
                <a:cs typeface="+mn-cs"/>
              </a:rPr>
              <a:t>Panayiotis </a:t>
            </a:r>
            <a:r>
              <a:rPr lang="en-US" sz="2000" dirty="0" err="1">
                <a:solidFill>
                  <a:srgbClr val="00675F"/>
                </a:solidFill>
                <a:latin typeface="Calibri"/>
                <a:cs typeface="+mn-cs"/>
              </a:rPr>
              <a:t>Vouterakos</a:t>
            </a:r>
            <a:r>
              <a:rPr lang="en-US" sz="2000" dirty="0">
                <a:solidFill>
                  <a:srgbClr val="00675F"/>
                </a:solidFill>
                <a:latin typeface="Calibri"/>
                <a:cs typeface="+mn-cs"/>
              </a:rPr>
              <a:t> (RC </a:t>
            </a:r>
            <a:r>
              <a:rPr lang="en-US" sz="2000" dirty="0" smtClean="0">
                <a:solidFill>
                  <a:srgbClr val="00675F"/>
                </a:solidFill>
                <a:latin typeface="Calibri"/>
                <a:cs typeface="+mn-cs"/>
              </a:rPr>
              <a:t>Developer, Pilot</a:t>
            </a:r>
            <a:r>
              <a:rPr lang="en-US" sz="2000" dirty="0">
                <a:solidFill>
                  <a:srgbClr val="00675F"/>
                </a:solidFill>
                <a:latin typeface="Calibri"/>
                <a:cs typeface="+mn-cs"/>
              </a:rPr>
              <a:t>)</a:t>
            </a:r>
          </a:p>
          <a:p>
            <a:pPr marL="800100" lvl="1" indent="-342900">
              <a:spcBef>
                <a:spcPct val="20000"/>
              </a:spcBef>
              <a:buFont typeface="Wingdings" panose="05000000000000000000" pitchFamily="2" charset="2"/>
              <a:buChar char="§"/>
              <a:defRPr/>
            </a:pPr>
            <a:r>
              <a:rPr lang="en-US" sz="2000" dirty="0" err="1" smtClean="0">
                <a:solidFill>
                  <a:srgbClr val="00675F"/>
                </a:solidFill>
                <a:latin typeface="Calibri"/>
                <a:cs typeface="+mn-cs"/>
              </a:rPr>
              <a:t>Panagiota</a:t>
            </a:r>
            <a:r>
              <a:rPr lang="en-US" sz="2000" dirty="0" smtClean="0">
                <a:solidFill>
                  <a:srgbClr val="00675F"/>
                </a:solidFill>
                <a:latin typeface="Calibri"/>
                <a:cs typeface="+mn-cs"/>
              </a:rPr>
              <a:t> </a:t>
            </a:r>
            <a:r>
              <a:rPr lang="en-US" sz="2000" dirty="0">
                <a:solidFill>
                  <a:srgbClr val="00675F"/>
                </a:solidFill>
                <a:latin typeface="Calibri"/>
                <a:cs typeface="+mn-cs"/>
              </a:rPr>
              <a:t>Antoniou (Electrical Engineer</a:t>
            </a:r>
            <a:r>
              <a:rPr lang="en-US" sz="2000" dirty="0" smtClean="0">
                <a:solidFill>
                  <a:srgbClr val="00675F"/>
                </a:solidFill>
                <a:latin typeface="Calibri"/>
                <a:cs typeface="+mn-cs"/>
              </a:rPr>
              <a:t>)</a:t>
            </a:r>
          </a:p>
          <a:p>
            <a:pPr marL="800100" lvl="1" indent="-342900">
              <a:spcBef>
                <a:spcPct val="20000"/>
              </a:spcBef>
              <a:buFont typeface="Wingdings" panose="05000000000000000000" pitchFamily="2" charset="2"/>
              <a:buChar char="§"/>
              <a:defRPr/>
            </a:pPr>
            <a:r>
              <a:rPr lang="en-US" sz="2000" dirty="0" err="1" smtClean="0">
                <a:solidFill>
                  <a:srgbClr val="00675F"/>
                </a:solidFill>
                <a:latin typeface="Calibri"/>
                <a:cs typeface="+mn-cs"/>
              </a:rPr>
              <a:t>Constantinos</a:t>
            </a:r>
            <a:r>
              <a:rPr lang="en-US" sz="2000" dirty="0" smtClean="0">
                <a:solidFill>
                  <a:srgbClr val="00675F"/>
                </a:solidFill>
                <a:latin typeface="Calibri"/>
                <a:cs typeface="+mn-cs"/>
              </a:rPr>
              <a:t> </a:t>
            </a:r>
            <a:r>
              <a:rPr lang="en-US" sz="2000" dirty="0" err="1" smtClean="0">
                <a:solidFill>
                  <a:srgbClr val="00675F"/>
                </a:solidFill>
                <a:latin typeface="Calibri"/>
                <a:cs typeface="+mn-cs"/>
              </a:rPr>
              <a:t>Savvides</a:t>
            </a:r>
            <a:r>
              <a:rPr lang="en-US" sz="2000" dirty="0" smtClean="0">
                <a:solidFill>
                  <a:srgbClr val="00675F"/>
                </a:solidFill>
                <a:latin typeface="Calibri"/>
                <a:cs typeface="+mn-cs"/>
              </a:rPr>
              <a:t> (Pilot)</a:t>
            </a:r>
          </a:p>
          <a:p>
            <a:pPr marL="800100" lvl="1" indent="-342900">
              <a:spcBef>
                <a:spcPct val="20000"/>
              </a:spcBef>
              <a:buFont typeface="Wingdings" panose="05000000000000000000" pitchFamily="2" charset="2"/>
              <a:buChar char="§"/>
              <a:defRPr/>
            </a:pPr>
            <a:r>
              <a:rPr lang="en-US" sz="2000" dirty="0" smtClean="0">
                <a:solidFill>
                  <a:srgbClr val="00675F"/>
                </a:solidFill>
                <a:latin typeface="Calibri"/>
                <a:cs typeface="+mn-cs"/>
              </a:rPr>
              <a:t>Michael </a:t>
            </a:r>
            <a:r>
              <a:rPr lang="en-US" sz="2000" dirty="0" err="1" smtClean="0">
                <a:solidFill>
                  <a:srgbClr val="00675F"/>
                </a:solidFill>
                <a:latin typeface="Calibri"/>
                <a:cs typeface="+mn-cs"/>
              </a:rPr>
              <a:t>Pikridas</a:t>
            </a:r>
            <a:r>
              <a:rPr lang="en-US" sz="2000" dirty="0">
                <a:solidFill>
                  <a:srgbClr val="00675F"/>
                </a:solidFill>
                <a:latin typeface="Calibri"/>
                <a:cs typeface="+mn-cs"/>
              </a:rPr>
              <a:t> (Post Doctoral </a:t>
            </a:r>
            <a:r>
              <a:rPr lang="en-US" sz="2000" dirty="0" smtClean="0">
                <a:solidFill>
                  <a:srgbClr val="00675F"/>
                </a:solidFill>
                <a:latin typeface="Calibri"/>
                <a:cs typeface="+mn-cs"/>
              </a:rPr>
              <a:t>Fellow, Atmospheric Scientist)</a:t>
            </a:r>
          </a:p>
          <a:p>
            <a:pPr marL="800100" lvl="1" indent="-342900">
              <a:spcBef>
                <a:spcPct val="20000"/>
              </a:spcBef>
              <a:buFont typeface="Wingdings" panose="05000000000000000000" pitchFamily="2" charset="2"/>
              <a:buChar char="§"/>
              <a:defRPr/>
            </a:pPr>
            <a:r>
              <a:rPr lang="en-US" sz="2000" dirty="0" smtClean="0">
                <a:solidFill>
                  <a:srgbClr val="00675F"/>
                </a:solidFill>
                <a:latin typeface="Calibri"/>
                <a:cs typeface="+mn-cs"/>
              </a:rPr>
              <a:t>Kimmo </a:t>
            </a:r>
            <a:r>
              <a:rPr lang="en-US" sz="2000" dirty="0" err="1" smtClean="0">
                <a:solidFill>
                  <a:srgbClr val="00675F"/>
                </a:solidFill>
                <a:latin typeface="Calibri"/>
                <a:cs typeface="+mn-cs"/>
              </a:rPr>
              <a:t>Neitola</a:t>
            </a:r>
            <a:r>
              <a:rPr lang="en-US" sz="2000" dirty="0" smtClean="0">
                <a:solidFill>
                  <a:srgbClr val="00675F"/>
                </a:solidFill>
                <a:latin typeface="Calibri"/>
                <a:cs typeface="+mn-cs"/>
              </a:rPr>
              <a:t> (Post Doctoral Fellow, Atmospheric Scientist)</a:t>
            </a:r>
            <a:endParaRPr lang="en-US" sz="2000" dirty="0">
              <a:solidFill>
                <a:srgbClr val="00675F"/>
              </a:solidFill>
              <a:latin typeface="Calibri"/>
              <a:cs typeface="+mn-cs"/>
            </a:endParaRPr>
          </a:p>
          <a:p>
            <a:pPr marL="800100" lvl="1" indent="-342900">
              <a:spcBef>
                <a:spcPct val="20000"/>
              </a:spcBef>
              <a:buFont typeface="Wingdings" panose="05000000000000000000" pitchFamily="2" charset="2"/>
              <a:buChar char="§"/>
              <a:defRPr/>
            </a:pPr>
            <a:endParaRPr lang="en-US" sz="2400" dirty="0">
              <a:solidFill>
                <a:srgbClr val="00675F"/>
              </a:solidFill>
              <a:latin typeface="Calibri"/>
              <a:cs typeface="+mn-cs"/>
            </a:endParaRPr>
          </a:p>
          <a:p>
            <a:pPr marL="800100" lvl="1" indent="-342900">
              <a:spcBef>
                <a:spcPct val="20000"/>
              </a:spcBef>
              <a:buFont typeface="Wingdings" panose="05000000000000000000" pitchFamily="2" charset="2"/>
              <a:buChar char="§"/>
              <a:defRPr/>
            </a:pPr>
            <a:endParaRPr lang="en-US" sz="2400" dirty="0">
              <a:solidFill>
                <a:srgbClr val="00675F"/>
              </a:solidFill>
              <a:latin typeface="Calibri"/>
              <a:cs typeface="+mn-cs"/>
            </a:endParaRPr>
          </a:p>
          <a:p>
            <a:pPr marL="800100" lvl="1" indent="-342900">
              <a:spcBef>
                <a:spcPct val="20000"/>
              </a:spcBef>
              <a:buFont typeface="Wingdings" panose="05000000000000000000" pitchFamily="2" charset="2"/>
              <a:buChar char="§"/>
              <a:defRPr/>
            </a:pPr>
            <a:endParaRPr lang="en-US" sz="2400" dirty="0">
              <a:solidFill>
                <a:srgbClr val="00675F"/>
              </a:solidFill>
              <a:latin typeface="Calibri"/>
              <a:cs typeface="+mn-cs"/>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l="-8848" r="-9112"/>
          <a:stretch/>
        </p:blipFill>
        <p:spPr>
          <a:xfrm>
            <a:off x="0" y="3883107"/>
            <a:ext cx="9144000" cy="2974893"/>
          </a:xfrm>
          <a:prstGeom prst="rect">
            <a:avLst/>
          </a:prstGeom>
          <a:solidFill>
            <a:schemeClr val="bg1"/>
          </a:solid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37886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152400"/>
            <a:ext cx="8229600" cy="944562"/>
          </a:xfrm>
        </p:spPr>
        <p:txBody>
          <a:bodyPr/>
          <a:lstStyle/>
          <a:p>
            <a:pPr algn="ctr"/>
            <a:r>
              <a:rPr lang="en-GB" altLang="en-US" dirty="0" smtClean="0"/>
              <a:t>Infrastructure</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79567"/>
            <a:ext cx="9144000" cy="5541298"/>
          </a:xfrm>
          <a:prstGeom prst="rect">
            <a:avLst/>
          </a:prstGeom>
        </p:spPr>
      </p:pic>
      <p:sp>
        <p:nvSpPr>
          <p:cNvPr id="3" name="Oval 2"/>
          <p:cNvSpPr/>
          <p:nvPr/>
        </p:nvSpPr>
        <p:spPr>
          <a:xfrm>
            <a:off x="2819400" y="3352800"/>
            <a:ext cx="533400" cy="533400"/>
          </a:xfrm>
          <a:prstGeom prst="ellipse">
            <a:avLst/>
          </a:prstGeom>
          <a:solidFill>
            <a:schemeClr val="accent2">
              <a:alpha val="28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047228"/>
            <a:ext cx="9144000" cy="4986528"/>
          </a:xfrm>
          <a:prstGeom prst="rect">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1782" r="587" b="3011"/>
          <a:stretch/>
        </p:blipFill>
        <p:spPr>
          <a:xfrm>
            <a:off x="0" y="1145769"/>
            <a:ext cx="9144000" cy="5034133"/>
          </a:xfrm>
          <a:prstGeom prst="rect">
            <a:avLst/>
          </a:prstGeom>
        </p:spPr>
      </p:pic>
      <p:sp>
        <p:nvSpPr>
          <p:cNvPr id="7" name="Oval 6"/>
          <p:cNvSpPr/>
          <p:nvPr/>
        </p:nvSpPr>
        <p:spPr>
          <a:xfrm>
            <a:off x="4343400" y="3429000"/>
            <a:ext cx="533400" cy="533400"/>
          </a:xfrm>
          <a:prstGeom prst="ellipse">
            <a:avLst/>
          </a:prstGeom>
          <a:solidFill>
            <a:schemeClr val="accent2">
              <a:alpha val="28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0" name="Rectangle 9"/>
          <p:cNvSpPr/>
          <p:nvPr/>
        </p:nvSpPr>
        <p:spPr>
          <a:xfrm>
            <a:off x="-419100" y="4207943"/>
            <a:ext cx="9258300" cy="2345257"/>
          </a:xfrm>
          <a:prstGeom prst="rect">
            <a:avLst/>
          </a:prstGeom>
        </p:spPr>
        <p:txBody>
          <a:bodyPr>
            <a:spAutoFit/>
          </a:bodyPr>
          <a:lstStyle/>
          <a:p>
            <a:pPr marL="800100" lvl="1" indent="-342900">
              <a:spcBef>
                <a:spcPct val="20000"/>
              </a:spcBef>
              <a:buFont typeface="Wingdings" panose="05000000000000000000" pitchFamily="2" charset="2"/>
              <a:buChar char="§"/>
              <a:defRPr/>
            </a:pPr>
            <a:r>
              <a:rPr lang="en-US" b="1" dirty="0" smtClean="0">
                <a:solidFill>
                  <a:srgbClr val="292382"/>
                </a:solidFill>
                <a:latin typeface="Calibri"/>
                <a:cs typeface="+mn-cs"/>
              </a:rPr>
              <a:t>Private Runway (</a:t>
            </a:r>
            <a:r>
              <a:rPr lang="en-US" b="1" dirty="0" err="1" smtClean="0">
                <a:solidFill>
                  <a:srgbClr val="292382"/>
                </a:solidFill>
                <a:latin typeface="Calibri"/>
                <a:cs typeface="+mn-cs"/>
              </a:rPr>
              <a:t>CyI</a:t>
            </a:r>
            <a:r>
              <a:rPr lang="en-US" b="1" dirty="0" smtClean="0">
                <a:solidFill>
                  <a:srgbClr val="292382"/>
                </a:solidFill>
                <a:latin typeface="Calibri"/>
                <a:cs typeface="+mn-cs"/>
              </a:rPr>
              <a:t>)</a:t>
            </a:r>
          </a:p>
          <a:p>
            <a:pPr marL="800100" lvl="1" indent="-342900">
              <a:spcBef>
                <a:spcPct val="20000"/>
              </a:spcBef>
              <a:buFont typeface="Wingdings" panose="05000000000000000000" pitchFamily="2" charset="2"/>
              <a:buChar char="§"/>
              <a:defRPr/>
            </a:pPr>
            <a:r>
              <a:rPr lang="en-US" b="1" dirty="0" smtClean="0">
                <a:solidFill>
                  <a:srgbClr val="292382"/>
                </a:solidFill>
                <a:latin typeface="Calibri"/>
                <a:cs typeface="+mn-cs"/>
              </a:rPr>
              <a:t>Flat Terrain Remote </a:t>
            </a:r>
            <a:r>
              <a:rPr lang="en-US" b="1" dirty="0">
                <a:solidFill>
                  <a:srgbClr val="292382"/>
                </a:solidFill>
                <a:latin typeface="Calibri"/>
                <a:cs typeface="+mn-cs"/>
              </a:rPr>
              <a:t>A</a:t>
            </a:r>
            <a:r>
              <a:rPr lang="en-US" b="1" dirty="0" smtClean="0">
                <a:solidFill>
                  <a:srgbClr val="292382"/>
                </a:solidFill>
                <a:latin typeface="Calibri"/>
                <a:cs typeface="+mn-cs"/>
              </a:rPr>
              <a:t>rea</a:t>
            </a:r>
          </a:p>
          <a:p>
            <a:pPr marL="800100" lvl="1" indent="-342900">
              <a:spcBef>
                <a:spcPct val="20000"/>
              </a:spcBef>
              <a:buFont typeface="Wingdings" panose="05000000000000000000" pitchFamily="2" charset="2"/>
              <a:buChar char="§"/>
              <a:defRPr/>
            </a:pPr>
            <a:r>
              <a:rPr lang="en-US" b="1" dirty="0" smtClean="0">
                <a:solidFill>
                  <a:srgbClr val="292382"/>
                </a:solidFill>
                <a:latin typeface="Calibri"/>
                <a:cs typeface="+mn-cs"/>
              </a:rPr>
              <a:t>25 Km West of Nicosia</a:t>
            </a:r>
          </a:p>
          <a:p>
            <a:pPr marL="800100" lvl="1" indent="-342900">
              <a:spcBef>
                <a:spcPct val="20000"/>
              </a:spcBef>
              <a:buFont typeface="Wingdings" panose="05000000000000000000" pitchFamily="2" charset="2"/>
              <a:buChar char="§"/>
              <a:defRPr/>
            </a:pPr>
            <a:r>
              <a:rPr lang="en-US" b="1" dirty="0" smtClean="0">
                <a:solidFill>
                  <a:srgbClr val="292382"/>
                </a:solidFill>
                <a:latin typeface="Calibri"/>
                <a:cs typeface="+mn-cs"/>
              </a:rPr>
              <a:t>Exclusive Overhead Airspace committed for </a:t>
            </a:r>
            <a:r>
              <a:rPr lang="en-US" b="1" dirty="0" err="1" smtClean="0">
                <a:solidFill>
                  <a:srgbClr val="292382"/>
                </a:solidFill>
                <a:latin typeface="Calibri"/>
                <a:cs typeface="+mn-cs"/>
              </a:rPr>
              <a:t>CyI</a:t>
            </a:r>
            <a:r>
              <a:rPr lang="en-US" b="1" dirty="0" smtClean="0">
                <a:solidFill>
                  <a:srgbClr val="292382"/>
                </a:solidFill>
                <a:latin typeface="Calibri"/>
                <a:cs typeface="+mn-cs"/>
              </a:rPr>
              <a:t> UAVs</a:t>
            </a:r>
          </a:p>
          <a:p>
            <a:pPr marL="800100" lvl="1" indent="-342900">
              <a:spcBef>
                <a:spcPct val="20000"/>
              </a:spcBef>
              <a:buFont typeface="Wingdings" panose="05000000000000000000" pitchFamily="2" charset="2"/>
              <a:buChar char="§"/>
              <a:defRPr/>
            </a:pPr>
            <a:r>
              <a:rPr lang="en-US" b="1" dirty="0" smtClean="0">
                <a:solidFill>
                  <a:srgbClr val="292382"/>
                </a:solidFill>
                <a:latin typeface="Calibri"/>
                <a:cs typeface="+mn-cs"/>
              </a:rPr>
              <a:t>Located 4 Km from </a:t>
            </a:r>
            <a:r>
              <a:rPr lang="en-US" b="1" dirty="0" err="1" smtClean="0">
                <a:solidFill>
                  <a:srgbClr val="292382"/>
                </a:solidFill>
                <a:latin typeface="Calibri"/>
                <a:cs typeface="+mn-cs"/>
              </a:rPr>
              <a:t>CyI</a:t>
            </a:r>
            <a:r>
              <a:rPr lang="en-US" b="1" dirty="0" smtClean="0">
                <a:solidFill>
                  <a:srgbClr val="292382"/>
                </a:solidFill>
                <a:latin typeface="Calibri"/>
                <a:cs typeface="+mn-cs"/>
              </a:rPr>
              <a:t> ground-based Atmospheric </a:t>
            </a:r>
            <a:br>
              <a:rPr lang="en-US" b="1" dirty="0" smtClean="0">
                <a:solidFill>
                  <a:srgbClr val="292382"/>
                </a:solidFill>
                <a:latin typeface="Calibri"/>
                <a:cs typeface="+mn-cs"/>
              </a:rPr>
            </a:br>
            <a:r>
              <a:rPr lang="en-US" b="1" dirty="0" smtClean="0">
                <a:solidFill>
                  <a:srgbClr val="292382"/>
                </a:solidFill>
                <a:latin typeface="Calibri"/>
                <a:cs typeface="+mn-cs"/>
              </a:rPr>
              <a:t>Observatory (</a:t>
            </a:r>
            <a:r>
              <a:rPr lang="en-US" b="1" dirty="0" err="1" smtClean="0">
                <a:solidFill>
                  <a:srgbClr val="292382"/>
                </a:solidFill>
                <a:latin typeface="Calibri"/>
                <a:cs typeface="+mn-cs"/>
              </a:rPr>
              <a:t>Agia</a:t>
            </a:r>
            <a:r>
              <a:rPr lang="en-US" b="1" dirty="0" smtClean="0">
                <a:solidFill>
                  <a:srgbClr val="292382"/>
                </a:solidFill>
                <a:latin typeface="Calibri"/>
                <a:cs typeface="+mn-cs"/>
              </a:rPr>
              <a:t> Marina) </a:t>
            </a:r>
            <a:endParaRPr lang="en-US" b="1" dirty="0">
              <a:solidFill>
                <a:srgbClr val="292382"/>
              </a:solidFill>
              <a:latin typeface="Calibri"/>
              <a:cs typeface="+mn-cs"/>
            </a:endParaRPr>
          </a:p>
          <a:p>
            <a:pPr marL="800100" lvl="1" indent="-342900">
              <a:spcBef>
                <a:spcPct val="20000"/>
              </a:spcBef>
              <a:buFont typeface="Wingdings" panose="05000000000000000000" pitchFamily="2" charset="2"/>
              <a:buChar char="§"/>
              <a:defRPr/>
            </a:pPr>
            <a:endParaRPr lang="en-US" sz="2000" b="1" dirty="0">
              <a:solidFill>
                <a:srgbClr val="292382"/>
              </a:solidFill>
              <a:latin typeface="Calibri"/>
              <a:cs typeface="+mn-cs"/>
            </a:endParaRPr>
          </a:p>
        </p:txBody>
      </p:sp>
      <p:pic>
        <p:nvPicPr>
          <p:cNvPr id="8" name="Image 7"/>
          <p:cNvPicPr>
            <a:picLocks noChangeAspect="1"/>
          </p:cNvPicPr>
          <p:nvPr/>
        </p:nvPicPr>
        <p:blipFill rotWithShape="1">
          <a:blip r:embed="rId6" cstate="print">
            <a:extLst>
              <a:ext uri="{28A0092B-C50C-407E-A947-70E740481C1C}">
                <a14:useLocalDpi xmlns:a14="http://schemas.microsoft.com/office/drawing/2010/main"/>
              </a:ext>
            </a:extLst>
          </a:blip>
          <a:srcRect r="78379" b="55430"/>
          <a:stretch/>
        </p:blipFill>
        <p:spPr bwMode="auto">
          <a:xfrm>
            <a:off x="9364" y="686320"/>
            <a:ext cx="9038380" cy="5562080"/>
          </a:xfrm>
          <a:prstGeom prst="rect">
            <a:avLst/>
          </a:prstGeom>
          <a:noFill/>
          <a:ln>
            <a:noFill/>
          </a:ln>
        </p:spPr>
      </p:pic>
      <p:pic>
        <p:nvPicPr>
          <p:cNvPr id="9" name="Content Placeholder 1"/>
          <p:cNvPicPr>
            <a:picLocks noGrp="1" noChangeAspect="1"/>
          </p:cNvPicPr>
          <p:nvPr>
            <p:ph idx="1"/>
          </p:nvPr>
        </p:nvPicPr>
        <p:blipFill rotWithShape="1">
          <a:blip r:embed="rId7" cstate="print">
            <a:extLst>
              <a:ext uri="{28A0092B-C50C-407E-A947-70E740481C1C}">
                <a14:useLocalDpi xmlns:a14="http://schemas.microsoft.com/office/drawing/2010/main"/>
              </a:ext>
            </a:extLst>
          </a:blip>
          <a:srcRect/>
          <a:stretch/>
        </p:blipFill>
        <p:spPr>
          <a:xfrm>
            <a:off x="0" y="679295"/>
            <a:ext cx="9144000" cy="5564938"/>
          </a:xfrm>
        </p:spPr>
      </p:pic>
      <p:sp>
        <p:nvSpPr>
          <p:cNvPr id="11" name="Rectangle 10"/>
          <p:cNvSpPr/>
          <p:nvPr/>
        </p:nvSpPr>
        <p:spPr>
          <a:xfrm>
            <a:off x="0" y="5478959"/>
            <a:ext cx="9144000" cy="769441"/>
          </a:xfrm>
          <a:prstGeom prst="rect">
            <a:avLst/>
          </a:prstGeom>
          <a:solidFill>
            <a:schemeClr val="bg1"/>
          </a:solidFill>
        </p:spPr>
        <p:txBody>
          <a:bodyPr wrap="square">
            <a:spAutoFit/>
          </a:bodyPr>
          <a:lstStyle/>
          <a:p>
            <a:pPr marL="800100" lvl="1" indent="-342900">
              <a:spcBef>
                <a:spcPct val="20000"/>
              </a:spcBef>
              <a:buFont typeface="Wingdings" panose="05000000000000000000" pitchFamily="2" charset="2"/>
              <a:buChar char="§"/>
              <a:defRPr/>
            </a:pPr>
            <a:r>
              <a:rPr lang="en-US" sz="2000" b="1" dirty="0" smtClean="0">
                <a:solidFill>
                  <a:srgbClr val="292382"/>
                </a:solidFill>
                <a:latin typeface="Calibri"/>
                <a:cs typeface="+mn-cs"/>
              </a:rPr>
              <a:t>100 m</a:t>
            </a:r>
            <a:r>
              <a:rPr lang="en-US" sz="2000" b="1" baseline="30000" dirty="0" smtClean="0">
                <a:solidFill>
                  <a:srgbClr val="292382"/>
                </a:solidFill>
                <a:latin typeface="Calibri"/>
                <a:cs typeface="+mn-cs"/>
              </a:rPr>
              <a:t>2</a:t>
            </a:r>
            <a:r>
              <a:rPr lang="en-US" sz="2000" b="1" dirty="0" smtClean="0">
                <a:solidFill>
                  <a:srgbClr val="292382"/>
                </a:solidFill>
                <a:latin typeface="Calibri"/>
                <a:cs typeface="+mn-cs"/>
              </a:rPr>
              <a:t> Laboratory</a:t>
            </a:r>
          </a:p>
          <a:p>
            <a:pPr marL="800100" lvl="1" indent="-342900">
              <a:spcBef>
                <a:spcPct val="20000"/>
              </a:spcBef>
              <a:buFont typeface="Wingdings" panose="05000000000000000000" pitchFamily="2" charset="2"/>
              <a:buChar char="§"/>
              <a:defRPr/>
            </a:pPr>
            <a:r>
              <a:rPr lang="en-US" sz="2000" b="1" dirty="0" smtClean="0">
                <a:solidFill>
                  <a:srgbClr val="292382"/>
                </a:solidFill>
                <a:latin typeface="Calibri"/>
                <a:cs typeface="+mn-cs"/>
              </a:rPr>
              <a:t>Equipped for unmanned systems research and development</a:t>
            </a:r>
          </a:p>
        </p:txBody>
      </p:sp>
      <p:pic>
        <p:nvPicPr>
          <p:cNvPr id="12" name="Picture 11"/>
          <p:cNvPicPr>
            <a:picLocks noChangeAspect="1"/>
          </p:cNvPicPr>
          <p:nvPr/>
        </p:nvPicPr>
        <p:blipFill rotWithShape="1">
          <a:blip r:embed="rId8" cstate="print">
            <a:clrChange>
              <a:clrFrom>
                <a:srgbClr val="000000"/>
              </a:clrFrom>
              <a:clrTo>
                <a:srgbClr val="000000">
                  <a:alpha val="0"/>
                </a:srgbClr>
              </a:clrTo>
            </a:clrChange>
            <a:extLst>
              <a:ext uri="{28A0092B-C50C-407E-A947-70E740481C1C}">
                <a14:useLocalDpi xmlns:a14="http://schemas.microsoft.com/office/drawing/2010/main" val="0"/>
              </a:ext>
            </a:extLst>
          </a:blip>
          <a:srcRect b="23689"/>
          <a:stretch/>
        </p:blipFill>
        <p:spPr>
          <a:xfrm>
            <a:off x="4114800" y="6168048"/>
            <a:ext cx="1143000" cy="6995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fill="hold" grpId="0" nodeType="clickEffect">
                                  <p:stCondLst>
                                    <p:cond delay="0"/>
                                  </p:stCondLst>
                                  <p:childTnLst>
                                    <p:animMotion origin="layout" path="M 5.55112E-17 2.22222E-6 L 0.12083 0.03889 " pathEditMode="relative" rAng="0" ptsTypes="AA">
                                      <p:cBhvr>
                                        <p:cTn id="12" dur="500" fill="hold"/>
                                        <p:tgtEl>
                                          <p:spTgt spid="3"/>
                                        </p:tgtEl>
                                        <p:attrNameLst>
                                          <p:attrName>ppt_x</p:attrName>
                                          <p:attrName>ppt_y</p:attrName>
                                        </p:attrNameLst>
                                      </p:cBhvr>
                                      <p:rCtr x="6042" y="1944"/>
                                    </p:animMotion>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18"/>
                                        </p:tgtEl>
                                        <p:attrNameLst>
                                          <p:attrName>ppt_w</p:attrName>
                                        </p:attrNameLst>
                                      </p:cBhvr>
                                      <p:tavLst>
                                        <p:tav tm="0">
                                          <p:val>
                                            <p:strVal val="ppt_w"/>
                                          </p:val>
                                        </p:tav>
                                        <p:tav tm="100000">
                                          <p:val>
                                            <p:fltVal val="0"/>
                                          </p:val>
                                        </p:tav>
                                      </p:tavLst>
                                    </p:anim>
                                    <p:anim calcmode="lin" valueType="num">
                                      <p:cBhvr>
                                        <p:cTn id="33" dur="500"/>
                                        <p:tgtEl>
                                          <p:spTgt spid="18"/>
                                        </p:tgtEl>
                                        <p:attrNameLst>
                                          <p:attrName>ppt_h</p:attrName>
                                        </p:attrNameLst>
                                      </p:cBhvr>
                                      <p:tavLst>
                                        <p:tav tm="0">
                                          <p:val>
                                            <p:strVal val="ppt_h"/>
                                          </p:val>
                                        </p:tav>
                                        <p:tav tm="100000">
                                          <p:val>
                                            <p:fltVal val="0"/>
                                          </p:val>
                                        </p:tav>
                                      </p:tavLst>
                                    </p:anim>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0"/>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5"/>
                                        </p:tgtEl>
                                        <p:attrNameLst>
                                          <p:attrName>ppt_w</p:attrName>
                                        </p:attrNameLst>
                                      </p:cBhvr>
                                      <p:tavLst>
                                        <p:tav tm="0">
                                          <p:val>
                                            <p:strVal val="ppt_w"/>
                                          </p:val>
                                        </p:tav>
                                        <p:tav tm="100000">
                                          <p:val>
                                            <p:fltVal val="0"/>
                                          </p:val>
                                        </p:tav>
                                      </p:tavLst>
                                    </p:anim>
                                    <p:anim calcmode="lin" valueType="num">
                                      <p:cBhvr>
                                        <p:cTn id="40" dur="500"/>
                                        <p:tgtEl>
                                          <p:spTgt spid="5"/>
                                        </p:tgtEl>
                                        <p:attrNameLst>
                                          <p:attrName>ppt_h</p:attrName>
                                        </p:attrNameLst>
                                      </p:cBhvr>
                                      <p:tavLst>
                                        <p:tav tm="0">
                                          <p:val>
                                            <p:strVal val="ppt_h"/>
                                          </p:val>
                                        </p:tav>
                                        <p:tav tm="100000">
                                          <p:val>
                                            <p:fltVal val="0"/>
                                          </p:val>
                                        </p:tav>
                                      </p:tavLst>
                                    </p:anim>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1" presetClass="exit" presetSubtype="0" fill="hold" grpId="2" nodeType="withEffect">
                                  <p:stCondLst>
                                    <p:cond delay="0"/>
                                  </p:stCondLst>
                                  <p:childTnLst>
                                    <p:set>
                                      <p:cBhvr>
                                        <p:cTn id="44" dur="1" fill="hold">
                                          <p:stCondLst>
                                            <p:cond delay="0"/>
                                          </p:stCondLst>
                                        </p:cTn>
                                        <p:tgtEl>
                                          <p:spTgt spid="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3" fill="hold" grpId="1"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1+#ppt_w/2"/>
                                          </p:val>
                                        </p:tav>
                                        <p:tav tm="100000">
                                          <p:val>
                                            <p:strVal val="#ppt_x"/>
                                          </p:val>
                                        </p:tav>
                                      </p:tavLst>
                                    </p:anim>
                                    <p:anim calcmode="lin" valueType="num">
                                      <p:cBhvr additive="base">
                                        <p:cTn id="5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path" presetSubtype="0" decel="50000" fill="hold" grpId="0" nodeType="clickEffect">
                                  <p:stCondLst>
                                    <p:cond delay="0"/>
                                  </p:stCondLst>
                                  <p:childTnLst>
                                    <p:animMotion origin="layout" path="M 3.33333E-6 1.11111E-6 L -0.04584 0.02778 " pathEditMode="relative" rAng="0" ptsTypes="AA">
                                      <p:cBhvr>
                                        <p:cTn id="54" dur="1000" fill="hold"/>
                                        <p:tgtEl>
                                          <p:spTgt spid="7"/>
                                        </p:tgtEl>
                                        <p:attrNameLst>
                                          <p:attrName>ppt_x</p:attrName>
                                          <p:attrName>ppt_y</p:attrName>
                                        </p:attrNameLst>
                                      </p:cBhvr>
                                      <p:rCtr x="-2292" y="1389"/>
                                    </p:animMotion>
                                  </p:childTnLst>
                                </p:cTn>
                              </p:par>
                              <p:par>
                                <p:cTn id="55" presetID="53" presetClass="entr" presetSubtype="16"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Effect transition="in" filter="fade">
                                      <p:cBhvr>
                                        <p:cTn id="59" dur="500"/>
                                        <p:tgtEl>
                                          <p:spTgt spid="8"/>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53" presetClass="exit" presetSubtype="32" fill="hold" nodeType="clickEffect">
                                  <p:stCondLst>
                                    <p:cond delay="0"/>
                                  </p:stCondLst>
                                  <p:childTnLst>
                                    <p:anim calcmode="lin" valueType="num">
                                      <p:cBhvr>
                                        <p:cTn id="74" dur="500"/>
                                        <p:tgtEl>
                                          <p:spTgt spid="9"/>
                                        </p:tgtEl>
                                        <p:attrNameLst>
                                          <p:attrName>ppt_w</p:attrName>
                                        </p:attrNameLst>
                                      </p:cBhvr>
                                      <p:tavLst>
                                        <p:tav tm="0">
                                          <p:val>
                                            <p:strVal val="ppt_w"/>
                                          </p:val>
                                        </p:tav>
                                        <p:tav tm="100000">
                                          <p:val>
                                            <p:fltVal val="0"/>
                                          </p:val>
                                        </p:tav>
                                      </p:tavLst>
                                    </p:anim>
                                    <p:anim calcmode="lin" valueType="num">
                                      <p:cBhvr>
                                        <p:cTn id="75" dur="500"/>
                                        <p:tgtEl>
                                          <p:spTgt spid="9"/>
                                        </p:tgtEl>
                                        <p:attrNameLst>
                                          <p:attrName>ppt_h</p:attrName>
                                        </p:attrNameLst>
                                      </p:cBhvr>
                                      <p:tavLst>
                                        <p:tav tm="0">
                                          <p:val>
                                            <p:strVal val="ppt_h"/>
                                          </p:val>
                                        </p:tav>
                                        <p:tav tm="100000">
                                          <p:val>
                                            <p:fltVal val="0"/>
                                          </p:val>
                                        </p:tav>
                                      </p:tavLst>
                                    </p:anim>
                                    <p:animEffect transition="out" filter="fade">
                                      <p:cBhvr>
                                        <p:cTn id="76" dur="500"/>
                                        <p:tgtEl>
                                          <p:spTgt spid="9"/>
                                        </p:tgtEl>
                                      </p:cBhvr>
                                    </p:animEffect>
                                    <p:set>
                                      <p:cBhvr>
                                        <p:cTn id="77" dur="1" fill="hold">
                                          <p:stCondLst>
                                            <p:cond delay="499"/>
                                          </p:stCondLst>
                                        </p:cTn>
                                        <p:tgtEl>
                                          <p:spTgt spid="9"/>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11"/>
                                        </p:tgtEl>
                                        <p:attrNameLst>
                                          <p:attrName>style.visibility</p:attrName>
                                        </p:attrNameLst>
                                      </p:cBhvr>
                                      <p:to>
                                        <p:strVal val="hidden"/>
                                      </p:to>
                                    </p:set>
                                  </p:childTnLst>
                                </p:cTn>
                              </p:par>
                              <p:par>
                                <p:cTn id="80" presetID="53" presetClass="exit" presetSubtype="32" fill="hold" nodeType="withEffect">
                                  <p:stCondLst>
                                    <p:cond delay="0"/>
                                  </p:stCondLst>
                                  <p:childTnLst>
                                    <p:anim calcmode="lin" valueType="num">
                                      <p:cBhvr>
                                        <p:cTn id="81" dur="500"/>
                                        <p:tgtEl>
                                          <p:spTgt spid="8"/>
                                        </p:tgtEl>
                                        <p:attrNameLst>
                                          <p:attrName>ppt_w</p:attrName>
                                        </p:attrNameLst>
                                      </p:cBhvr>
                                      <p:tavLst>
                                        <p:tav tm="0">
                                          <p:val>
                                            <p:strVal val="ppt_w"/>
                                          </p:val>
                                        </p:tav>
                                        <p:tav tm="100000">
                                          <p:val>
                                            <p:fltVal val="0"/>
                                          </p:val>
                                        </p:tav>
                                      </p:tavLst>
                                    </p:anim>
                                    <p:anim calcmode="lin" valueType="num">
                                      <p:cBhvr>
                                        <p:cTn id="82" dur="500"/>
                                        <p:tgtEl>
                                          <p:spTgt spid="8"/>
                                        </p:tgtEl>
                                        <p:attrNameLst>
                                          <p:attrName>ppt_h</p:attrName>
                                        </p:attrNameLst>
                                      </p:cBhvr>
                                      <p:tavLst>
                                        <p:tav tm="0">
                                          <p:val>
                                            <p:strVal val="ppt_h"/>
                                          </p:val>
                                        </p:tav>
                                        <p:tav tm="100000">
                                          <p:val>
                                            <p:fltVal val="0"/>
                                          </p:val>
                                        </p:tav>
                                      </p:tavLst>
                                    </p:anim>
                                    <p:animEffect transition="out" filter="fade">
                                      <p:cBhvr>
                                        <p:cTn id="83" dur="500"/>
                                        <p:tgtEl>
                                          <p:spTgt spid="8"/>
                                        </p:tgtEl>
                                      </p:cBhvr>
                                    </p:animEffect>
                                    <p:set>
                                      <p:cBhvr>
                                        <p:cTn id="84" dur="1" fill="hold">
                                          <p:stCondLst>
                                            <p:cond delay="499"/>
                                          </p:stCondLst>
                                        </p:cTn>
                                        <p:tgtEl>
                                          <p:spTgt spid="8"/>
                                        </p:tgtEl>
                                        <p:attrNameLst>
                                          <p:attrName>style.visibility</p:attrName>
                                        </p:attrNameLst>
                                      </p:cBhvr>
                                      <p:to>
                                        <p:strVal val="hidden"/>
                                      </p:to>
                                    </p:set>
                                  </p:childTnLst>
                                </p:cTn>
                              </p:par>
                              <p:par>
                                <p:cTn id="85" presetID="1" presetClass="exit" presetSubtype="0" fill="hold" grpId="2" nodeType="withEffect">
                                  <p:stCondLst>
                                    <p:cond delay="0"/>
                                  </p:stCondLst>
                                  <p:childTnLst>
                                    <p:set>
                                      <p:cBhvr>
                                        <p:cTn id="8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7" grpId="0" animBg="1"/>
      <p:bldP spid="7" grpId="1" animBg="1"/>
      <p:bldP spid="7" grpId="2" animBg="1"/>
      <p:bldP spid="10" grpId="0"/>
      <p:bldP spid="10" grpId="1"/>
      <p:bldP spid="11" grpId="0" animBg="1"/>
      <p:bldP spid="1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54651" y="0"/>
            <a:ext cx="8458200" cy="944562"/>
          </a:xfrm>
        </p:spPr>
        <p:txBody>
          <a:bodyPr/>
          <a:lstStyle/>
          <a:p>
            <a:pPr algn="ctr"/>
            <a:r>
              <a:rPr lang="en-US" sz="3200" dirty="0" smtClean="0"/>
              <a:t>Fleet of Unmanned Aerial Vehicles </a:t>
            </a:r>
            <a:r>
              <a:rPr lang="el-GR" sz="3200" dirty="0" smtClean="0"/>
              <a:t>(</a:t>
            </a:r>
            <a:r>
              <a:rPr lang="en-US" sz="3200" dirty="0" smtClean="0"/>
              <a:t>UAVs</a:t>
            </a:r>
            <a:r>
              <a:rPr lang="el-GR" sz="3200" dirty="0" smtClean="0"/>
              <a:t>)</a:t>
            </a:r>
            <a:endParaRPr lang="en-GB" sz="3200" dirty="0"/>
          </a:p>
        </p:txBody>
      </p:sp>
      <p:pic>
        <p:nvPicPr>
          <p:cNvPr id="5" name="Picture 2" descr="C:\Users\ckeleshis\Desktop\New folder\DSC_7477.JPG"/>
          <p:cNvPicPr>
            <a:picLocks noChangeAspect="1" noChangeArrowheads="1"/>
          </p:cNvPicPr>
          <p:nvPr/>
        </p:nvPicPr>
        <p:blipFill rotWithShape="1">
          <a:blip r:embed="rId3" cstate="print">
            <a:clrChange>
              <a:clrFrom>
                <a:srgbClr val="A6A8A7"/>
              </a:clrFrom>
              <a:clrTo>
                <a:srgbClr val="A6A8A7">
                  <a:alpha val="0"/>
                </a:srgbClr>
              </a:clrTo>
            </a:clrChange>
            <a:extLst>
              <a:ext uri="{28A0092B-C50C-407E-A947-70E740481C1C}">
                <a14:useLocalDpi xmlns:a14="http://schemas.microsoft.com/office/drawing/2010/main"/>
              </a:ext>
            </a:extLst>
          </a:blip>
          <a:srcRect l="4677"/>
          <a:stretch/>
        </p:blipFill>
        <p:spPr bwMode="auto">
          <a:xfrm>
            <a:off x="0" y="914400"/>
            <a:ext cx="2921556" cy="18134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65533" y="2544201"/>
            <a:ext cx="2794972" cy="108782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kern="1200">
                <a:solidFill>
                  <a:srgbClr val="017F73"/>
                </a:solidFill>
                <a:latin typeface="+mj-lt"/>
                <a:ea typeface="+mj-ea"/>
                <a:cs typeface="+mj-cs"/>
              </a:defRPr>
            </a:lvl1pPr>
            <a:lvl2pPr algn="l" rtl="0" eaLnBrk="0" fontAlgn="base" hangingPunct="0">
              <a:spcBef>
                <a:spcPct val="0"/>
              </a:spcBef>
              <a:spcAft>
                <a:spcPct val="0"/>
              </a:spcAft>
              <a:defRPr sz="3600" b="1">
                <a:solidFill>
                  <a:srgbClr val="017F73"/>
                </a:solidFill>
                <a:latin typeface="Calibri" pitchFamily="34" charset="0"/>
              </a:defRPr>
            </a:lvl2pPr>
            <a:lvl3pPr algn="l" rtl="0" eaLnBrk="0" fontAlgn="base" hangingPunct="0">
              <a:spcBef>
                <a:spcPct val="0"/>
              </a:spcBef>
              <a:spcAft>
                <a:spcPct val="0"/>
              </a:spcAft>
              <a:defRPr sz="3600" b="1">
                <a:solidFill>
                  <a:srgbClr val="017F73"/>
                </a:solidFill>
                <a:latin typeface="Calibri" pitchFamily="34" charset="0"/>
              </a:defRPr>
            </a:lvl3pPr>
            <a:lvl4pPr algn="l" rtl="0" eaLnBrk="0" fontAlgn="base" hangingPunct="0">
              <a:spcBef>
                <a:spcPct val="0"/>
              </a:spcBef>
              <a:spcAft>
                <a:spcPct val="0"/>
              </a:spcAft>
              <a:defRPr sz="3600" b="1">
                <a:solidFill>
                  <a:srgbClr val="017F73"/>
                </a:solidFill>
                <a:latin typeface="Calibri" pitchFamily="34" charset="0"/>
              </a:defRPr>
            </a:lvl4pPr>
            <a:lvl5pPr algn="l" rtl="0" eaLnBrk="0" fontAlgn="base" hangingPunct="0">
              <a:spcBef>
                <a:spcPct val="0"/>
              </a:spcBef>
              <a:spcAft>
                <a:spcPct val="0"/>
              </a:spcAft>
              <a:defRPr sz="3600" b="1">
                <a:solidFill>
                  <a:srgbClr val="017F73"/>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1400" u="sng" dirty="0" smtClean="0">
                <a:solidFill>
                  <a:srgbClr val="1C166D"/>
                </a:solidFill>
              </a:rPr>
              <a:t>Cruiser</a:t>
            </a:r>
            <a:r>
              <a:rPr lang="el-GR" sz="1400" dirty="0" smtClean="0"/>
              <a:t/>
            </a:r>
            <a:br>
              <a:rPr lang="el-GR" sz="1400" dirty="0" smtClean="0"/>
            </a:br>
            <a:r>
              <a:rPr lang="en-US" sz="1400" dirty="0" smtClean="0"/>
              <a:t>Medium Size: </a:t>
            </a:r>
            <a:r>
              <a:rPr lang="en-US" sz="1400" dirty="0" smtClean="0">
                <a:solidFill>
                  <a:schemeClr val="tx2">
                    <a:lumMod val="75000"/>
                  </a:schemeClr>
                </a:solidFill>
              </a:rPr>
              <a:t>35 Kg</a:t>
            </a:r>
            <a:r>
              <a:rPr lang="en-US" sz="1400" dirty="0" smtClean="0"/>
              <a:t/>
            </a:r>
            <a:br>
              <a:rPr lang="en-US" sz="1400" dirty="0" smtClean="0"/>
            </a:br>
            <a:r>
              <a:rPr lang="en-US" sz="1400" dirty="0" smtClean="0"/>
              <a:t>         Payload: </a:t>
            </a:r>
            <a:r>
              <a:rPr lang="en-US" sz="1400" dirty="0" smtClean="0">
                <a:solidFill>
                  <a:schemeClr val="tx2">
                    <a:lumMod val="75000"/>
                  </a:schemeClr>
                </a:solidFill>
              </a:rPr>
              <a:t>12 Kg </a:t>
            </a:r>
            <a:r>
              <a:rPr lang="en-US" sz="1400" dirty="0" smtClean="0"/>
              <a:t/>
            </a:r>
            <a:br>
              <a:rPr lang="en-US" sz="1400" dirty="0" smtClean="0"/>
            </a:br>
            <a:r>
              <a:rPr lang="en-US" sz="1400" dirty="0" smtClean="0"/>
              <a:t>  </a:t>
            </a:r>
            <a:r>
              <a:rPr lang="el-GR" sz="1400" dirty="0" smtClean="0"/>
              <a:t>  </a:t>
            </a:r>
            <a:r>
              <a:rPr lang="en-US" sz="1400" dirty="0" smtClean="0"/>
              <a:t>Endurance: </a:t>
            </a:r>
            <a:r>
              <a:rPr lang="el-GR" sz="1400" dirty="0" smtClean="0">
                <a:solidFill>
                  <a:schemeClr val="tx2">
                    <a:lumMod val="75000"/>
                  </a:schemeClr>
                </a:solidFill>
              </a:rPr>
              <a:t>4 </a:t>
            </a:r>
            <a:r>
              <a:rPr lang="en-US" sz="1400" dirty="0" smtClean="0">
                <a:solidFill>
                  <a:schemeClr val="tx2">
                    <a:lumMod val="75000"/>
                  </a:schemeClr>
                </a:solidFill>
              </a:rPr>
              <a:t>hours</a:t>
            </a:r>
            <a:br>
              <a:rPr lang="en-US" sz="1400" dirty="0" smtClean="0">
                <a:solidFill>
                  <a:schemeClr val="tx2">
                    <a:lumMod val="75000"/>
                  </a:schemeClr>
                </a:solidFill>
              </a:rPr>
            </a:br>
            <a:r>
              <a:rPr lang="en-US" sz="1400" dirty="0" smtClean="0"/>
              <a:t>           Ceiling: </a:t>
            </a:r>
            <a:r>
              <a:rPr lang="el-GR" sz="1400" dirty="0" smtClean="0">
                <a:solidFill>
                  <a:schemeClr val="tx2">
                    <a:lumMod val="75000"/>
                  </a:schemeClr>
                </a:solidFill>
              </a:rPr>
              <a:t> </a:t>
            </a:r>
            <a:r>
              <a:rPr lang="en-US" sz="1400" dirty="0" smtClean="0">
                <a:solidFill>
                  <a:schemeClr val="tx2">
                    <a:lumMod val="75000"/>
                  </a:schemeClr>
                </a:solidFill>
              </a:rPr>
              <a:t>4 Km</a:t>
            </a:r>
            <a:endParaRPr lang="en-US" sz="1600" dirty="0"/>
          </a:p>
        </p:txBody>
      </p:sp>
      <p:pic>
        <p:nvPicPr>
          <p:cNvPr id="7" name="Image 1" descr="http://shop.mikado-heli.de/k_mikado_e/prodpic/galerie/xxtreme800.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5532" y="4377792"/>
            <a:ext cx="2025856" cy="1406182"/>
          </a:xfrm>
          <a:prstGeom prst="rect">
            <a:avLst/>
          </a:prstGeom>
          <a:ln>
            <a:noFill/>
          </a:ln>
          <a:effectLst/>
        </p:spPr>
      </p:pic>
      <p:cxnSp>
        <p:nvCxnSpPr>
          <p:cNvPr id="8" name="Straight Connector 7"/>
          <p:cNvCxnSpPr/>
          <p:nvPr/>
        </p:nvCxnSpPr>
        <p:spPr>
          <a:xfrm>
            <a:off x="65532" y="3921497"/>
            <a:ext cx="8926068" cy="0"/>
          </a:xfrm>
          <a:prstGeom prst="line">
            <a:avLst/>
          </a:prstGeom>
          <a:ln w="57150">
            <a:solidFill>
              <a:srgbClr val="017F73"/>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5532" y="1066800"/>
            <a:ext cx="8926068" cy="0"/>
          </a:xfrm>
          <a:prstGeom prst="line">
            <a:avLst/>
          </a:prstGeom>
          <a:ln w="57150">
            <a:solidFill>
              <a:srgbClr val="017F73"/>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5" cstate="print">
            <a:extLst>
              <a:ext uri="{28A0092B-C50C-407E-A947-70E740481C1C}">
                <a14:useLocalDpi xmlns:a14="http://schemas.microsoft.com/office/drawing/2010/main"/>
              </a:ext>
            </a:extLst>
          </a:blip>
          <a:srcRect b="26630"/>
          <a:stretch/>
        </p:blipFill>
        <p:spPr>
          <a:xfrm>
            <a:off x="4583751" y="4069540"/>
            <a:ext cx="2416832" cy="1414005"/>
          </a:xfrm>
          <a:prstGeom prst="rect">
            <a:avLst/>
          </a:prstGeom>
          <a:ln>
            <a:noFill/>
          </a:ln>
          <a:effectLst/>
        </p:spPr>
      </p:pic>
      <p:sp>
        <p:nvSpPr>
          <p:cNvPr id="13" name="Rectangle 12"/>
          <p:cNvSpPr/>
          <p:nvPr/>
        </p:nvSpPr>
        <p:spPr>
          <a:xfrm>
            <a:off x="1011652" y="2120696"/>
            <a:ext cx="1848852" cy="307777"/>
          </a:xfrm>
          <a:prstGeom prst="rect">
            <a:avLst/>
          </a:prstGeom>
        </p:spPr>
        <p:txBody>
          <a:bodyPr wrap="square">
            <a:spAutoFit/>
          </a:bodyPr>
          <a:lstStyle/>
          <a:p>
            <a:pPr lvl="1" eaLnBrk="0" hangingPunct="0">
              <a:spcBef>
                <a:spcPct val="20000"/>
              </a:spcBef>
            </a:pPr>
            <a:r>
              <a:rPr lang="en-US" sz="1400" dirty="0" smtClean="0">
                <a:solidFill>
                  <a:srgbClr val="00234C"/>
                </a:solidFill>
                <a:latin typeface="Calibri"/>
                <a:cs typeface="+mn-cs"/>
              </a:rPr>
              <a:t>4 UAVs</a:t>
            </a:r>
          </a:p>
        </p:txBody>
      </p:sp>
      <p:sp>
        <p:nvSpPr>
          <p:cNvPr id="14" name="Rectangle 13"/>
          <p:cNvSpPr/>
          <p:nvPr/>
        </p:nvSpPr>
        <p:spPr>
          <a:xfrm>
            <a:off x="303343" y="5483545"/>
            <a:ext cx="1848852" cy="307777"/>
          </a:xfrm>
          <a:prstGeom prst="rect">
            <a:avLst/>
          </a:prstGeom>
        </p:spPr>
        <p:txBody>
          <a:bodyPr wrap="square">
            <a:spAutoFit/>
          </a:bodyPr>
          <a:lstStyle/>
          <a:p>
            <a:pPr lvl="1" eaLnBrk="0" hangingPunct="0">
              <a:spcBef>
                <a:spcPct val="20000"/>
              </a:spcBef>
            </a:pPr>
            <a:r>
              <a:rPr lang="en-US" sz="1400" dirty="0" smtClean="0">
                <a:solidFill>
                  <a:srgbClr val="00234C"/>
                </a:solidFill>
                <a:latin typeface="Calibri"/>
                <a:cs typeface="+mn-cs"/>
              </a:rPr>
              <a:t>1 UAV</a:t>
            </a:r>
          </a:p>
        </p:txBody>
      </p:sp>
      <p:sp>
        <p:nvSpPr>
          <p:cNvPr id="15" name="Rectangle 14"/>
          <p:cNvSpPr/>
          <p:nvPr/>
        </p:nvSpPr>
        <p:spPr>
          <a:xfrm>
            <a:off x="5486400" y="5504160"/>
            <a:ext cx="1848852" cy="307777"/>
          </a:xfrm>
          <a:prstGeom prst="rect">
            <a:avLst/>
          </a:prstGeom>
        </p:spPr>
        <p:txBody>
          <a:bodyPr wrap="square">
            <a:spAutoFit/>
          </a:bodyPr>
          <a:lstStyle/>
          <a:p>
            <a:pPr lvl="1" eaLnBrk="0" hangingPunct="0">
              <a:spcBef>
                <a:spcPct val="20000"/>
              </a:spcBef>
            </a:pPr>
            <a:r>
              <a:rPr lang="en-US" sz="1400" dirty="0" smtClean="0">
                <a:solidFill>
                  <a:srgbClr val="00234C"/>
                </a:solidFill>
                <a:latin typeface="Calibri"/>
                <a:cs typeface="+mn-cs"/>
              </a:rPr>
              <a:t>1 UAV</a:t>
            </a:r>
          </a:p>
        </p:txBody>
      </p:sp>
      <p:pic>
        <p:nvPicPr>
          <p:cNvPr id="16" name="Picture 15"/>
          <p:cNvPicPr>
            <a:picLocks noChangeAspect="1"/>
          </p:cNvPicPr>
          <p:nvPr/>
        </p:nvPicPr>
        <p:blipFill rotWithShape="1">
          <a:blip r:embed="rId6" cstate="print">
            <a:clrChange>
              <a:clrFrom>
                <a:srgbClr val="A4BBDA"/>
              </a:clrFrom>
              <a:clrTo>
                <a:srgbClr val="A4BBDA">
                  <a:alpha val="0"/>
                </a:srgbClr>
              </a:clrTo>
            </a:clrChange>
            <a:extLst>
              <a:ext uri="{28A0092B-C50C-407E-A947-70E740481C1C}">
                <a14:useLocalDpi xmlns:a14="http://schemas.microsoft.com/office/drawing/2010/main"/>
              </a:ext>
            </a:extLst>
          </a:blip>
          <a:srcRect t="21815"/>
          <a:stretch/>
        </p:blipFill>
        <p:spPr>
          <a:xfrm>
            <a:off x="5029199" y="1245018"/>
            <a:ext cx="1447801" cy="1177631"/>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rotWithShape="1">
          <a:blip r:embed="rId7" cstate="print">
            <a:duotone>
              <a:prstClr val="black"/>
              <a:schemeClr val="tx2">
                <a:tint val="45000"/>
                <a:satMod val="400000"/>
              </a:schemeClr>
            </a:duotone>
            <a:extLst>
              <a:ext uri="{28A0092B-C50C-407E-A947-70E740481C1C}">
                <a14:useLocalDpi xmlns:a14="http://schemas.microsoft.com/office/drawing/2010/main" val="0"/>
              </a:ext>
            </a:extLst>
          </a:blip>
          <a:srcRect l="9954" t="22009" r="20474" b="18739"/>
          <a:stretch/>
        </p:blipFill>
        <p:spPr>
          <a:xfrm>
            <a:off x="7149998" y="1303871"/>
            <a:ext cx="1675736" cy="951088"/>
          </a:xfrm>
          <a:prstGeom prst="rect">
            <a:avLst/>
          </a:prstGeom>
          <a:noFill/>
          <a:ln>
            <a:noFill/>
          </a:ln>
        </p:spPr>
      </p:pic>
      <p:pic>
        <p:nvPicPr>
          <p:cNvPr id="18" name="Picture 17"/>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90800" y="1184058"/>
            <a:ext cx="2413990" cy="1357869"/>
          </a:xfrm>
          <a:prstGeom prst="rect">
            <a:avLst/>
          </a:prstGeom>
        </p:spPr>
      </p:pic>
      <p:sp>
        <p:nvSpPr>
          <p:cNvPr id="19" name="Rectangle 18"/>
          <p:cNvSpPr/>
          <p:nvPr/>
        </p:nvSpPr>
        <p:spPr>
          <a:xfrm>
            <a:off x="3124200" y="2080347"/>
            <a:ext cx="1848852" cy="307777"/>
          </a:xfrm>
          <a:prstGeom prst="rect">
            <a:avLst/>
          </a:prstGeom>
        </p:spPr>
        <p:txBody>
          <a:bodyPr wrap="square">
            <a:spAutoFit/>
          </a:bodyPr>
          <a:lstStyle/>
          <a:p>
            <a:pPr lvl="1" eaLnBrk="0" hangingPunct="0">
              <a:spcBef>
                <a:spcPct val="20000"/>
              </a:spcBef>
            </a:pPr>
            <a:r>
              <a:rPr lang="en-US" sz="1400" dirty="0" smtClean="0">
                <a:solidFill>
                  <a:srgbClr val="00234C"/>
                </a:solidFill>
                <a:latin typeface="Calibri"/>
                <a:cs typeface="+mn-cs"/>
              </a:rPr>
              <a:t>1 UAV</a:t>
            </a:r>
          </a:p>
        </p:txBody>
      </p:sp>
      <p:sp>
        <p:nvSpPr>
          <p:cNvPr id="22" name="Rectangle 21"/>
          <p:cNvSpPr/>
          <p:nvPr/>
        </p:nvSpPr>
        <p:spPr>
          <a:xfrm>
            <a:off x="4800600" y="2198851"/>
            <a:ext cx="1848852" cy="307777"/>
          </a:xfrm>
          <a:prstGeom prst="rect">
            <a:avLst/>
          </a:prstGeom>
        </p:spPr>
        <p:txBody>
          <a:bodyPr wrap="square">
            <a:spAutoFit/>
          </a:bodyPr>
          <a:lstStyle/>
          <a:p>
            <a:pPr lvl="1" eaLnBrk="0" hangingPunct="0">
              <a:spcBef>
                <a:spcPct val="20000"/>
              </a:spcBef>
            </a:pPr>
            <a:r>
              <a:rPr lang="en-US" sz="1400" dirty="0" smtClean="0">
                <a:solidFill>
                  <a:srgbClr val="00234C"/>
                </a:solidFill>
                <a:latin typeface="Calibri"/>
                <a:cs typeface="+mn-cs"/>
              </a:rPr>
              <a:t>4 UAVs</a:t>
            </a:r>
          </a:p>
        </p:txBody>
      </p:sp>
      <p:sp>
        <p:nvSpPr>
          <p:cNvPr id="23" name="Rectangle 22"/>
          <p:cNvSpPr/>
          <p:nvPr/>
        </p:nvSpPr>
        <p:spPr>
          <a:xfrm>
            <a:off x="6898905" y="2119838"/>
            <a:ext cx="1848852" cy="307777"/>
          </a:xfrm>
          <a:prstGeom prst="rect">
            <a:avLst/>
          </a:prstGeom>
        </p:spPr>
        <p:txBody>
          <a:bodyPr wrap="square">
            <a:spAutoFit/>
          </a:bodyPr>
          <a:lstStyle/>
          <a:p>
            <a:pPr lvl="1" eaLnBrk="0" hangingPunct="0">
              <a:spcBef>
                <a:spcPct val="20000"/>
              </a:spcBef>
            </a:pPr>
            <a:r>
              <a:rPr lang="en-US" sz="1400" dirty="0" smtClean="0">
                <a:solidFill>
                  <a:srgbClr val="00234C"/>
                </a:solidFill>
                <a:latin typeface="Calibri"/>
                <a:cs typeface="+mn-cs"/>
              </a:rPr>
              <a:t>3 UAVs</a:t>
            </a:r>
          </a:p>
        </p:txBody>
      </p:sp>
      <p:sp>
        <p:nvSpPr>
          <p:cNvPr id="25" name="Rectangle 24"/>
          <p:cNvSpPr/>
          <p:nvPr/>
        </p:nvSpPr>
        <p:spPr>
          <a:xfrm>
            <a:off x="-329768" y="1123890"/>
            <a:ext cx="2710670" cy="400110"/>
          </a:xfrm>
          <a:prstGeom prst="rect">
            <a:avLst/>
          </a:prstGeom>
        </p:spPr>
        <p:txBody>
          <a:bodyPr wrap="square">
            <a:spAutoFit/>
          </a:bodyPr>
          <a:lstStyle/>
          <a:p>
            <a:pPr lvl="1" eaLnBrk="0" hangingPunct="0">
              <a:spcBef>
                <a:spcPct val="20000"/>
              </a:spcBef>
            </a:pPr>
            <a:r>
              <a:rPr lang="en-US" sz="2000" dirty="0" smtClean="0">
                <a:solidFill>
                  <a:srgbClr val="017F73"/>
                </a:solidFill>
                <a:latin typeface="Calibri"/>
                <a:cs typeface="+mn-cs"/>
              </a:rPr>
              <a:t>Fixed wing</a:t>
            </a:r>
          </a:p>
        </p:txBody>
      </p:sp>
      <p:sp>
        <p:nvSpPr>
          <p:cNvPr id="26" name="Rectangle 25"/>
          <p:cNvSpPr/>
          <p:nvPr/>
        </p:nvSpPr>
        <p:spPr>
          <a:xfrm>
            <a:off x="-228600" y="3940313"/>
            <a:ext cx="3581400" cy="400110"/>
          </a:xfrm>
          <a:prstGeom prst="rect">
            <a:avLst/>
          </a:prstGeom>
        </p:spPr>
        <p:txBody>
          <a:bodyPr wrap="square">
            <a:spAutoFit/>
          </a:bodyPr>
          <a:lstStyle/>
          <a:p>
            <a:pPr lvl="1" eaLnBrk="0" hangingPunct="0">
              <a:spcBef>
                <a:spcPct val="20000"/>
              </a:spcBef>
            </a:pPr>
            <a:r>
              <a:rPr lang="en-US" sz="2000" dirty="0" smtClean="0">
                <a:solidFill>
                  <a:srgbClr val="017F73"/>
                </a:solidFill>
                <a:latin typeface="Calibri"/>
                <a:cs typeface="+mn-cs"/>
              </a:rPr>
              <a:t>Rotary Wing</a:t>
            </a:r>
          </a:p>
        </p:txBody>
      </p:sp>
      <p:sp>
        <p:nvSpPr>
          <p:cNvPr id="27" name="Title 1"/>
          <p:cNvSpPr txBox="1">
            <a:spLocks/>
          </p:cNvSpPr>
          <p:nvPr/>
        </p:nvSpPr>
        <p:spPr bwMode="auto">
          <a:xfrm>
            <a:off x="2895600" y="2542032"/>
            <a:ext cx="1676400" cy="108782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kern="1200">
                <a:solidFill>
                  <a:srgbClr val="017F73"/>
                </a:solidFill>
                <a:latin typeface="+mj-lt"/>
                <a:ea typeface="+mj-ea"/>
                <a:cs typeface="+mj-cs"/>
              </a:defRPr>
            </a:lvl1pPr>
            <a:lvl2pPr algn="l" rtl="0" eaLnBrk="0" fontAlgn="base" hangingPunct="0">
              <a:spcBef>
                <a:spcPct val="0"/>
              </a:spcBef>
              <a:spcAft>
                <a:spcPct val="0"/>
              </a:spcAft>
              <a:defRPr sz="3600" b="1">
                <a:solidFill>
                  <a:srgbClr val="017F73"/>
                </a:solidFill>
                <a:latin typeface="Calibri" pitchFamily="34" charset="0"/>
              </a:defRPr>
            </a:lvl2pPr>
            <a:lvl3pPr algn="l" rtl="0" eaLnBrk="0" fontAlgn="base" hangingPunct="0">
              <a:spcBef>
                <a:spcPct val="0"/>
              </a:spcBef>
              <a:spcAft>
                <a:spcPct val="0"/>
              </a:spcAft>
              <a:defRPr sz="3600" b="1">
                <a:solidFill>
                  <a:srgbClr val="017F73"/>
                </a:solidFill>
                <a:latin typeface="Calibri" pitchFamily="34" charset="0"/>
              </a:defRPr>
            </a:lvl3pPr>
            <a:lvl4pPr algn="l" rtl="0" eaLnBrk="0" fontAlgn="base" hangingPunct="0">
              <a:spcBef>
                <a:spcPct val="0"/>
              </a:spcBef>
              <a:spcAft>
                <a:spcPct val="0"/>
              </a:spcAft>
              <a:defRPr sz="3600" b="1">
                <a:solidFill>
                  <a:srgbClr val="017F73"/>
                </a:solidFill>
                <a:latin typeface="Calibri" pitchFamily="34" charset="0"/>
              </a:defRPr>
            </a:lvl4pPr>
            <a:lvl5pPr algn="l" rtl="0" eaLnBrk="0" fontAlgn="base" hangingPunct="0">
              <a:spcBef>
                <a:spcPct val="0"/>
              </a:spcBef>
              <a:spcAft>
                <a:spcPct val="0"/>
              </a:spcAft>
              <a:defRPr sz="3600" b="1">
                <a:solidFill>
                  <a:srgbClr val="017F73"/>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1400" u="sng" dirty="0" smtClean="0">
                <a:solidFill>
                  <a:srgbClr val="1C166D"/>
                </a:solidFill>
              </a:rPr>
              <a:t>Mini Cruiser</a:t>
            </a:r>
            <a:r>
              <a:rPr lang="el-GR" sz="1400" dirty="0" smtClean="0"/>
              <a:t>  </a:t>
            </a:r>
            <a:r>
              <a:rPr lang="en-US" sz="1400" dirty="0" smtClean="0"/>
              <a:t/>
            </a:r>
            <a:br>
              <a:rPr lang="en-US" sz="1400" dirty="0" smtClean="0"/>
            </a:br>
            <a:r>
              <a:rPr lang="en-US" sz="1400" dirty="0" smtClean="0"/>
              <a:t> Small Size: </a:t>
            </a:r>
            <a:r>
              <a:rPr lang="el-GR" sz="1400" dirty="0" smtClean="0">
                <a:solidFill>
                  <a:schemeClr val="tx2">
                    <a:lumMod val="75000"/>
                  </a:schemeClr>
                </a:solidFill>
              </a:rPr>
              <a:t>11</a:t>
            </a:r>
            <a:r>
              <a:rPr lang="en-US" sz="1400" dirty="0" smtClean="0">
                <a:solidFill>
                  <a:schemeClr val="tx2">
                    <a:lumMod val="75000"/>
                  </a:schemeClr>
                </a:solidFill>
              </a:rPr>
              <a:t> Kg</a:t>
            </a:r>
            <a:r>
              <a:rPr lang="en-US" sz="1400" dirty="0" smtClean="0"/>
              <a:t/>
            </a:r>
            <a:br>
              <a:rPr lang="en-US" sz="1400" dirty="0" smtClean="0"/>
            </a:br>
            <a:r>
              <a:rPr lang="en-US" sz="1400" dirty="0" smtClean="0"/>
              <a:t>     Payload: </a:t>
            </a:r>
            <a:r>
              <a:rPr lang="el-GR" sz="1400" dirty="0" smtClean="0">
                <a:solidFill>
                  <a:schemeClr val="tx2">
                    <a:lumMod val="75000"/>
                  </a:schemeClr>
                </a:solidFill>
              </a:rPr>
              <a:t>4.5</a:t>
            </a:r>
            <a:r>
              <a:rPr lang="en-US" sz="1400" dirty="0" smtClean="0">
                <a:solidFill>
                  <a:schemeClr val="tx2">
                    <a:lumMod val="75000"/>
                  </a:schemeClr>
                </a:solidFill>
              </a:rPr>
              <a:t> Kg </a:t>
            </a:r>
            <a:r>
              <a:rPr lang="en-US" sz="1400" dirty="0" smtClean="0"/>
              <a:t/>
            </a:r>
            <a:br>
              <a:rPr lang="en-US" sz="1400" dirty="0" smtClean="0"/>
            </a:br>
            <a:r>
              <a:rPr lang="en-US" sz="1400" dirty="0" smtClean="0"/>
              <a:t>Endurance: </a:t>
            </a:r>
            <a:r>
              <a:rPr lang="el-GR" sz="1400" dirty="0" smtClean="0">
                <a:solidFill>
                  <a:schemeClr val="tx2">
                    <a:lumMod val="75000"/>
                  </a:schemeClr>
                </a:solidFill>
              </a:rPr>
              <a:t>3 </a:t>
            </a:r>
            <a:r>
              <a:rPr lang="en-US" sz="1400" dirty="0" smtClean="0">
                <a:solidFill>
                  <a:schemeClr val="tx2">
                    <a:lumMod val="75000"/>
                  </a:schemeClr>
                </a:solidFill>
              </a:rPr>
              <a:t>hours</a:t>
            </a:r>
            <a:br>
              <a:rPr lang="en-US" sz="1400" dirty="0" smtClean="0">
                <a:solidFill>
                  <a:schemeClr val="tx2">
                    <a:lumMod val="75000"/>
                  </a:schemeClr>
                </a:solidFill>
              </a:rPr>
            </a:br>
            <a:r>
              <a:rPr lang="en-US" sz="1400" dirty="0" smtClean="0"/>
              <a:t>       Ceiling: </a:t>
            </a:r>
            <a:r>
              <a:rPr lang="el-GR" sz="1400" dirty="0" smtClean="0">
                <a:solidFill>
                  <a:schemeClr val="tx2">
                    <a:lumMod val="75000"/>
                  </a:schemeClr>
                </a:solidFill>
              </a:rPr>
              <a:t> </a:t>
            </a:r>
            <a:r>
              <a:rPr lang="en-US" sz="1400" dirty="0" smtClean="0">
                <a:solidFill>
                  <a:schemeClr val="tx2">
                    <a:lumMod val="75000"/>
                  </a:schemeClr>
                </a:solidFill>
              </a:rPr>
              <a:t>4 Km</a:t>
            </a:r>
            <a:endParaRPr lang="en-US" sz="1600" dirty="0"/>
          </a:p>
        </p:txBody>
      </p:sp>
      <p:sp>
        <p:nvSpPr>
          <p:cNvPr id="28" name="Title 1"/>
          <p:cNvSpPr txBox="1">
            <a:spLocks/>
          </p:cNvSpPr>
          <p:nvPr/>
        </p:nvSpPr>
        <p:spPr bwMode="auto">
          <a:xfrm>
            <a:off x="4953000" y="2514600"/>
            <a:ext cx="2057400" cy="108782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kern="1200">
                <a:solidFill>
                  <a:srgbClr val="017F73"/>
                </a:solidFill>
                <a:latin typeface="+mj-lt"/>
                <a:ea typeface="+mj-ea"/>
                <a:cs typeface="+mj-cs"/>
              </a:defRPr>
            </a:lvl1pPr>
            <a:lvl2pPr algn="l" rtl="0" eaLnBrk="0" fontAlgn="base" hangingPunct="0">
              <a:spcBef>
                <a:spcPct val="0"/>
              </a:spcBef>
              <a:spcAft>
                <a:spcPct val="0"/>
              </a:spcAft>
              <a:defRPr sz="3600" b="1">
                <a:solidFill>
                  <a:srgbClr val="017F73"/>
                </a:solidFill>
                <a:latin typeface="Calibri" pitchFamily="34" charset="0"/>
              </a:defRPr>
            </a:lvl2pPr>
            <a:lvl3pPr algn="l" rtl="0" eaLnBrk="0" fontAlgn="base" hangingPunct="0">
              <a:spcBef>
                <a:spcPct val="0"/>
              </a:spcBef>
              <a:spcAft>
                <a:spcPct val="0"/>
              </a:spcAft>
              <a:defRPr sz="3600" b="1">
                <a:solidFill>
                  <a:srgbClr val="017F73"/>
                </a:solidFill>
                <a:latin typeface="Calibri" pitchFamily="34" charset="0"/>
              </a:defRPr>
            </a:lvl3pPr>
            <a:lvl4pPr algn="l" rtl="0" eaLnBrk="0" fontAlgn="base" hangingPunct="0">
              <a:spcBef>
                <a:spcPct val="0"/>
              </a:spcBef>
              <a:spcAft>
                <a:spcPct val="0"/>
              </a:spcAft>
              <a:defRPr sz="3600" b="1">
                <a:solidFill>
                  <a:srgbClr val="017F73"/>
                </a:solidFill>
                <a:latin typeface="Calibri" pitchFamily="34" charset="0"/>
              </a:defRPr>
            </a:lvl4pPr>
            <a:lvl5pPr algn="l" rtl="0" eaLnBrk="0" fontAlgn="base" hangingPunct="0">
              <a:spcBef>
                <a:spcPct val="0"/>
              </a:spcBef>
              <a:spcAft>
                <a:spcPct val="0"/>
              </a:spcAft>
              <a:defRPr sz="3600" b="1">
                <a:solidFill>
                  <a:srgbClr val="017F73"/>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l-GR" sz="1400" dirty="0" smtClean="0"/>
              <a:t>  </a:t>
            </a:r>
            <a:r>
              <a:rPr lang="en-US" sz="1400" u="sng" dirty="0" smtClean="0">
                <a:solidFill>
                  <a:srgbClr val="1C166D"/>
                </a:solidFill>
              </a:rPr>
              <a:t>Skywalker X8</a:t>
            </a:r>
            <a:r>
              <a:rPr lang="en-US" sz="1400" dirty="0" smtClean="0"/>
              <a:t/>
            </a:r>
            <a:br>
              <a:rPr lang="en-US" sz="1400" dirty="0" smtClean="0"/>
            </a:br>
            <a:r>
              <a:rPr lang="en-US" sz="1400" dirty="0" smtClean="0"/>
              <a:t>  Small Size: </a:t>
            </a:r>
            <a:r>
              <a:rPr lang="el-GR" sz="1400" dirty="0" smtClean="0">
                <a:solidFill>
                  <a:schemeClr val="tx2">
                    <a:lumMod val="75000"/>
                  </a:schemeClr>
                </a:solidFill>
              </a:rPr>
              <a:t>5</a:t>
            </a:r>
            <a:r>
              <a:rPr lang="en-US" sz="1400" dirty="0" smtClean="0">
                <a:solidFill>
                  <a:schemeClr val="tx2">
                    <a:lumMod val="75000"/>
                  </a:schemeClr>
                </a:solidFill>
              </a:rPr>
              <a:t> Kg</a:t>
            </a:r>
            <a:r>
              <a:rPr lang="en-US" sz="1400" dirty="0" smtClean="0"/>
              <a:t/>
            </a:r>
            <a:br>
              <a:rPr lang="en-US" sz="1400" dirty="0" smtClean="0"/>
            </a:br>
            <a:r>
              <a:rPr lang="en-US" sz="1400" dirty="0" smtClean="0"/>
              <a:t>      Payload: </a:t>
            </a:r>
            <a:r>
              <a:rPr lang="el-GR" sz="1400" dirty="0">
                <a:solidFill>
                  <a:schemeClr val="tx2">
                    <a:lumMod val="75000"/>
                  </a:schemeClr>
                </a:solidFill>
              </a:rPr>
              <a:t>2</a:t>
            </a:r>
            <a:r>
              <a:rPr lang="en-US" sz="1400" dirty="0" smtClean="0">
                <a:solidFill>
                  <a:schemeClr val="tx2">
                    <a:lumMod val="75000"/>
                  </a:schemeClr>
                </a:solidFill>
              </a:rPr>
              <a:t> Kg </a:t>
            </a:r>
            <a:r>
              <a:rPr lang="en-US" sz="1400" dirty="0" smtClean="0"/>
              <a:t/>
            </a:r>
            <a:br>
              <a:rPr lang="en-US" sz="1400" dirty="0" smtClean="0"/>
            </a:br>
            <a:r>
              <a:rPr lang="en-US" sz="1400" dirty="0" smtClean="0"/>
              <a:t> Endurance: </a:t>
            </a:r>
            <a:r>
              <a:rPr lang="el-GR" sz="1400" dirty="0" smtClean="0">
                <a:solidFill>
                  <a:schemeClr val="tx2">
                    <a:lumMod val="75000"/>
                  </a:schemeClr>
                </a:solidFill>
              </a:rPr>
              <a:t>2 </a:t>
            </a:r>
            <a:r>
              <a:rPr lang="en-US" sz="1400" dirty="0" smtClean="0">
                <a:solidFill>
                  <a:schemeClr val="tx2">
                    <a:lumMod val="75000"/>
                  </a:schemeClr>
                </a:solidFill>
              </a:rPr>
              <a:t>hours</a:t>
            </a:r>
            <a:br>
              <a:rPr lang="en-US" sz="1400" dirty="0" smtClean="0">
                <a:solidFill>
                  <a:schemeClr val="tx2">
                    <a:lumMod val="75000"/>
                  </a:schemeClr>
                </a:solidFill>
              </a:rPr>
            </a:br>
            <a:r>
              <a:rPr lang="en-US" sz="1400" dirty="0" smtClean="0"/>
              <a:t> </a:t>
            </a:r>
            <a:r>
              <a:rPr lang="el-GR" sz="1400" dirty="0" smtClean="0"/>
              <a:t> </a:t>
            </a:r>
            <a:r>
              <a:rPr lang="en-US" sz="1400" dirty="0" smtClean="0"/>
              <a:t>     Ceiling: </a:t>
            </a:r>
            <a:r>
              <a:rPr lang="el-GR" sz="1400" dirty="0" smtClean="0">
                <a:solidFill>
                  <a:schemeClr val="tx2">
                    <a:lumMod val="75000"/>
                  </a:schemeClr>
                </a:solidFill>
              </a:rPr>
              <a:t> 3</a:t>
            </a:r>
            <a:r>
              <a:rPr lang="en-US" sz="1400" dirty="0" smtClean="0">
                <a:solidFill>
                  <a:schemeClr val="tx2">
                    <a:lumMod val="75000"/>
                  </a:schemeClr>
                </a:solidFill>
              </a:rPr>
              <a:t> Km</a:t>
            </a:r>
            <a:endParaRPr lang="en-US" sz="1600" dirty="0"/>
          </a:p>
        </p:txBody>
      </p:sp>
      <p:sp>
        <p:nvSpPr>
          <p:cNvPr id="29" name="Title 1"/>
          <p:cNvSpPr txBox="1">
            <a:spLocks/>
          </p:cNvSpPr>
          <p:nvPr/>
        </p:nvSpPr>
        <p:spPr bwMode="auto">
          <a:xfrm>
            <a:off x="7092504" y="2505810"/>
            <a:ext cx="1899096" cy="108782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kern="1200">
                <a:solidFill>
                  <a:srgbClr val="017F73"/>
                </a:solidFill>
                <a:latin typeface="+mj-lt"/>
                <a:ea typeface="+mj-ea"/>
                <a:cs typeface="+mj-cs"/>
              </a:defRPr>
            </a:lvl1pPr>
            <a:lvl2pPr algn="l" rtl="0" eaLnBrk="0" fontAlgn="base" hangingPunct="0">
              <a:spcBef>
                <a:spcPct val="0"/>
              </a:spcBef>
              <a:spcAft>
                <a:spcPct val="0"/>
              </a:spcAft>
              <a:defRPr sz="3600" b="1">
                <a:solidFill>
                  <a:srgbClr val="017F73"/>
                </a:solidFill>
                <a:latin typeface="Calibri" pitchFamily="34" charset="0"/>
              </a:defRPr>
            </a:lvl2pPr>
            <a:lvl3pPr algn="l" rtl="0" eaLnBrk="0" fontAlgn="base" hangingPunct="0">
              <a:spcBef>
                <a:spcPct val="0"/>
              </a:spcBef>
              <a:spcAft>
                <a:spcPct val="0"/>
              </a:spcAft>
              <a:defRPr sz="3600" b="1">
                <a:solidFill>
                  <a:srgbClr val="017F73"/>
                </a:solidFill>
                <a:latin typeface="Calibri" pitchFamily="34" charset="0"/>
              </a:defRPr>
            </a:lvl3pPr>
            <a:lvl4pPr algn="l" rtl="0" eaLnBrk="0" fontAlgn="base" hangingPunct="0">
              <a:spcBef>
                <a:spcPct val="0"/>
              </a:spcBef>
              <a:spcAft>
                <a:spcPct val="0"/>
              </a:spcAft>
              <a:defRPr sz="3600" b="1">
                <a:solidFill>
                  <a:srgbClr val="017F73"/>
                </a:solidFill>
                <a:latin typeface="Calibri" pitchFamily="34" charset="0"/>
              </a:defRPr>
            </a:lvl4pPr>
            <a:lvl5pPr algn="l" rtl="0" eaLnBrk="0" fontAlgn="base" hangingPunct="0">
              <a:spcBef>
                <a:spcPct val="0"/>
              </a:spcBef>
              <a:spcAft>
                <a:spcPct val="0"/>
              </a:spcAft>
              <a:defRPr sz="3600" b="1">
                <a:solidFill>
                  <a:srgbClr val="017F73"/>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l-GR" sz="1400" dirty="0" smtClean="0"/>
              <a:t>  </a:t>
            </a:r>
            <a:r>
              <a:rPr lang="en-US" sz="1400" u="sng" dirty="0" smtClean="0">
                <a:solidFill>
                  <a:srgbClr val="1C166D"/>
                </a:solidFill>
              </a:rPr>
              <a:t>Skywalker 1680</a:t>
            </a:r>
            <a:r>
              <a:rPr lang="en-US" sz="1400" dirty="0" smtClean="0"/>
              <a:t/>
            </a:r>
            <a:br>
              <a:rPr lang="en-US" sz="1400" dirty="0" smtClean="0"/>
            </a:br>
            <a:r>
              <a:rPr lang="en-US" sz="1400" dirty="0" smtClean="0"/>
              <a:t>  Small Size: </a:t>
            </a:r>
            <a:r>
              <a:rPr lang="el-GR" sz="1400" dirty="0" smtClean="0">
                <a:solidFill>
                  <a:schemeClr val="tx2">
                    <a:lumMod val="75000"/>
                  </a:schemeClr>
                </a:solidFill>
              </a:rPr>
              <a:t>4</a:t>
            </a:r>
            <a:r>
              <a:rPr lang="en-US" sz="1400" dirty="0" smtClean="0">
                <a:solidFill>
                  <a:schemeClr val="tx2">
                    <a:lumMod val="75000"/>
                  </a:schemeClr>
                </a:solidFill>
              </a:rPr>
              <a:t> Kg</a:t>
            </a:r>
            <a:r>
              <a:rPr lang="en-US" sz="1400" dirty="0" smtClean="0"/>
              <a:t/>
            </a:r>
            <a:br>
              <a:rPr lang="en-US" sz="1400" dirty="0" smtClean="0"/>
            </a:br>
            <a:r>
              <a:rPr lang="en-US" sz="1400" dirty="0" smtClean="0"/>
              <a:t>     Payload: </a:t>
            </a:r>
            <a:r>
              <a:rPr lang="el-GR" sz="1400" dirty="0" smtClean="0">
                <a:solidFill>
                  <a:schemeClr val="tx2">
                    <a:lumMod val="75000"/>
                  </a:schemeClr>
                </a:solidFill>
              </a:rPr>
              <a:t>1.5</a:t>
            </a:r>
            <a:r>
              <a:rPr lang="en-US" sz="1400" dirty="0" smtClean="0">
                <a:solidFill>
                  <a:schemeClr val="tx2">
                    <a:lumMod val="75000"/>
                  </a:schemeClr>
                </a:solidFill>
              </a:rPr>
              <a:t> Kg </a:t>
            </a:r>
            <a:r>
              <a:rPr lang="en-US" sz="1400" dirty="0" smtClean="0"/>
              <a:t/>
            </a:r>
            <a:br>
              <a:rPr lang="en-US" sz="1400" dirty="0" smtClean="0"/>
            </a:br>
            <a:r>
              <a:rPr lang="en-US" sz="1400" dirty="0" smtClean="0"/>
              <a:t>Endurance: </a:t>
            </a:r>
            <a:r>
              <a:rPr lang="el-GR" sz="1400" dirty="0" smtClean="0">
                <a:solidFill>
                  <a:schemeClr val="tx2">
                    <a:lumMod val="75000"/>
                  </a:schemeClr>
                </a:solidFill>
              </a:rPr>
              <a:t>1.5 </a:t>
            </a:r>
            <a:r>
              <a:rPr lang="en-US" sz="1400" dirty="0" smtClean="0">
                <a:solidFill>
                  <a:schemeClr val="tx2">
                    <a:lumMod val="75000"/>
                  </a:schemeClr>
                </a:solidFill>
              </a:rPr>
              <a:t>hours</a:t>
            </a:r>
            <a:br>
              <a:rPr lang="en-US" sz="1400" dirty="0" smtClean="0">
                <a:solidFill>
                  <a:schemeClr val="tx2">
                    <a:lumMod val="75000"/>
                  </a:schemeClr>
                </a:solidFill>
              </a:rPr>
            </a:br>
            <a:r>
              <a:rPr lang="en-US" sz="1400" dirty="0" smtClean="0"/>
              <a:t>      Ceiling: </a:t>
            </a:r>
            <a:r>
              <a:rPr lang="el-GR" sz="1400" dirty="0" smtClean="0">
                <a:solidFill>
                  <a:schemeClr val="tx2">
                    <a:lumMod val="75000"/>
                  </a:schemeClr>
                </a:solidFill>
              </a:rPr>
              <a:t> 3</a:t>
            </a:r>
            <a:r>
              <a:rPr lang="en-US" sz="1400" dirty="0" smtClean="0">
                <a:solidFill>
                  <a:schemeClr val="tx2">
                    <a:lumMod val="75000"/>
                  </a:schemeClr>
                </a:solidFill>
              </a:rPr>
              <a:t> Km</a:t>
            </a:r>
            <a:endParaRPr lang="en-US" sz="1600" dirty="0"/>
          </a:p>
        </p:txBody>
      </p:sp>
      <p:sp>
        <p:nvSpPr>
          <p:cNvPr id="30" name="Title 1"/>
          <p:cNvSpPr txBox="1">
            <a:spLocks/>
          </p:cNvSpPr>
          <p:nvPr/>
        </p:nvSpPr>
        <p:spPr bwMode="auto">
          <a:xfrm>
            <a:off x="2005628" y="4627171"/>
            <a:ext cx="2794972" cy="108782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kern="1200">
                <a:solidFill>
                  <a:srgbClr val="017F73"/>
                </a:solidFill>
                <a:latin typeface="+mj-lt"/>
                <a:ea typeface="+mj-ea"/>
                <a:cs typeface="+mj-cs"/>
              </a:defRPr>
            </a:lvl1pPr>
            <a:lvl2pPr algn="l" rtl="0" eaLnBrk="0" fontAlgn="base" hangingPunct="0">
              <a:spcBef>
                <a:spcPct val="0"/>
              </a:spcBef>
              <a:spcAft>
                <a:spcPct val="0"/>
              </a:spcAft>
              <a:defRPr sz="3600" b="1">
                <a:solidFill>
                  <a:srgbClr val="017F73"/>
                </a:solidFill>
                <a:latin typeface="Calibri" pitchFamily="34" charset="0"/>
              </a:defRPr>
            </a:lvl2pPr>
            <a:lvl3pPr algn="l" rtl="0" eaLnBrk="0" fontAlgn="base" hangingPunct="0">
              <a:spcBef>
                <a:spcPct val="0"/>
              </a:spcBef>
              <a:spcAft>
                <a:spcPct val="0"/>
              </a:spcAft>
              <a:defRPr sz="3600" b="1">
                <a:solidFill>
                  <a:srgbClr val="017F73"/>
                </a:solidFill>
                <a:latin typeface="Calibri" pitchFamily="34" charset="0"/>
              </a:defRPr>
            </a:lvl3pPr>
            <a:lvl4pPr algn="l" rtl="0" eaLnBrk="0" fontAlgn="base" hangingPunct="0">
              <a:spcBef>
                <a:spcPct val="0"/>
              </a:spcBef>
              <a:spcAft>
                <a:spcPct val="0"/>
              </a:spcAft>
              <a:defRPr sz="3600" b="1">
                <a:solidFill>
                  <a:srgbClr val="017F73"/>
                </a:solidFill>
                <a:latin typeface="Calibri" pitchFamily="34" charset="0"/>
              </a:defRPr>
            </a:lvl4pPr>
            <a:lvl5pPr algn="l" rtl="0" eaLnBrk="0" fontAlgn="base" hangingPunct="0">
              <a:spcBef>
                <a:spcPct val="0"/>
              </a:spcBef>
              <a:spcAft>
                <a:spcPct val="0"/>
              </a:spcAft>
              <a:defRPr sz="3600" b="1">
                <a:solidFill>
                  <a:srgbClr val="017F73"/>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l-GR" sz="1400" dirty="0" smtClean="0"/>
              <a:t>  </a:t>
            </a:r>
            <a:r>
              <a:rPr lang="en-US" sz="1400" u="sng" dirty="0" smtClean="0">
                <a:solidFill>
                  <a:srgbClr val="1C166D"/>
                </a:solidFill>
              </a:rPr>
              <a:t>Logo 800</a:t>
            </a:r>
            <a:r>
              <a:rPr lang="en-US" sz="1400" dirty="0" smtClean="0"/>
              <a:t/>
            </a:r>
            <a:br>
              <a:rPr lang="en-US" sz="1400" dirty="0" smtClean="0"/>
            </a:br>
            <a:r>
              <a:rPr lang="en-US" sz="1400" dirty="0" smtClean="0"/>
              <a:t>  Small Size: </a:t>
            </a:r>
            <a:r>
              <a:rPr lang="en-US" sz="1400" dirty="0" smtClean="0">
                <a:solidFill>
                  <a:schemeClr val="tx2">
                    <a:lumMod val="75000"/>
                  </a:schemeClr>
                </a:solidFill>
              </a:rPr>
              <a:t>12 Kg</a:t>
            </a:r>
            <a:r>
              <a:rPr lang="en-US" sz="1400" dirty="0" smtClean="0"/>
              <a:t/>
            </a:r>
            <a:br>
              <a:rPr lang="en-US" sz="1400" dirty="0" smtClean="0"/>
            </a:br>
            <a:r>
              <a:rPr lang="en-US" sz="1400" dirty="0" smtClean="0"/>
              <a:t>      Payload: </a:t>
            </a:r>
            <a:r>
              <a:rPr lang="en-US" sz="1400" dirty="0" smtClean="0">
                <a:solidFill>
                  <a:schemeClr val="tx2">
                    <a:lumMod val="75000"/>
                  </a:schemeClr>
                </a:solidFill>
              </a:rPr>
              <a:t>5 Kg </a:t>
            </a:r>
            <a:r>
              <a:rPr lang="en-US" sz="1400" dirty="0" smtClean="0"/>
              <a:t/>
            </a:r>
            <a:br>
              <a:rPr lang="en-US" sz="1400" dirty="0" smtClean="0"/>
            </a:br>
            <a:r>
              <a:rPr lang="en-US" sz="1400" dirty="0"/>
              <a:t> </a:t>
            </a:r>
            <a:r>
              <a:rPr lang="en-US" sz="1400" dirty="0" smtClean="0"/>
              <a:t>Endurance:</a:t>
            </a:r>
            <a:r>
              <a:rPr lang="en-US" sz="1400" dirty="0" smtClean="0">
                <a:solidFill>
                  <a:schemeClr val="tx2">
                    <a:lumMod val="75000"/>
                  </a:schemeClr>
                </a:solidFill>
              </a:rPr>
              <a:t>~30 minutes</a:t>
            </a:r>
            <a:br>
              <a:rPr lang="en-US" sz="1400" dirty="0" smtClean="0">
                <a:solidFill>
                  <a:schemeClr val="tx2">
                    <a:lumMod val="75000"/>
                  </a:schemeClr>
                </a:solidFill>
              </a:rPr>
            </a:br>
            <a:r>
              <a:rPr lang="en-US" sz="1400" dirty="0" smtClean="0"/>
              <a:t>        Ceiling: </a:t>
            </a:r>
            <a:r>
              <a:rPr lang="el-GR" sz="1400" dirty="0" smtClean="0">
                <a:solidFill>
                  <a:schemeClr val="tx2">
                    <a:lumMod val="75000"/>
                  </a:schemeClr>
                </a:solidFill>
              </a:rPr>
              <a:t> </a:t>
            </a:r>
            <a:r>
              <a:rPr lang="en-US" sz="1400" dirty="0" smtClean="0">
                <a:solidFill>
                  <a:schemeClr val="tx2">
                    <a:lumMod val="75000"/>
                  </a:schemeClr>
                </a:solidFill>
              </a:rPr>
              <a:t>3 Km</a:t>
            </a:r>
            <a:endParaRPr lang="en-US" sz="1600" dirty="0"/>
          </a:p>
        </p:txBody>
      </p:sp>
      <p:sp>
        <p:nvSpPr>
          <p:cNvPr id="31" name="Title 1"/>
          <p:cNvSpPr txBox="1">
            <a:spLocks/>
          </p:cNvSpPr>
          <p:nvPr/>
        </p:nvSpPr>
        <p:spPr bwMode="auto">
          <a:xfrm>
            <a:off x="6629400" y="4570220"/>
            <a:ext cx="2794972" cy="108782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kern="1200">
                <a:solidFill>
                  <a:srgbClr val="017F73"/>
                </a:solidFill>
                <a:latin typeface="+mj-lt"/>
                <a:ea typeface="+mj-ea"/>
                <a:cs typeface="+mj-cs"/>
              </a:defRPr>
            </a:lvl1pPr>
            <a:lvl2pPr algn="l" rtl="0" eaLnBrk="0" fontAlgn="base" hangingPunct="0">
              <a:spcBef>
                <a:spcPct val="0"/>
              </a:spcBef>
              <a:spcAft>
                <a:spcPct val="0"/>
              </a:spcAft>
              <a:defRPr sz="3600" b="1">
                <a:solidFill>
                  <a:srgbClr val="017F73"/>
                </a:solidFill>
                <a:latin typeface="Calibri" pitchFamily="34" charset="0"/>
              </a:defRPr>
            </a:lvl2pPr>
            <a:lvl3pPr algn="l" rtl="0" eaLnBrk="0" fontAlgn="base" hangingPunct="0">
              <a:spcBef>
                <a:spcPct val="0"/>
              </a:spcBef>
              <a:spcAft>
                <a:spcPct val="0"/>
              </a:spcAft>
              <a:defRPr sz="3600" b="1">
                <a:solidFill>
                  <a:srgbClr val="017F73"/>
                </a:solidFill>
                <a:latin typeface="Calibri" pitchFamily="34" charset="0"/>
              </a:defRPr>
            </a:lvl3pPr>
            <a:lvl4pPr algn="l" rtl="0" eaLnBrk="0" fontAlgn="base" hangingPunct="0">
              <a:spcBef>
                <a:spcPct val="0"/>
              </a:spcBef>
              <a:spcAft>
                <a:spcPct val="0"/>
              </a:spcAft>
              <a:defRPr sz="3600" b="1">
                <a:solidFill>
                  <a:srgbClr val="017F73"/>
                </a:solidFill>
                <a:latin typeface="Calibri" pitchFamily="34" charset="0"/>
              </a:defRPr>
            </a:lvl4pPr>
            <a:lvl5pPr algn="l" rtl="0" eaLnBrk="0" fontAlgn="base" hangingPunct="0">
              <a:spcBef>
                <a:spcPct val="0"/>
              </a:spcBef>
              <a:spcAft>
                <a:spcPct val="0"/>
              </a:spcAft>
              <a:defRPr sz="3600" b="1">
                <a:solidFill>
                  <a:srgbClr val="017F73"/>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l-GR" sz="1400" dirty="0" smtClean="0"/>
              <a:t> </a:t>
            </a:r>
            <a:r>
              <a:rPr lang="en-US" sz="1400" dirty="0" smtClean="0"/>
              <a:t> </a:t>
            </a:r>
            <a:r>
              <a:rPr lang="en-US" sz="1400" u="sng" dirty="0" err="1" smtClean="0">
                <a:solidFill>
                  <a:srgbClr val="1C166D"/>
                </a:solidFill>
              </a:rPr>
              <a:t>Dji</a:t>
            </a:r>
            <a:r>
              <a:rPr lang="en-US" sz="1400" u="sng" dirty="0" smtClean="0">
                <a:solidFill>
                  <a:srgbClr val="1C166D"/>
                </a:solidFill>
              </a:rPr>
              <a:t> S1000+</a:t>
            </a:r>
            <a:r>
              <a:rPr lang="en-US" sz="1400" dirty="0" smtClean="0"/>
              <a:t/>
            </a:r>
            <a:br>
              <a:rPr lang="en-US" sz="1400" dirty="0" smtClean="0"/>
            </a:br>
            <a:r>
              <a:rPr lang="en-US" sz="1400" dirty="0" smtClean="0"/>
              <a:t>  Small Size: </a:t>
            </a:r>
            <a:r>
              <a:rPr lang="en-US" sz="1400" dirty="0" smtClean="0">
                <a:solidFill>
                  <a:schemeClr val="tx2">
                    <a:lumMod val="75000"/>
                  </a:schemeClr>
                </a:solidFill>
              </a:rPr>
              <a:t>1</a:t>
            </a:r>
            <a:r>
              <a:rPr lang="en-GB" sz="1400" dirty="0" smtClean="0">
                <a:solidFill>
                  <a:schemeClr val="tx2">
                    <a:lumMod val="75000"/>
                  </a:schemeClr>
                </a:solidFill>
              </a:rPr>
              <a:t>1</a:t>
            </a:r>
            <a:r>
              <a:rPr lang="en-US" sz="1400" dirty="0" smtClean="0">
                <a:solidFill>
                  <a:schemeClr val="tx2">
                    <a:lumMod val="75000"/>
                  </a:schemeClr>
                </a:solidFill>
              </a:rPr>
              <a:t>Kg</a:t>
            </a:r>
            <a:r>
              <a:rPr lang="en-US" sz="1400" dirty="0" smtClean="0"/>
              <a:t/>
            </a:r>
            <a:br>
              <a:rPr lang="en-US" sz="1400" dirty="0" smtClean="0"/>
            </a:br>
            <a:r>
              <a:rPr lang="en-US" sz="1400" dirty="0" smtClean="0"/>
              <a:t>      Payload: </a:t>
            </a:r>
            <a:r>
              <a:rPr lang="el-GR" sz="1400" dirty="0" smtClean="0">
                <a:solidFill>
                  <a:schemeClr val="tx2">
                    <a:lumMod val="75000"/>
                  </a:schemeClr>
                </a:solidFill>
              </a:rPr>
              <a:t>4</a:t>
            </a:r>
            <a:r>
              <a:rPr lang="en-US" sz="1400" dirty="0" smtClean="0">
                <a:solidFill>
                  <a:schemeClr val="tx2">
                    <a:lumMod val="75000"/>
                  </a:schemeClr>
                </a:solidFill>
              </a:rPr>
              <a:t> Kg </a:t>
            </a:r>
            <a:r>
              <a:rPr lang="en-US" sz="1400" dirty="0" smtClean="0"/>
              <a:t/>
            </a:r>
            <a:br>
              <a:rPr lang="en-US" sz="1400" dirty="0" smtClean="0"/>
            </a:br>
            <a:r>
              <a:rPr lang="en-US" sz="1400" dirty="0" smtClean="0"/>
              <a:t> Endurance: </a:t>
            </a:r>
            <a:r>
              <a:rPr lang="en-US" sz="1400" dirty="0" smtClean="0">
                <a:solidFill>
                  <a:schemeClr val="tx2">
                    <a:lumMod val="75000"/>
                  </a:schemeClr>
                </a:solidFill>
              </a:rPr>
              <a:t>~</a:t>
            </a:r>
            <a:r>
              <a:rPr lang="el-GR" sz="1400" dirty="0" smtClean="0">
                <a:solidFill>
                  <a:schemeClr val="tx2">
                    <a:lumMod val="75000"/>
                  </a:schemeClr>
                </a:solidFill>
              </a:rPr>
              <a:t>20</a:t>
            </a:r>
            <a:r>
              <a:rPr lang="en-US" sz="1400" dirty="0" smtClean="0">
                <a:solidFill>
                  <a:schemeClr val="tx2">
                    <a:lumMod val="75000"/>
                  </a:schemeClr>
                </a:solidFill>
              </a:rPr>
              <a:t> minutes</a:t>
            </a:r>
            <a:br>
              <a:rPr lang="en-US" sz="1400" dirty="0" smtClean="0">
                <a:solidFill>
                  <a:schemeClr val="tx2">
                    <a:lumMod val="75000"/>
                  </a:schemeClr>
                </a:solidFill>
              </a:rPr>
            </a:br>
            <a:r>
              <a:rPr lang="en-US" sz="1400" dirty="0" smtClean="0"/>
              <a:t>        Ceiling: </a:t>
            </a:r>
            <a:r>
              <a:rPr lang="el-GR" sz="1400" dirty="0" smtClean="0">
                <a:solidFill>
                  <a:schemeClr val="tx2">
                    <a:lumMod val="75000"/>
                  </a:schemeClr>
                </a:solidFill>
              </a:rPr>
              <a:t> </a:t>
            </a:r>
            <a:r>
              <a:rPr lang="en-US" sz="1400" dirty="0" smtClean="0">
                <a:solidFill>
                  <a:schemeClr val="tx2">
                    <a:lumMod val="75000"/>
                  </a:schemeClr>
                </a:solidFill>
              </a:rPr>
              <a:t>1 Km</a:t>
            </a:r>
            <a:endParaRPr lang="en-US" sz="1600" dirty="0"/>
          </a:p>
        </p:txBody>
      </p:sp>
      <p:pic>
        <p:nvPicPr>
          <p:cNvPr id="32" name="Picture 31"/>
          <p:cNvPicPr>
            <a:picLocks noChangeAspect="1"/>
          </p:cNvPicPr>
          <p:nvPr/>
        </p:nvPicPr>
        <p:blipFill rotWithShape="1">
          <a:blip r:embed="rId9" cstate="print">
            <a:clrChange>
              <a:clrFrom>
                <a:srgbClr val="000000"/>
              </a:clrFrom>
              <a:clrTo>
                <a:srgbClr val="000000">
                  <a:alpha val="0"/>
                </a:srgbClr>
              </a:clrTo>
            </a:clrChange>
            <a:extLst>
              <a:ext uri="{28A0092B-C50C-407E-A947-70E740481C1C}">
                <a14:useLocalDpi xmlns:a14="http://schemas.microsoft.com/office/drawing/2010/main" val="0"/>
              </a:ext>
            </a:extLst>
          </a:blip>
          <a:srcRect b="23689"/>
          <a:stretch/>
        </p:blipFill>
        <p:spPr>
          <a:xfrm>
            <a:off x="3962400" y="6154484"/>
            <a:ext cx="1143000" cy="699596"/>
          </a:xfrm>
          <a:prstGeom prst="rect">
            <a:avLst/>
          </a:prstGeom>
        </p:spPr>
      </p:pic>
    </p:spTree>
    <p:extLst>
      <p:ext uri="{BB962C8B-B14F-4D97-AF65-F5344CB8AC3E}">
        <p14:creationId xmlns:p14="http://schemas.microsoft.com/office/powerpoint/2010/main" val="40419550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42900" y="-106363"/>
            <a:ext cx="8458200" cy="944563"/>
          </a:xfrm>
        </p:spPr>
        <p:txBody>
          <a:bodyPr/>
          <a:lstStyle/>
          <a:p>
            <a:pPr algn="ctr"/>
            <a:r>
              <a:rPr lang="en-GB" altLang="en-US" sz="3200" dirty="0" smtClean="0"/>
              <a:t>Mobile Ground Control Station (GCS)</a:t>
            </a:r>
          </a:p>
        </p:txBody>
      </p:sp>
      <p:sp>
        <p:nvSpPr>
          <p:cNvPr id="12291" name="Rectangle 2"/>
          <p:cNvSpPr>
            <a:spLocks noChangeArrowheads="1"/>
          </p:cNvSpPr>
          <p:nvPr/>
        </p:nvSpPr>
        <p:spPr bwMode="auto">
          <a:xfrm>
            <a:off x="4572000" y="2706688"/>
            <a:ext cx="1509553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Wingdings" panose="05000000000000000000" pitchFamily="2" charset="2"/>
              <a:buChar char="§"/>
              <a:defRPr sz="2800" b="1">
                <a:solidFill>
                  <a:srgbClr val="017F73"/>
                </a:solidFill>
                <a:latin typeface="Calibri" panose="020F0502020204030204" pitchFamily="34" charset="0"/>
              </a:defRPr>
            </a:lvl1pPr>
            <a:lvl2pPr marL="742950" indent="-285750">
              <a:spcBef>
                <a:spcPct val="20000"/>
              </a:spcBef>
              <a:buFont typeface="Times" panose="02020603050405020304" pitchFamily="18" charset="0"/>
              <a:buChar char="–"/>
              <a:defRPr sz="2400">
                <a:solidFill>
                  <a:srgbClr val="017F73"/>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rgbClr val="017F73"/>
                </a:solidFill>
                <a:latin typeface="Calibri" panose="020F0502020204030204" pitchFamily="34" charset="0"/>
              </a:defRPr>
            </a:lvl3pPr>
            <a:lvl4pPr marL="1600200" indent="-228600">
              <a:spcBef>
                <a:spcPct val="20000"/>
              </a:spcBef>
              <a:buFont typeface="Arial" panose="020B0604020202020204" pitchFamily="34" charset="0"/>
              <a:buChar char="–"/>
              <a:defRPr>
                <a:solidFill>
                  <a:srgbClr val="017F73"/>
                </a:solidFill>
                <a:latin typeface="Calibri" panose="020F0502020204030204" pitchFamily="34" charset="0"/>
              </a:defRPr>
            </a:lvl4pPr>
            <a:lvl5pPr marL="2057400" indent="-228600">
              <a:spcBef>
                <a:spcPct val="20000"/>
              </a:spcBef>
              <a:buFont typeface="Arial" panose="020B0604020202020204" pitchFamily="34" charset="0"/>
              <a:buChar char="»"/>
              <a:defRPr>
                <a:solidFill>
                  <a:srgbClr val="017F73"/>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9pPr>
          </a:lstStyle>
          <a:p>
            <a:pPr>
              <a:spcBef>
                <a:spcPct val="0"/>
              </a:spcBef>
              <a:buFontTx/>
              <a:buNone/>
            </a:pPr>
            <a:endParaRPr lang="en-GB" altLang="en-US" sz="1800" b="0">
              <a:solidFill>
                <a:schemeClr val="tx1"/>
              </a:solidFill>
              <a:latin typeface="Arial" panose="020B0604020202020204" pitchFamily="34" charset="0"/>
            </a:endParaRPr>
          </a:p>
        </p:txBody>
      </p:sp>
      <p:sp>
        <p:nvSpPr>
          <p:cNvPr id="12292" name="Rectangle 5"/>
          <p:cNvSpPr>
            <a:spLocks noChangeArrowheads="1"/>
          </p:cNvSpPr>
          <p:nvPr/>
        </p:nvSpPr>
        <p:spPr bwMode="auto">
          <a:xfrm>
            <a:off x="6126163" y="2552700"/>
            <a:ext cx="131222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Wingdings" panose="05000000000000000000" pitchFamily="2" charset="2"/>
              <a:buChar char="§"/>
              <a:defRPr sz="2800" b="1">
                <a:solidFill>
                  <a:srgbClr val="017F73"/>
                </a:solidFill>
                <a:latin typeface="Calibri" panose="020F0502020204030204" pitchFamily="34" charset="0"/>
              </a:defRPr>
            </a:lvl1pPr>
            <a:lvl2pPr marL="742950" indent="-285750">
              <a:spcBef>
                <a:spcPct val="20000"/>
              </a:spcBef>
              <a:buFont typeface="Times" panose="02020603050405020304" pitchFamily="18" charset="0"/>
              <a:buChar char="–"/>
              <a:defRPr sz="2400">
                <a:solidFill>
                  <a:srgbClr val="017F73"/>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rgbClr val="017F73"/>
                </a:solidFill>
                <a:latin typeface="Calibri" panose="020F0502020204030204" pitchFamily="34" charset="0"/>
              </a:defRPr>
            </a:lvl3pPr>
            <a:lvl4pPr marL="1600200" indent="-228600">
              <a:spcBef>
                <a:spcPct val="20000"/>
              </a:spcBef>
              <a:buFont typeface="Arial" panose="020B0604020202020204" pitchFamily="34" charset="0"/>
              <a:buChar char="–"/>
              <a:defRPr>
                <a:solidFill>
                  <a:srgbClr val="017F73"/>
                </a:solidFill>
                <a:latin typeface="Calibri" panose="020F0502020204030204" pitchFamily="34" charset="0"/>
              </a:defRPr>
            </a:lvl4pPr>
            <a:lvl5pPr marL="2057400" indent="-228600">
              <a:spcBef>
                <a:spcPct val="20000"/>
              </a:spcBef>
              <a:buFont typeface="Arial" panose="020B0604020202020204" pitchFamily="34" charset="0"/>
              <a:buChar char="»"/>
              <a:defRPr>
                <a:solidFill>
                  <a:srgbClr val="017F73"/>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017F73"/>
                </a:solidFill>
                <a:latin typeface="Calibri" panose="020F0502020204030204" pitchFamily="34" charset="0"/>
              </a:defRPr>
            </a:lvl9pPr>
          </a:lstStyle>
          <a:p>
            <a:pPr>
              <a:spcBef>
                <a:spcPct val="0"/>
              </a:spcBef>
              <a:buFontTx/>
              <a:buNone/>
            </a:pPr>
            <a:endParaRPr lang="en-GB" altLang="en-US" sz="1800" b="0">
              <a:solidFill>
                <a:schemeClr val="tx1"/>
              </a:solidFill>
              <a:latin typeface="Arial" panose="020B06040202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918325" y="762000"/>
            <a:ext cx="2057400" cy="1924050"/>
          </a:xfrm>
          <a:prstGeom prst="rect">
            <a:avLst/>
          </a:prstGeom>
          <a:ln>
            <a:noFill/>
          </a:ln>
          <a:effectLst>
            <a:outerShdw blurRad="292100" dist="139700" dir="2700000" algn="tl" rotWithShape="0">
              <a:srgbClr val="333333">
                <a:alpha val="65000"/>
              </a:srgbClr>
            </a:outerShdw>
          </a:effectLst>
        </p:spPr>
      </p:pic>
      <p:pic>
        <p:nvPicPr>
          <p:cNvPr id="12294" name="Picture 3" descr="C:\Users\ckeleshis\Desktop\Proposal\Images2\CRW_0189.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9275" y="762000"/>
            <a:ext cx="2693987" cy="40560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29483" y="3467624"/>
            <a:ext cx="2710163" cy="1851798"/>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72008" y="3481054"/>
            <a:ext cx="3399984" cy="2266656"/>
          </a:xfrm>
          <a:prstGeom prst="rect">
            <a:avLst/>
          </a:prstGeom>
          <a:ln>
            <a:noFill/>
          </a:ln>
          <a:effectLst>
            <a:outerShdw blurRad="292100" dist="139700" dir="2700000" algn="tl" rotWithShape="0">
              <a:srgbClr val="333333">
                <a:alpha val="65000"/>
              </a:srgbClr>
            </a:outerShdw>
          </a:effectLst>
        </p:spPr>
      </p:pic>
      <p:pic>
        <p:nvPicPr>
          <p:cNvPr id="10" name="Image 12"/>
          <p:cNvPicPr>
            <a:picLocks noGrp="1" noChangeAspect="1"/>
          </p:cNvPicPr>
          <p:nvPr>
            <p:ph idx="1"/>
          </p:nvPr>
        </p:nvPicPr>
        <p:blipFill>
          <a:blip r:embed="rId6" cstate="print">
            <a:extLst>
              <a:ext uri="{28A0092B-C50C-407E-A947-70E740481C1C}">
                <a14:useLocalDpi xmlns:a14="http://schemas.microsoft.com/office/drawing/2010/main"/>
              </a:ext>
            </a:extLst>
          </a:blip>
          <a:srcRect/>
          <a:stretch>
            <a:fillRect/>
          </a:stretch>
        </p:blipFill>
        <p:spPr bwMode="auto">
          <a:xfrm>
            <a:off x="3001086" y="762000"/>
            <a:ext cx="3475913" cy="2293137"/>
          </a:xfrm>
          <a:prstGeom prst="rect">
            <a:avLst/>
          </a:prstGeom>
          <a:noFill/>
          <a:ln>
            <a:noFill/>
          </a:ln>
        </p:spPr>
      </p:pic>
      <p:sp>
        <p:nvSpPr>
          <p:cNvPr id="11" name="Title 1"/>
          <p:cNvSpPr txBox="1">
            <a:spLocks/>
          </p:cNvSpPr>
          <p:nvPr/>
        </p:nvSpPr>
        <p:spPr bwMode="auto">
          <a:xfrm>
            <a:off x="2946399" y="2971800"/>
            <a:ext cx="2578271" cy="39557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kern="1200">
                <a:solidFill>
                  <a:srgbClr val="017F73"/>
                </a:solidFill>
                <a:latin typeface="+mj-lt"/>
                <a:ea typeface="+mj-ea"/>
                <a:cs typeface="+mj-cs"/>
              </a:defRPr>
            </a:lvl1pPr>
            <a:lvl2pPr algn="l" rtl="0" eaLnBrk="0" fontAlgn="base" hangingPunct="0">
              <a:spcBef>
                <a:spcPct val="0"/>
              </a:spcBef>
              <a:spcAft>
                <a:spcPct val="0"/>
              </a:spcAft>
              <a:defRPr sz="3600" b="1">
                <a:solidFill>
                  <a:srgbClr val="017F73"/>
                </a:solidFill>
                <a:latin typeface="Calibri" pitchFamily="34" charset="0"/>
              </a:defRPr>
            </a:lvl2pPr>
            <a:lvl3pPr algn="l" rtl="0" eaLnBrk="0" fontAlgn="base" hangingPunct="0">
              <a:spcBef>
                <a:spcPct val="0"/>
              </a:spcBef>
              <a:spcAft>
                <a:spcPct val="0"/>
              </a:spcAft>
              <a:defRPr sz="3600" b="1">
                <a:solidFill>
                  <a:srgbClr val="017F73"/>
                </a:solidFill>
                <a:latin typeface="Calibri" pitchFamily="34" charset="0"/>
              </a:defRPr>
            </a:lvl3pPr>
            <a:lvl4pPr algn="l" rtl="0" eaLnBrk="0" fontAlgn="base" hangingPunct="0">
              <a:spcBef>
                <a:spcPct val="0"/>
              </a:spcBef>
              <a:spcAft>
                <a:spcPct val="0"/>
              </a:spcAft>
              <a:defRPr sz="3600" b="1">
                <a:solidFill>
                  <a:srgbClr val="017F73"/>
                </a:solidFill>
                <a:latin typeface="Calibri" pitchFamily="34" charset="0"/>
              </a:defRPr>
            </a:lvl4pPr>
            <a:lvl5pPr algn="l" rtl="0" eaLnBrk="0" fontAlgn="base" hangingPunct="0">
              <a:spcBef>
                <a:spcPct val="0"/>
              </a:spcBef>
              <a:spcAft>
                <a:spcPct val="0"/>
              </a:spcAft>
              <a:defRPr sz="3600" b="1">
                <a:solidFill>
                  <a:srgbClr val="017F73"/>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1600" dirty="0" smtClean="0"/>
              <a:t>Truck with GCS</a:t>
            </a:r>
            <a:endParaRPr lang="en-US" sz="1600" dirty="0"/>
          </a:p>
        </p:txBody>
      </p:sp>
      <p:sp>
        <p:nvSpPr>
          <p:cNvPr id="12" name="Title 1"/>
          <p:cNvSpPr txBox="1">
            <a:spLocks/>
          </p:cNvSpPr>
          <p:nvPr/>
        </p:nvSpPr>
        <p:spPr bwMode="auto">
          <a:xfrm>
            <a:off x="20529" y="5020002"/>
            <a:ext cx="2578271" cy="39557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kern="1200">
                <a:solidFill>
                  <a:srgbClr val="017F73"/>
                </a:solidFill>
                <a:latin typeface="+mj-lt"/>
                <a:ea typeface="+mj-ea"/>
                <a:cs typeface="+mj-cs"/>
              </a:defRPr>
            </a:lvl1pPr>
            <a:lvl2pPr algn="l" rtl="0" eaLnBrk="0" fontAlgn="base" hangingPunct="0">
              <a:spcBef>
                <a:spcPct val="0"/>
              </a:spcBef>
              <a:spcAft>
                <a:spcPct val="0"/>
              </a:spcAft>
              <a:defRPr sz="3600" b="1">
                <a:solidFill>
                  <a:srgbClr val="017F73"/>
                </a:solidFill>
                <a:latin typeface="Calibri" pitchFamily="34" charset="0"/>
              </a:defRPr>
            </a:lvl2pPr>
            <a:lvl3pPr algn="l" rtl="0" eaLnBrk="0" fontAlgn="base" hangingPunct="0">
              <a:spcBef>
                <a:spcPct val="0"/>
              </a:spcBef>
              <a:spcAft>
                <a:spcPct val="0"/>
              </a:spcAft>
              <a:defRPr sz="3600" b="1">
                <a:solidFill>
                  <a:srgbClr val="017F73"/>
                </a:solidFill>
                <a:latin typeface="Calibri" pitchFamily="34" charset="0"/>
              </a:defRPr>
            </a:lvl3pPr>
            <a:lvl4pPr algn="l" rtl="0" eaLnBrk="0" fontAlgn="base" hangingPunct="0">
              <a:spcBef>
                <a:spcPct val="0"/>
              </a:spcBef>
              <a:spcAft>
                <a:spcPct val="0"/>
              </a:spcAft>
              <a:defRPr sz="3600" b="1">
                <a:solidFill>
                  <a:srgbClr val="017F73"/>
                </a:solidFill>
                <a:latin typeface="Calibri" pitchFamily="34" charset="0"/>
              </a:defRPr>
            </a:lvl4pPr>
            <a:lvl5pPr algn="l" rtl="0" eaLnBrk="0" fontAlgn="base" hangingPunct="0">
              <a:spcBef>
                <a:spcPct val="0"/>
              </a:spcBef>
              <a:spcAft>
                <a:spcPct val="0"/>
              </a:spcAft>
              <a:defRPr sz="3600" b="1">
                <a:solidFill>
                  <a:srgbClr val="017F73"/>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1600" dirty="0" smtClean="0"/>
              <a:t>GCS / Mobile Laboratory</a:t>
            </a:r>
            <a:endParaRPr lang="en-US" sz="1600" dirty="0"/>
          </a:p>
        </p:txBody>
      </p:sp>
      <p:sp>
        <p:nvSpPr>
          <p:cNvPr id="13" name="Title 1"/>
          <p:cNvSpPr txBox="1">
            <a:spLocks/>
          </p:cNvSpPr>
          <p:nvPr/>
        </p:nvSpPr>
        <p:spPr bwMode="auto">
          <a:xfrm>
            <a:off x="7854864" y="5257800"/>
            <a:ext cx="2578271" cy="39557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kern="1200">
                <a:solidFill>
                  <a:srgbClr val="017F73"/>
                </a:solidFill>
                <a:latin typeface="+mj-lt"/>
                <a:ea typeface="+mj-ea"/>
                <a:cs typeface="+mj-cs"/>
              </a:defRPr>
            </a:lvl1pPr>
            <a:lvl2pPr algn="l" rtl="0" eaLnBrk="0" fontAlgn="base" hangingPunct="0">
              <a:spcBef>
                <a:spcPct val="0"/>
              </a:spcBef>
              <a:spcAft>
                <a:spcPct val="0"/>
              </a:spcAft>
              <a:defRPr sz="3600" b="1">
                <a:solidFill>
                  <a:srgbClr val="017F73"/>
                </a:solidFill>
                <a:latin typeface="Calibri" pitchFamily="34" charset="0"/>
              </a:defRPr>
            </a:lvl2pPr>
            <a:lvl3pPr algn="l" rtl="0" eaLnBrk="0" fontAlgn="base" hangingPunct="0">
              <a:spcBef>
                <a:spcPct val="0"/>
              </a:spcBef>
              <a:spcAft>
                <a:spcPct val="0"/>
              </a:spcAft>
              <a:defRPr sz="3600" b="1">
                <a:solidFill>
                  <a:srgbClr val="017F73"/>
                </a:solidFill>
                <a:latin typeface="Calibri" pitchFamily="34" charset="0"/>
              </a:defRPr>
            </a:lvl3pPr>
            <a:lvl4pPr algn="l" rtl="0" eaLnBrk="0" fontAlgn="base" hangingPunct="0">
              <a:spcBef>
                <a:spcPct val="0"/>
              </a:spcBef>
              <a:spcAft>
                <a:spcPct val="0"/>
              </a:spcAft>
              <a:defRPr sz="3600" b="1">
                <a:solidFill>
                  <a:srgbClr val="017F73"/>
                </a:solidFill>
                <a:latin typeface="Calibri" pitchFamily="34" charset="0"/>
              </a:defRPr>
            </a:lvl4pPr>
            <a:lvl5pPr algn="l" rtl="0" eaLnBrk="0" fontAlgn="base" hangingPunct="0">
              <a:spcBef>
                <a:spcPct val="0"/>
              </a:spcBef>
              <a:spcAft>
                <a:spcPct val="0"/>
              </a:spcAft>
              <a:defRPr sz="3600" b="1">
                <a:solidFill>
                  <a:srgbClr val="017F73"/>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1600" dirty="0" smtClean="0"/>
              <a:t>Portable GCS</a:t>
            </a:r>
            <a:endParaRPr lang="en-US" sz="1600" dirty="0"/>
          </a:p>
        </p:txBody>
      </p:sp>
      <p:sp>
        <p:nvSpPr>
          <p:cNvPr id="14" name="Title 1"/>
          <p:cNvSpPr txBox="1">
            <a:spLocks/>
          </p:cNvSpPr>
          <p:nvPr/>
        </p:nvSpPr>
        <p:spPr bwMode="auto">
          <a:xfrm>
            <a:off x="2718871" y="5747710"/>
            <a:ext cx="2578271" cy="39557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kern="1200">
                <a:solidFill>
                  <a:srgbClr val="017F73"/>
                </a:solidFill>
                <a:latin typeface="+mj-lt"/>
                <a:ea typeface="+mj-ea"/>
                <a:cs typeface="+mj-cs"/>
              </a:defRPr>
            </a:lvl1pPr>
            <a:lvl2pPr algn="l" rtl="0" eaLnBrk="0" fontAlgn="base" hangingPunct="0">
              <a:spcBef>
                <a:spcPct val="0"/>
              </a:spcBef>
              <a:spcAft>
                <a:spcPct val="0"/>
              </a:spcAft>
              <a:defRPr sz="3600" b="1">
                <a:solidFill>
                  <a:srgbClr val="017F73"/>
                </a:solidFill>
                <a:latin typeface="Calibri" pitchFamily="34" charset="0"/>
              </a:defRPr>
            </a:lvl2pPr>
            <a:lvl3pPr algn="l" rtl="0" eaLnBrk="0" fontAlgn="base" hangingPunct="0">
              <a:spcBef>
                <a:spcPct val="0"/>
              </a:spcBef>
              <a:spcAft>
                <a:spcPct val="0"/>
              </a:spcAft>
              <a:defRPr sz="3600" b="1">
                <a:solidFill>
                  <a:srgbClr val="017F73"/>
                </a:solidFill>
                <a:latin typeface="Calibri" pitchFamily="34" charset="0"/>
              </a:defRPr>
            </a:lvl3pPr>
            <a:lvl4pPr algn="l" rtl="0" eaLnBrk="0" fontAlgn="base" hangingPunct="0">
              <a:spcBef>
                <a:spcPct val="0"/>
              </a:spcBef>
              <a:spcAft>
                <a:spcPct val="0"/>
              </a:spcAft>
              <a:defRPr sz="3600" b="1">
                <a:solidFill>
                  <a:srgbClr val="017F73"/>
                </a:solidFill>
                <a:latin typeface="Calibri" pitchFamily="34" charset="0"/>
              </a:defRPr>
            </a:lvl4pPr>
            <a:lvl5pPr algn="l" rtl="0" eaLnBrk="0" fontAlgn="base" hangingPunct="0">
              <a:spcBef>
                <a:spcPct val="0"/>
              </a:spcBef>
              <a:spcAft>
                <a:spcPct val="0"/>
              </a:spcAft>
              <a:defRPr sz="3600" b="1">
                <a:solidFill>
                  <a:srgbClr val="017F73"/>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1600" dirty="0" smtClean="0"/>
              <a:t>Monitoring &amp; Control of </a:t>
            </a:r>
            <a:br>
              <a:rPr lang="en-US" sz="1600" dirty="0" smtClean="0"/>
            </a:br>
            <a:r>
              <a:rPr lang="en-US" sz="1600" dirty="0" smtClean="0"/>
              <a:t>UAV, Payload, Camera</a:t>
            </a:r>
            <a:endParaRPr lang="en-US" sz="1600" dirty="0"/>
          </a:p>
        </p:txBody>
      </p:sp>
      <p:pic>
        <p:nvPicPr>
          <p:cNvPr id="15" name="Picture 14"/>
          <p:cNvPicPr>
            <a:picLocks noChangeAspect="1"/>
          </p:cNvPicPr>
          <p:nvPr/>
        </p:nvPicPr>
        <p:blipFill rotWithShape="1">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rcRect b="23689"/>
          <a:stretch/>
        </p:blipFill>
        <p:spPr>
          <a:xfrm>
            <a:off x="4114800" y="6168048"/>
            <a:ext cx="1143000" cy="699596"/>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4627</TotalTime>
  <Words>1786</Words>
  <Application>Microsoft Office PowerPoint</Application>
  <PresentationFormat>On-screen Show (4:3)</PresentationFormat>
  <Paragraphs>309</Paragraphs>
  <Slides>23</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Comic Sans MS</vt:lpstr>
      <vt:lpstr>Times</vt:lpstr>
      <vt:lpstr>Wingdings</vt:lpstr>
      <vt:lpstr>Wingdings 2</vt:lpstr>
      <vt:lpstr>Office Theme</vt:lpstr>
      <vt:lpstr>PowerPoint Presentation</vt:lpstr>
      <vt:lpstr>Outline</vt:lpstr>
      <vt:lpstr>History</vt:lpstr>
      <vt:lpstr>Scope</vt:lpstr>
      <vt:lpstr>Applications - Capabilities</vt:lpstr>
      <vt:lpstr>PowerPoint Presentation</vt:lpstr>
      <vt:lpstr>Infrastructure</vt:lpstr>
      <vt:lpstr>Fleet of Unmanned Aerial Vehicles (UAVs)</vt:lpstr>
      <vt:lpstr>Mobile Ground Control Station (GCS)</vt:lpstr>
      <vt:lpstr>Outline</vt:lpstr>
      <vt:lpstr>Air Pollution in Athens Campaign</vt:lpstr>
      <vt:lpstr>Aerosol-Cloud Interactions Campaign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Outline</vt:lpstr>
      <vt:lpstr>PowerPoint Presentation</vt:lpstr>
      <vt:lpstr>PowerPoint Presentation</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STACHEM Project</dc:title>
  <dc:creator>Christos Keleshis</dc:creator>
  <cp:lastModifiedBy>Christos Keleshis</cp:lastModifiedBy>
  <cp:revision>254</cp:revision>
  <dcterms:created xsi:type="dcterms:W3CDTF">2009-02-16T14:47:52Z</dcterms:created>
  <dcterms:modified xsi:type="dcterms:W3CDTF">2016-10-21T06:03:58Z</dcterms:modified>
</cp:coreProperties>
</file>