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30.jpg" ContentType="image/jpg"/>
  <Override PartName="/ppt/media/image33.jpg" ContentType="image/jp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08" r:id="rId2"/>
    <p:sldId id="415" r:id="rId3"/>
    <p:sldId id="416" r:id="rId4"/>
    <p:sldId id="419" r:id="rId5"/>
    <p:sldId id="421" r:id="rId6"/>
    <p:sldId id="424" r:id="rId7"/>
    <p:sldId id="432" r:id="rId8"/>
    <p:sldId id="425" r:id="rId9"/>
    <p:sldId id="434" r:id="rId10"/>
    <p:sldId id="433" r:id="rId11"/>
    <p:sldId id="414" r:id="rId12"/>
    <p:sldId id="427" r:id="rId13"/>
    <p:sldId id="448" r:id="rId14"/>
    <p:sldId id="450" r:id="rId15"/>
    <p:sldId id="411" r:id="rId16"/>
    <p:sldId id="447" r:id="rId17"/>
    <p:sldId id="413" r:id="rId18"/>
    <p:sldId id="435" r:id="rId19"/>
    <p:sldId id="412" r:id="rId20"/>
    <p:sldId id="451" r:id="rId21"/>
  </p:sldIdLst>
  <p:sldSz cx="9144000" cy="6858000" type="screen4x3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DAE7F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87567" autoAdjust="0"/>
  </p:normalViewPr>
  <p:slideViewPr>
    <p:cSldViewPr snapToGrid="0" snapToObjects="1">
      <p:cViewPr>
        <p:scale>
          <a:sx n="75" d="100"/>
          <a:sy n="75" d="100"/>
        </p:scale>
        <p:origin x="-184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957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48762-2B87-4259-AA2C-203F745E1A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E7356AE-6DC9-4DC6-965A-D5F816E5D308}">
      <dgm:prSet phldrT="[Text]" custT="1"/>
      <dgm:spPr/>
      <dgm:t>
        <a:bodyPr/>
        <a:lstStyle/>
        <a:p>
          <a:r>
            <a:rPr lang="it-IT" sz="2800" dirty="0" smtClean="0"/>
            <a:t>VLL - Very Low Level Operations</a:t>
          </a:r>
          <a:endParaRPr lang="it-IT" sz="2800" dirty="0"/>
        </a:p>
      </dgm:t>
    </dgm:pt>
    <dgm:pt modelId="{3ADAE3CB-3659-4748-846B-7540F612327D}" type="parTrans" cxnId="{1BF9C2BE-5FEC-461D-B6D9-F33C117AF123}">
      <dgm:prSet/>
      <dgm:spPr/>
      <dgm:t>
        <a:bodyPr/>
        <a:lstStyle/>
        <a:p>
          <a:endParaRPr lang="it-IT" sz="2800"/>
        </a:p>
      </dgm:t>
    </dgm:pt>
    <dgm:pt modelId="{DE27C066-C90D-4C31-BBF9-A70264E94FE8}" type="sibTrans" cxnId="{1BF9C2BE-5FEC-461D-B6D9-F33C117AF123}">
      <dgm:prSet/>
      <dgm:spPr/>
      <dgm:t>
        <a:bodyPr/>
        <a:lstStyle/>
        <a:p>
          <a:endParaRPr lang="it-IT" sz="2800"/>
        </a:p>
      </dgm:t>
    </dgm:pt>
    <dgm:pt modelId="{34ED177F-05D5-42C4-B304-185C8EFF67A5}">
      <dgm:prSet phldrT="[Text]" custT="1"/>
      <dgm:spPr/>
      <dgm:t>
        <a:bodyPr/>
        <a:lstStyle/>
        <a:p>
          <a:r>
            <a:rPr lang="it-IT" sz="2800" dirty="0" smtClean="0"/>
            <a:t>UTM Vision</a:t>
          </a:r>
          <a:endParaRPr lang="it-IT" sz="2800" dirty="0"/>
        </a:p>
      </dgm:t>
    </dgm:pt>
    <dgm:pt modelId="{BCAE42DB-78B6-4A6F-98CA-C514C4471D3E}" type="parTrans" cxnId="{1A3220F1-25A0-432E-B80B-4FD0BF25559C}">
      <dgm:prSet/>
      <dgm:spPr/>
      <dgm:t>
        <a:bodyPr/>
        <a:lstStyle/>
        <a:p>
          <a:endParaRPr lang="it-IT" sz="2800"/>
        </a:p>
      </dgm:t>
    </dgm:pt>
    <dgm:pt modelId="{4D02F194-01B9-4E2A-89D8-5203C4A9D5C2}" type="sibTrans" cxnId="{1A3220F1-25A0-432E-B80B-4FD0BF25559C}">
      <dgm:prSet/>
      <dgm:spPr/>
      <dgm:t>
        <a:bodyPr/>
        <a:lstStyle/>
        <a:p>
          <a:endParaRPr lang="it-IT" sz="2800"/>
        </a:p>
      </dgm:t>
    </dgm:pt>
    <dgm:pt modelId="{E74DB9CB-A02E-40AC-B166-DF109AFFD739}">
      <dgm:prSet phldrT="[Text]" custT="1"/>
      <dgm:spPr/>
      <dgm:t>
        <a:bodyPr/>
        <a:lstStyle/>
        <a:p>
          <a:r>
            <a:rPr lang="it-IT" sz="2800" dirty="0" smtClean="0"/>
            <a:t>IDS UTM platform capabilities  </a:t>
          </a:r>
          <a:endParaRPr lang="it-IT" sz="2800" dirty="0"/>
        </a:p>
      </dgm:t>
    </dgm:pt>
    <dgm:pt modelId="{FE844959-9E97-45DE-B3CD-B2732EAAD6DA}" type="parTrans" cxnId="{5C02CC8F-3A19-4632-B4D3-75981D50787B}">
      <dgm:prSet/>
      <dgm:spPr/>
      <dgm:t>
        <a:bodyPr/>
        <a:lstStyle/>
        <a:p>
          <a:endParaRPr lang="it-IT" sz="2800"/>
        </a:p>
      </dgm:t>
    </dgm:pt>
    <dgm:pt modelId="{B82D6A52-B372-4269-B13B-6F838EADFEF5}" type="sibTrans" cxnId="{5C02CC8F-3A19-4632-B4D3-75981D50787B}">
      <dgm:prSet/>
      <dgm:spPr/>
      <dgm:t>
        <a:bodyPr/>
        <a:lstStyle/>
        <a:p>
          <a:endParaRPr lang="it-IT" sz="2800"/>
        </a:p>
      </dgm:t>
    </dgm:pt>
    <dgm:pt modelId="{47B0B9E2-6DF1-4F3B-A863-068FC84FFB3C}">
      <dgm:prSet phldrT="[Text]" custT="1"/>
      <dgm:spPr/>
      <dgm:t>
        <a:bodyPr/>
        <a:lstStyle/>
        <a:p>
          <a:r>
            <a:rPr lang="it-IT" sz="2800" dirty="0" smtClean="0"/>
            <a:t>Introduction</a:t>
          </a:r>
          <a:endParaRPr lang="it-IT" sz="2800" dirty="0"/>
        </a:p>
      </dgm:t>
    </dgm:pt>
    <dgm:pt modelId="{D7019C88-DB1E-4ABB-9C9B-7081B53BBDDF}" type="parTrans" cxnId="{E9356EB2-E7CD-485F-8C40-0CB7C6AA9A4A}">
      <dgm:prSet/>
      <dgm:spPr/>
      <dgm:t>
        <a:bodyPr/>
        <a:lstStyle/>
        <a:p>
          <a:endParaRPr lang="it-IT" sz="2800"/>
        </a:p>
      </dgm:t>
    </dgm:pt>
    <dgm:pt modelId="{41C70103-C7AE-4C5B-AB0F-48E5B9ED058D}" type="sibTrans" cxnId="{E9356EB2-E7CD-485F-8C40-0CB7C6AA9A4A}">
      <dgm:prSet/>
      <dgm:spPr/>
      <dgm:t>
        <a:bodyPr/>
        <a:lstStyle/>
        <a:p>
          <a:endParaRPr lang="it-IT" sz="2800"/>
        </a:p>
      </dgm:t>
    </dgm:pt>
    <dgm:pt modelId="{9E490903-663B-4357-BCE7-703914B642FA}">
      <dgm:prSet phldrT="[Text]" custT="1"/>
      <dgm:spPr/>
      <dgm:t>
        <a:bodyPr/>
        <a:lstStyle/>
        <a:p>
          <a:r>
            <a:rPr lang="it-IT" sz="2800" dirty="0" smtClean="0"/>
            <a:t>Regulatory Environment VLOS </a:t>
          </a:r>
          <a:r>
            <a:rPr lang="it-IT" sz="2800" dirty="0" smtClean="0">
              <a:sym typeface="Wingdings" panose="05000000000000000000" pitchFamily="2" charset="2"/>
            </a:rPr>
            <a:t></a:t>
          </a:r>
          <a:r>
            <a:rPr lang="it-IT" sz="2800" dirty="0" smtClean="0"/>
            <a:t>BVLOS  </a:t>
          </a:r>
          <a:endParaRPr lang="it-IT" sz="2800" dirty="0"/>
        </a:p>
      </dgm:t>
    </dgm:pt>
    <dgm:pt modelId="{0C0D8564-C300-4857-AFD1-02CAAA0EC327}" type="parTrans" cxnId="{2D656ADE-DC4B-4B91-B6AB-5FD6B96FE347}">
      <dgm:prSet/>
      <dgm:spPr/>
      <dgm:t>
        <a:bodyPr/>
        <a:lstStyle/>
        <a:p>
          <a:endParaRPr lang="it-IT" sz="2800"/>
        </a:p>
      </dgm:t>
    </dgm:pt>
    <dgm:pt modelId="{62B01B01-39D5-478B-873C-27CC16BB48EB}" type="sibTrans" cxnId="{2D656ADE-DC4B-4B91-B6AB-5FD6B96FE347}">
      <dgm:prSet/>
      <dgm:spPr/>
      <dgm:t>
        <a:bodyPr/>
        <a:lstStyle/>
        <a:p>
          <a:endParaRPr lang="it-IT" sz="2800"/>
        </a:p>
      </dgm:t>
    </dgm:pt>
    <dgm:pt modelId="{A75AC46E-7D00-46D1-B2D5-74C80425D809}">
      <dgm:prSet phldrT="[Text]" custT="1"/>
      <dgm:spPr/>
      <dgm:t>
        <a:bodyPr/>
        <a:lstStyle/>
        <a:p>
          <a:r>
            <a:rPr lang="it-IT" sz="2800" dirty="0" smtClean="0"/>
            <a:t>Implementation Roadmap</a:t>
          </a:r>
          <a:endParaRPr lang="it-IT" sz="2800" dirty="0"/>
        </a:p>
      </dgm:t>
    </dgm:pt>
    <dgm:pt modelId="{38A09D9F-40F0-40D0-8699-9A6D7374132C}" type="parTrans" cxnId="{35B765F1-3283-4C58-8994-8846E98006A7}">
      <dgm:prSet/>
      <dgm:spPr/>
      <dgm:t>
        <a:bodyPr/>
        <a:lstStyle/>
        <a:p>
          <a:endParaRPr lang="it-IT" sz="2800"/>
        </a:p>
      </dgm:t>
    </dgm:pt>
    <dgm:pt modelId="{C500B050-FE3D-40C4-BE03-EBEEDDA2BFA0}" type="sibTrans" cxnId="{35B765F1-3283-4C58-8994-8846E98006A7}">
      <dgm:prSet/>
      <dgm:spPr/>
      <dgm:t>
        <a:bodyPr/>
        <a:lstStyle/>
        <a:p>
          <a:endParaRPr lang="it-IT" sz="2800"/>
        </a:p>
      </dgm:t>
    </dgm:pt>
    <dgm:pt modelId="{BFEC2363-163B-4B1C-AB1B-DE85BF747A41}" type="pres">
      <dgm:prSet presAssocID="{4B848762-2B87-4259-AA2C-203F745E1A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BC9B1054-3518-4021-9A20-E063E81F7749}" type="pres">
      <dgm:prSet presAssocID="{4B848762-2B87-4259-AA2C-203F745E1A6D}" presName="Name1" presStyleCnt="0"/>
      <dgm:spPr/>
    </dgm:pt>
    <dgm:pt modelId="{8769C16E-23EB-4B39-9B5D-ADA384AEF642}" type="pres">
      <dgm:prSet presAssocID="{4B848762-2B87-4259-AA2C-203F745E1A6D}" presName="cycle" presStyleCnt="0"/>
      <dgm:spPr/>
    </dgm:pt>
    <dgm:pt modelId="{17FA3DE3-15BE-463F-AA86-616B1F997651}" type="pres">
      <dgm:prSet presAssocID="{4B848762-2B87-4259-AA2C-203F745E1A6D}" presName="srcNode" presStyleLbl="node1" presStyleIdx="0" presStyleCnt="6"/>
      <dgm:spPr/>
    </dgm:pt>
    <dgm:pt modelId="{25A850CA-91A3-4EEC-B458-4DB95878A6D3}" type="pres">
      <dgm:prSet presAssocID="{4B848762-2B87-4259-AA2C-203F745E1A6D}" presName="conn" presStyleLbl="parChTrans1D2" presStyleIdx="0" presStyleCnt="1"/>
      <dgm:spPr/>
      <dgm:t>
        <a:bodyPr/>
        <a:lstStyle/>
        <a:p>
          <a:endParaRPr lang="it-IT"/>
        </a:p>
      </dgm:t>
    </dgm:pt>
    <dgm:pt modelId="{6E86419F-876A-4BF0-86B9-58CB7766F4AB}" type="pres">
      <dgm:prSet presAssocID="{4B848762-2B87-4259-AA2C-203F745E1A6D}" presName="extraNode" presStyleLbl="node1" presStyleIdx="0" presStyleCnt="6"/>
      <dgm:spPr/>
    </dgm:pt>
    <dgm:pt modelId="{D5D5725F-E468-4076-8941-A37CDDD153BC}" type="pres">
      <dgm:prSet presAssocID="{4B848762-2B87-4259-AA2C-203F745E1A6D}" presName="dstNode" presStyleLbl="node1" presStyleIdx="0" presStyleCnt="6"/>
      <dgm:spPr/>
    </dgm:pt>
    <dgm:pt modelId="{9CF0675B-0A96-4BCB-AA30-79AA54BC9270}" type="pres">
      <dgm:prSet presAssocID="{47B0B9E2-6DF1-4F3B-A863-068FC84FFB3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897B11-9ADA-4259-BB9E-18F503F96E97}" type="pres">
      <dgm:prSet presAssocID="{47B0B9E2-6DF1-4F3B-A863-068FC84FFB3C}" presName="accent_1" presStyleCnt="0"/>
      <dgm:spPr/>
    </dgm:pt>
    <dgm:pt modelId="{DD8831C0-1502-4505-8D32-A05589ECF519}" type="pres">
      <dgm:prSet presAssocID="{47B0B9E2-6DF1-4F3B-A863-068FC84FFB3C}" presName="accentRepeatNode" presStyleLbl="solidFgAcc1" presStyleIdx="0" presStyleCnt="6"/>
      <dgm:spPr/>
    </dgm:pt>
    <dgm:pt modelId="{859D5470-5A4F-4361-8B65-10A0033051F8}" type="pres">
      <dgm:prSet presAssocID="{EE7356AE-6DC9-4DC6-965A-D5F816E5D30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235BB4-AB32-4814-957F-511429004B50}" type="pres">
      <dgm:prSet presAssocID="{EE7356AE-6DC9-4DC6-965A-D5F816E5D308}" presName="accent_2" presStyleCnt="0"/>
      <dgm:spPr/>
    </dgm:pt>
    <dgm:pt modelId="{350FFB5F-8736-4133-A93C-F03555B77198}" type="pres">
      <dgm:prSet presAssocID="{EE7356AE-6DC9-4DC6-965A-D5F816E5D308}" presName="accentRepeatNode" presStyleLbl="solidFgAcc1" presStyleIdx="1" presStyleCnt="6"/>
      <dgm:spPr/>
    </dgm:pt>
    <dgm:pt modelId="{2F011BBC-E280-4822-AC9D-CB7C945AE22D}" type="pres">
      <dgm:prSet presAssocID="{9E490903-663B-4357-BCE7-703914B642F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2CB56A-130B-4992-A7BA-608A2535D26D}" type="pres">
      <dgm:prSet presAssocID="{9E490903-663B-4357-BCE7-703914B642FA}" presName="accent_3" presStyleCnt="0"/>
      <dgm:spPr/>
    </dgm:pt>
    <dgm:pt modelId="{9DCB55FE-DA3E-4623-8D50-D899D99ADCD7}" type="pres">
      <dgm:prSet presAssocID="{9E490903-663B-4357-BCE7-703914B642FA}" presName="accentRepeatNode" presStyleLbl="solidFgAcc1" presStyleIdx="2" presStyleCnt="6"/>
      <dgm:spPr/>
    </dgm:pt>
    <dgm:pt modelId="{B33F9C78-5510-4C0E-B590-7D42FD6CDF5B}" type="pres">
      <dgm:prSet presAssocID="{34ED177F-05D5-42C4-B304-185C8EFF67A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DCF346-78B6-4EF4-B851-8E96EBB1A3E0}" type="pres">
      <dgm:prSet presAssocID="{34ED177F-05D5-42C4-B304-185C8EFF67A5}" presName="accent_4" presStyleCnt="0"/>
      <dgm:spPr/>
    </dgm:pt>
    <dgm:pt modelId="{0BFCD4F3-3871-4D39-823A-728697B1423F}" type="pres">
      <dgm:prSet presAssocID="{34ED177F-05D5-42C4-B304-185C8EFF67A5}" presName="accentRepeatNode" presStyleLbl="solidFgAcc1" presStyleIdx="3" presStyleCnt="6"/>
      <dgm:spPr/>
    </dgm:pt>
    <dgm:pt modelId="{39B5F598-033D-41D5-974D-33878970CD16}" type="pres">
      <dgm:prSet presAssocID="{E74DB9CB-A02E-40AC-B166-DF109AFFD73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CDE9DE-94EA-490C-A4C0-0D656C3F11C0}" type="pres">
      <dgm:prSet presAssocID="{E74DB9CB-A02E-40AC-B166-DF109AFFD739}" presName="accent_5" presStyleCnt="0"/>
      <dgm:spPr/>
    </dgm:pt>
    <dgm:pt modelId="{36DDADBF-8AFA-4DCF-B0A7-75891FB59FE1}" type="pres">
      <dgm:prSet presAssocID="{E74DB9CB-A02E-40AC-B166-DF109AFFD739}" presName="accentRepeatNode" presStyleLbl="solidFgAcc1" presStyleIdx="4" presStyleCnt="6"/>
      <dgm:spPr/>
    </dgm:pt>
    <dgm:pt modelId="{8DADC6D2-F3D9-4CC1-BB44-674053B9EBBD}" type="pres">
      <dgm:prSet presAssocID="{A75AC46E-7D00-46D1-B2D5-74C80425D80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156872-12A6-4690-A8DF-2FC375B0B787}" type="pres">
      <dgm:prSet presAssocID="{A75AC46E-7D00-46D1-B2D5-74C80425D809}" presName="accent_6" presStyleCnt="0"/>
      <dgm:spPr/>
    </dgm:pt>
    <dgm:pt modelId="{EAD7E2C6-4354-40FE-8661-AA3A4BCE4AA4}" type="pres">
      <dgm:prSet presAssocID="{A75AC46E-7D00-46D1-B2D5-74C80425D809}" presName="accentRepeatNode" presStyleLbl="solidFgAcc1" presStyleIdx="5" presStyleCnt="6"/>
      <dgm:spPr/>
    </dgm:pt>
  </dgm:ptLst>
  <dgm:cxnLst>
    <dgm:cxn modelId="{160F8CB7-8C49-4B7D-85E1-DE5FEB8AF096}" type="presOf" srcId="{9E490903-663B-4357-BCE7-703914B642FA}" destId="{2F011BBC-E280-4822-AC9D-CB7C945AE22D}" srcOrd="0" destOrd="0" presId="urn:microsoft.com/office/officeart/2008/layout/VerticalCurvedList"/>
    <dgm:cxn modelId="{0A46BECB-F6D6-45C4-B5C9-F29C4660615B}" type="presOf" srcId="{A75AC46E-7D00-46D1-B2D5-74C80425D809}" destId="{8DADC6D2-F3D9-4CC1-BB44-674053B9EBBD}" srcOrd="0" destOrd="0" presId="urn:microsoft.com/office/officeart/2008/layout/VerticalCurvedList"/>
    <dgm:cxn modelId="{35B765F1-3283-4C58-8994-8846E98006A7}" srcId="{4B848762-2B87-4259-AA2C-203F745E1A6D}" destId="{A75AC46E-7D00-46D1-B2D5-74C80425D809}" srcOrd="5" destOrd="0" parTransId="{38A09D9F-40F0-40D0-8699-9A6D7374132C}" sibTransId="{C500B050-FE3D-40C4-BE03-EBEEDDA2BFA0}"/>
    <dgm:cxn modelId="{F0A1CEDF-AC6B-42EF-874F-EE4439E6804D}" type="presOf" srcId="{47B0B9E2-6DF1-4F3B-A863-068FC84FFB3C}" destId="{9CF0675B-0A96-4BCB-AA30-79AA54BC9270}" srcOrd="0" destOrd="0" presId="urn:microsoft.com/office/officeart/2008/layout/VerticalCurvedList"/>
    <dgm:cxn modelId="{936D8F66-3B7E-4574-A1C0-9F0A7C422AB7}" type="presOf" srcId="{34ED177F-05D5-42C4-B304-185C8EFF67A5}" destId="{B33F9C78-5510-4C0E-B590-7D42FD6CDF5B}" srcOrd="0" destOrd="0" presId="urn:microsoft.com/office/officeart/2008/layout/VerticalCurvedList"/>
    <dgm:cxn modelId="{8FA22320-6A33-42E4-951C-1C6086C84615}" type="presOf" srcId="{41C70103-C7AE-4C5B-AB0F-48E5B9ED058D}" destId="{25A850CA-91A3-4EEC-B458-4DB95878A6D3}" srcOrd="0" destOrd="0" presId="urn:microsoft.com/office/officeart/2008/layout/VerticalCurvedList"/>
    <dgm:cxn modelId="{15FFBAA3-4E81-4666-80AD-DE01517CC38D}" type="presOf" srcId="{4B848762-2B87-4259-AA2C-203F745E1A6D}" destId="{BFEC2363-163B-4B1C-AB1B-DE85BF747A41}" srcOrd="0" destOrd="0" presId="urn:microsoft.com/office/officeart/2008/layout/VerticalCurvedList"/>
    <dgm:cxn modelId="{F46CA12C-A75F-41EB-AE07-4D72A197AB82}" type="presOf" srcId="{E74DB9CB-A02E-40AC-B166-DF109AFFD739}" destId="{39B5F598-033D-41D5-974D-33878970CD16}" srcOrd="0" destOrd="0" presId="urn:microsoft.com/office/officeart/2008/layout/VerticalCurvedList"/>
    <dgm:cxn modelId="{2D656ADE-DC4B-4B91-B6AB-5FD6B96FE347}" srcId="{4B848762-2B87-4259-AA2C-203F745E1A6D}" destId="{9E490903-663B-4357-BCE7-703914B642FA}" srcOrd="2" destOrd="0" parTransId="{0C0D8564-C300-4857-AFD1-02CAAA0EC327}" sibTransId="{62B01B01-39D5-478B-873C-27CC16BB48EB}"/>
    <dgm:cxn modelId="{5C02CC8F-3A19-4632-B4D3-75981D50787B}" srcId="{4B848762-2B87-4259-AA2C-203F745E1A6D}" destId="{E74DB9CB-A02E-40AC-B166-DF109AFFD739}" srcOrd="4" destOrd="0" parTransId="{FE844959-9E97-45DE-B3CD-B2732EAAD6DA}" sibTransId="{B82D6A52-B372-4269-B13B-6F838EADFEF5}"/>
    <dgm:cxn modelId="{B9D34342-D31D-496B-A882-DD8C915A6BC0}" type="presOf" srcId="{EE7356AE-6DC9-4DC6-965A-D5F816E5D308}" destId="{859D5470-5A4F-4361-8B65-10A0033051F8}" srcOrd="0" destOrd="0" presId="urn:microsoft.com/office/officeart/2008/layout/VerticalCurvedList"/>
    <dgm:cxn modelId="{1BF9C2BE-5FEC-461D-B6D9-F33C117AF123}" srcId="{4B848762-2B87-4259-AA2C-203F745E1A6D}" destId="{EE7356AE-6DC9-4DC6-965A-D5F816E5D308}" srcOrd="1" destOrd="0" parTransId="{3ADAE3CB-3659-4748-846B-7540F612327D}" sibTransId="{DE27C066-C90D-4C31-BBF9-A70264E94FE8}"/>
    <dgm:cxn modelId="{E9356EB2-E7CD-485F-8C40-0CB7C6AA9A4A}" srcId="{4B848762-2B87-4259-AA2C-203F745E1A6D}" destId="{47B0B9E2-6DF1-4F3B-A863-068FC84FFB3C}" srcOrd="0" destOrd="0" parTransId="{D7019C88-DB1E-4ABB-9C9B-7081B53BBDDF}" sibTransId="{41C70103-C7AE-4C5B-AB0F-48E5B9ED058D}"/>
    <dgm:cxn modelId="{1A3220F1-25A0-432E-B80B-4FD0BF25559C}" srcId="{4B848762-2B87-4259-AA2C-203F745E1A6D}" destId="{34ED177F-05D5-42C4-B304-185C8EFF67A5}" srcOrd="3" destOrd="0" parTransId="{BCAE42DB-78B6-4A6F-98CA-C514C4471D3E}" sibTransId="{4D02F194-01B9-4E2A-89D8-5203C4A9D5C2}"/>
    <dgm:cxn modelId="{D93D24C6-5C1C-4C13-BDE7-2E00E6711F73}" type="presParOf" srcId="{BFEC2363-163B-4B1C-AB1B-DE85BF747A41}" destId="{BC9B1054-3518-4021-9A20-E063E81F7749}" srcOrd="0" destOrd="0" presId="urn:microsoft.com/office/officeart/2008/layout/VerticalCurvedList"/>
    <dgm:cxn modelId="{BFEF1EBA-F030-4664-93B6-96816C48CDBB}" type="presParOf" srcId="{BC9B1054-3518-4021-9A20-E063E81F7749}" destId="{8769C16E-23EB-4B39-9B5D-ADA384AEF642}" srcOrd="0" destOrd="0" presId="urn:microsoft.com/office/officeart/2008/layout/VerticalCurvedList"/>
    <dgm:cxn modelId="{189F6309-AD36-4A6F-8FA2-55515F082B30}" type="presParOf" srcId="{8769C16E-23EB-4B39-9B5D-ADA384AEF642}" destId="{17FA3DE3-15BE-463F-AA86-616B1F997651}" srcOrd="0" destOrd="0" presId="urn:microsoft.com/office/officeart/2008/layout/VerticalCurvedList"/>
    <dgm:cxn modelId="{73693D36-196B-4FE0-BB92-5A6E77AE604A}" type="presParOf" srcId="{8769C16E-23EB-4B39-9B5D-ADA384AEF642}" destId="{25A850CA-91A3-4EEC-B458-4DB95878A6D3}" srcOrd="1" destOrd="0" presId="urn:microsoft.com/office/officeart/2008/layout/VerticalCurvedList"/>
    <dgm:cxn modelId="{3A5FD48A-C4F7-4388-B57B-12604AE940F7}" type="presParOf" srcId="{8769C16E-23EB-4B39-9B5D-ADA384AEF642}" destId="{6E86419F-876A-4BF0-86B9-58CB7766F4AB}" srcOrd="2" destOrd="0" presId="urn:microsoft.com/office/officeart/2008/layout/VerticalCurvedList"/>
    <dgm:cxn modelId="{C3F731C1-AE7A-4AA5-8F65-E9C2C841FC11}" type="presParOf" srcId="{8769C16E-23EB-4B39-9B5D-ADA384AEF642}" destId="{D5D5725F-E468-4076-8941-A37CDDD153BC}" srcOrd="3" destOrd="0" presId="urn:microsoft.com/office/officeart/2008/layout/VerticalCurvedList"/>
    <dgm:cxn modelId="{C20F4D70-A164-481E-B96F-E65C93E50CE5}" type="presParOf" srcId="{BC9B1054-3518-4021-9A20-E063E81F7749}" destId="{9CF0675B-0A96-4BCB-AA30-79AA54BC9270}" srcOrd="1" destOrd="0" presId="urn:microsoft.com/office/officeart/2008/layout/VerticalCurvedList"/>
    <dgm:cxn modelId="{2C997859-A463-441B-9333-91C86FF005A7}" type="presParOf" srcId="{BC9B1054-3518-4021-9A20-E063E81F7749}" destId="{A1897B11-9ADA-4259-BB9E-18F503F96E97}" srcOrd="2" destOrd="0" presId="urn:microsoft.com/office/officeart/2008/layout/VerticalCurvedList"/>
    <dgm:cxn modelId="{791ACA71-05FE-45BC-895B-E6D93DF9A0F7}" type="presParOf" srcId="{A1897B11-9ADA-4259-BB9E-18F503F96E97}" destId="{DD8831C0-1502-4505-8D32-A05589ECF519}" srcOrd="0" destOrd="0" presId="urn:microsoft.com/office/officeart/2008/layout/VerticalCurvedList"/>
    <dgm:cxn modelId="{F0938F8D-16D9-48FD-9037-46C2CD0E3BE9}" type="presParOf" srcId="{BC9B1054-3518-4021-9A20-E063E81F7749}" destId="{859D5470-5A4F-4361-8B65-10A0033051F8}" srcOrd="3" destOrd="0" presId="urn:microsoft.com/office/officeart/2008/layout/VerticalCurvedList"/>
    <dgm:cxn modelId="{19ECD671-D212-48EC-B03D-AC88063F6281}" type="presParOf" srcId="{BC9B1054-3518-4021-9A20-E063E81F7749}" destId="{90235BB4-AB32-4814-957F-511429004B50}" srcOrd="4" destOrd="0" presId="urn:microsoft.com/office/officeart/2008/layout/VerticalCurvedList"/>
    <dgm:cxn modelId="{9DB6C470-04AD-4F96-A631-0D2281C1B898}" type="presParOf" srcId="{90235BB4-AB32-4814-957F-511429004B50}" destId="{350FFB5F-8736-4133-A93C-F03555B77198}" srcOrd="0" destOrd="0" presId="urn:microsoft.com/office/officeart/2008/layout/VerticalCurvedList"/>
    <dgm:cxn modelId="{63EA7906-5402-4EAF-8990-01E9870C8A21}" type="presParOf" srcId="{BC9B1054-3518-4021-9A20-E063E81F7749}" destId="{2F011BBC-E280-4822-AC9D-CB7C945AE22D}" srcOrd="5" destOrd="0" presId="urn:microsoft.com/office/officeart/2008/layout/VerticalCurvedList"/>
    <dgm:cxn modelId="{BB5CA1F6-61BC-4E73-938D-0F63BA625430}" type="presParOf" srcId="{BC9B1054-3518-4021-9A20-E063E81F7749}" destId="{172CB56A-130B-4992-A7BA-608A2535D26D}" srcOrd="6" destOrd="0" presId="urn:microsoft.com/office/officeart/2008/layout/VerticalCurvedList"/>
    <dgm:cxn modelId="{D09C3269-3037-42D2-9B17-FFB6B03AF4FE}" type="presParOf" srcId="{172CB56A-130B-4992-A7BA-608A2535D26D}" destId="{9DCB55FE-DA3E-4623-8D50-D899D99ADCD7}" srcOrd="0" destOrd="0" presId="urn:microsoft.com/office/officeart/2008/layout/VerticalCurvedList"/>
    <dgm:cxn modelId="{774BEB4B-FB88-495D-9EEF-D7E06BD329BC}" type="presParOf" srcId="{BC9B1054-3518-4021-9A20-E063E81F7749}" destId="{B33F9C78-5510-4C0E-B590-7D42FD6CDF5B}" srcOrd="7" destOrd="0" presId="urn:microsoft.com/office/officeart/2008/layout/VerticalCurvedList"/>
    <dgm:cxn modelId="{614E9EF9-8860-4944-B43D-323B05C2BD27}" type="presParOf" srcId="{BC9B1054-3518-4021-9A20-E063E81F7749}" destId="{72DCF346-78B6-4EF4-B851-8E96EBB1A3E0}" srcOrd="8" destOrd="0" presId="urn:microsoft.com/office/officeart/2008/layout/VerticalCurvedList"/>
    <dgm:cxn modelId="{55FBBCAA-01D6-4974-BAF4-E76B412F979B}" type="presParOf" srcId="{72DCF346-78B6-4EF4-B851-8E96EBB1A3E0}" destId="{0BFCD4F3-3871-4D39-823A-728697B1423F}" srcOrd="0" destOrd="0" presId="urn:microsoft.com/office/officeart/2008/layout/VerticalCurvedList"/>
    <dgm:cxn modelId="{001B4CCB-D551-4815-8D8A-2F84E1B12435}" type="presParOf" srcId="{BC9B1054-3518-4021-9A20-E063E81F7749}" destId="{39B5F598-033D-41D5-974D-33878970CD16}" srcOrd="9" destOrd="0" presId="urn:microsoft.com/office/officeart/2008/layout/VerticalCurvedList"/>
    <dgm:cxn modelId="{759A236A-6422-42E8-AE53-52FC3F3D9F32}" type="presParOf" srcId="{BC9B1054-3518-4021-9A20-E063E81F7749}" destId="{07CDE9DE-94EA-490C-A4C0-0D656C3F11C0}" srcOrd="10" destOrd="0" presId="urn:microsoft.com/office/officeart/2008/layout/VerticalCurvedList"/>
    <dgm:cxn modelId="{B61A2256-BBA4-4AD1-8871-ABC48BD4E4C6}" type="presParOf" srcId="{07CDE9DE-94EA-490C-A4C0-0D656C3F11C0}" destId="{36DDADBF-8AFA-4DCF-B0A7-75891FB59FE1}" srcOrd="0" destOrd="0" presId="urn:microsoft.com/office/officeart/2008/layout/VerticalCurvedList"/>
    <dgm:cxn modelId="{486E4C40-AAC0-424E-B511-08FB6301C891}" type="presParOf" srcId="{BC9B1054-3518-4021-9A20-E063E81F7749}" destId="{8DADC6D2-F3D9-4CC1-BB44-674053B9EBBD}" srcOrd="11" destOrd="0" presId="urn:microsoft.com/office/officeart/2008/layout/VerticalCurvedList"/>
    <dgm:cxn modelId="{D4EDB2AC-5090-41A2-A186-BB1CFF80CC61}" type="presParOf" srcId="{BC9B1054-3518-4021-9A20-E063E81F7749}" destId="{3F156872-12A6-4690-A8DF-2FC375B0B787}" srcOrd="12" destOrd="0" presId="urn:microsoft.com/office/officeart/2008/layout/VerticalCurvedList"/>
    <dgm:cxn modelId="{012714AD-9574-425B-9DD0-4047F7609936}" type="presParOf" srcId="{3F156872-12A6-4690-A8DF-2FC375B0B787}" destId="{EAD7E2C6-4354-40FE-8661-AA3A4BCE4A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850CA-91A3-4EEC-B458-4DB95878A6D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0675B-0A96-4BCB-AA30-79AA54BC9270}">
      <dsp:nvSpPr>
        <dsp:cNvPr id="0" name=""/>
        <dsp:cNvSpPr/>
      </dsp:nvSpPr>
      <dsp:spPr>
        <a:xfrm>
          <a:off x="328048" y="214010"/>
          <a:ext cx="7766535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Introduction</a:t>
          </a:r>
          <a:endParaRPr lang="it-IT" sz="2800" kern="1200" dirty="0"/>
        </a:p>
      </dsp:txBody>
      <dsp:txXfrm>
        <a:off x="328048" y="214010"/>
        <a:ext cx="7766535" cy="427857"/>
      </dsp:txXfrm>
    </dsp:sp>
    <dsp:sp modelId="{DD8831C0-1502-4505-8D32-A05589ECF519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D5470-5A4F-4361-8B65-10A0033051F8}">
      <dsp:nvSpPr>
        <dsp:cNvPr id="0" name=""/>
        <dsp:cNvSpPr/>
      </dsp:nvSpPr>
      <dsp:spPr>
        <a:xfrm>
          <a:off x="679991" y="855715"/>
          <a:ext cx="7414593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VLL - Very Low Level Operations</a:t>
          </a:r>
          <a:endParaRPr lang="it-IT" sz="2800" kern="1200" dirty="0"/>
        </a:p>
      </dsp:txBody>
      <dsp:txXfrm>
        <a:off x="679991" y="855715"/>
        <a:ext cx="7414593" cy="427857"/>
      </dsp:txXfrm>
    </dsp:sp>
    <dsp:sp modelId="{350FFB5F-8736-4133-A93C-F03555B77198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11BBC-E280-4822-AC9D-CB7C945AE22D}">
      <dsp:nvSpPr>
        <dsp:cNvPr id="0" name=""/>
        <dsp:cNvSpPr/>
      </dsp:nvSpPr>
      <dsp:spPr>
        <a:xfrm>
          <a:off x="840925" y="1497421"/>
          <a:ext cx="7253659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Regulatory Environment VLOS </a:t>
          </a:r>
          <a:r>
            <a:rPr lang="it-IT" sz="2800" kern="1200" dirty="0" smtClean="0">
              <a:sym typeface="Wingdings" panose="05000000000000000000" pitchFamily="2" charset="2"/>
            </a:rPr>
            <a:t></a:t>
          </a:r>
          <a:r>
            <a:rPr lang="it-IT" sz="2800" kern="1200" dirty="0" smtClean="0"/>
            <a:t>BVLOS  </a:t>
          </a:r>
          <a:endParaRPr lang="it-IT" sz="2800" kern="1200" dirty="0"/>
        </a:p>
      </dsp:txBody>
      <dsp:txXfrm>
        <a:off x="840925" y="1497421"/>
        <a:ext cx="7253659" cy="427857"/>
      </dsp:txXfrm>
    </dsp:sp>
    <dsp:sp modelId="{9DCB55FE-DA3E-4623-8D50-D899D99ADCD7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F9C78-5510-4C0E-B590-7D42FD6CDF5B}">
      <dsp:nvSpPr>
        <dsp:cNvPr id="0" name=""/>
        <dsp:cNvSpPr/>
      </dsp:nvSpPr>
      <dsp:spPr>
        <a:xfrm>
          <a:off x="840925" y="2138720"/>
          <a:ext cx="7253659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UTM Vision</a:t>
          </a:r>
          <a:endParaRPr lang="it-IT" sz="2800" kern="1200" dirty="0"/>
        </a:p>
      </dsp:txBody>
      <dsp:txXfrm>
        <a:off x="840925" y="2138720"/>
        <a:ext cx="7253659" cy="427857"/>
      </dsp:txXfrm>
    </dsp:sp>
    <dsp:sp modelId="{0BFCD4F3-3871-4D39-823A-728697B1423F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5F598-033D-41D5-974D-33878970CD16}">
      <dsp:nvSpPr>
        <dsp:cNvPr id="0" name=""/>
        <dsp:cNvSpPr/>
      </dsp:nvSpPr>
      <dsp:spPr>
        <a:xfrm>
          <a:off x="679991" y="2780426"/>
          <a:ext cx="7414593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IDS UTM platform capabilities  </a:t>
          </a:r>
          <a:endParaRPr lang="it-IT" sz="2800" kern="1200" dirty="0"/>
        </a:p>
      </dsp:txBody>
      <dsp:txXfrm>
        <a:off x="679991" y="2780426"/>
        <a:ext cx="7414593" cy="427857"/>
      </dsp:txXfrm>
    </dsp:sp>
    <dsp:sp modelId="{36DDADBF-8AFA-4DCF-B0A7-75891FB59FE1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DC6D2-F3D9-4CC1-BB44-674053B9EBBD}">
      <dsp:nvSpPr>
        <dsp:cNvPr id="0" name=""/>
        <dsp:cNvSpPr/>
      </dsp:nvSpPr>
      <dsp:spPr>
        <a:xfrm>
          <a:off x="328048" y="3422131"/>
          <a:ext cx="7766535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Implementation Roadmap</a:t>
          </a:r>
          <a:endParaRPr lang="it-IT" sz="2800" kern="1200" dirty="0"/>
        </a:p>
      </dsp:txBody>
      <dsp:txXfrm>
        <a:off x="328048" y="3422131"/>
        <a:ext cx="7766535" cy="427857"/>
      </dsp:txXfrm>
    </dsp:sp>
    <dsp:sp modelId="{EAD7E2C6-4354-40FE-8661-AA3A4BCE4AA4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A49ED41F-D503-4A49-B25E-7BC09833B412}" type="datetimeFigureOut">
              <a:rPr lang="it-IT" smtClean="0"/>
              <a:t>29/09/2016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21BD065F-0A89-3D45-A93B-7DDF4AFC42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946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FF08EA10-10FC-C44E-9321-7D1151EFC3F4}" type="datetimeFigureOut">
              <a:rPr lang="it-IT" smtClean="0"/>
              <a:t>29/09/2016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A89D9EDF-05CC-F340-979E-51C5DE71F7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90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28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91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221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12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99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741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01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325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753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651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9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92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04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8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it-IT" sz="9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181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68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21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85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438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EDF-05CC-F340-979E-51C5DE71F7B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60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65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17813"/>
            <a:ext cx="8229600" cy="2820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37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PPG/AAAA/nnn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4071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all rights reserved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A8CBA-1BAC-AD4C-87FC-E0B2D05F39B6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6" descr="PRESENTATION_PISA-cop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375660" y="643890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rights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reserved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019800" y="173038"/>
            <a:ext cx="2947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IDS UTM Platform </a:t>
            </a:r>
          </a:p>
        </p:txBody>
      </p:sp>
      <p:sp>
        <p:nvSpPr>
          <p:cNvPr id="12" name="Segnaposto numero diapositiva 5"/>
          <p:cNvSpPr txBox="1">
            <a:spLocks/>
          </p:cNvSpPr>
          <p:nvPr userDrawn="1"/>
        </p:nvSpPr>
        <p:spPr>
          <a:xfrm>
            <a:off x="6805898" y="643889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83A8CBA-1BAC-AD4C-87FC-E0B2D05F39B6}" type="slidenum">
              <a:rPr lang="it-IT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it-IT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.mannino@idscorporati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paciucci@idscorporation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microsoft.com/office/2007/relationships/hdphoto" Target="../media/hdphoto3.wdp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hyperlink" Target="Manta.pptx" TargetMode="Externa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9.jpeg"/><Relationship Id="rId5" Type="http://schemas.openxmlformats.org/officeDocument/2006/relationships/hyperlink" Target="Colibri.pptx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microsoft.com/office/2007/relationships/hdphoto" Target="../media/hdphoto1.wdp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nta.pptx" TargetMode="External"/><Relationship Id="rId11" Type="http://schemas.openxmlformats.org/officeDocument/2006/relationships/hyperlink" Target="http://www.google.it/url?sa=i&amp;rct=j&amp;q=&amp;esrc=s&amp;frm=1&amp;source=images&amp;cd=&amp;cad=rja&amp;uact=8&amp;ved=0CAQQjRw&amp;url=http://www.dreamstime.com/photos-images/yes-symbol.html&amp;ei=rdfIVNCbL6LvywOc4IHIAw&amp;bvm=bv.84607526,d.bGQ&amp;psig=AFQjCNHaT_HN4WVr3dJ-FnSF_Gxmzw7Q9w&amp;ust=1422534957803809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hyperlink" Target="Colibri.pptx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312420" y="1112839"/>
            <a:ext cx="8229600" cy="3299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00"/>
              </a:spcAft>
            </a:pPr>
            <a:endParaRPr lang="it-IT" dirty="0" smtClean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12420" y="1733004"/>
            <a:ext cx="858012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it-IT"/>
            </a:defPPr>
            <a:lvl1pPr algn="ctr">
              <a:defRPr sz="44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defRPr>
            </a:lvl1pPr>
          </a:lstStyle>
          <a:p>
            <a:r>
              <a:rPr lang="en-GB" dirty="0"/>
              <a:t>IDS Unmanned Traffic Management (UTM) Platform </a:t>
            </a:r>
          </a:p>
          <a:p>
            <a:endParaRPr lang="it-IT" dirty="0"/>
          </a:p>
        </p:txBody>
      </p:sp>
      <p:sp>
        <p:nvSpPr>
          <p:cNvPr id="5" name="Subtitle 15"/>
          <p:cNvSpPr txBox="1">
            <a:spLocks/>
          </p:cNvSpPr>
          <p:nvPr/>
        </p:nvSpPr>
        <p:spPr>
          <a:xfrm>
            <a:off x="0" y="4411981"/>
            <a:ext cx="5181600" cy="2031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050" b="1" dirty="0" smtClean="0">
                <a:solidFill>
                  <a:schemeClr val="tx2"/>
                </a:solidFill>
              </a:rPr>
              <a:t>Marcello Davide Mannino</a:t>
            </a:r>
          </a:p>
          <a:p>
            <a:pPr marL="0" indent="0">
              <a:buNone/>
            </a:pPr>
            <a:r>
              <a:rPr lang="en-CA" sz="1050" dirty="0" smtClean="0">
                <a:solidFill>
                  <a:schemeClr val="tx2"/>
                </a:solidFill>
              </a:rPr>
              <a:t>Corporate Sales &amp; Marketing Director</a:t>
            </a:r>
          </a:p>
          <a:p>
            <a:pPr marL="0" indent="0">
              <a:buNone/>
            </a:pPr>
            <a:r>
              <a:rPr lang="en-CA" sz="1050" dirty="0" smtClean="0">
                <a:solidFill>
                  <a:schemeClr val="tx2"/>
                </a:solidFill>
              </a:rPr>
              <a:t>Aeronautical </a:t>
            </a:r>
            <a:r>
              <a:rPr lang="en-CA" sz="1050" dirty="0" smtClean="0">
                <a:solidFill>
                  <a:schemeClr val="tx2"/>
                </a:solidFill>
              </a:rPr>
              <a:t>AIM/AIS Systems and EM Analysis Solutions for Civil and Military Agencies</a:t>
            </a:r>
          </a:p>
          <a:p>
            <a:pPr marL="0" indent="0">
              <a:buNone/>
            </a:pPr>
            <a:r>
              <a:rPr lang="en-CA" sz="1050" dirty="0" smtClean="0">
                <a:solidFill>
                  <a:schemeClr val="tx2"/>
                </a:solidFill>
              </a:rPr>
              <a:t>IDS Ingegneria Dei Sistemi S.p.A </a:t>
            </a:r>
          </a:p>
          <a:p>
            <a:pPr marL="0" indent="0">
              <a:buNone/>
            </a:pPr>
            <a:r>
              <a:rPr lang="en-CA" sz="1050" dirty="0" smtClean="0">
                <a:solidFill>
                  <a:schemeClr val="tx2"/>
                </a:solidFill>
              </a:rPr>
              <a:t>Roma Branch Office: Via Flaminia, 1068 - 00189 </a:t>
            </a:r>
          </a:p>
          <a:p>
            <a:pPr marL="0" indent="0">
              <a:buNone/>
            </a:pPr>
            <a:r>
              <a:rPr lang="en-CA" sz="1050" dirty="0" smtClean="0">
                <a:solidFill>
                  <a:schemeClr val="tx2"/>
                </a:solidFill>
              </a:rPr>
              <a:t>ROMA - Italy - </a:t>
            </a:r>
          </a:p>
          <a:p>
            <a:pPr marL="0" indent="0">
              <a:buNone/>
            </a:pPr>
            <a:r>
              <a:rPr lang="en-CA" sz="1050" dirty="0" smtClean="0">
                <a:solidFill>
                  <a:schemeClr val="tx2"/>
                </a:solidFill>
              </a:rPr>
              <a:t>Phone:   +39 06 33217452  </a:t>
            </a:r>
          </a:p>
          <a:p>
            <a:pPr marL="0" indent="0">
              <a:buNone/>
            </a:pPr>
            <a:r>
              <a:rPr lang="en-CA" sz="1050" dirty="0" smtClean="0">
                <a:solidFill>
                  <a:schemeClr val="tx2"/>
                </a:solidFill>
              </a:rPr>
              <a:t>Mobile : +39 3351359236– </a:t>
            </a:r>
          </a:p>
          <a:p>
            <a:pPr marL="0" indent="0">
              <a:buNone/>
            </a:pPr>
            <a:r>
              <a:rPr lang="en-CA" sz="1050" dirty="0" smtClean="0">
                <a:solidFill>
                  <a:schemeClr val="tx2"/>
                </a:solidFill>
              </a:rPr>
              <a:t>e-mail: </a:t>
            </a:r>
            <a:r>
              <a:rPr lang="en-CA" sz="1050" dirty="0" smtClean="0">
                <a:solidFill>
                  <a:schemeClr val="tx2"/>
                </a:solidFill>
                <a:hlinkClick r:id="rId3"/>
              </a:rPr>
              <a:t>m.mannino@idscorporation.com</a:t>
            </a:r>
            <a:r>
              <a:rPr lang="en-CA" sz="105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en-CA" sz="1050" dirty="0">
              <a:solidFill>
                <a:schemeClr val="tx2"/>
              </a:solidFill>
            </a:endParaRPr>
          </a:p>
        </p:txBody>
      </p:sp>
      <p:sp>
        <p:nvSpPr>
          <p:cNvPr id="7" name="Subtitle 15"/>
          <p:cNvSpPr txBox="1">
            <a:spLocks/>
          </p:cNvSpPr>
          <p:nvPr/>
        </p:nvSpPr>
        <p:spPr>
          <a:xfrm>
            <a:off x="3962400" y="4280107"/>
            <a:ext cx="5181600" cy="2031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1050" b="1" dirty="0" smtClean="0">
                <a:solidFill>
                  <a:schemeClr val="tx2"/>
                </a:solidFill>
              </a:rPr>
              <a:t>Valerio Paciucci</a:t>
            </a:r>
            <a:endParaRPr lang="en-CA" sz="1050" b="1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en-CA" sz="1050" dirty="0">
                <a:solidFill>
                  <a:schemeClr val="tx2"/>
                </a:solidFill>
              </a:rPr>
              <a:t>Air Navigation Division/Engineering Department</a:t>
            </a:r>
          </a:p>
          <a:p>
            <a:pPr marL="0" indent="0" algn="r">
              <a:buNone/>
            </a:pPr>
            <a:r>
              <a:rPr lang="en-CA" sz="1050" dirty="0">
                <a:solidFill>
                  <a:schemeClr val="tx2"/>
                </a:solidFill>
              </a:rPr>
              <a:t>System Engineer</a:t>
            </a:r>
          </a:p>
          <a:p>
            <a:pPr marL="0" indent="0" algn="r">
              <a:buNone/>
            </a:pPr>
            <a:r>
              <a:rPr lang="en-CA" sz="1050" dirty="0">
                <a:solidFill>
                  <a:schemeClr val="tx2"/>
                </a:solidFill>
              </a:rPr>
              <a:t>IDS Ingegneria Dei Sistemi S.p.A. </a:t>
            </a:r>
          </a:p>
          <a:p>
            <a:pPr marL="0" indent="0" algn="r">
              <a:buNone/>
            </a:pPr>
            <a:r>
              <a:rPr lang="en-CA" sz="1050" dirty="0">
                <a:solidFill>
                  <a:schemeClr val="tx2"/>
                </a:solidFill>
              </a:rPr>
              <a:t>Rome Branch Office: Via Flaminia, 1068, </a:t>
            </a:r>
            <a:r>
              <a:rPr lang="en-CA" sz="1050" dirty="0" smtClean="0">
                <a:solidFill>
                  <a:schemeClr val="tx2"/>
                </a:solidFill>
              </a:rPr>
              <a:t>00189</a:t>
            </a:r>
          </a:p>
          <a:p>
            <a:pPr marL="0" indent="0" algn="r">
              <a:buNone/>
            </a:pPr>
            <a:r>
              <a:rPr lang="en-CA" sz="1050" dirty="0" smtClean="0">
                <a:solidFill>
                  <a:schemeClr val="tx2"/>
                </a:solidFill>
              </a:rPr>
              <a:t> </a:t>
            </a:r>
            <a:r>
              <a:rPr lang="en-CA" sz="1050" dirty="0">
                <a:solidFill>
                  <a:schemeClr val="tx2"/>
                </a:solidFill>
              </a:rPr>
              <a:t>Roma - Italy</a:t>
            </a:r>
          </a:p>
          <a:p>
            <a:pPr marL="0" indent="0" algn="r">
              <a:buNone/>
            </a:pPr>
            <a:r>
              <a:rPr lang="en-CA" sz="1050" dirty="0">
                <a:solidFill>
                  <a:schemeClr val="tx2"/>
                </a:solidFill>
              </a:rPr>
              <a:t>Tel: +39 06 33217410 </a:t>
            </a:r>
            <a:endParaRPr lang="en-CA" sz="1050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en-CA" sz="1050" dirty="0" smtClean="0">
                <a:solidFill>
                  <a:schemeClr val="tx2"/>
                </a:solidFill>
              </a:rPr>
              <a:t>Mobile: </a:t>
            </a:r>
            <a:r>
              <a:rPr lang="en-CA" sz="1050" dirty="0">
                <a:solidFill>
                  <a:schemeClr val="tx2"/>
                </a:solidFill>
              </a:rPr>
              <a:t>+39 3456 817311 </a:t>
            </a:r>
            <a:endParaRPr lang="en-CA" sz="1050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en-CA" sz="1050" dirty="0" smtClean="0">
                <a:solidFill>
                  <a:schemeClr val="tx2"/>
                </a:solidFill>
              </a:rPr>
              <a:t>Fax</a:t>
            </a:r>
            <a:r>
              <a:rPr lang="en-CA" sz="1050" dirty="0">
                <a:solidFill>
                  <a:schemeClr val="tx2"/>
                </a:solidFill>
              </a:rPr>
              <a:t>: +39 06 33217402 </a:t>
            </a:r>
          </a:p>
          <a:p>
            <a:pPr marL="0" indent="0" algn="r">
              <a:buNone/>
            </a:pPr>
            <a:r>
              <a:rPr lang="en-CA" sz="1050" dirty="0">
                <a:solidFill>
                  <a:schemeClr val="tx2"/>
                </a:solidFill>
              </a:rPr>
              <a:t>e-mail: </a:t>
            </a:r>
            <a:r>
              <a:rPr lang="en-CA" sz="1050" dirty="0" smtClean="0">
                <a:solidFill>
                  <a:schemeClr val="tx2"/>
                </a:solidFill>
                <a:hlinkClick r:id="rId4"/>
              </a:rPr>
              <a:t>v.paciucci@idscorporation.com</a:t>
            </a:r>
            <a:r>
              <a:rPr lang="en-CA" sz="1050" dirty="0" smtClean="0">
                <a:solidFill>
                  <a:schemeClr val="tx2"/>
                </a:solidFill>
              </a:rPr>
              <a:t> </a:t>
            </a:r>
            <a:endParaRPr lang="en-CA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947126"/>
            <a:ext cx="7632699" cy="534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7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47042" y="1012582"/>
            <a:ext cx="2124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UAS sighting reports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691" y="1169963"/>
            <a:ext cx="112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>
                <a:solidFill>
                  <a:schemeClr val="tx2"/>
                </a:solidFill>
              </a:rPr>
              <a:t>USA (FAA)</a:t>
            </a:r>
            <a:endParaRPr lang="it-IT" u="sng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457" y="3327913"/>
            <a:ext cx="63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>
                <a:solidFill>
                  <a:schemeClr val="tx2"/>
                </a:solidFill>
              </a:rPr>
              <a:t>Italy </a:t>
            </a:r>
            <a:endParaRPr lang="it-IT" u="sng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63" y="3697245"/>
            <a:ext cx="3425192" cy="41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Risultati immagini per fa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68" y="1429085"/>
            <a:ext cx="789484" cy="81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394" y="4033016"/>
            <a:ext cx="387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18 reports: UAS interfering with manned traffic close to airports/approach path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12 airports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651" y="37015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2015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5" y="5223658"/>
            <a:ext cx="25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2016 (January- February)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948" y="5568303"/>
            <a:ext cx="2253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5</a:t>
            </a:r>
            <a:r>
              <a:rPr lang="it-IT" dirty="0" smtClean="0">
                <a:solidFill>
                  <a:schemeClr val="tx2"/>
                </a:solidFill>
              </a:rPr>
              <a:t> incident reports: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4 Airports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02" y="1429086"/>
            <a:ext cx="4308027" cy="186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33" y="4179891"/>
            <a:ext cx="4830431" cy="208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900950"/>
            <a:ext cx="6286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5468" y="849870"/>
            <a:ext cx="683693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UTM NASA Vision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" y="1389092"/>
            <a:ext cx="9001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development of a new UTM infrastructure is becoming an urgent task, primarily because of the need to manage critical safety aspects arising from compatibility between manned and unmanned aircraft.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UAS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Traffic Management: a system concept for the management and tracking of small UAS traffic in low altitude airspace.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shape, content, role and components of the UTM are under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definition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66" y="3678948"/>
            <a:ext cx="5531542" cy="280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9790" y="985123"/>
            <a:ext cx="7764626" cy="384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UTM Challenges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01" y="1420341"/>
            <a:ext cx="88930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low altitude CNS, tracking and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surveillance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Number of aerial vehicles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UTM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operator: role, responsibilities, procedures  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different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performance characteristics of UAS vehicles, mission needs, and suitability to wind and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weather conditions; acceptable and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hazardous wind and weather conditions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terrain &amp; obstacle data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sources, real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time and predictions meteorological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data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separation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standards, separation management alternatives,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determination of separation minima in the vertical and horizontal directions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Maturity of technological  enablers for BVLOS and autonomous operations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650994" y="4133894"/>
            <a:ext cx="4142953" cy="2031325"/>
          </a:xfrm>
          <a:prstGeom prst="round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ounded Rectangle 12"/>
          <p:cNvSpPr/>
          <p:nvPr/>
        </p:nvSpPr>
        <p:spPr>
          <a:xfrm>
            <a:off x="188686" y="4100901"/>
            <a:ext cx="4142953" cy="20313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ounded Rectangle 11"/>
          <p:cNvSpPr/>
          <p:nvPr/>
        </p:nvSpPr>
        <p:spPr>
          <a:xfrm>
            <a:off x="4619733" y="1745681"/>
            <a:ext cx="4142953" cy="2031325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ounded Rectangle 9"/>
          <p:cNvSpPr/>
          <p:nvPr/>
        </p:nvSpPr>
        <p:spPr>
          <a:xfrm>
            <a:off x="188686" y="1745682"/>
            <a:ext cx="4142953" cy="20313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344625" y="1076235"/>
            <a:ext cx="8016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NASA Implementation and demonstration of UTM capabilities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468" y="1745682"/>
            <a:ext cx="39841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BUILD </a:t>
            </a:r>
            <a:r>
              <a:rPr lang="it-IT" b="1" dirty="0" smtClean="0"/>
              <a:t>1 </a:t>
            </a:r>
            <a:r>
              <a:rPr lang="it-IT" b="1" dirty="0"/>
              <a:t>(</a:t>
            </a:r>
            <a:r>
              <a:rPr lang="it-IT" b="1" dirty="0" smtClean="0"/>
              <a:t>2015)</a:t>
            </a:r>
            <a:endParaRPr lang="it-IT" b="1" dirty="0"/>
          </a:p>
          <a:p>
            <a:r>
              <a:rPr lang="it-IT" dirty="0" smtClean="0"/>
              <a:t>• </a:t>
            </a:r>
            <a:r>
              <a:rPr lang="it-IT" dirty="0"/>
              <a:t>Reservation of airspace volume</a:t>
            </a:r>
          </a:p>
          <a:p>
            <a:r>
              <a:rPr lang="en-US" dirty="0"/>
              <a:t>• Over unpopulated land or water</a:t>
            </a:r>
          </a:p>
          <a:p>
            <a:r>
              <a:rPr lang="en-US" dirty="0"/>
              <a:t>• Minimal general aviation traffic in area</a:t>
            </a:r>
          </a:p>
          <a:p>
            <a:r>
              <a:rPr lang="en-US" dirty="0"/>
              <a:t>• Contingencies handled by UAS pilot</a:t>
            </a:r>
          </a:p>
          <a:p>
            <a:r>
              <a:rPr lang="it-IT" dirty="0"/>
              <a:t>• Enable agriculture, firefighting,</a:t>
            </a:r>
          </a:p>
          <a:p>
            <a:r>
              <a:rPr lang="it-IT" dirty="0"/>
              <a:t>infrastructure monitoring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468" y="41338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BUILD 2 </a:t>
            </a:r>
            <a:r>
              <a:rPr lang="it-IT" b="1" dirty="0" smtClean="0"/>
              <a:t>(2016</a:t>
            </a:r>
            <a:r>
              <a:rPr lang="it-IT" b="1" dirty="0"/>
              <a:t>)</a:t>
            </a:r>
          </a:p>
          <a:p>
            <a:r>
              <a:rPr lang="it-IT" dirty="0"/>
              <a:t>• Beyond visual line-of-sight</a:t>
            </a:r>
          </a:p>
          <a:p>
            <a:r>
              <a:rPr lang="en-US" dirty="0"/>
              <a:t>• Tracking and low density operations</a:t>
            </a:r>
          </a:p>
          <a:p>
            <a:r>
              <a:rPr lang="it-IT" dirty="0"/>
              <a:t>• Sparsely populated areas</a:t>
            </a:r>
          </a:p>
          <a:p>
            <a:r>
              <a:rPr lang="it-IT" dirty="0"/>
              <a:t>• Procedures and “rules-of-the road”</a:t>
            </a:r>
          </a:p>
          <a:p>
            <a:r>
              <a:rPr lang="it-IT" dirty="0"/>
              <a:t>• Longer range applications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3628" y="1745682"/>
            <a:ext cx="40903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BUILD 3 </a:t>
            </a:r>
            <a:r>
              <a:rPr lang="it-IT" b="1" dirty="0" smtClean="0"/>
              <a:t>(2018</a:t>
            </a:r>
            <a:r>
              <a:rPr lang="it-IT" b="1" dirty="0"/>
              <a:t>)</a:t>
            </a:r>
          </a:p>
          <a:p>
            <a:r>
              <a:rPr lang="it-IT" dirty="0"/>
              <a:t>• Beyond visual line-of-sight</a:t>
            </a:r>
          </a:p>
          <a:p>
            <a:r>
              <a:rPr lang="it-IT" dirty="0"/>
              <a:t>• Over moderately populated land</a:t>
            </a:r>
          </a:p>
          <a:p>
            <a:r>
              <a:rPr lang="en-US" dirty="0"/>
              <a:t>• Some interaction with manned aircraft</a:t>
            </a:r>
          </a:p>
          <a:p>
            <a:r>
              <a:rPr lang="en-US" dirty="0"/>
              <a:t>• Tracking, V2V, V2UTM and internet</a:t>
            </a:r>
          </a:p>
          <a:p>
            <a:r>
              <a:rPr lang="it-IT" dirty="0"/>
              <a:t>connected</a:t>
            </a:r>
          </a:p>
          <a:p>
            <a:r>
              <a:rPr lang="en-US" dirty="0"/>
              <a:t>• Public safety, limited package delivery</a:t>
            </a:r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4703628" y="4133894"/>
            <a:ext cx="4144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BUILD 4 (</a:t>
            </a:r>
            <a:r>
              <a:rPr lang="it-IT" b="1" dirty="0" smtClean="0"/>
              <a:t>2019</a:t>
            </a:r>
            <a:r>
              <a:rPr lang="it-IT" b="1" dirty="0"/>
              <a:t>)</a:t>
            </a:r>
          </a:p>
          <a:p>
            <a:r>
              <a:rPr lang="it-IT" dirty="0"/>
              <a:t>• Beyond visual line-of-sight</a:t>
            </a:r>
          </a:p>
          <a:p>
            <a:r>
              <a:rPr lang="it-IT" dirty="0"/>
              <a:t>• Urban environments, higher density</a:t>
            </a:r>
          </a:p>
          <a:p>
            <a:r>
              <a:rPr lang="it-IT" dirty="0"/>
              <a:t>• Autonomous V2V, internet connected</a:t>
            </a:r>
          </a:p>
          <a:p>
            <a:r>
              <a:rPr lang="it-IT" dirty="0"/>
              <a:t>• Large-scale contingencies mitigation</a:t>
            </a:r>
          </a:p>
          <a:p>
            <a:r>
              <a:rPr lang="en-US" dirty="0"/>
              <a:t>• News gathering, deliveries, personal use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40" y="1037985"/>
            <a:ext cx="6238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8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750" y="1528851"/>
            <a:ext cx="86951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ATM community is highly conservative and safety-focused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UAS community is highly innovative and business driver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Need of a balance between safety and innovation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30" y="4161016"/>
            <a:ext cx="2505470" cy="214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83427" y="1005630"/>
            <a:ext cx="556633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UTM IDS vision 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849607"/>
            <a:ext cx="7442200" cy="10746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Technical solution able to </a:t>
            </a:r>
            <a:r>
              <a:rPr lang="en-US" sz="2000" b="1" dirty="0" smtClean="0"/>
              <a:t>conciliate </a:t>
            </a:r>
            <a:r>
              <a:rPr lang="en-US" sz="2000" b="1" dirty="0"/>
              <a:t>safety constraints coming from ATM domain </a:t>
            </a:r>
            <a:r>
              <a:rPr lang="en-US" sz="2000" b="1" dirty="0" smtClean="0"/>
              <a:t>and </a:t>
            </a:r>
            <a:r>
              <a:rPr lang="en-US" sz="2000" b="1" dirty="0"/>
              <a:t>requirements and challenges of drone industry, reaching the right balance between safety and innovation. </a:t>
            </a:r>
            <a:endParaRPr lang="en-US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9778" y="4380720"/>
            <a:ext cx="652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Implementation of basic operational capabilities and services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R&amp;D developments for innovative services and applications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59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1268" y="1058680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922337" y="1917968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69875" y="3374892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038600" y="958120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638002" y="1051030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312737" y="3398583"/>
            <a:ext cx="1219199" cy="5770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1050" b="1" dirty="0">
                <a:solidFill>
                  <a:schemeClr val="tx2"/>
                </a:solidFill>
              </a:rPr>
              <a:t>V</a:t>
            </a:r>
            <a:r>
              <a:rPr lang="en-CA" sz="1050" b="1" dirty="0" smtClean="0">
                <a:solidFill>
                  <a:schemeClr val="tx2"/>
                </a:solidFill>
              </a:rPr>
              <a:t>ehicle Registration  &amp; </a:t>
            </a:r>
            <a:r>
              <a:rPr lang="en-CA" sz="1050" b="1" dirty="0">
                <a:solidFill>
                  <a:schemeClr val="tx2"/>
                </a:solidFill>
              </a:rPr>
              <a:t>identification, UAS Operators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3075" y="1954256"/>
            <a:ext cx="1219200" cy="5770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it-IT"/>
            </a:defPPr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Airspace reservation, and No fly zone creation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2508334" y="1106305"/>
            <a:ext cx="1219200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1050" b="1" dirty="0" smtClean="0">
                <a:solidFill>
                  <a:schemeClr val="tx2"/>
                </a:solidFill>
              </a:rPr>
              <a:t>Flight plan definition, and validation</a:t>
            </a:r>
            <a:endParaRPr lang="en-CA" sz="105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4325" y="1066070"/>
            <a:ext cx="121920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1050" b="1" dirty="0" smtClean="0">
                <a:solidFill>
                  <a:schemeClr val="tx2"/>
                </a:solidFill>
              </a:rPr>
              <a:t>Flight Scheduling </a:t>
            </a:r>
            <a:endParaRPr lang="en-CA" sz="105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1098" y="1051030"/>
            <a:ext cx="1331829" cy="5770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1050" b="1" dirty="0" smtClean="0">
                <a:solidFill>
                  <a:schemeClr val="tx2"/>
                </a:solidFill>
              </a:rPr>
              <a:t>Situation awareness, UAS tracking &amp; alert generation</a:t>
            </a:r>
            <a:endParaRPr lang="en-CA" sz="105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8163" y="3845695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800" dirty="0" smtClean="0">
                <a:solidFill>
                  <a:schemeClr val="bg1"/>
                </a:solidFill>
              </a:rPr>
              <a:t>Data</a:t>
            </a:r>
            <a:br>
              <a:rPr lang="en-CA" sz="800" dirty="0" smtClean="0">
                <a:solidFill>
                  <a:schemeClr val="bg1"/>
                </a:solidFill>
              </a:rPr>
            </a:br>
            <a:r>
              <a:rPr lang="en-CA" sz="800" dirty="0" smtClean="0">
                <a:solidFill>
                  <a:schemeClr val="bg1"/>
                </a:solidFill>
              </a:rPr>
              <a:t>Management</a:t>
            </a:r>
            <a:endParaRPr lang="en-CA" sz="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3479935"/>
            <a:ext cx="2209800" cy="173736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75827"/>
              </a:avLst>
            </a:prstTxWarp>
            <a:spAutoFit/>
          </a:bodyPr>
          <a:lstStyle/>
          <a:p>
            <a:pPr algn="ctr"/>
            <a:r>
              <a:rPr lang="en-CA" sz="1000" dirty="0" smtClean="0">
                <a:solidFill>
                  <a:schemeClr val="bg1"/>
                </a:solidFill>
              </a:rPr>
              <a:t>Web-Services</a:t>
            </a:r>
            <a:endParaRPr lang="en-CA" sz="1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6600" y="4760095"/>
            <a:ext cx="2438400" cy="365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/>
              <a:t>Data Acquisition Services</a:t>
            </a:r>
            <a:endParaRPr lang="en-CA" sz="1200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801232"/>
            <a:ext cx="571500" cy="457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4939" y="5449756"/>
            <a:ext cx="1253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Up to date HR terrain &amp; obstacle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32646" y="5857188"/>
            <a:ext cx="165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it-IT" sz="1400" dirty="0"/>
              <a:t>Population density areas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41421" y="5854547"/>
            <a:ext cx="140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CA" sz="1400" dirty="0"/>
              <a:t>NOTAM</a:t>
            </a:r>
          </a:p>
          <a:p>
            <a:r>
              <a:rPr lang="en-CA" sz="1400" dirty="0"/>
              <a:t>AMHS/AFTN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28437" y="1943903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Up-Down Arrow 40"/>
          <p:cNvSpPr/>
          <p:nvPr/>
        </p:nvSpPr>
        <p:spPr>
          <a:xfrm rot="479011" flipH="1">
            <a:off x="4548674" y="2337911"/>
            <a:ext cx="320563" cy="1066178"/>
          </a:xfrm>
          <a:prstGeom prst="upDownArrow">
            <a:avLst/>
          </a:prstGeom>
          <a:solidFill>
            <a:srgbClr val="00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098" name="Picture 2" descr="Risultati immagini per databas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35" y="3567011"/>
            <a:ext cx="1598122" cy="82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Up Arrow 59"/>
          <p:cNvSpPr/>
          <p:nvPr/>
        </p:nvSpPr>
        <p:spPr>
          <a:xfrm>
            <a:off x="3873651" y="5234820"/>
            <a:ext cx="367931" cy="659366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61" name="TextBox 60"/>
          <p:cNvSpPr txBox="1"/>
          <p:nvPr/>
        </p:nvSpPr>
        <p:spPr>
          <a:xfrm>
            <a:off x="3470430" y="5960751"/>
            <a:ext cx="1143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CA" sz="1400" dirty="0" smtClean="0"/>
              <a:t>MET Data</a:t>
            </a:r>
            <a:endParaRPr lang="en-CA" sz="1400" dirty="0"/>
          </a:p>
        </p:txBody>
      </p:sp>
      <p:sp>
        <p:nvSpPr>
          <p:cNvPr id="62" name="Up Arrow 61"/>
          <p:cNvSpPr/>
          <p:nvPr/>
        </p:nvSpPr>
        <p:spPr>
          <a:xfrm>
            <a:off x="4750918" y="5226247"/>
            <a:ext cx="367931" cy="65936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59" name="TextBox 58"/>
          <p:cNvSpPr txBox="1"/>
          <p:nvPr/>
        </p:nvSpPr>
        <p:spPr>
          <a:xfrm>
            <a:off x="3527179" y="4339824"/>
            <a:ext cx="214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Accurate &amp; reliable static &amp; dynamic data</a:t>
            </a:r>
            <a:endParaRPr lang="it-IT" sz="1200" b="1" dirty="0"/>
          </a:p>
        </p:txBody>
      </p:sp>
      <p:sp>
        <p:nvSpPr>
          <p:cNvPr id="64" name="Up Arrow 63"/>
          <p:cNvSpPr/>
          <p:nvPr/>
        </p:nvSpPr>
        <p:spPr>
          <a:xfrm>
            <a:off x="5644158" y="5237397"/>
            <a:ext cx="367931" cy="656789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TextBox 64"/>
          <p:cNvSpPr txBox="1"/>
          <p:nvPr/>
        </p:nvSpPr>
        <p:spPr>
          <a:xfrm>
            <a:off x="5644158" y="5901714"/>
            <a:ext cx="115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it-IT" sz="1400" dirty="0" smtClean="0"/>
              <a:t>Airspace &amp; No fly zones</a:t>
            </a:r>
            <a:endParaRPr lang="it-IT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19" y="1459715"/>
            <a:ext cx="934606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03" y="1646686"/>
            <a:ext cx="814346" cy="64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75517" y="2010506"/>
            <a:ext cx="1219200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Airspace occupancy </a:t>
            </a:r>
            <a:r>
              <a:rPr lang="it-IT" dirty="0" smtClean="0"/>
              <a:t>prediction &amp; DCB</a:t>
            </a:r>
            <a:endParaRPr lang="it-IT" dirty="0"/>
          </a:p>
        </p:txBody>
      </p:sp>
      <p:sp>
        <p:nvSpPr>
          <p:cNvPr id="70" name="Up Arrow 69"/>
          <p:cNvSpPr/>
          <p:nvPr/>
        </p:nvSpPr>
        <p:spPr>
          <a:xfrm>
            <a:off x="2995564" y="5226246"/>
            <a:ext cx="367931" cy="659366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1" name="Up Arrow 70"/>
          <p:cNvSpPr/>
          <p:nvPr/>
        </p:nvSpPr>
        <p:spPr>
          <a:xfrm rot="3612942">
            <a:off x="2094206" y="5111052"/>
            <a:ext cx="367931" cy="659366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2" name="Up Arrow 71"/>
          <p:cNvSpPr/>
          <p:nvPr/>
        </p:nvSpPr>
        <p:spPr>
          <a:xfrm rot="18418174">
            <a:off x="6489952" y="5120073"/>
            <a:ext cx="367931" cy="659366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3" name="TextBox 72"/>
          <p:cNvSpPr txBox="1"/>
          <p:nvPr/>
        </p:nvSpPr>
        <p:spPr>
          <a:xfrm>
            <a:off x="6799640" y="5533743"/>
            <a:ext cx="1253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CNS infrastructure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5" name="Up-Down Arrow 74"/>
          <p:cNvSpPr/>
          <p:nvPr/>
        </p:nvSpPr>
        <p:spPr>
          <a:xfrm rot="1836445" flipH="1">
            <a:off x="5380642" y="2565384"/>
            <a:ext cx="320563" cy="1066178"/>
          </a:xfrm>
          <a:prstGeom prst="upDownArrow">
            <a:avLst/>
          </a:prstGeom>
          <a:solidFill>
            <a:srgbClr val="00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6" name="Up-Down Arrow 75"/>
          <p:cNvSpPr/>
          <p:nvPr/>
        </p:nvSpPr>
        <p:spPr>
          <a:xfrm rot="3501762" flipH="1">
            <a:off x="6031188" y="2913236"/>
            <a:ext cx="320563" cy="1066178"/>
          </a:xfrm>
          <a:prstGeom prst="upDownArrow">
            <a:avLst/>
          </a:prstGeom>
          <a:solidFill>
            <a:srgbClr val="00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7" name="Up-Down Arrow 76"/>
          <p:cNvSpPr/>
          <p:nvPr/>
        </p:nvSpPr>
        <p:spPr>
          <a:xfrm rot="19893161" flipH="1">
            <a:off x="3594525" y="2401777"/>
            <a:ext cx="320563" cy="1066178"/>
          </a:xfrm>
          <a:prstGeom prst="upDownArrow">
            <a:avLst/>
          </a:prstGeom>
          <a:solidFill>
            <a:srgbClr val="00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8" name="Up-Down Arrow 77"/>
          <p:cNvSpPr/>
          <p:nvPr/>
        </p:nvSpPr>
        <p:spPr>
          <a:xfrm rot="18571323" flipH="1">
            <a:off x="2921291" y="2888094"/>
            <a:ext cx="320563" cy="1066178"/>
          </a:xfrm>
          <a:prstGeom prst="upDownArrow">
            <a:avLst/>
          </a:prstGeom>
          <a:solidFill>
            <a:srgbClr val="00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9" name="Up-Down Arrow 78"/>
          <p:cNvSpPr/>
          <p:nvPr/>
        </p:nvSpPr>
        <p:spPr>
          <a:xfrm rot="16754393" flipH="1">
            <a:off x="2530860" y="3525207"/>
            <a:ext cx="320563" cy="1066178"/>
          </a:xfrm>
          <a:prstGeom prst="upDownArrow">
            <a:avLst/>
          </a:prstGeom>
          <a:solidFill>
            <a:srgbClr val="00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1" name="Rectangle 80"/>
          <p:cNvSpPr/>
          <p:nvPr/>
        </p:nvSpPr>
        <p:spPr>
          <a:xfrm>
            <a:off x="7606935" y="3391035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TextBox 81"/>
          <p:cNvSpPr txBox="1"/>
          <p:nvPr/>
        </p:nvSpPr>
        <p:spPr>
          <a:xfrm>
            <a:off x="7654015" y="3457638"/>
            <a:ext cx="1219200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Recording, playback and investigation</a:t>
            </a:r>
            <a:endParaRPr lang="it-IT" dirty="0"/>
          </a:p>
        </p:txBody>
      </p:sp>
      <p:sp>
        <p:nvSpPr>
          <p:cNvPr id="83" name="Up-Down Arrow 82"/>
          <p:cNvSpPr/>
          <p:nvPr/>
        </p:nvSpPr>
        <p:spPr>
          <a:xfrm rot="4606039" flipH="1">
            <a:off x="6345640" y="3460355"/>
            <a:ext cx="320563" cy="1066178"/>
          </a:xfrm>
          <a:prstGeom prst="upDownArrow">
            <a:avLst/>
          </a:prstGeom>
          <a:solidFill>
            <a:srgbClr val="00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3" name="object 22"/>
          <p:cNvSpPr/>
          <p:nvPr/>
        </p:nvSpPr>
        <p:spPr>
          <a:xfrm>
            <a:off x="1061020" y="2558048"/>
            <a:ext cx="1027557" cy="537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4" name="Picture 2" descr="https://drone-registration.net/wp-content/uploads/2016/02/federal-certificate-uas-registrati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9" y="3993444"/>
            <a:ext cx="583561" cy="5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617403" y="4950436"/>
            <a:ext cx="1283990" cy="5516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Communication via cellular network and/or ADS-B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46" name="Picture 2" descr="C:\Users\p.stefani\Documents\Projects\ENAV\Demo UTM\Mock-Up\autorit_supervisione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2" t="14278" r="2362" b="16889"/>
          <a:stretch/>
        </p:blipFill>
        <p:spPr bwMode="auto">
          <a:xfrm>
            <a:off x="7774273" y="3961167"/>
            <a:ext cx="963624" cy="5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bject 22"/>
          <p:cNvSpPr/>
          <p:nvPr/>
        </p:nvSpPr>
        <p:spPr>
          <a:xfrm>
            <a:off x="5843624" y="1679214"/>
            <a:ext cx="866775" cy="5801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55" y="2531891"/>
            <a:ext cx="765262" cy="58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784" y="3045231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Step 0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53" name="Picture 52" descr="C:\Users\p.stefani\AppData\Local\Microsoft\Windows\Temporary Internet Files\Content.IE5\0FRSXDHH\dholler-ok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2" y="1737613"/>
            <a:ext cx="310306" cy="31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C:\Users\p.stefani\AppData\Local\Microsoft\Windows\Temporary Internet Files\Content.IE5\0FRSXDHH\dholler-ok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28" y="951152"/>
            <a:ext cx="310306" cy="31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C:\Users\p.stefani\AppData\Local\Microsoft\Windows\Temporary Internet Files\Content.IE5\0FRSXDHH\dholler-ok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11" y="951152"/>
            <a:ext cx="310306" cy="31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C:\Users\p.stefani\AppData\Local\Microsoft\Windows\Temporary Internet Files\Content.IE5\0FRSXDHH\dholler-ok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62" y="3235882"/>
            <a:ext cx="310306" cy="31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heliguy.com/wordpress/wp-content/uploads/2015/08/fly-safe-small-66dcd1d1676ff52980b882ac9af8fa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1" y="5168732"/>
            <a:ext cx="1330325" cy="849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humbs.dreamstime.com/z/cloud-server-2873244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3"/>
          <a:stretch/>
        </p:blipFill>
        <p:spPr bwMode="auto">
          <a:xfrm>
            <a:off x="3554184" y="2783829"/>
            <a:ext cx="2081437" cy="166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692273" y="4095806"/>
            <a:ext cx="1866900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26023" y="4518767"/>
            <a:ext cx="0" cy="612089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62423" y="4518767"/>
            <a:ext cx="0" cy="612089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7699" y="2283169"/>
            <a:ext cx="1105276" cy="71625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17" b="94361" l="159" r="99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086" y="2091788"/>
            <a:ext cx="1060802" cy="71625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4162423" y="2239486"/>
            <a:ext cx="0" cy="72390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22600" y="2237725"/>
            <a:ext cx="1139823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6023" y="2616661"/>
            <a:ext cx="0" cy="382761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6023" y="2595851"/>
            <a:ext cx="1971677" cy="41621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0" t="32917" r="64371" b="50233"/>
          <a:stretch/>
        </p:blipFill>
        <p:spPr bwMode="auto">
          <a:xfrm>
            <a:off x="3592511" y="5245382"/>
            <a:ext cx="70291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previews.123rf.com/images/yupiramos/yupiramos1512/yupiramos151203320/49094189-disegno-terminal-dell-aeroporto-Archivio-Fotografic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" y="4540304"/>
            <a:ext cx="1121545" cy="1121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4822823" y="1784966"/>
            <a:ext cx="0" cy="85632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822823" y="1784966"/>
            <a:ext cx="168275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https://encrypted-tbn0.gstatic.com/images?q=tbn:ANd9GcRfwPNnug64SEDG4OIQHLUIJbCz9NvQfLDniduzm-9KME7wyjqeR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72" y="1301511"/>
            <a:ext cx="1257827" cy="6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/>
          <p:cNvCxnSpPr/>
          <p:nvPr/>
        </p:nvCxnSpPr>
        <p:spPr>
          <a:xfrm>
            <a:off x="5778500" y="4090632"/>
            <a:ext cx="1340089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67223" y="1422400"/>
            <a:ext cx="0" cy="117345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022601" y="1422400"/>
            <a:ext cx="144462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http://pngimg.com/upload/plane_PNG525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691">
            <a:off x="1401116" y="1123309"/>
            <a:ext cx="1397930" cy="5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219555" y="4111634"/>
            <a:ext cx="137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ATC &amp; Airport Authority</a:t>
            </a:r>
            <a:endParaRPr lang="it-IT" sz="1400" b="1" dirty="0"/>
          </a:p>
        </p:txBody>
      </p:sp>
      <p:sp>
        <p:nvSpPr>
          <p:cNvPr id="54" name="Rectangle 53"/>
          <p:cNvSpPr/>
          <p:nvPr/>
        </p:nvSpPr>
        <p:spPr>
          <a:xfrm>
            <a:off x="2136997" y="5991751"/>
            <a:ext cx="5004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UAS Segment: UAS Operators/Pilots/Owners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295885" y="3383368"/>
            <a:ext cx="1623209" cy="4627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Law Enforcement</a:t>
            </a:r>
            <a:endParaRPr lang="it-IT" sz="1600" b="1" dirty="0"/>
          </a:p>
        </p:txBody>
      </p:sp>
      <p:sp>
        <p:nvSpPr>
          <p:cNvPr id="65" name="Rounded Rectangle 64"/>
          <p:cNvSpPr/>
          <p:nvPr/>
        </p:nvSpPr>
        <p:spPr>
          <a:xfrm>
            <a:off x="7295885" y="4056010"/>
            <a:ext cx="1623209" cy="4627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HEMS – S&amp;R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295884" y="5496603"/>
            <a:ext cx="1623209" cy="4627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Other special users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1725611" y="3545555"/>
            <a:ext cx="1866900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216875" y="3150553"/>
            <a:ext cx="1372820" cy="586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CAA</a:t>
            </a:r>
            <a:endParaRPr lang="it-IT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1"/>
          <a:stretch/>
        </p:blipFill>
        <p:spPr bwMode="auto">
          <a:xfrm>
            <a:off x="4619411" y="5188484"/>
            <a:ext cx="1068824" cy="80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Rounded Rectangle 69"/>
          <p:cNvSpPr/>
          <p:nvPr/>
        </p:nvSpPr>
        <p:spPr>
          <a:xfrm>
            <a:off x="7295883" y="4768485"/>
            <a:ext cx="1623209" cy="4627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Local Authority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3685" y="3926968"/>
            <a:ext cx="190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IDS UTM Platform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rone-registration.net/wp-content/uploads/2016/02/federal-certificate-uas-regi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48" y="2015282"/>
            <a:ext cx="1738968" cy="16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416" y="112162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UAS users (Hobbyist and coommercial) are </a:t>
            </a:r>
            <a:r>
              <a:rPr lang="it-IT" u="sng" dirty="0"/>
              <a:t>aviators</a:t>
            </a:r>
            <a:r>
              <a:rPr lang="it-IT" dirty="0" smtClean="0"/>
              <a:t>....that title comes a great deal of responsability !!!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181419" y="2204202"/>
            <a:ext cx="598714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Different web-based UAS Registration process: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Hobbyists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Commercial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Operators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automatic generation of 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UAS unique ID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Q/R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code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Registration certificate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lang="it-IT" sz="20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17771" y="3823092"/>
            <a:ext cx="2924629" cy="2425308"/>
          </a:xfrm>
          <a:prstGeom prst="roundRect">
            <a:avLst>
              <a:gd name="adj" fmla="val 89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it-IT" dirty="0" smtClean="0"/>
              <a:t>A means for quick UAS identification in case of incident/accident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it-IT" dirty="0" smtClean="0"/>
              <a:t>Direct opportunity to educate small UAS owners on safety requirements before the begin operating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3080" name="Picture 8" descr="https://fsmedia.imgix.net/73/71/d6/9a/6a86/4a9d/9f51/fbb87db1e5dd/dronejpg.jpeg?dpr=1&amp;auto=format&amp;q=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4" y="5045068"/>
            <a:ext cx="2260603" cy="103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846" y="2059551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711176" y="2049280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742492" y="4768743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964155" y="4704985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731914" y="2085568"/>
            <a:ext cx="1219200" cy="5770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it-IT"/>
            </a:defPPr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Corridor &amp; airspace design &amp; </a:t>
            </a:r>
            <a:r>
              <a:rPr lang="it-IT" dirty="0" smtClean="0"/>
              <a:t>reservation, No fly zone creation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43912" y="2107176"/>
            <a:ext cx="1219200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1050" b="1" dirty="0" smtClean="0">
                <a:solidFill>
                  <a:schemeClr val="tx2"/>
                </a:solidFill>
              </a:rPr>
              <a:t>Flight plan definition, and management</a:t>
            </a:r>
            <a:endParaRPr lang="en-CA" sz="105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8217" y="4825893"/>
            <a:ext cx="1219200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1050" b="1" dirty="0" smtClean="0">
                <a:solidFill>
                  <a:schemeClr val="tx2"/>
                </a:solidFill>
              </a:rPr>
              <a:t>Flight Validation &amp; Scheduling </a:t>
            </a:r>
            <a:endParaRPr lang="en-CA" sz="105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7251" y="4704985"/>
            <a:ext cx="1331829" cy="5770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1050" b="1" dirty="0" smtClean="0">
                <a:solidFill>
                  <a:schemeClr val="tx2"/>
                </a:solidFill>
              </a:rPr>
              <a:t>Situation awareness, UAS tracking &amp; alert generation</a:t>
            </a:r>
            <a:endParaRPr lang="en-CA" sz="105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6209" y="2061223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11" y="5270338"/>
            <a:ext cx="934606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81" y="2545957"/>
            <a:ext cx="814346" cy="64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23289" y="2127826"/>
            <a:ext cx="1219200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Airspace occupancy </a:t>
            </a:r>
            <a:r>
              <a:rPr lang="it-IT" dirty="0" smtClean="0"/>
              <a:t>prediction &amp; DCB</a:t>
            </a:r>
            <a:endParaRPr lang="it-IT" dirty="0"/>
          </a:p>
        </p:txBody>
      </p:sp>
      <p:sp>
        <p:nvSpPr>
          <p:cNvPr id="19" name="Rectangle 18"/>
          <p:cNvSpPr/>
          <p:nvPr/>
        </p:nvSpPr>
        <p:spPr>
          <a:xfrm>
            <a:off x="2670971" y="2063856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2718051" y="2130459"/>
            <a:ext cx="1219200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Recording, playback and investigation</a:t>
            </a:r>
            <a:endParaRPr lang="it-IT" dirty="0"/>
          </a:p>
        </p:txBody>
      </p:sp>
      <p:sp>
        <p:nvSpPr>
          <p:cNvPr id="21" name="object 22"/>
          <p:cNvSpPr/>
          <p:nvPr/>
        </p:nvSpPr>
        <p:spPr>
          <a:xfrm>
            <a:off x="4849859" y="2689360"/>
            <a:ext cx="1027557" cy="537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3" name="Picture 2" descr="C:\Users\p.stefani\Documents\Projects\ENAV\Demo UTM\Mock-Up\autorit_supervision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2" t="14278" r="2362" b="16889"/>
          <a:stretch/>
        </p:blipFill>
        <p:spPr bwMode="auto">
          <a:xfrm>
            <a:off x="2838309" y="2633988"/>
            <a:ext cx="963624" cy="5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ject 22"/>
          <p:cNvSpPr/>
          <p:nvPr/>
        </p:nvSpPr>
        <p:spPr>
          <a:xfrm>
            <a:off x="4169777" y="5333169"/>
            <a:ext cx="866775" cy="5801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27" y="2649211"/>
            <a:ext cx="765262" cy="58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47565" y="4681294"/>
            <a:ext cx="1304925" cy="128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290427" y="4704985"/>
            <a:ext cx="1219199" cy="5770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1050" b="1" dirty="0">
                <a:solidFill>
                  <a:schemeClr val="tx2"/>
                </a:solidFill>
              </a:rPr>
              <a:t>V</a:t>
            </a:r>
            <a:r>
              <a:rPr lang="en-CA" sz="1050" b="1" dirty="0" smtClean="0">
                <a:solidFill>
                  <a:schemeClr val="tx2"/>
                </a:solidFill>
              </a:rPr>
              <a:t>ehicle Registration  &amp; </a:t>
            </a:r>
            <a:r>
              <a:rPr lang="en-CA" sz="1050" b="1" dirty="0">
                <a:solidFill>
                  <a:schemeClr val="tx2"/>
                </a:solidFill>
              </a:rPr>
              <a:t>identification, UAS Operators</a:t>
            </a:r>
          </a:p>
        </p:txBody>
      </p:sp>
      <p:pic>
        <p:nvPicPr>
          <p:cNvPr id="28" name="Picture 2" descr="https://drone-registration.net/wp-content/uploads/2016/02/federal-certificate-uas-registrati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9" y="5299846"/>
            <a:ext cx="583561" cy="5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489804" y="3247726"/>
            <a:ext cx="8565296" cy="154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/>
          </a:p>
        </p:txBody>
      </p:sp>
      <p:sp>
        <p:nvSpPr>
          <p:cNvPr id="31" name="Oval 30"/>
          <p:cNvSpPr/>
          <p:nvPr/>
        </p:nvSpPr>
        <p:spPr>
          <a:xfrm>
            <a:off x="1444663" y="3837806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 31"/>
          <p:cNvSpPr/>
          <p:nvPr/>
        </p:nvSpPr>
        <p:spPr>
          <a:xfrm>
            <a:off x="4495152" y="3835958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 33"/>
          <p:cNvSpPr/>
          <p:nvPr/>
        </p:nvSpPr>
        <p:spPr>
          <a:xfrm>
            <a:off x="7553504" y="3837806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ctangle 41"/>
          <p:cNvSpPr/>
          <p:nvPr/>
        </p:nvSpPr>
        <p:spPr>
          <a:xfrm>
            <a:off x="722960" y="3996429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Summer 2016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21915" y="4018964"/>
            <a:ext cx="1162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End 2016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80267" y="3996429"/>
            <a:ext cx="1162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End 2017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" y="1121621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 smtClean="0"/>
              <a:t>Implementation ROADMAP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873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63714632"/>
              </p:ext>
            </p:extLst>
          </p:nvPr>
        </p:nvGraphicFramePr>
        <p:xfrm>
          <a:off x="537029" y="1397000"/>
          <a:ext cx="81497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95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isultati immagini per 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9" y="1123946"/>
            <a:ext cx="5122333" cy="51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idscorporation.com/images/drones/hero_product_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29" y="2782146"/>
            <a:ext cx="1724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2420" y="876665"/>
            <a:ext cx="8580120" cy="63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IDS UTM platform - the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mission: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9680" y="1613975"/>
            <a:ext cx="8580120" cy="1053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09563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allow the 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safe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and efficient integration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UAS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into low altitude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airspace</a:t>
            </a:r>
          </a:p>
          <a:p>
            <a:pPr marL="571500" indent="-309563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 act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 enabler for the implementation of enhanced, more profitable  operations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(e.g. : BVLOS operations) 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044" y="3116584"/>
            <a:ext cx="1410996" cy="91436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17" b="94361" l="159" r="99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554" y="4462267"/>
            <a:ext cx="1610095" cy="108713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2" descr="Risultati immagini per drone amaz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47" y="4642049"/>
            <a:ext cx="1404140" cy="71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71268" y="4462267"/>
            <a:ext cx="2075543" cy="1087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510319" y="3030200"/>
            <a:ext cx="2075543" cy="1087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526285" y="4462267"/>
            <a:ext cx="2075543" cy="1087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6518865" y="3046725"/>
            <a:ext cx="2075543" cy="1087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6518865" y="4453732"/>
            <a:ext cx="2075543" cy="1087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3453831" y="3067241"/>
            <a:ext cx="2075543" cy="1087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42" y="3116584"/>
            <a:ext cx="1567536" cy="10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5681899"/>
            <a:ext cx="410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Civil </a:t>
            </a:r>
            <a:r>
              <a:rPr lang="en-US" b="1" dirty="0" smtClean="0"/>
              <a:t>VLL</a:t>
            </a:r>
            <a:r>
              <a:rPr lang="en-US" dirty="0" smtClean="0"/>
              <a:t> - Very </a:t>
            </a:r>
            <a:r>
              <a:rPr lang="en-US" dirty="0"/>
              <a:t>Low </a:t>
            </a:r>
            <a:r>
              <a:rPr lang="en-US" dirty="0" smtClean="0"/>
              <a:t>Level Operations </a:t>
            </a:r>
          </a:p>
          <a:p>
            <a:r>
              <a:rPr lang="en-US" dirty="0" smtClean="0"/>
              <a:t>(up to 500ft AGL, with some exemptions) </a:t>
            </a:r>
            <a:endParaRPr lang="it-IT" dirty="0"/>
          </a:p>
        </p:txBody>
      </p:sp>
      <p:pic>
        <p:nvPicPr>
          <p:cNvPr id="25" name="Picture 2" descr="https://encrypted-tbn3.gstatic.com/images?q=tbn:ANd9GcSfGwBzEzKJG6RK8Xn0o0E5y777Ba6fw8NqqkjlIW1Lq87GYgi81V4NqG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87" y="2809499"/>
            <a:ext cx="496962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encrypted-tbn3.gstatic.com/images?q=tbn:ANd9GcSfGwBzEzKJG6RK8Xn0o0E5y777Ba6fw8NqqkjlIW1Lq87GYgi81V4NqG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93" y="2843485"/>
            <a:ext cx="496962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3.gstatic.com/images?q=tbn:ANd9GcSfGwBzEzKJG6RK8Xn0o0E5y777Ba6fw8NqqkjlIW1Lq87GYgi81V4NqG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71" y="4247880"/>
            <a:ext cx="496962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encrypted-tbn3.gstatic.com/images?q=tbn:ANd9GcSfGwBzEzKJG6RK8Xn0o0E5y777Ba6fw8NqqkjlIW1Lq87GYgi81V4NqG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09" y="4247880"/>
            <a:ext cx="496962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ixabay.com/static/uploads/photo/2013/07/12/16/24/alphabet-150831_960_72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2521" y="3096391"/>
            <a:ext cx="908229" cy="9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pixabay.com/static/uploads/photo/2013/07/12/16/24/alphabet-150831_960_72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2521" y="4511933"/>
            <a:ext cx="908229" cy="9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40" y="4511788"/>
            <a:ext cx="1560814" cy="98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https://pixabay.com/static/uploads/photo/2013/07/12/16/24/alphabet-150831_960_72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4932" y="4503398"/>
            <a:ext cx="908229" cy="9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869509" y="5674645"/>
            <a:ext cx="4908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 smtClean="0"/>
              <a:t>sUAS</a:t>
            </a:r>
            <a:r>
              <a:rPr lang="en-US" dirty="0" smtClean="0"/>
              <a:t> – small Unmanned Aerial Systems (&lt;25Kg)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37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8383" y="998640"/>
            <a:ext cx="7512473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Civil UAS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Classification: </a:t>
            </a:r>
            <a:r>
              <a:rPr lang="it-IT" sz="2800" b="1" u="sng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Type of operation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criteria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251" y="1677076"/>
            <a:ext cx="8693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European RPAS Steering Group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on behalf of the European Commission</a:t>
            </a:r>
            <a:r>
              <a:rPr lang="en-US" dirty="0"/>
              <a:t>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splits operations involving civil drones into 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two main </a:t>
            </a:r>
            <a:r>
              <a:rPr lang="it-IT" sz="2000" u="sng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categories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251" y="2505670"/>
            <a:ext cx="8884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Very low level (VLL):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VLL operations with civil drones take place below the normal minimum altitude for manned aviation of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150 m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4882" y="3213556"/>
            <a:ext cx="8807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VFR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or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IFR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Operations in airspaces above the normal minimum altitude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manned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aviation.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" y="4140199"/>
            <a:ext cx="4720646" cy="17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ocplayer.net/docs-images/26/7555299/images/17-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62" y="3801699"/>
            <a:ext cx="4348439" cy="244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4025899"/>
            <a:ext cx="845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2"/>
                </a:solidFill>
              </a:rPr>
              <a:t>RLOS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2"/>
                </a:solidFill>
              </a:rPr>
              <a:t>BRLOS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2514600" y="3921442"/>
            <a:ext cx="279400" cy="8537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ounded Rectangle 3"/>
          <p:cNvSpPr/>
          <p:nvPr/>
        </p:nvSpPr>
        <p:spPr>
          <a:xfrm>
            <a:off x="4853940" y="4853940"/>
            <a:ext cx="2697480" cy="10493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ounded Rectangle 11"/>
          <p:cNvSpPr/>
          <p:nvPr/>
        </p:nvSpPr>
        <p:spPr>
          <a:xfrm>
            <a:off x="274320" y="5164871"/>
            <a:ext cx="2875280" cy="8422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3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1" y="4749800"/>
            <a:ext cx="2019488" cy="152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67785" y="865814"/>
            <a:ext cx="6110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UAS VLL Operations (below 150 meters)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98" y="1330323"/>
            <a:ext cx="909670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airspace below 500ft/150m is used by many air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vehicles </a:t>
            </a:r>
            <a:endParaRPr lang="it-IT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  <a:p>
            <a:pPr marL="173038" indent="-1730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Uncontrolled (e.g. Class G) and controlled airspace (e.g. CTR) </a:t>
            </a:r>
          </a:p>
          <a:p>
            <a:pPr marL="173038" indent="-1730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Small UAS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VLL operations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raise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safety/security/privacy concerns</a:t>
            </a:r>
          </a:p>
          <a:p>
            <a:pPr marL="173038" indent="-1730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New challenges: persistent CNS coverage, detect and Track, separation management and collision avoidance between UAS, UAS and manned vehicles,  natural obstacles and buildings.</a:t>
            </a:r>
          </a:p>
          <a:p>
            <a:pPr marL="173038" indent="-1730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several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applications UAS Operators need to fly at higher altitudes (e.g. 2000ft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AGL)</a:t>
            </a:r>
          </a:p>
          <a:p>
            <a:pPr marL="173038" indent="-1730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Integration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of UAS operations in VLL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airspace and traffic management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requires a completely new approach to ensure safe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operations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3038" indent="-1730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84" y="4248847"/>
            <a:ext cx="3856873" cy="201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1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52496" y="1043690"/>
            <a:ext cx="683693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VLL UAS Regulatory Environment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66316"/>
            <a:ext cx="89788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majority of authorized civil UAS operations are being performed under visual line of sight (VLOS).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Most of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existing and new emerging civil UAS applications can be served by UAS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with MTOW &lt;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25 Kg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sUAS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- small UAS)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UAS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are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main focus in many countries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Very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few countries all around the world  have some level of regulation in place for Beyond Visual Line of Sight (BVLOS) operations.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4878526"/>
            <a:ext cx="8978899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The increasing demand for BVLOS operations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(mostly commercial) makes the definition of enablers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(technical and regulatory) necessary</a:t>
            </a:r>
          </a:p>
        </p:txBody>
      </p:sp>
    </p:spTree>
    <p:extLst>
      <p:ext uri="{BB962C8B-B14F-4D97-AF65-F5344CB8AC3E}">
        <p14:creationId xmlns:p14="http://schemas.microsoft.com/office/powerpoint/2010/main" val="26589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9" y="1382911"/>
            <a:ext cx="8089899" cy="493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0" y="1442045"/>
            <a:ext cx="8250873" cy="40891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39700" y="826492"/>
            <a:ext cx="87756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SUMMARY OF UAS REGULATIONS BY COUNTRY 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(</a:t>
            </a:r>
            <a:r>
              <a:rPr lang="en-US" sz="1600" i="1" dirty="0">
                <a:solidFill>
                  <a:schemeClr val="tx2"/>
                </a:solidFill>
              </a:rPr>
              <a:t>CANADIAN CIVIL UAS 2015,  “Canadian Market Opportunities for UAS: Non-Military Applications” )</a:t>
            </a:r>
            <a:endParaRPr lang="it-IT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05168" y="909740"/>
            <a:ext cx="683693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BVLOS and improved airspace access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900" y="1352950"/>
            <a:ext cx="894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While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25kg VLOS regulation has served the market well to date, the establishment of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BVLOS regulations or best practices is now required to allow the sector to continue its growth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Several civil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UAS applications require 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ability to operate at longer distances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over specific areas or targets of interest in order to be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cost-effective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and practical.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Many additional commercial UAS applications await BVLOS capability to become practical businesses.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Some enabling technological solutions exists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geofencing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return-to-base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programming) but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there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is little to no access available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for civil commercial beyond visual line of sight (BVLOS) UAS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operations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main enabler for a full integration of UAS in the airspace, D&amp;A systems, lack of standards &amp; requirements  </a:t>
            </a:r>
          </a:p>
        </p:txBody>
      </p:sp>
    </p:spTree>
    <p:extLst>
      <p:ext uri="{BB962C8B-B14F-4D97-AF65-F5344CB8AC3E}">
        <p14:creationId xmlns:p14="http://schemas.microsoft.com/office/powerpoint/2010/main" val="36281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 rot="5400000">
            <a:off x="4374761" y="4211642"/>
            <a:ext cx="470731" cy="4745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58" y="5716190"/>
            <a:ext cx="581808" cy="56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380" y="4827527"/>
            <a:ext cx="8891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EASA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A-NPA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2015-10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“Introduction of a regulatory framework for the operation of drones”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This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regulatory framework proposes that all drones be regulated at EU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level ! 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800" y="2090731"/>
            <a:ext cx="894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The current Scope of EU Basic Regulation is limited to drones with an MTOM above 150 kg. This means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just"/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vast majority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UAS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development today is regulated by national aviation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legislation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legislation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 not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harmonized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and there is no obligation on mutual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recognition</a:t>
            </a:r>
          </a:p>
          <a:p>
            <a:pPr marL="355600" lvl="1"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current legislation in EU is based on the assumption that small drones are operating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locally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4321" y="1102483"/>
            <a:ext cx="8751610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EASA A-NPA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2015-10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 “Introduction of a regulatory framework for the operation of drones”</a:t>
            </a:r>
          </a:p>
        </p:txBody>
      </p:sp>
    </p:spTree>
    <p:extLst>
      <p:ext uri="{BB962C8B-B14F-4D97-AF65-F5344CB8AC3E}">
        <p14:creationId xmlns:p14="http://schemas.microsoft.com/office/powerpoint/2010/main" val="26046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24796</TotalTime>
  <Words>1382</Words>
  <Application>Microsoft Office PowerPoint</Application>
  <PresentationFormat>On-screen Show (4:3)</PresentationFormat>
  <Paragraphs>196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and Simulation in IDS</dc:title>
  <dc:creator>mannino</dc:creator>
  <cp:lastModifiedBy>Mannino Marcello</cp:lastModifiedBy>
  <cp:revision>521</cp:revision>
  <cp:lastPrinted>2016-02-22T17:43:53Z</cp:lastPrinted>
  <dcterms:created xsi:type="dcterms:W3CDTF">2016-02-03T15:22:54Z</dcterms:created>
  <dcterms:modified xsi:type="dcterms:W3CDTF">2016-09-29T10:01:48Z</dcterms:modified>
</cp:coreProperties>
</file>