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2" r:id="rId3"/>
    <p:sldId id="280" r:id="rId4"/>
    <p:sldId id="275" r:id="rId5"/>
    <p:sldId id="276" r:id="rId6"/>
    <p:sldId id="277" r:id="rId7"/>
    <p:sldId id="272" r:id="rId8"/>
    <p:sldId id="281" r:id="rId9"/>
    <p:sldId id="278" r:id="rId10"/>
    <p:sldId id="287" r:id="rId11"/>
    <p:sldId id="286" r:id="rId12"/>
    <p:sldId id="285" r:id="rId13"/>
    <p:sldId id="271" r:id="rId14"/>
    <p:sldId id="284" r:id="rId15"/>
    <p:sldId id="283" r:id="rId16"/>
  </p:sldIdLst>
  <p:sldSz cx="9144000" cy="6858000" type="screen4x3"/>
  <p:notesSz cx="6858000" cy="9144000"/>
  <p:custDataLst>
    <p:tags r:id="rId18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6" autoAdjust="0"/>
    <p:restoredTop sz="90929"/>
  </p:normalViewPr>
  <p:slideViewPr>
    <p:cSldViewPr>
      <p:cViewPr varScale="1">
        <p:scale>
          <a:sx n="69" d="100"/>
          <a:sy n="69" d="100"/>
        </p:scale>
        <p:origin x="-14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55FFE-5ABF-474F-A3B7-8F8E89D09E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30402E1-90BC-461A-AAD3-600784E5EAE2}">
      <dgm:prSet custT="1"/>
      <dgm:spPr>
        <a:gradFill rotWithShape="0">
          <a:gsLst>
            <a:gs pos="0">
              <a:schemeClr val="bg1"/>
            </a:gs>
            <a:gs pos="63000">
              <a:schemeClr val="accent2">
                <a:lumMod val="20000"/>
                <a:lumOff val="80000"/>
              </a:schemeClr>
            </a:gs>
            <a:gs pos="21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  <a:ln>
          <a:noFill/>
        </a:ln>
      </dgm:spPr>
      <dgm:t>
        <a:bodyPr/>
        <a:lstStyle/>
        <a:p>
          <a:pPr marL="1703388" indent="0" rtl="0"/>
          <a:r>
            <a:rPr lang="en-GB" sz="2000" b="0" dirty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</a:rPr>
            <a:t>1</a:t>
          </a:r>
          <a:r>
            <a:rPr lang="en-GB" sz="2000" b="0" baseline="30000" dirty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</a:rPr>
            <a:t>st</a:t>
          </a:r>
          <a:r>
            <a:rPr lang="en-GB" sz="2000" b="0" dirty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</a:rPr>
            <a:t> challenge: Dimensions of the problem</a:t>
          </a:r>
          <a:endParaRPr lang="en-GB" sz="2000" b="0" dirty="0">
            <a:ln>
              <a:noFill/>
            </a:ln>
            <a:solidFill>
              <a:schemeClr val="tx1"/>
            </a:solidFill>
            <a:effectLst/>
            <a:latin typeface="Myriad Pro" pitchFamily="34" charset="0"/>
          </a:endParaRPr>
        </a:p>
      </dgm:t>
    </dgm:pt>
    <dgm:pt modelId="{68A1A090-8DCE-4C9F-8016-5A8258B836B1}" type="parTrans" cxnId="{0B169638-318B-44D4-B67A-8AD5062AC87E}">
      <dgm:prSet/>
      <dgm:spPr/>
      <dgm:t>
        <a:bodyPr/>
        <a:lstStyle/>
        <a:p>
          <a:endParaRPr lang="en-GB"/>
        </a:p>
      </dgm:t>
    </dgm:pt>
    <dgm:pt modelId="{6EC5C92C-3D9D-42DC-AB0C-634C7BF0F365}" type="sibTrans" cxnId="{0B169638-318B-44D4-B67A-8AD5062AC87E}">
      <dgm:prSet/>
      <dgm:spPr/>
      <dgm:t>
        <a:bodyPr/>
        <a:lstStyle/>
        <a:p>
          <a:endParaRPr lang="en-GB"/>
        </a:p>
      </dgm:t>
    </dgm:pt>
    <dgm:pt modelId="{F3ADEAFF-13CC-40E8-B9E6-2E3A75B7A836}">
      <dgm:prSet custT="1"/>
      <dgm:spPr>
        <a:gradFill flip="none" rotWithShape="1">
          <a:gsLst>
            <a:gs pos="16000">
              <a:srgbClr val="E0F0F8"/>
            </a:gs>
            <a:gs pos="0">
              <a:schemeClr val="bg1"/>
            </a:gs>
            <a:gs pos="86000">
              <a:srgbClr val="EAF5FA"/>
            </a:gs>
            <a:gs pos="100000">
              <a:schemeClr val="bg1"/>
            </a:gs>
          </a:gsLst>
          <a:lin ang="0" scaled="1"/>
          <a:tileRect/>
        </a:gradFill>
        <a:ln w="15875">
          <a:noFill/>
        </a:ln>
      </dgm:spPr>
      <dgm:t>
        <a:bodyPr/>
        <a:lstStyle/>
        <a:p>
          <a:pPr marL="1703388" indent="0" rtl="0">
            <a:tabLst>
              <a:tab pos="1703388" algn="l"/>
            </a:tabLst>
          </a:pPr>
          <a:r>
            <a:rPr lang="en-GB" sz="20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2</a:t>
          </a:r>
          <a:r>
            <a:rPr lang="en-GB" sz="2000" baseline="300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nd</a:t>
          </a:r>
          <a:r>
            <a:rPr lang="en-GB" sz="20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 challenge: awareness</a:t>
          </a:r>
          <a:endParaRPr lang="en-GB" sz="2000" dirty="0">
            <a:ln>
              <a:noFill/>
            </a:ln>
            <a:solidFill>
              <a:schemeClr val="tx1"/>
            </a:solidFill>
            <a:latin typeface="Myriad Pro" pitchFamily="34" charset="0"/>
          </a:endParaRPr>
        </a:p>
      </dgm:t>
    </dgm:pt>
    <dgm:pt modelId="{A841787E-6955-4543-A8EE-C8BFFCCA31AC}" type="parTrans" cxnId="{99379210-2656-4D7E-B3D8-9C5AD813EC04}">
      <dgm:prSet/>
      <dgm:spPr/>
      <dgm:t>
        <a:bodyPr/>
        <a:lstStyle/>
        <a:p>
          <a:endParaRPr lang="en-GB"/>
        </a:p>
      </dgm:t>
    </dgm:pt>
    <dgm:pt modelId="{55F08BCC-DB52-41CE-A79F-5579028CFB1A}" type="sibTrans" cxnId="{99379210-2656-4D7E-B3D8-9C5AD813EC04}">
      <dgm:prSet/>
      <dgm:spPr/>
      <dgm:t>
        <a:bodyPr/>
        <a:lstStyle/>
        <a:p>
          <a:endParaRPr lang="en-GB"/>
        </a:p>
      </dgm:t>
    </dgm:pt>
    <dgm:pt modelId="{BC0FFF14-2FCA-44E2-A8BC-87F12B7081FE}">
      <dgm:prSet custT="1"/>
      <dgm:spPr>
        <a:gradFill rotWithShape="0">
          <a:gsLst>
            <a:gs pos="16000">
              <a:srgbClr val="E0F0F8"/>
            </a:gs>
            <a:gs pos="0">
              <a:schemeClr val="bg1"/>
            </a:gs>
            <a:gs pos="86000">
              <a:srgbClr val="EAF5FA"/>
            </a:gs>
            <a:gs pos="100000">
              <a:schemeClr val="bg1"/>
            </a:gs>
          </a:gsLst>
          <a:lin ang="0" scaled="1"/>
        </a:gradFill>
        <a:ln w="15875">
          <a:noFill/>
        </a:ln>
      </dgm:spPr>
      <dgm:t>
        <a:bodyPr/>
        <a:lstStyle/>
        <a:p>
          <a:pPr marL="1703388" indent="0" rtl="0"/>
          <a:r>
            <a:rPr lang="en-GB" sz="20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3</a:t>
          </a:r>
          <a:r>
            <a:rPr lang="en-GB" sz="2000" baseline="300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rd</a:t>
          </a:r>
          <a:r>
            <a:rPr lang="en-GB" sz="20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 challenge: training of remote pilots</a:t>
          </a:r>
          <a:endParaRPr lang="en-GB" sz="2000" dirty="0">
            <a:ln>
              <a:noFill/>
            </a:ln>
            <a:solidFill>
              <a:schemeClr val="tx1"/>
            </a:solidFill>
            <a:latin typeface="Myriad Pro" pitchFamily="34" charset="0"/>
          </a:endParaRPr>
        </a:p>
      </dgm:t>
    </dgm:pt>
    <dgm:pt modelId="{02099482-5C61-420C-B144-74E216403B68}" type="parTrans" cxnId="{C5B491FA-EE6B-4F9F-BD5D-29650EDD3BEA}">
      <dgm:prSet/>
      <dgm:spPr/>
      <dgm:t>
        <a:bodyPr/>
        <a:lstStyle/>
        <a:p>
          <a:endParaRPr lang="en-GB"/>
        </a:p>
      </dgm:t>
    </dgm:pt>
    <dgm:pt modelId="{12C1ED8D-A941-4704-AE03-3AA8133FDAF4}" type="sibTrans" cxnId="{C5B491FA-EE6B-4F9F-BD5D-29650EDD3BEA}">
      <dgm:prSet/>
      <dgm:spPr/>
      <dgm:t>
        <a:bodyPr/>
        <a:lstStyle/>
        <a:p>
          <a:endParaRPr lang="en-GB"/>
        </a:p>
      </dgm:t>
    </dgm:pt>
    <dgm:pt modelId="{CDB4D04D-12CA-43E0-8A91-D707CEA633FE}">
      <dgm:prSet custT="1"/>
      <dgm:spPr>
        <a:gradFill rotWithShape="0">
          <a:gsLst>
            <a:gs pos="16000">
              <a:srgbClr val="E0F0F8"/>
            </a:gs>
            <a:gs pos="0">
              <a:schemeClr val="bg1"/>
            </a:gs>
            <a:gs pos="86000">
              <a:srgbClr val="EAF5FA"/>
            </a:gs>
            <a:gs pos="100000">
              <a:schemeClr val="bg1"/>
            </a:gs>
          </a:gsLst>
          <a:lin ang="0" scaled="1"/>
        </a:gradFill>
        <a:ln w="15875">
          <a:noFill/>
        </a:ln>
      </dgm:spPr>
      <dgm:t>
        <a:bodyPr/>
        <a:lstStyle/>
        <a:p>
          <a:pPr marL="1703388" indent="0" rtl="0"/>
          <a:r>
            <a:rPr lang="en-GB" sz="20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4</a:t>
          </a:r>
          <a:r>
            <a:rPr lang="en-GB" sz="2000" baseline="300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th</a:t>
          </a:r>
          <a:r>
            <a:rPr lang="en-GB" sz="20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 challenge: education of professionals </a:t>
          </a:r>
          <a:endParaRPr lang="en-GB" sz="2000" dirty="0">
            <a:ln>
              <a:noFill/>
            </a:ln>
            <a:solidFill>
              <a:schemeClr val="tx1"/>
            </a:solidFill>
            <a:latin typeface="Myriad Pro" pitchFamily="34" charset="0"/>
          </a:endParaRPr>
        </a:p>
      </dgm:t>
    </dgm:pt>
    <dgm:pt modelId="{AD8E71D0-DC6D-40C8-8D9B-A9114E690816}" type="parTrans" cxnId="{A67C023A-5EF4-42DD-B1A8-D6B1E42CD4E4}">
      <dgm:prSet/>
      <dgm:spPr/>
      <dgm:t>
        <a:bodyPr/>
        <a:lstStyle/>
        <a:p>
          <a:endParaRPr lang="en-GB"/>
        </a:p>
      </dgm:t>
    </dgm:pt>
    <dgm:pt modelId="{6684E7BA-AE14-40A3-9352-784A230F792B}" type="sibTrans" cxnId="{A67C023A-5EF4-42DD-B1A8-D6B1E42CD4E4}">
      <dgm:prSet/>
      <dgm:spPr/>
      <dgm:t>
        <a:bodyPr/>
        <a:lstStyle/>
        <a:p>
          <a:endParaRPr lang="en-GB"/>
        </a:p>
      </dgm:t>
    </dgm:pt>
    <dgm:pt modelId="{60883356-FEBF-4CFA-AEBF-D11CCEF8AB85}" type="pres">
      <dgm:prSet presAssocID="{9E355FFE-5ABF-474F-A3B7-8F8E89D09E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27D86F3-6700-420C-B578-120581F686BA}" type="pres">
      <dgm:prSet presAssocID="{830402E1-90BC-461A-AAD3-600784E5EAE2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2B022BC-D1C2-4DD5-AC1D-6E5AC4BB558E}" type="pres">
      <dgm:prSet presAssocID="{6EC5C92C-3D9D-42DC-AB0C-634C7BF0F365}" presName="spacer" presStyleCnt="0"/>
      <dgm:spPr/>
    </dgm:pt>
    <dgm:pt modelId="{BD1B7A72-F25C-41BC-83BA-106E2A58FF54}" type="pres">
      <dgm:prSet presAssocID="{F3ADEAFF-13CC-40E8-B9E6-2E3A75B7A836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E2F3E9F-9F4F-4987-AA95-85AABB85926F}" type="pres">
      <dgm:prSet presAssocID="{55F08BCC-DB52-41CE-A79F-5579028CFB1A}" presName="spacer" presStyleCnt="0"/>
      <dgm:spPr/>
    </dgm:pt>
    <dgm:pt modelId="{325EC0ED-7EA6-4D5F-8AA9-6EEEFD66527F}" type="pres">
      <dgm:prSet presAssocID="{BC0FFF14-2FCA-44E2-A8BC-87F12B7081FE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2021271-7B04-458B-BAC4-BA8816D1E10A}" type="pres">
      <dgm:prSet presAssocID="{12C1ED8D-A941-4704-AE03-3AA8133FDAF4}" presName="spacer" presStyleCnt="0"/>
      <dgm:spPr/>
    </dgm:pt>
    <dgm:pt modelId="{2566AAD2-075D-4E1A-B870-E80C3890E0EA}" type="pres">
      <dgm:prSet presAssocID="{CDB4D04D-12CA-43E0-8A91-D707CEA633FE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6F9BA960-C94F-4E20-8109-01BA9FA405D5}" type="presOf" srcId="{9E355FFE-5ABF-474F-A3B7-8F8E89D09E54}" destId="{60883356-FEBF-4CFA-AEBF-D11CCEF8AB85}" srcOrd="0" destOrd="0" presId="urn:microsoft.com/office/officeart/2005/8/layout/vList2"/>
    <dgm:cxn modelId="{A67C023A-5EF4-42DD-B1A8-D6B1E42CD4E4}" srcId="{9E355FFE-5ABF-474F-A3B7-8F8E89D09E54}" destId="{CDB4D04D-12CA-43E0-8A91-D707CEA633FE}" srcOrd="3" destOrd="0" parTransId="{AD8E71D0-DC6D-40C8-8D9B-A9114E690816}" sibTransId="{6684E7BA-AE14-40A3-9352-784A230F792B}"/>
    <dgm:cxn modelId="{A94E4BF7-1FDD-4D2B-899B-0D6BB07ACE79}" type="presOf" srcId="{F3ADEAFF-13CC-40E8-B9E6-2E3A75B7A836}" destId="{BD1B7A72-F25C-41BC-83BA-106E2A58FF54}" srcOrd="0" destOrd="0" presId="urn:microsoft.com/office/officeart/2005/8/layout/vList2"/>
    <dgm:cxn modelId="{C5B491FA-EE6B-4F9F-BD5D-29650EDD3BEA}" srcId="{9E355FFE-5ABF-474F-A3B7-8F8E89D09E54}" destId="{BC0FFF14-2FCA-44E2-A8BC-87F12B7081FE}" srcOrd="2" destOrd="0" parTransId="{02099482-5C61-420C-B144-74E216403B68}" sibTransId="{12C1ED8D-A941-4704-AE03-3AA8133FDAF4}"/>
    <dgm:cxn modelId="{D56B77FE-10AC-47F2-B72A-379C3B820573}" type="presOf" srcId="{830402E1-90BC-461A-AAD3-600784E5EAE2}" destId="{427D86F3-6700-420C-B578-120581F686BA}" srcOrd="0" destOrd="0" presId="urn:microsoft.com/office/officeart/2005/8/layout/vList2"/>
    <dgm:cxn modelId="{0B169638-318B-44D4-B67A-8AD5062AC87E}" srcId="{9E355FFE-5ABF-474F-A3B7-8F8E89D09E54}" destId="{830402E1-90BC-461A-AAD3-600784E5EAE2}" srcOrd="0" destOrd="0" parTransId="{68A1A090-8DCE-4C9F-8016-5A8258B836B1}" sibTransId="{6EC5C92C-3D9D-42DC-AB0C-634C7BF0F365}"/>
    <dgm:cxn modelId="{393B9A55-891E-40E8-ADCD-D16493ECCCB9}" type="presOf" srcId="{CDB4D04D-12CA-43E0-8A91-D707CEA633FE}" destId="{2566AAD2-075D-4E1A-B870-E80C3890E0EA}" srcOrd="0" destOrd="0" presId="urn:microsoft.com/office/officeart/2005/8/layout/vList2"/>
    <dgm:cxn modelId="{D0563E43-76FB-490A-91C7-464EBB889034}" type="presOf" srcId="{BC0FFF14-2FCA-44E2-A8BC-87F12B7081FE}" destId="{325EC0ED-7EA6-4D5F-8AA9-6EEEFD66527F}" srcOrd="0" destOrd="0" presId="urn:microsoft.com/office/officeart/2005/8/layout/vList2"/>
    <dgm:cxn modelId="{99379210-2656-4D7E-B3D8-9C5AD813EC04}" srcId="{9E355FFE-5ABF-474F-A3B7-8F8E89D09E54}" destId="{F3ADEAFF-13CC-40E8-B9E6-2E3A75B7A836}" srcOrd="1" destOrd="0" parTransId="{A841787E-6955-4543-A8EE-C8BFFCCA31AC}" sibTransId="{55F08BCC-DB52-41CE-A79F-5579028CFB1A}"/>
    <dgm:cxn modelId="{29ACDFA6-D7DA-4DC4-8D8F-90270FBB8BF2}" type="presParOf" srcId="{60883356-FEBF-4CFA-AEBF-D11CCEF8AB85}" destId="{427D86F3-6700-420C-B578-120581F686BA}" srcOrd="0" destOrd="0" presId="urn:microsoft.com/office/officeart/2005/8/layout/vList2"/>
    <dgm:cxn modelId="{AB150A15-00EB-40A1-B750-30B7D0639C20}" type="presParOf" srcId="{60883356-FEBF-4CFA-AEBF-D11CCEF8AB85}" destId="{52B022BC-D1C2-4DD5-AC1D-6E5AC4BB558E}" srcOrd="1" destOrd="0" presId="urn:microsoft.com/office/officeart/2005/8/layout/vList2"/>
    <dgm:cxn modelId="{73EDD5B1-8631-45B1-A774-2D13D63E555F}" type="presParOf" srcId="{60883356-FEBF-4CFA-AEBF-D11CCEF8AB85}" destId="{BD1B7A72-F25C-41BC-83BA-106E2A58FF54}" srcOrd="2" destOrd="0" presId="urn:microsoft.com/office/officeart/2005/8/layout/vList2"/>
    <dgm:cxn modelId="{3368B07A-878F-4C25-8057-E7E3E70047AA}" type="presParOf" srcId="{60883356-FEBF-4CFA-AEBF-D11CCEF8AB85}" destId="{2E2F3E9F-9F4F-4987-AA95-85AABB85926F}" srcOrd="3" destOrd="0" presId="urn:microsoft.com/office/officeart/2005/8/layout/vList2"/>
    <dgm:cxn modelId="{1931750A-4186-45BC-8C37-6DBDD377923F}" type="presParOf" srcId="{60883356-FEBF-4CFA-AEBF-D11CCEF8AB85}" destId="{325EC0ED-7EA6-4D5F-8AA9-6EEEFD66527F}" srcOrd="4" destOrd="0" presId="urn:microsoft.com/office/officeart/2005/8/layout/vList2"/>
    <dgm:cxn modelId="{FB604F08-E40E-4F32-B433-75198E2551C7}" type="presParOf" srcId="{60883356-FEBF-4CFA-AEBF-D11CCEF8AB85}" destId="{52021271-7B04-458B-BAC4-BA8816D1E10A}" srcOrd="5" destOrd="0" presId="urn:microsoft.com/office/officeart/2005/8/layout/vList2"/>
    <dgm:cxn modelId="{4E8C3D9C-A62A-43A5-A12E-A38BC8F1917D}" type="presParOf" srcId="{60883356-FEBF-4CFA-AEBF-D11CCEF8AB85}" destId="{2566AAD2-075D-4E1A-B870-E80C3890E0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7D86F3-6700-420C-B578-120581F686BA}">
      <dsp:nvSpPr>
        <dsp:cNvPr id="0" name=""/>
        <dsp:cNvSpPr/>
      </dsp:nvSpPr>
      <dsp:spPr>
        <a:xfrm>
          <a:off x="0" y="41627"/>
          <a:ext cx="6610351" cy="1067040"/>
        </a:xfrm>
        <a:prstGeom prst="rect">
          <a:avLst/>
        </a:prstGeom>
        <a:gradFill rotWithShape="0">
          <a:gsLst>
            <a:gs pos="0">
              <a:schemeClr val="bg1"/>
            </a:gs>
            <a:gs pos="63000">
              <a:schemeClr val="accent2">
                <a:lumMod val="20000"/>
                <a:lumOff val="80000"/>
              </a:schemeClr>
            </a:gs>
            <a:gs pos="21000">
              <a:schemeClr val="accent2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03388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</a:rPr>
            <a:t>1</a:t>
          </a:r>
          <a:r>
            <a:rPr lang="en-GB" sz="2000" b="0" kern="1200" baseline="30000" dirty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</a:rPr>
            <a:t>st</a:t>
          </a:r>
          <a:r>
            <a:rPr lang="en-GB" sz="2000" b="0" kern="1200" dirty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</a:rPr>
            <a:t> challenge: Dimensions of the problem</a:t>
          </a:r>
          <a:endParaRPr lang="en-GB" sz="2000" b="0" kern="1200" dirty="0">
            <a:ln>
              <a:noFill/>
            </a:ln>
            <a:solidFill>
              <a:schemeClr val="tx1"/>
            </a:solidFill>
            <a:effectLst/>
            <a:latin typeface="Myriad Pro" pitchFamily="34" charset="0"/>
          </a:endParaRPr>
        </a:p>
      </dsp:txBody>
      <dsp:txXfrm>
        <a:off x="0" y="41627"/>
        <a:ext cx="6610351" cy="1067040"/>
      </dsp:txXfrm>
    </dsp:sp>
    <dsp:sp modelId="{BD1B7A72-F25C-41BC-83BA-106E2A58FF54}">
      <dsp:nvSpPr>
        <dsp:cNvPr id="0" name=""/>
        <dsp:cNvSpPr/>
      </dsp:nvSpPr>
      <dsp:spPr>
        <a:xfrm>
          <a:off x="0" y="1272827"/>
          <a:ext cx="6610351" cy="1067040"/>
        </a:xfrm>
        <a:prstGeom prst="rect">
          <a:avLst/>
        </a:prstGeom>
        <a:gradFill flip="none" rotWithShape="1">
          <a:gsLst>
            <a:gs pos="16000">
              <a:srgbClr val="E0F0F8"/>
            </a:gs>
            <a:gs pos="0">
              <a:schemeClr val="bg1"/>
            </a:gs>
            <a:gs pos="86000">
              <a:srgbClr val="EAF5FA"/>
            </a:gs>
            <a:gs pos="100000">
              <a:schemeClr val="bg1"/>
            </a:gs>
          </a:gsLst>
          <a:lin ang="0" scaled="1"/>
          <a:tileRect/>
        </a:gra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03388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703388" algn="l"/>
            </a:tabLst>
          </a:pPr>
          <a:r>
            <a:rPr lang="en-GB" sz="2000" kern="12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2</a:t>
          </a:r>
          <a:r>
            <a:rPr lang="en-GB" sz="2000" kern="1200" baseline="300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nd</a:t>
          </a:r>
          <a:r>
            <a:rPr lang="en-GB" sz="2000" kern="12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 challenge: awareness</a:t>
          </a:r>
          <a:endParaRPr lang="en-GB" sz="2000" kern="1200" dirty="0">
            <a:ln>
              <a:noFill/>
            </a:ln>
            <a:solidFill>
              <a:schemeClr val="tx1"/>
            </a:solidFill>
            <a:latin typeface="Myriad Pro" pitchFamily="34" charset="0"/>
          </a:endParaRPr>
        </a:p>
      </dsp:txBody>
      <dsp:txXfrm>
        <a:off x="0" y="1272827"/>
        <a:ext cx="6610351" cy="1067040"/>
      </dsp:txXfrm>
    </dsp:sp>
    <dsp:sp modelId="{325EC0ED-7EA6-4D5F-8AA9-6EEEFD66527F}">
      <dsp:nvSpPr>
        <dsp:cNvPr id="0" name=""/>
        <dsp:cNvSpPr/>
      </dsp:nvSpPr>
      <dsp:spPr>
        <a:xfrm>
          <a:off x="0" y="2504027"/>
          <a:ext cx="6610351" cy="1067040"/>
        </a:xfrm>
        <a:prstGeom prst="rect">
          <a:avLst/>
        </a:prstGeom>
        <a:gradFill rotWithShape="0">
          <a:gsLst>
            <a:gs pos="16000">
              <a:srgbClr val="E0F0F8"/>
            </a:gs>
            <a:gs pos="0">
              <a:schemeClr val="bg1"/>
            </a:gs>
            <a:gs pos="86000">
              <a:srgbClr val="EAF5FA"/>
            </a:gs>
            <a:gs pos="100000">
              <a:schemeClr val="bg1"/>
            </a:gs>
          </a:gsLst>
          <a:lin ang="0" scaled="1"/>
        </a:gra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03388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3</a:t>
          </a:r>
          <a:r>
            <a:rPr lang="en-GB" sz="2000" kern="1200" baseline="300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rd</a:t>
          </a:r>
          <a:r>
            <a:rPr lang="en-GB" sz="2000" kern="12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 challenge: training of remote pilots</a:t>
          </a:r>
          <a:endParaRPr lang="en-GB" sz="2000" kern="1200" dirty="0">
            <a:ln>
              <a:noFill/>
            </a:ln>
            <a:solidFill>
              <a:schemeClr val="tx1"/>
            </a:solidFill>
            <a:latin typeface="Myriad Pro" pitchFamily="34" charset="0"/>
          </a:endParaRPr>
        </a:p>
      </dsp:txBody>
      <dsp:txXfrm>
        <a:off x="0" y="2504027"/>
        <a:ext cx="6610351" cy="1067040"/>
      </dsp:txXfrm>
    </dsp:sp>
    <dsp:sp modelId="{2566AAD2-075D-4E1A-B870-E80C3890E0EA}">
      <dsp:nvSpPr>
        <dsp:cNvPr id="0" name=""/>
        <dsp:cNvSpPr/>
      </dsp:nvSpPr>
      <dsp:spPr>
        <a:xfrm>
          <a:off x="0" y="3735227"/>
          <a:ext cx="6610351" cy="1067040"/>
        </a:xfrm>
        <a:prstGeom prst="rect">
          <a:avLst/>
        </a:prstGeom>
        <a:gradFill rotWithShape="0">
          <a:gsLst>
            <a:gs pos="16000">
              <a:srgbClr val="E0F0F8"/>
            </a:gs>
            <a:gs pos="0">
              <a:schemeClr val="bg1"/>
            </a:gs>
            <a:gs pos="86000">
              <a:srgbClr val="EAF5FA"/>
            </a:gs>
            <a:gs pos="100000">
              <a:schemeClr val="bg1"/>
            </a:gs>
          </a:gsLst>
          <a:lin ang="0" scaled="1"/>
        </a:gra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03388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4</a:t>
          </a:r>
          <a:r>
            <a:rPr lang="en-GB" sz="2000" kern="1200" baseline="300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th</a:t>
          </a:r>
          <a:r>
            <a:rPr lang="en-GB" sz="2000" kern="1200" dirty="0" smtClean="0">
              <a:ln>
                <a:noFill/>
              </a:ln>
              <a:solidFill>
                <a:schemeClr val="tx1"/>
              </a:solidFill>
              <a:latin typeface="Myriad Pro" pitchFamily="34" charset="0"/>
            </a:rPr>
            <a:t> challenge: education of professionals </a:t>
          </a:r>
          <a:endParaRPr lang="en-GB" sz="2000" kern="1200" dirty="0">
            <a:ln>
              <a:noFill/>
            </a:ln>
            <a:solidFill>
              <a:schemeClr val="tx1"/>
            </a:solidFill>
            <a:latin typeface="Myriad Pro" pitchFamily="34" charset="0"/>
          </a:endParaRPr>
        </a:p>
      </dsp:txBody>
      <dsp:txXfrm>
        <a:off x="0" y="3735227"/>
        <a:ext cx="6610351" cy="106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8E7AC5-DB8D-4C04-B390-E225A0F8BFC0}" type="slidenum">
              <a:rPr lang="nl-NL"/>
              <a:pPr>
                <a:defRPr/>
              </a:pPr>
              <a:t>‹N›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33F66-18F5-4A0B-BEE0-1D14463B69D5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469EC-10B5-47E9-8479-6427D0363F9A}" type="slidenum">
              <a:rPr lang="it-IT" altLang="it-IT" smtClean="0">
                <a:ea typeface="ＭＳ Ｐゴシック" pitchFamily="34" charset="-128"/>
              </a:rPr>
              <a:pPr/>
              <a:t>2</a:t>
            </a:fld>
            <a:endParaRPr lang="it-IT" alt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1C455-9C7F-418A-ACCC-7BA555F1A46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0794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22BCF-F3CA-4485-A47C-DEEB1517F3B4}" type="slidenum">
              <a:rPr lang="nl-NL"/>
              <a:pPr/>
              <a:t>10</a:t>
            </a:fld>
            <a:endParaRPr lang="nl-NL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630602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C2AFD-816C-4AC8-9250-09A0D8B8F295}" type="slidenum">
              <a:rPr lang="nl-NL"/>
              <a:pPr/>
              <a:t>11</a:t>
            </a:fld>
            <a:endParaRPr lang="nl-NL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15669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D57B1-3F3A-4E7C-A1AA-B4694F52B6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7702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F909B-9165-40CB-A69A-7A0A50A90AC4}" type="slidenum">
              <a:rPr lang="nl-NL"/>
              <a:pPr/>
              <a:t>15</a:t>
            </a:fld>
            <a:endParaRPr lang="nl-NL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8526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Z:\JAA\_app\000_template_presentatie\PPT_titlesheet_templat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115888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Click to edit Master title style</a:t>
            </a:r>
            <a:endParaRPr lang="nl-NL" sz="4400" kern="0" dirty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D2067A-0CF0-4472-A26D-20A67A59D4F0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8150" y="361952"/>
            <a:ext cx="6991350" cy="77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2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872190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Z:\JAA\_app\000_template_presentatie\PPT template_2_new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jdelijke aanduiding voor titel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ato.com/courses/552/" TargetMode="External"/><Relationship Id="rId2" Type="http://schemas.openxmlformats.org/officeDocument/2006/relationships/hyperlink" Target="https://www.jaato.com/courses/499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rainingzone.eurocontrol.int/ilp/pages/coursedescription.jsf?courseId=499661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a.europa.eu/system/files/dfu/UAS%20Prototype%20Regulation%20final.pdf" TargetMode="External"/><Relationship Id="rId2" Type="http://schemas.openxmlformats.org/officeDocument/2006/relationships/hyperlink" Target="https://ec.europa.eu/easme/en/drone-ruleseu-rpas-rules-regulation-porta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urousc.com/pilot-qualification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Z:\JAA\_app\000_template_presentatie\PPT_titlesheet_temp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5638800" y="6400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0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79248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100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3077" name="Rectangle 21"/>
          <p:cNvSpPr>
            <a:spLocks noChangeArrowheads="1"/>
          </p:cNvSpPr>
          <p:nvPr/>
        </p:nvSpPr>
        <p:spPr bwMode="auto">
          <a:xfrm>
            <a:off x="2057400" y="3810000"/>
            <a:ext cx="7086600" cy="177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dirty="0" smtClean="0">
                <a:latin typeface="Arial" charset="0"/>
              </a:rPr>
              <a:t>International Conference:</a:t>
            </a:r>
          </a:p>
          <a:p>
            <a:r>
              <a:rPr lang="en-GB" dirty="0" smtClean="0">
                <a:latin typeface="+mn-lt"/>
              </a:rPr>
              <a:t>RPAS (drones)</a:t>
            </a:r>
          </a:p>
          <a:p>
            <a:r>
              <a:rPr lang="en-GB" dirty="0" smtClean="0">
                <a:latin typeface="+mn-lt"/>
              </a:rPr>
              <a:t>Larnaca (Cyprus), 21 October 2016</a:t>
            </a:r>
          </a:p>
          <a:p>
            <a:pPr>
              <a:spcBef>
                <a:spcPct val="20000"/>
              </a:spcBef>
            </a:pPr>
            <a:endParaRPr lang="nl-NL" dirty="0">
              <a:latin typeface="Arial" charset="0"/>
            </a:endParaRPr>
          </a:p>
        </p:txBody>
      </p:sp>
      <p:sp>
        <p:nvSpPr>
          <p:cNvPr id="3078" name="Rectangle 22"/>
          <p:cNvSpPr>
            <a:spLocks noChangeArrowheads="1"/>
          </p:cNvSpPr>
          <p:nvPr/>
        </p:nvSpPr>
        <p:spPr bwMode="auto">
          <a:xfrm>
            <a:off x="1981200" y="30480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4400" dirty="0">
                <a:solidFill>
                  <a:srgbClr val="006699"/>
                </a:solidFill>
                <a:latin typeface="Arial" charset="0"/>
              </a:rPr>
              <a:t>JAA-TO Presentations</a:t>
            </a: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0" y="5445224"/>
            <a:ext cx="9144000" cy="900113"/>
          </a:xfrm>
          <a:prstGeom prst="rect">
            <a:avLst/>
          </a:prstGeom>
          <a:solidFill>
            <a:srgbClr val="002A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0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CC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2400" kern="0" dirty="0" smtClean="0">
                <a:solidFill>
                  <a:srgbClr val="FFFFFF"/>
                </a:solidFill>
                <a:effectLst/>
              </a:rPr>
              <a:t>Filippo Tomasello</a:t>
            </a:r>
            <a:endParaRPr lang="en-GB" sz="2400" kern="0" dirty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43608" y="2552112"/>
            <a:ext cx="51845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nl-NL" sz="2800" b="1" dirty="0">
                <a:solidFill>
                  <a:srgbClr val="5F5F5F"/>
                </a:solidFill>
                <a:latin typeface="Arial" charset="0"/>
              </a:rPr>
              <a:t>Foundation, Non-Profit</a:t>
            </a:r>
            <a:endParaRPr lang="nl-NL" b="1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15616" y="188640"/>
            <a:ext cx="7696200" cy="1387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dirty="0" smtClean="0">
                <a:solidFill>
                  <a:srgbClr val="006699"/>
                </a:solidFill>
                <a:latin typeface="Arial" charset="0"/>
              </a:rPr>
              <a:t>Education beyond awareness and trianing: JAA TO</a:t>
            </a:r>
            <a:endParaRPr lang="nl-NL" dirty="0">
              <a:solidFill>
                <a:srgbClr val="006699"/>
              </a:solidFill>
              <a:latin typeface="Arial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043608" y="1760024"/>
            <a:ext cx="51845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nl-NL" sz="2800" b="1" dirty="0">
                <a:solidFill>
                  <a:srgbClr val="5F5F5F"/>
                </a:solidFill>
                <a:latin typeface="Arial" charset="0"/>
              </a:rPr>
              <a:t>ECAC</a:t>
            </a:r>
            <a:endParaRPr lang="nl-NL" sz="1600" b="1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79248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000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8" name="Picture 7" descr="icon_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4966" y="2744637"/>
            <a:ext cx="360040" cy="360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43608" y="3344200"/>
            <a:ext cx="4572000" cy="8710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nl-NL" sz="200" b="1" dirty="0">
              <a:solidFill>
                <a:srgbClr val="5F5F5F"/>
              </a:solidFill>
              <a:latin typeface="Arial" charset="0"/>
            </a:endParaRPr>
          </a:p>
          <a:p>
            <a:pPr marL="1440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nl-NL" sz="2800" b="1" dirty="0">
                <a:solidFill>
                  <a:srgbClr val="5F5F5F"/>
                </a:solidFill>
                <a:latin typeface="Arial" charset="0"/>
              </a:rPr>
              <a:t>Regulatory Training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15616" y="4424320"/>
            <a:ext cx="4933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nl-NL" b="1" dirty="0">
                <a:solidFill>
                  <a:srgbClr val="5F5F5F"/>
                </a:solidFill>
                <a:latin typeface="Arial" charset="0"/>
              </a:rPr>
              <a:t>ICAO </a:t>
            </a:r>
            <a:r>
              <a:rPr lang="nl-NL" sz="1800" b="1" dirty="0">
                <a:solidFill>
                  <a:srgbClr val="5F5F5F"/>
                </a:solidFill>
                <a:latin typeface="Arial" charset="0"/>
              </a:rPr>
              <a:t>(RTCE; TPP Full; TPSC Member)</a:t>
            </a:r>
            <a:endParaRPr lang="nl-NL" b="1" dirty="0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8" y="4324369"/>
            <a:ext cx="2551918" cy="10742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26711" y="5594072"/>
            <a:ext cx="6204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0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nl-NL" b="1" dirty="0">
                <a:solidFill>
                  <a:srgbClr val="5F5F5F"/>
                </a:solidFill>
                <a:latin typeface="Arial" charset="0"/>
              </a:rPr>
              <a:t>EASA </a:t>
            </a:r>
            <a:r>
              <a:rPr lang="nl-NL" sz="1600" b="1" dirty="0">
                <a:solidFill>
                  <a:srgbClr val="5F5F5F"/>
                </a:solidFill>
                <a:latin typeface="Arial" charset="0"/>
              </a:rPr>
              <a:t>(EVA Member; Approved RITO; E-exam Provider)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53" y="5594072"/>
            <a:ext cx="1309893" cy="780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20224"/>
            <a:ext cx="2160240" cy="767872"/>
          </a:xfrm>
          <a:prstGeom prst="rect">
            <a:avLst/>
          </a:prstGeom>
        </p:spPr>
      </p:pic>
      <p:pic>
        <p:nvPicPr>
          <p:cNvPr id="16" name="Picture 15" descr="easa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3540056"/>
            <a:ext cx="393078" cy="65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808" y="3176851"/>
            <a:ext cx="1002419" cy="11841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72712" y="414994"/>
            <a:ext cx="76962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l-NL" dirty="0">
                <a:solidFill>
                  <a:srgbClr val="006699"/>
                </a:solidFill>
                <a:latin typeface="Arial" charset="0"/>
              </a:rPr>
              <a:t>JAA TO’s Courses &amp; Activities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79248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000">
              <a:solidFill>
                <a:srgbClr val="5F5F5F"/>
              </a:solidFill>
              <a:latin typeface="Arial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987824" y="1340768"/>
            <a:ext cx="2734603" cy="1432850"/>
            <a:chOff x="2987824" y="1340768"/>
            <a:chExt cx="2972941" cy="1619250"/>
          </a:xfrm>
        </p:grpSpPr>
        <p:pic>
          <p:nvPicPr>
            <p:cNvPr id="5126" name="Picture 5" descr="TE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1340768"/>
              <a:ext cx="2828925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LOGO_Basic e-mail 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7824" y="1412776"/>
              <a:ext cx="487680" cy="28956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25400">
              <a:contourClr>
                <a:schemeClr val="bg1"/>
              </a:contourClr>
            </a:sp3d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 rot="21063899">
            <a:off x="188685" y="5899517"/>
            <a:ext cx="3096344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Train the Trainer Programs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655103">
            <a:off x="5583475" y="6051582"/>
            <a:ext cx="3395631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Accountable Manager Seminar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558214">
            <a:off x="5375395" y="3082835"/>
            <a:ext cx="3764261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Accident and Incident Investigation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21147249">
            <a:off x="189388" y="2916078"/>
            <a:ext cx="3178775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Safety Management Systems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309098">
            <a:off x="695065" y="2091857"/>
            <a:ext cx="231075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Quality Management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51720" y="6165304"/>
            <a:ext cx="1584176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Airworthiness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27984" y="6497961"/>
            <a:ext cx="3744416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Aerodrome &amp; Ground Operations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139952" y="2924944"/>
            <a:ext cx="720080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PRM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724128" y="1772816"/>
            <a:ext cx="208823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Dangerous Goods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71600" y="2492896"/>
            <a:ext cx="1440258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Licensing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 rot="324970">
            <a:off x="7689964" y="2200025"/>
            <a:ext cx="1440258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Operations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rot="21231672">
            <a:off x="13847" y="4464838"/>
            <a:ext cx="1884574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Flight Dispatch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 rot="216729">
            <a:off x="6867167" y="1483854"/>
            <a:ext cx="2267744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Auditing Techniques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79512" y="5373216"/>
            <a:ext cx="223079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Crisis Management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67543" y="2666185"/>
            <a:ext cx="9361040" cy="36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nl-NL" sz="2700" b="1" dirty="0">
                <a:solidFill>
                  <a:srgbClr val="5F5F5F"/>
                </a:solidFill>
                <a:latin typeface="Arial" charset="0"/>
              </a:rPr>
              <a:t>&gt; 150 Training Courses and Trainers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nl-NL" sz="2700" b="1" dirty="0">
                <a:solidFill>
                  <a:srgbClr val="5F5F5F"/>
                </a:solidFill>
                <a:latin typeface="Arial" charset="0"/>
              </a:rPr>
              <a:t>&gt; 13 Regional Training Locations Worldwide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nl-NL" sz="2700" b="1" dirty="0">
                <a:solidFill>
                  <a:srgbClr val="5F5F5F"/>
                </a:solidFill>
                <a:latin typeface="Arial" charset="0"/>
              </a:rPr>
              <a:t>Assisted building &gt;5 National Training Academies</a:t>
            </a:r>
          </a:p>
          <a:p>
            <a:pPr marL="342900" indent="-342900">
              <a:lnSpc>
                <a:spcPct val="200000"/>
              </a:lnSpc>
              <a:spcBef>
                <a:spcPct val="20000"/>
              </a:spcBef>
              <a:buFontTx/>
              <a:buChar char="•"/>
            </a:pPr>
            <a:r>
              <a:rPr lang="nl-NL" sz="2700" b="1" dirty="0">
                <a:solidFill>
                  <a:srgbClr val="5F5F5F"/>
                </a:solidFill>
                <a:latin typeface="Arial" charset="0"/>
              </a:rPr>
              <a:t>&gt; 500 courses scheduled annually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l-NL" sz="2800" b="1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15616" y="3645024"/>
            <a:ext cx="208823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Environmental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 rot="21149626">
            <a:off x="2933161" y="4385627"/>
            <a:ext cx="1440258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Certification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324970">
            <a:off x="5158639" y="4499957"/>
            <a:ext cx="2874409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Fatigue Risk Management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 rot="20734769">
            <a:off x="7299245" y="5379231"/>
            <a:ext cx="1828733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Aviation English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652120" y="1124744"/>
            <a:ext cx="1818267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Maintenance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933100" y="5564833"/>
            <a:ext cx="100811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Military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43608" y="1628800"/>
            <a:ext cx="244827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Nominated Postholder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21355726">
            <a:off x="2706655" y="5251407"/>
            <a:ext cx="2664296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Human Factors &amp; CRM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995936" y="3717032"/>
            <a:ext cx="3744416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International Aviation Law &amp; Policy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 rot="532881">
            <a:off x="3009573" y="3648678"/>
            <a:ext cx="100811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SAFA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 rot="20096168">
            <a:off x="3979336" y="6131391"/>
            <a:ext cx="1296144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Facilitation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364088" y="5229200"/>
            <a:ext cx="2952328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Logistics Management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083152" y="2636912"/>
            <a:ext cx="3060848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Intro to Aviation Regulations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 rot="21295538">
            <a:off x="6024696" y="2208579"/>
            <a:ext cx="172819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Airside Safety</a:t>
            </a:r>
            <a:endParaRPr lang="en-US" sz="18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1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dvAuto="5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0"/>
            <a:ext cx="7777162" cy="7208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Training Portfolio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348880"/>
            <a:ext cx="18001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8 Main Categories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620688"/>
            <a:ext cx="6768752" cy="3043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149080"/>
            <a:ext cx="5348521" cy="2016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7619" y="4149080"/>
            <a:ext cx="3598101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34" y="3284984"/>
            <a:ext cx="5320554" cy="2880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3175" y="3284984"/>
            <a:ext cx="3749038" cy="28803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JAA TO RPAS Faculty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2453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RPAS – INI </a:t>
            </a:r>
            <a:r>
              <a:rPr lang="en-US" sz="2400" b="1" dirty="0" smtClean="0">
                <a:solidFill>
                  <a:schemeClr val="bg1"/>
                </a:solidFill>
              </a:rPr>
              <a:t>– Initial  </a:t>
            </a:r>
            <a:r>
              <a:rPr lang="en-US" sz="2400" dirty="0" smtClean="0">
                <a:solidFill>
                  <a:schemeClr val="bg1"/>
                </a:solidFill>
              </a:rPr>
              <a:t>course on the scenario and international regulatory framework of non-military RPAS 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https://www.jaato.com/courses/499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RPAS – OPS </a:t>
            </a:r>
            <a:r>
              <a:rPr lang="en-US" sz="2400" b="1" dirty="0" smtClean="0">
                <a:solidFill>
                  <a:schemeClr val="bg1"/>
                </a:solidFill>
              </a:rPr>
              <a:t>on professional operations of RPAS </a:t>
            </a:r>
            <a:r>
              <a:rPr lang="en-US" sz="2400" dirty="0" smtClean="0">
                <a:solidFill>
                  <a:schemeClr val="bg1"/>
                </a:solidFill>
              </a:rPr>
              <a:t>“operation centric” (i.e. the operator is the responsible entity for safety of operations, even in the absence of a formal type certificate for the aircraft)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https://www.jaato.com/courses/552/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Sister courses on integration of RPAS in ATM at EUROCONTROL IANS 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https://trainingzone.eurocontrol.int/ilp/pages/coursedescription.jsf?courseId=4996611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683568" y="332656"/>
            <a:ext cx="8572500" cy="928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Courses at Clients’ Locations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1043608" y="1700808"/>
            <a:ext cx="8389440" cy="475252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Advantages:</a:t>
            </a:r>
          </a:p>
          <a:p>
            <a:pPr>
              <a:buNone/>
            </a:pPr>
            <a:endParaRPr lang="en-US" sz="2000" b="1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Larger groups, own location</a:t>
            </a:r>
          </a:p>
          <a:p>
            <a:r>
              <a:rPr lang="en-US" sz="28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Cost-effective</a:t>
            </a:r>
            <a:endParaRPr lang="en-US" sz="24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Translation &amp; Interpretation</a:t>
            </a:r>
          </a:p>
          <a:p>
            <a:r>
              <a:rPr lang="en-US" sz="28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Tailoring</a:t>
            </a:r>
          </a:p>
          <a:p>
            <a:r>
              <a:rPr lang="en-US" sz="28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Combination of courses</a:t>
            </a:r>
          </a:p>
        </p:txBody>
      </p:sp>
      <p:pic>
        <p:nvPicPr>
          <p:cNvPr id="4" name="Picture 3" descr="thumbsu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556792"/>
            <a:ext cx="885261" cy="885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843808" y="823310"/>
            <a:ext cx="6300192" cy="720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4200" dirty="0">
                <a:solidFill>
                  <a:srgbClr val="006699"/>
                </a:solidFill>
                <a:latin typeface="Arial" charset="0"/>
              </a:rPr>
              <a:t>What can JAA TO Offer?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007096" y="1988840"/>
            <a:ext cx="81369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00" indent="-288000">
              <a:spcBef>
                <a:spcPts val="600"/>
              </a:spcBef>
            </a:pPr>
            <a:r>
              <a:rPr lang="en-US" sz="2800" b="1" dirty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Partnerships</a:t>
            </a:r>
            <a:r>
              <a:rPr lang="en-US" sz="2800" b="1" dirty="0">
                <a:solidFill>
                  <a:srgbClr val="5F5F5F"/>
                </a:solidFill>
                <a:latin typeface="Arial" charset="0"/>
              </a:rPr>
              <a:t> in various levels: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638800" y="6400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nl-NL" sz="1000" b="1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79248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000">
              <a:solidFill>
                <a:srgbClr val="5F5F5F"/>
              </a:solidFill>
              <a:latin typeface="Arial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879244" y="414246"/>
            <a:ext cx="1963855" cy="1440160"/>
            <a:chOff x="827584" y="548680"/>
            <a:chExt cx="1963855" cy="1440160"/>
          </a:xfrm>
        </p:grpSpPr>
        <p:pic>
          <p:nvPicPr>
            <p:cNvPr id="19" name="Picture 18" descr="off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84" y="548680"/>
              <a:ext cx="1963855" cy="14401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20" descr="LOGO_Basic e-mail SM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7704" y="1196752"/>
              <a:ext cx="608957" cy="3615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 extrusionH="6350" contourW="25400">
              <a:contourClr>
                <a:schemeClr val="bg1"/>
              </a:contourClr>
            </a:sp3d>
          </p:spPr>
        </p:pic>
      </p:grpSp>
      <p:sp>
        <p:nvSpPr>
          <p:cNvPr id="9" name="Rectangle 8"/>
          <p:cNvSpPr/>
          <p:nvPr/>
        </p:nvSpPr>
        <p:spPr>
          <a:xfrm>
            <a:off x="971600" y="3068960"/>
            <a:ext cx="81724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200" lvl="2" indent="-288000">
              <a:spcBef>
                <a:spcPts val="600"/>
              </a:spcBef>
              <a:buFontTx/>
              <a:buChar char="•"/>
            </a:pPr>
            <a:r>
              <a:rPr lang="en-US" sz="2800" b="1" dirty="0">
                <a:solidFill>
                  <a:srgbClr val="5F5F5F"/>
                </a:solidFill>
                <a:latin typeface="Arial" charset="0"/>
              </a:rPr>
              <a:t>Joint</a:t>
            </a:r>
            <a:r>
              <a:rPr lang="en-US" sz="2800" dirty="0">
                <a:solidFill>
                  <a:srgbClr val="5F5F5F"/>
                </a:solidFill>
                <a:latin typeface="Arial" charset="0"/>
              </a:rPr>
              <a:t> Course Delivery/Development</a:t>
            </a:r>
          </a:p>
          <a:p>
            <a:pPr marL="950400" lvl="3" indent="-288000">
              <a:spcBef>
                <a:spcPts val="600"/>
              </a:spcBef>
              <a:buFontTx/>
              <a:buChar char="•"/>
            </a:pPr>
            <a:r>
              <a:rPr lang="en-US" sz="2800" dirty="0">
                <a:solidFill>
                  <a:srgbClr val="5F5F5F"/>
                </a:solidFill>
                <a:latin typeface="Arial" charset="0"/>
              </a:rPr>
              <a:t>Classroom or virtually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600" y="40770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3200" lvl="2" indent="-288000">
              <a:spcBef>
                <a:spcPts val="600"/>
              </a:spcBef>
              <a:buFontTx/>
              <a:buChar char="•"/>
            </a:pPr>
            <a:r>
              <a:rPr lang="en-US" sz="2800" dirty="0">
                <a:solidFill>
                  <a:srgbClr val="5F5F5F"/>
                </a:solidFill>
                <a:latin typeface="Arial" charset="0"/>
              </a:rPr>
              <a:t>Train the Trainers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600" y="465313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200" lvl="2" indent="-288000">
              <a:spcBef>
                <a:spcPts val="600"/>
              </a:spcBef>
              <a:buFontTx/>
              <a:buChar char="•"/>
            </a:pPr>
            <a:r>
              <a:rPr lang="en-US" sz="2800" b="1" dirty="0">
                <a:solidFill>
                  <a:srgbClr val="5F5F5F"/>
                </a:solidFill>
                <a:latin typeface="Arial" charset="0"/>
              </a:rPr>
              <a:t>Licensed</a:t>
            </a:r>
            <a:r>
              <a:rPr lang="en-US" sz="2800" dirty="0">
                <a:solidFill>
                  <a:srgbClr val="5F5F5F"/>
                </a:solidFill>
                <a:latin typeface="Arial" charset="0"/>
              </a:rPr>
              <a:t> use of JAA TO’s ITMS </a:t>
            </a:r>
            <a:r>
              <a:rPr lang="en-US" sz="900" dirty="0">
                <a:solidFill>
                  <a:srgbClr val="5F5F5F"/>
                </a:solidFill>
                <a:latin typeface="Arial" charset="0"/>
              </a:rPr>
              <a:t>(Integrated Training Management System)</a:t>
            </a:r>
            <a:r>
              <a:rPr lang="en-US" sz="2800" dirty="0">
                <a:solidFill>
                  <a:srgbClr val="5F5F5F"/>
                </a:solidFill>
                <a:latin typeface="Arial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2472" y="5351770"/>
            <a:ext cx="91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200" lvl="2" indent="-288000">
              <a:spcBef>
                <a:spcPts val="600"/>
              </a:spcBef>
              <a:buFontTx/>
              <a:buChar char="•"/>
            </a:pPr>
            <a:r>
              <a:rPr lang="en-US" sz="2800" dirty="0">
                <a:solidFill>
                  <a:srgbClr val="5F5F5F"/>
                </a:solidFill>
                <a:latin typeface="Arial" charset="0"/>
              </a:rPr>
              <a:t>Assistance in </a:t>
            </a:r>
            <a:r>
              <a:rPr lang="en-US" sz="2800" b="1" dirty="0">
                <a:solidFill>
                  <a:srgbClr val="5F5F5F"/>
                </a:solidFill>
                <a:latin typeface="Arial" charset="0"/>
              </a:rPr>
              <a:t>Setting up Training Academies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2316" y="5971096"/>
            <a:ext cx="396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3200" lvl="2" indent="-288000">
              <a:spcBef>
                <a:spcPts val="600"/>
              </a:spcBef>
              <a:buFontTx/>
              <a:buChar char="•"/>
            </a:pPr>
            <a:r>
              <a:rPr lang="en-US" sz="2800" dirty="0">
                <a:solidFill>
                  <a:srgbClr val="5F5F5F"/>
                </a:solidFill>
                <a:latin typeface="Arial" charset="0"/>
              </a:rPr>
              <a:t>A blend of the above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1600" y="2564904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200" lvl="2" indent="-288000">
              <a:spcBef>
                <a:spcPts val="600"/>
              </a:spcBef>
              <a:buFontTx/>
              <a:buChar char="•"/>
            </a:pPr>
            <a:r>
              <a:rPr lang="en-US" sz="2800" dirty="0">
                <a:solidFill>
                  <a:srgbClr val="5F5F5F"/>
                </a:solidFill>
                <a:latin typeface="Arial" charset="0"/>
              </a:rPr>
              <a:t>Course Delivery by JAA 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7354888" cy="1138237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Who is the speaker?</a:t>
            </a:r>
          </a:p>
        </p:txBody>
      </p:sp>
      <p:sp>
        <p:nvSpPr>
          <p:cNvPr id="19461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5194920" cy="5544616"/>
          </a:xfrm>
        </p:spPr>
        <p:txBody>
          <a:bodyPr>
            <a:noAutofit/>
          </a:bodyPr>
          <a:lstStyle/>
          <a:p>
            <a:r>
              <a:rPr lang="en-GB" sz="2000" dirty="0" smtClean="0">
                <a:ea typeface="ＭＳ Ｐゴシック" pitchFamily="34" charset="-128"/>
              </a:rPr>
              <a:t>Italian Passport</a:t>
            </a:r>
          </a:p>
          <a:p>
            <a:r>
              <a:rPr lang="en-GB" sz="2000" dirty="0" smtClean="0">
                <a:ea typeface="ＭＳ Ｐゴシック" pitchFamily="34" charset="-128"/>
              </a:rPr>
              <a:t>European Citizen</a:t>
            </a:r>
          </a:p>
          <a:p>
            <a:r>
              <a:rPr lang="en-GB" sz="2000" dirty="0" smtClean="0">
                <a:ea typeface="ＭＳ Ｐゴシック" pitchFamily="34" charset="-128"/>
              </a:rPr>
              <a:t>Neapolitan national</a:t>
            </a:r>
          </a:p>
          <a:p>
            <a:r>
              <a:rPr lang="en-GB" sz="2000" dirty="0" smtClean="0">
                <a:ea typeface="ＭＳ Ｐゴシック" pitchFamily="34" charset="-128"/>
              </a:rPr>
              <a:t>Member of international civil aviation family </a:t>
            </a:r>
          </a:p>
          <a:p>
            <a:r>
              <a:rPr lang="en-GB" sz="2000" dirty="0" smtClean="0">
                <a:ea typeface="ＭＳ Ｐゴシック" pitchFamily="34" charset="-128"/>
              </a:rPr>
              <a:t>15 years flight test engineer in the IAF</a:t>
            </a:r>
          </a:p>
          <a:p>
            <a:r>
              <a:rPr lang="en-GB" sz="2000" dirty="0" smtClean="0">
                <a:ea typeface="ＭＳ Ｐゴシック" pitchFamily="34" charset="-128"/>
              </a:rPr>
              <a:t>15 years in Italian civil Air Navigation Service Provider (ENAV)</a:t>
            </a:r>
          </a:p>
          <a:p>
            <a:r>
              <a:rPr lang="en-GB" sz="2000" dirty="0" smtClean="0">
                <a:ea typeface="ＭＳ Ｐゴシック" pitchFamily="34" charset="-128"/>
              </a:rPr>
              <a:t>15 years in European entities (EUROCONTROL, Commission, EASA)</a:t>
            </a:r>
          </a:p>
          <a:p>
            <a:r>
              <a:rPr lang="en-GB" sz="2000" dirty="0" smtClean="0">
                <a:ea typeface="ＭＳ Ｐゴシック" pitchFamily="34" charset="-128"/>
              </a:rPr>
              <a:t>Since Sept 2014 in EuroUSC-Italia</a:t>
            </a:r>
            <a:r>
              <a:rPr lang="en-GB" sz="2000" baseline="30000" dirty="0" smtClean="0">
                <a:ea typeface="ＭＳ Ｐゴシック" pitchFamily="34" charset="-128"/>
              </a:rPr>
              <a:t>TM </a:t>
            </a:r>
            <a:r>
              <a:rPr lang="en-GB" sz="2000" dirty="0" smtClean="0">
                <a:ea typeface="ＭＳ Ｐゴシック" pitchFamily="34" charset="-128"/>
              </a:rPr>
              <a:t>(today CEO)</a:t>
            </a:r>
          </a:p>
          <a:p>
            <a:r>
              <a:rPr lang="en-GB" sz="2000" b="1" dirty="0" smtClean="0">
                <a:solidFill>
                  <a:srgbClr val="C00000"/>
                </a:solidFill>
              </a:rPr>
              <a:t>JAA TO Faculty Manager for the Drones/RPAS subject, responsible for the development of all JAA TO courses in this category</a:t>
            </a:r>
            <a:endParaRPr lang="en-GB" sz="2000" b="1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5796136" y="4293096"/>
            <a:ext cx="3013898" cy="235179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D0232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… </a:t>
            </a:r>
            <a:r>
              <a:rPr kumimoji="0" lang="en-GB" sz="2800" b="0" i="0" u="none" strike="noStrike" kern="0" cap="none" spc="0" normalizeH="0" baseline="0" dirty="0" smtClean="0">
                <a:ln>
                  <a:noFill/>
                </a:ln>
                <a:solidFill>
                  <a:srgbClr val="7D0232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unfortunately (for him) born in</a:t>
            </a:r>
            <a:r>
              <a:rPr kumimoji="0" lang="en-GB" sz="2800" b="0" i="0" u="none" strike="noStrike" kern="0" cap="none" spc="0" normalizeH="0" dirty="0" smtClean="0">
                <a:ln>
                  <a:noFill/>
                </a:ln>
                <a:solidFill>
                  <a:srgbClr val="7D0232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the past century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D0232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(1950) </a:t>
            </a:r>
            <a:r>
              <a:rPr kumimoji="0" lang="it-IT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7D0232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  <a:sym typeface="Wingdings" pitchFamily="2" charset="2"/>
              </a:rPr>
              <a:t>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rgbClr val="7D0232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2593579" cy="299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474"/>
            <a:ext cx="9144000" cy="5744526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43608" y="352427"/>
            <a:ext cx="7095505" cy="695325"/>
          </a:xfrm>
          <a:prstGeom prst="rect">
            <a:avLst/>
          </a:prstGeom>
          <a:noFill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GB" sz="2800" b="1" kern="0" dirty="0" smtClean="0">
                <a:latin typeface="Myriad Pro" pitchFamily="34" charset="0"/>
              </a:rPr>
              <a:t>Content</a:t>
            </a:r>
            <a:endParaRPr lang="en-GB" sz="2800" kern="0" dirty="0" smtClean="0">
              <a:solidFill>
                <a:srgbClr val="3399CC"/>
              </a:solidFill>
              <a:latin typeface="Myriad Pro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2960108214"/>
              </p:ext>
            </p:extLst>
          </p:nvPr>
        </p:nvGraphicFramePr>
        <p:xfrm>
          <a:off x="1266826" y="1543052"/>
          <a:ext cx="6610351" cy="484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ounded Rectangle 11"/>
          <p:cNvSpPr/>
          <p:nvPr/>
        </p:nvSpPr>
        <p:spPr>
          <a:xfrm rot="16200000">
            <a:off x="270279" y="3284944"/>
            <a:ext cx="3995738" cy="3214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90831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51520" y="1063866"/>
          <a:ext cx="8712968" cy="5389470"/>
        </p:xfrm>
        <a:graphic>
          <a:graphicData uri="http://schemas.openxmlformats.org/drawingml/2006/table">
            <a:tbl>
              <a:tblPr/>
              <a:tblGrid>
                <a:gridCol w="4680520"/>
                <a:gridCol w="1872208"/>
                <a:gridCol w="2160240"/>
              </a:tblGrid>
              <a:tr h="404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No. OF CIVIL UAS</a:t>
                      </a:r>
                      <a:endParaRPr lang="it-IT" sz="3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REPORTED BY</a:t>
                      </a:r>
                      <a:endParaRPr lang="it-IT" sz="3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SOURCE</a:t>
                      </a:r>
                      <a:endParaRPr lang="it-IT" sz="3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2 500 </a:t>
                      </a: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operators (400 in the UK, 300 in Germany, 1 500 in France, 250 in Sweden, etc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.)</a:t>
                      </a:r>
                      <a:endParaRPr lang="it-IT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EP</a:t>
                      </a:r>
                      <a:endParaRPr lang="it-IT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Point 1 of EP Resolution of 29 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Oct</a:t>
                      </a:r>
                      <a:r>
                        <a:rPr lang="en-GB" sz="2000" baseline="0" dirty="0" smtClean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2015</a:t>
                      </a:r>
                      <a:endParaRPr lang="it-IT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79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6743</a:t>
                      </a: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 legally authorised civil RPAS operators in Europe in 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January </a:t>
                      </a: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2016</a:t>
                      </a:r>
                      <a:endParaRPr lang="it-IT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UVS International</a:t>
                      </a:r>
                      <a:endParaRPr lang="it-IT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Page 70 of Yearbook 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2016-17</a:t>
                      </a:r>
                      <a:endParaRPr lang="it-IT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926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400,000</a:t>
                      </a: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 UAS (&gt;250 gr) registered in 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USA (Part 48) in</a:t>
                      </a:r>
                      <a:r>
                        <a:rPr lang="en-GB" sz="2000" baseline="0" dirty="0" smtClean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2016 Q1, </a:t>
                      </a: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against 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300,000 </a:t>
                      </a: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manned aircraft registered by 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FAA </a:t>
                      </a: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entire </a:t>
                      </a: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history</a:t>
                      </a:r>
                      <a:endParaRPr lang="it-IT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Mr. S. Creamer, Director 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ANB</a:t>
                      </a:r>
                      <a:endParaRPr lang="it-IT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Statement </a:t>
                      </a: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at 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ICAO Symposium, </a:t>
                      </a: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09 May 2016</a:t>
                      </a:r>
                      <a:endParaRPr lang="it-IT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119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More than </a:t>
                      </a:r>
                      <a:r>
                        <a:rPr lang="en-GB" sz="2000" b="1" dirty="0">
                          <a:solidFill>
                            <a:srgbClr val="C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5550</a:t>
                      </a: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 exemptions granted according to Section 333, until end of August 2016</a:t>
                      </a:r>
                      <a:endParaRPr lang="it-IT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latin typeface="Verdana"/>
                          <a:ea typeface="Times New Roman"/>
                          <a:cs typeface="Times New Roman"/>
                        </a:rPr>
                        <a:t>Web consultaion on 02 Aug 2016</a:t>
                      </a:r>
                      <a:endParaRPr lang="it-IT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Verdana"/>
                          <a:ea typeface="Times New Roman"/>
                          <a:cs typeface="Times New Roman"/>
                        </a:rPr>
                        <a:t>FAA web </a:t>
                      </a:r>
                      <a:r>
                        <a:rPr lang="en-GB" sz="2000" dirty="0" smtClean="0">
                          <a:latin typeface="Verdana"/>
                          <a:ea typeface="Times New Roman"/>
                          <a:cs typeface="Times New Roman"/>
                        </a:rPr>
                        <a:t>site</a:t>
                      </a:r>
                      <a:endParaRPr lang="it-IT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40" marR="51267" marT="51267" marB="51267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699" cy="614589"/>
          </a:xfrm>
        </p:spPr>
        <p:txBody>
          <a:bodyPr>
            <a:noAutofit/>
          </a:bodyPr>
          <a:lstStyle/>
          <a:p>
            <a:r>
              <a:rPr lang="en-GB" dirty="0" smtClean="0"/>
              <a:t>Drone Invasion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209" y="2759404"/>
            <a:ext cx="2336110" cy="470907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EASA &lt; 150 kg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11" y="2258294"/>
            <a:ext cx="5933209" cy="40316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22. </a:t>
            </a:r>
            <a:r>
              <a:rPr lang="en-US" sz="2400" b="1" dirty="0" smtClean="0">
                <a:solidFill>
                  <a:srgbClr val="C00000"/>
                </a:solidFill>
              </a:rPr>
              <a:t>Supports the Commission’s intention to remove the 150kg threshold </a:t>
            </a:r>
            <a:r>
              <a:rPr lang="en-US" sz="2400" dirty="0" smtClean="0"/>
              <a:t>and to replace it with a coherent and comprehensive EU regulatory framework that would allow </a:t>
            </a:r>
            <a:r>
              <a:rPr lang="en-US" sz="2400" b="1" dirty="0" smtClean="0">
                <a:solidFill>
                  <a:srgbClr val="C00000"/>
                </a:solidFill>
              </a:rPr>
              <a:t>national competent authorities, qualified bodies or associations </a:t>
            </a:r>
            <a:r>
              <a:rPr lang="en-US" sz="2400" dirty="0" smtClean="0"/>
              <a:t>to assume validation and oversight activities; considers that the proportionality of the rules should be complemented by the necessary flexibility in processes and procedures</a:t>
            </a:r>
            <a:endParaRPr lang="en-GB" dirty="0"/>
          </a:p>
        </p:txBody>
      </p:sp>
      <p:sp>
        <p:nvSpPr>
          <p:cNvPr id="6" name="Fumetto 2 5"/>
          <p:cNvSpPr/>
          <p:nvPr/>
        </p:nvSpPr>
        <p:spPr>
          <a:xfrm>
            <a:off x="6525492" y="3560619"/>
            <a:ext cx="2161309" cy="2175164"/>
          </a:xfrm>
          <a:prstGeom prst="wedgeRoundRectCallout">
            <a:avLst>
              <a:gd name="adj1" fmla="val -113462"/>
              <a:gd name="adj2" fmla="val -2413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Gill Sans MT" pitchFamily="34" charset="0"/>
              </a:rPr>
              <a:t>Also Qualified Entities blessed</a:t>
            </a:r>
            <a:endParaRPr lang="en-GB" sz="32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1640" y="260648"/>
            <a:ext cx="637239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Gill Sans MT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of European Parliament</a:t>
            </a:r>
            <a:r>
              <a:rPr kumimoji="0" lang="en-GB" sz="3600" b="1" u="none" strike="noStrike" kern="1200" cap="none" spc="0" normalizeH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Gill Sans MT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Gill Sans MT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(EP)</a:t>
            </a:r>
            <a:endParaRPr kumimoji="0" lang="en-GB" sz="3600" b="1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Gill Sans MT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11613" y="1340769"/>
            <a:ext cx="2268564" cy="10582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</a:t>
            </a: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2015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19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3081536" cy="1143000"/>
          </a:xfrm>
        </p:spPr>
        <p:txBody>
          <a:bodyPr/>
          <a:lstStyle/>
          <a:p>
            <a:pPr algn="l"/>
            <a:r>
              <a:rPr lang="en-GB" dirty="0" smtClean="0"/>
              <a:t>Qualified Entities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1" y="1340768"/>
            <a:ext cx="2530624" cy="648072"/>
          </a:xfrm>
          <a:solidFill>
            <a:srgbClr val="FFFF00"/>
          </a:solidFill>
        </p:spPr>
        <p:txBody>
          <a:bodyPr anchor="ctr" anchorCtr="0"/>
          <a:lstStyle/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Authority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11560" y="4475018"/>
            <a:ext cx="2664296" cy="82619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 anchorCtr="0">
            <a:normAutofit fontScale="92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Accredited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QE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724129" y="4005064"/>
            <a:ext cx="2664296" cy="122413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Applicant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5940153" y="6021288"/>
            <a:ext cx="2448272" cy="57606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Privileges</a:t>
            </a:r>
          </a:p>
        </p:txBody>
      </p:sp>
      <p:sp>
        <p:nvSpPr>
          <p:cNvPr id="8" name="Freccia a sinistra 7"/>
          <p:cNvSpPr/>
          <p:nvPr/>
        </p:nvSpPr>
        <p:spPr>
          <a:xfrm>
            <a:off x="3275856" y="4005064"/>
            <a:ext cx="2490576" cy="772664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Application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Freccia a sinistra 9"/>
          <p:cNvSpPr/>
          <p:nvPr/>
        </p:nvSpPr>
        <p:spPr>
          <a:xfrm rot="16200000">
            <a:off x="-80398" y="2824816"/>
            <a:ext cx="2444614" cy="772664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Accreditation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Freccia a sinistra 12"/>
          <p:cNvSpPr/>
          <p:nvPr/>
        </p:nvSpPr>
        <p:spPr>
          <a:xfrm flipH="1">
            <a:off x="3275856" y="4653136"/>
            <a:ext cx="2520280" cy="772664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Certificate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Freccia a sinistra 14"/>
          <p:cNvSpPr/>
          <p:nvPr/>
        </p:nvSpPr>
        <p:spPr>
          <a:xfrm rot="16200000" flipH="1">
            <a:off x="1294680" y="2817890"/>
            <a:ext cx="2430762" cy="772664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Reporting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899592" y="5877272"/>
            <a:ext cx="2448272" cy="5760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Privileges</a:t>
            </a:r>
          </a:p>
        </p:txBody>
      </p:sp>
      <p:sp>
        <p:nvSpPr>
          <p:cNvPr id="17" name="Freccia a sinistra 16"/>
          <p:cNvSpPr/>
          <p:nvPr/>
        </p:nvSpPr>
        <p:spPr>
          <a:xfrm rot="16200000">
            <a:off x="1619672" y="4869161"/>
            <a:ext cx="576063" cy="1440160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8" name="Freccia a sinistra 17"/>
          <p:cNvSpPr/>
          <p:nvPr/>
        </p:nvSpPr>
        <p:spPr>
          <a:xfrm rot="16200000">
            <a:off x="6768244" y="4905165"/>
            <a:ext cx="792088" cy="1440160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9" name="Esplosione 1 18"/>
          <p:cNvSpPr/>
          <p:nvPr/>
        </p:nvSpPr>
        <p:spPr>
          <a:xfrm>
            <a:off x="3131840" y="0"/>
            <a:ext cx="6012160" cy="46531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latin typeface="Gill Sans MT" pitchFamily="34" charset="0"/>
              </a:rPr>
              <a:t>Less workload on authorities for segments of aviation of less societal relevance</a:t>
            </a:r>
            <a:endParaRPr lang="en-GB" sz="24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143000"/>
          </a:xfrm>
        </p:spPr>
        <p:txBody>
          <a:bodyPr/>
          <a:lstStyle/>
          <a:p>
            <a:r>
              <a:rPr lang="en-GB" dirty="0" smtClean="0"/>
              <a:t>Drones at intersection of four realities</a:t>
            </a:r>
            <a:endParaRPr lang="en-GB" dirty="0"/>
          </a:p>
        </p:txBody>
      </p:sp>
      <p:sp>
        <p:nvSpPr>
          <p:cNvPr id="9" name="Ovale 8"/>
          <p:cNvSpPr/>
          <p:nvPr/>
        </p:nvSpPr>
        <p:spPr>
          <a:xfrm rot="1468017">
            <a:off x="196787" y="1501751"/>
            <a:ext cx="3221182" cy="16486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 rot="19528113">
            <a:off x="-141017" y="2756580"/>
            <a:ext cx="3221182" cy="1648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 rot="19855531">
            <a:off x="2156960" y="1502110"/>
            <a:ext cx="3221182" cy="18611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 rot="1468017">
            <a:off x="2167309" y="2696265"/>
            <a:ext cx="3425869" cy="16486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2915816" y="2780928"/>
            <a:ext cx="1898430" cy="1121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GB" sz="3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Aero-modelists</a:t>
            </a:r>
            <a:endParaRPr kumimoji="0" lang="en-GB" sz="3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203848" y="1628800"/>
            <a:ext cx="1626177" cy="11764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Robotics (NERDs)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467544" y="1700808"/>
            <a:ext cx="1938388" cy="649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200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aviation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179512" y="3789040"/>
            <a:ext cx="1626177" cy="649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surveys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Freccia a destra rientrata 16"/>
          <p:cNvSpPr/>
          <p:nvPr/>
        </p:nvSpPr>
        <p:spPr>
          <a:xfrm rot="16883442">
            <a:off x="655423" y="3848165"/>
            <a:ext cx="3096344" cy="1302050"/>
          </a:xfrm>
          <a:prstGeom prst="notched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DRONES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18" name="Segnaposto contenuto 2"/>
          <p:cNvSpPr>
            <a:spLocks noGrp="1"/>
          </p:cNvSpPr>
          <p:nvPr>
            <p:ph idx="1"/>
          </p:nvPr>
        </p:nvSpPr>
        <p:spPr>
          <a:xfrm>
            <a:off x="5436096" y="1700808"/>
            <a:ext cx="3528392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We need to pursue: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Awareness</a:t>
            </a:r>
            <a:r>
              <a:rPr lang="en-US" sz="2400" dirty="0" smtClean="0"/>
              <a:t> of public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Training</a:t>
            </a:r>
            <a:r>
              <a:rPr lang="en-US" sz="2400" dirty="0" smtClean="0"/>
              <a:t> (and continuing competence) of remote pilots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Education </a:t>
            </a:r>
            <a:r>
              <a:rPr lang="en-US" sz="2400" dirty="0" smtClean="0"/>
              <a:t>of managers, professionals, inspectors, instructors, etc.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Awareness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Voluntary: DRONE-RULES</a:t>
            </a:r>
            <a:r>
              <a:rPr lang="en-US" sz="2400" dirty="0" smtClean="0">
                <a:solidFill>
                  <a:schemeClr val="accent3"/>
                </a:solidFill>
              </a:rPr>
              <a:t> project aims to create </a:t>
            </a:r>
            <a:r>
              <a:rPr lang="en-US" sz="2400" b="1" dirty="0" smtClean="0">
                <a:solidFill>
                  <a:srgbClr val="FFFF00"/>
                </a:solidFill>
              </a:rPr>
              <a:t>THE reference resource </a:t>
            </a:r>
            <a:r>
              <a:rPr lang="en-US" sz="2400" dirty="0" smtClean="0">
                <a:solidFill>
                  <a:schemeClr val="accent3"/>
                </a:solidFill>
              </a:rPr>
              <a:t>in Europe for RPAS rules, facilitating access to the European market for operators. also showcase opportunities for economic and job growth that RPAS represent for entrepreneurs and SMEs </a:t>
            </a:r>
            <a:r>
              <a:rPr lang="en-US" sz="2400" dirty="0" smtClean="0">
                <a:hlinkClick r:id="rId2"/>
              </a:rPr>
              <a:t>https://ec.europa.eu/easme/en/drone-ruleseu-rpas-rules-regulation-portal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FF00"/>
                </a:solidFill>
              </a:rPr>
              <a:t>Compulsory: Appendix I.12  EASA prototype rules 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https://www.easa.europa.eu/system/files/dfu/UAS%20Prototype%20Regulation%20final.pdf</a:t>
            </a:r>
            <a:r>
              <a:rPr lang="en-US" sz="2400" dirty="0" smtClean="0">
                <a:solidFill>
                  <a:schemeClr val="bg1"/>
                </a:solidFill>
              </a:rPr>
              <a:t>   Awareness leaflet to raise attention of operator about the applicable legislation on aviation safety, security, privacy and data protection, liability and insurance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4320022" y="2132856"/>
            <a:ext cx="429934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sz="2400" dirty="0" smtClean="0">
                <a:solidFill>
                  <a:srgbClr val="002060"/>
                </a:solidFill>
              </a:rPr>
              <a:t>EuroUSC established in 2003</a:t>
            </a:r>
          </a:p>
          <a:p>
            <a:pPr algn="ctr" eaLnBrk="1" hangingPunct="1"/>
            <a:endParaRPr lang="en-GB" sz="2400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en-GB" sz="2400" dirty="0" smtClean="0">
                <a:solidFill>
                  <a:srgbClr val="002060"/>
                </a:solidFill>
              </a:rPr>
              <a:t>Operates globally</a:t>
            </a:r>
          </a:p>
          <a:p>
            <a:pPr algn="ctr" eaLnBrk="1" hangingPunct="1"/>
            <a:endParaRPr lang="en-GB" sz="2400" dirty="0" smtClean="0">
              <a:solidFill>
                <a:srgbClr val="002060"/>
              </a:solidFill>
            </a:endParaRPr>
          </a:p>
          <a:p>
            <a:pPr algn="ctr"/>
            <a:r>
              <a:rPr lang="en-GB" sz="2400" dirty="0" smtClean="0">
                <a:solidFill>
                  <a:srgbClr val="002060"/>
                </a:solidFill>
              </a:rPr>
              <a:t>Standard BNUC-S for remote pilots already recognised by several authorities</a:t>
            </a:r>
          </a:p>
          <a:p>
            <a:pPr algn="ctr"/>
            <a:endParaRPr lang="en-GB" sz="2400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en-GB" sz="2400" dirty="0" smtClean="0">
                <a:solidFill>
                  <a:srgbClr val="002060"/>
                </a:solidFill>
              </a:rPr>
              <a:t>Inspectors and Examiners everywhere in the world</a:t>
            </a:r>
            <a:endParaRPr lang="en-GB" b="1" dirty="0" smtClean="0"/>
          </a:p>
          <a:p>
            <a:pPr algn="ctr" eaLnBrk="1" hangingPunct="1"/>
            <a:endParaRPr lang="en-GB" b="1" dirty="0"/>
          </a:p>
        </p:txBody>
      </p:sp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683568" y="1628800"/>
            <a:ext cx="5500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Independent Qualified </a:t>
            </a:r>
            <a:r>
              <a:rPr lang="it-IT" sz="2800" b="1" dirty="0" smtClean="0">
                <a:solidFill>
                  <a:srgbClr val="002060"/>
                </a:solidFill>
              </a:rPr>
              <a:t>Entity (QE)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" y="2561431"/>
            <a:ext cx="3368279" cy="3171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611560" y="5877272"/>
            <a:ext cx="5854488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/>
              </a:rPr>
              <a:t>http://eurousc.com/pilot-qualifications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/>
          <a:lstStyle/>
          <a:p>
            <a:r>
              <a:rPr lang="en-GB" dirty="0" smtClean="0"/>
              <a:t>Standardised training </a:t>
            </a:r>
            <a:br>
              <a:rPr lang="en-GB" dirty="0" smtClean="0"/>
            </a:br>
            <a:r>
              <a:rPr lang="en-GB" dirty="0" smtClean="0"/>
              <a:t>for remote pilots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 1&quot;/&gt;&lt;property id=&quot;20307&quot; value=&quot;257&quot;/&gt;&lt;/object&gt;&lt;object type=&quot;3&quot; unique_id=&quot;10004&quot;&gt;&lt;property id=&quot;20148&quot; value=&quot;5&quot;/&gt;&lt;property id=&quot;20300&quot; value=&quot;Dia 2 - &amp;quot;JAA-TO Presentations&amp;quot;&quot;/&gt;&lt;property id=&quot;20307&quot; value=&quot;258&quot;/&gt;&lt;/object&gt;&lt;object type=&quot;3&quot; unique_id=&quot;10005&quot;&gt;&lt;property id=&quot;20148&quot; value=&quot;5&quot;/&gt;&lt;property id=&quot;20300&quot; value=&quot;Dia 3 - &amp;quot;JAA-TO Presentations&amp;quot;&quot;/&gt;&lt;property id=&quot;20307&quot; value=&quot;259&quot;/&gt;&lt;/object&gt;&lt;/object&gt;&lt;object type=&quot;8&quot; unique_id=&quot;1001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786</Words>
  <Application>Microsoft Office PowerPoint</Application>
  <PresentationFormat>Presentazione su schermo (4:3)</PresentationFormat>
  <Paragraphs>147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Standaardontwerp</vt:lpstr>
      <vt:lpstr>Diapositiva 1</vt:lpstr>
      <vt:lpstr>Who is the speaker?</vt:lpstr>
      <vt:lpstr>Diapositiva 3</vt:lpstr>
      <vt:lpstr>Drone Invasion</vt:lpstr>
      <vt:lpstr>EASA &lt; 150 kg</vt:lpstr>
      <vt:lpstr>Qualified Entities</vt:lpstr>
      <vt:lpstr>Drones at intersection of four realities</vt:lpstr>
      <vt:lpstr>Awareness</vt:lpstr>
      <vt:lpstr>Standardised training  for remote pilots</vt:lpstr>
      <vt:lpstr>Education beyond awareness and trianing: JAA TO</vt:lpstr>
      <vt:lpstr>JAA TO’s Courses &amp; Activities</vt:lpstr>
      <vt:lpstr>Training Portfolio</vt:lpstr>
      <vt:lpstr>JAA TO RPAS Faculty</vt:lpstr>
      <vt:lpstr>Courses at Clients’ Locations</vt:lpstr>
      <vt:lpstr>What can JAA TO Offer?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Ceyrine Pellikaan</dc:creator>
  <cp:lastModifiedBy>Filippo</cp:lastModifiedBy>
  <cp:revision>56</cp:revision>
  <dcterms:created xsi:type="dcterms:W3CDTF">2008-10-06T16:54:34Z</dcterms:created>
  <dcterms:modified xsi:type="dcterms:W3CDTF">2016-09-22T07:38:48Z</dcterms:modified>
</cp:coreProperties>
</file>