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60" r:id="rId4"/>
    <p:sldId id="262" r:id="rId5"/>
    <p:sldId id="263" r:id="rId6"/>
    <p:sldId id="257" r:id="rId7"/>
    <p:sldId id="259"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nek" initials="n" lastIdx="3" clrIdx="0">
    <p:extLst/>
  </p:cmAuthor>
  <p:cmAuthor id="2" name="user" initials="u"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4" d="100"/>
          <a:sy n="74" d="100"/>
        </p:scale>
        <p:origin x="-1068" y="1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commentAuthors" Target="commentAuthor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6-10-24T12:35:31.020" idx="1">
    <p:pos x="5264" y="2774"/>
    <p:text>Employ both traditional and new hazard analysis and risk assessment methods depending on the adequacy and reliability of data. Publish clear investigation procedures and responsibilities for drone safety events by considering the special characteristics of drone flights (e.g., non homogeneous population of users, non standardized maintenance and collection of evidence)</p:text>
    <p:extLst>
      <p:ext uri="{C676402C-5697-4E1C-873F-D02D1690AC5C}">
        <p15:threadingInfo xmlns:p15="http://schemas.microsoft.com/office/powerpoint/2012/main" timeZoneBias="-120"/>
      </p:ext>
    </p:extLst>
  </p:cm>
</p:cmLst>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3CDBA9BA-01F4-49AA-AAED-6AA10BFEAF6F}" type="datetimeFigureOut">
              <a:rPr lang="en-US" smtClean="0"/>
              <a:pPr/>
              <a:t>2016-10-26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022109-B614-45EC-B72D-45C32A2981CA}" type="slidenum">
              <a:rPr lang="en-US" smtClean="0"/>
              <a:pPr/>
              <a:t>‹#›</a:t>
            </a:fld>
            <a:endParaRPr lang="en-US"/>
          </a:p>
        </p:txBody>
      </p:sp>
    </p:spTree>
    <p:extLst>
      <p:ext uri="{BB962C8B-B14F-4D97-AF65-F5344CB8AC3E}">
        <p14:creationId xmlns:p14="http://schemas.microsoft.com/office/powerpoint/2010/main" val="39837080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CDBA9BA-01F4-49AA-AAED-6AA10BFEAF6F}" type="datetimeFigureOut">
              <a:rPr lang="en-US" smtClean="0"/>
              <a:pPr/>
              <a:t>2016-10-26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022109-B614-45EC-B72D-45C32A2981CA}" type="slidenum">
              <a:rPr lang="en-US" smtClean="0"/>
              <a:pPr/>
              <a:t>‹#›</a:t>
            </a:fld>
            <a:endParaRPr lang="en-US"/>
          </a:p>
        </p:txBody>
      </p:sp>
    </p:spTree>
    <p:extLst>
      <p:ext uri="{BB962C8B-B14F-4D97-AF65-F5344CB8AC3E}">
        <p14:creationId xmlns:p14="http://schemas.microsoft.com/office/powerpoint/2010/main" val="12195117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CDBA9BA-01F4-49AA-AAED-6AA10BFEAF6F}" type="datetimeFigureOut">
              <a:rPr lang="en-US" smtClean="0"/>
              <a:pPr/>
              <a:t>2016-10-26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022109-B614-45EC-B72D-45C32A2981CA}" type="slidenum">
              <a:rPr lang="en-US" smtClean="0"/>
              <a:pPr/>
              <a:t>‹#›</a:t>
            </a:fld>
            <a:endParaRPr lang="en-US"/>
          </a:p>
        </p:txBody>
      </p:sp>
    </p:spTree>
    <p:extLst>
      <p:ext uri="{BB962C8B-B14F-4D97-AF65-F5344CB8AC3E}">
        <p14:creationId xmlns:p14="http://schemas.microsoft.com/office/powerpoint/2010/main" val="42215895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CDBA9BA-01F4-49AA-AAED-6AA10BFEAF6F}" type="datetimeFigureOut">
              <a:rPr lang="en-US" smtClean="0"/>
              <a:pPr/>
              <a:t>2016-10-26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022109-B614-45EC-B72D-45C32A2981CA}" type="slidenum">
              <a:rPr lang="en-US" smtClean="0"/>
              <a:pPr/>
              <a:t>‹#›</a:t>
            </a:fld>
            <a:endParaRPr lang="en-US"/>
          </a:p>
        </p:txBody>
      </p:sp>
    </p:spTree>
    <p:extLst>
      <p:ext uri="{BB962C8B-B14F-4D97-AF65-F5344CB8AC3E}">
        <p14:creationId xmlns:p14="http://schemas.microsoft.com/office/powerpoint/2010/main" val="3320461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CDBA9BA-01F4-49AA-AAED-6AA10BFEAF6F}" type="datetimeFigureOut">
              <a:rPr lang="en-US" smtClean="0"/>
              <a:pPr/>
              <a:t>2016-10-26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022109-B614-45EC-B72D-45C32A2981CA}" type="slidenum">
              <a:rPr lang="en-US" smtClean="0"/>
              <a:pPr/>
              <a:t>‹#›</a:t>
            </a:fld>
            <a:endParaRPr lang="en-US"/>
          </a:p>
        </p:txBody>
      </p:sp>
    </p:spTree>
    <p:extLst>
      <p:ext uri="{BB962C8B-B14F-4D97-AF65-F5344CB8AC3E}">
        <p14:creationId xmlns:p14="http://schemas.microsoft.com/office/powerpoint/2010/main" val="33670290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3CDBA9BA-01F4-49AA-AAED-6AA10BFEAF6F}" type="datetimeFigureOut">
              <a:rPr lang="en-US" smtClean="0"/>
              <a:pPr/>
              <a:t>2016-10-26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B022109-B614-45EC-B72D-45C32A2981CA}" type="slidenum">
              <a:rPr lang="en-US" smtClean="0"/>
              <a:pPr/>
              <a:t>‹#›</a:t>
            </a:fld>
            <a:endParaRPr lang="en-US"/>
          </a:p>
        </p:txBody>
      </p:sp>
    </p:spTree>
    <p:extLst>
      <p:ext uri="{BB962C8B-B14F-4D97-AF65-F5344CB8AC3E}">
        <p14:creationId xmlns:p14="http://schemas.microsoft.com/office/powerpoint/2010/main" val="13199512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3CDBA9BA-01F4-49AA-AAED-6AA10BFEAF6F}" type="datetimeFigureOut">
              <a:rPr lang="en-US" smtClean="0"/>
              <a:pPr/>
              <a:t>2016-10-26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B022109-B614-45EC-B72D-45C32A2981CA}" type="slidenum">
              <a:rPr lang="en-US" smtClean="0"/>
              <a:pPr/>
              <a:t>‹#›</a:t>
            </a:fld>
            <a:endParaRPr lang="en-US"/>
          </a:p>
        </p:txBody>
      </p:sp>
    </p:spTree>
    <p:extLst>
      <p:ext uri="{BB962C8B-B14F-4D97-AF65-F5344CB8AC3E}">
        <p14:creationId xmlns:p14="http://schemas.microsoft.com/office/powerpoint/2010/main" val="40023413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3CDBA9BA-01F4-49AA-AAED-6AA10BFEAF6F}" type="datetimeFigureOut">
              <a:rPr lang="en-US" smtClean="0"/>
              <a:pPr/>
              <a:t>2016-10-26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B022109-B614-45EC-B72D-45C32A2981CA}" type="slidenum">
              <a:rPr lang="en-US" smtClean="0"/>
              <a:pPr/>
              <a:t>‹#›</a:t>
            </a:fld>
            <a:endParaRPr lang="en-US"/>
          </a:p>
        </p:txBody>
      </p:sp>
    </p:spTree>
    <p:extLst>
      <p:ext uri="{BB962C8B-B14F-4D97-AF65-F5344CB8AC3E}">
        <p14:creationId xmlns:p14="http://schemas.microsoft.com/office/powerpoint/2010/main" val="7684073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CDBA9BA-01F4-49AA-AAED-6AA10BFEAF6F}" type="datetimeFigureOut">
              <a:rPr lang="en-US" smtClean="0"/>
              <a:pPr/>
              <a:t>2016-10-26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B022109-B614-45EC-B72D-45C32A2981CA}" type="slidenum">
              <a:rPr lang="en-US" smtClean="0"/>
              <a:pPr/>
              <a:t>‹#›</a:t>
            </a:fld>
            <a:endParaRPr lang="en-US"/>
          </a:p>
        </p:txBody>
      </p:sp>
    </p:spTree>
    <p:extLst>
      <p:ext uri="{BB962C8B-B14F-4D97-AF65-F5344CB8AC3E}">
        <p14:creationId xmlns:p14="http://schemas.microsoft.com/office/powerpoint/2010/main" val="2696548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CDBA9BA-01F4-49AA-AAED-6AA10BFEAF6F}" type="datetimeFigureOut">
              <a:rPr lang="en-US" smtClean="0"/>
              <a:pPr/>
              <a:t>2016-10-26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B022109-B614-45EC-B72D-45C32A2981CA}" type="slidenum">
              <a:rPr lang="en-US" smtClean="0"/>
              <a:pPr/>
              <a:t>‹#›</a:t>
            </a:fld>
            <a:endParaRPr lang="en-US"/>
          </a:p>
        </p:txBody>
      </p:sp>
    </p:spTree>
    <p:extLst>
      <p:ext uri="{BB962C8B-B14F-4D97-AF65-F5344CB8AC3E}">
        <p14:creationId xmlns:p14="http://schemas.microsoft.com/office/powerpoint/2010/main" val="41703095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CDBA9BA-01F4-49AA-AAED-6AA10BFEAF6F}" type="datetimeFigureOut">
              <a:rPr lang="en-US" smtClean="0"/>
              <a:pPr/>
              <a:t>2016-10-26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B022109-B614-45EC-B72D-45C32A2981CA}" type="slidenum">
              <a:rPr lang="en-US" smtClean="0"/>
              <a:pPr/>
              <a:t>‹#›</a:t>
            </a:fld>
            <a:endParaRPr lang="en-US"/>
          </a:p>
        </p:txBody>
      </p:sp>
    </p:spTree>
    <p:extLst>
      <p:ext uri="{BB962C8B-B14F-4D97-AF65-F5344CB8AC3E}">
        <p14:creationId xmlns:p14="http://schemas.microsoft.com/office/powerpoint/2010/main" val="19992893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CDBA9BA-01F4-49AA-AAED-6AA10BFEAF6F}" type="datetimeFigureOut">
              <a:rPr lang="en-US" smtClean="0"/>
              <a:pPr/>
              <a:t>2016-10-26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B022109-B614-45EC-B72D-45C32A2981CA}" type="slidenum">
              <a:rPr lang="en-US" smtClean="0"/>
              <a:pPr/>
              <a:t>‹#›</a:t>
            </a:fld>
            <a:endParaRPr lang="en-US"/>
          </a:p>
        </p:txBody>
      </p:sp>
    </p:spTree>
    <p:extLst>
      <p:ext uri="{BB962C8B-B14F-4D97-AF65-F5344CB8AC3E}">
        <p14:creationId xmlns:p14="http://schemas.microsoft.com/office/powerpoint/2010/main" val="35718407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11560" y="2996952"/>
            <a:ext cx="7772400" cy="1470025"/>
          </a:xfrm>
        </p:spPr>
        <p:txBody>
          <a:bodyPr/>
          <a:lstStyle/>
          <a:p>
            <a:r>
              <a:rPr lang="en-US" sz="6600" dirty="0"/>
              <a:t>Conclusions</a:t>
            </a:r>
            <a:endParaRPr lang="en-US" dirty="0"/>
          </a:p>
        </p:txBody>
      </p:sp>
      <p:sp>
        <p:nvSpPr>
          <p:cNvPr id="3" name="Subtitle 2"/>
          <p:cNvSpPr>
            <a:spLocks noGrp="1"/>
          </p:cNvSpPr>
          <p:nvPr>
            <p:ph type="subTitle" idx="1"/>
          </p:nvPr>
        </p:nvSpPr>
        <p:spPr>
          <a:xfrm>
            <a:off x="611560" y="980728"/>
            <a:ext cx="7992888" cy="1752600"/>
          </a:xfrm>
        </p:spPr>
        <p:txBody>
          <a:bodyPr/>
          <a:lstStyle/>
          <a:p>
            <a:r>
              <a:rPr lang="en-US" dirty="0">
                <a:solidFill>
                  <a:schemeClr val="tx1"/>
                </a:solidFill>
              </a:rPr>
              <a:t>“The use of RPAS/drones and the impact on aviation safety and security</a:t>
            </a:r>
          </a:p>
          <a:p>
            <a:r>
              <a:rPr lang="en-US" dirty="0">
                <a:solidFill>
                  <a:schemeClr val="tx1"/>
                </a:solidFill>
              </a:rPr>
              <a:t>Challenges and Opportunities”</a:t>
            </a:r>
          </a:p>
        </p:txBody>
      </p:sp>
    </p:spTree>
    <p:extLst>
      <p:ext uri="{BB962C8B-B14F-4D97-AF65-F5344CB8AC3E}">
        <p14:creationId xmlns:p14="http://schemas.microsoft.com/office/powerpoint/2010/main" val="17643757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Conference agreed on:</a:t>
            </a:r>
          </a:p>
        </p:txBody>
      </p:sp>
      <p:sp>
        <p:nvSpPr>
          <p:cNvPr id="3" name="Content Placeholder 2"/>
          <p:cNvSpPr>
            <a:spLocks noGrp="1"/>
          </p:cNvSpPr>
          <p:nvPr>
            <p:ph idx="1"/>
          </p:nvPr>
        </p:nvSpPr>
        <p:spPr>
          <a:xfrm>
            <a:off x="395536" y="1556792"/>
            <a:ext cx="8229600" cy="4525963"/>
          </a:xfrm>
        </p:spPr>
        <p:txBody>
          <a:bodyPr>
            <a:noAutofit/>
          </a:bodyPr>
          <a:lstStyle/>
          <a:p>
            <a:endParaRPr lang="en-US" sz="1800" dirty="0"/>
          </a:p>
          <a:p>
            <a:r>
              <a:rPr lang="en-US" sz="2000" dirty="0"/>
              <a:t>The need for an extensive public awareness campaign at global- regional-national levels towards the general public, recreational / occasional drone users as well as commercial clients (to be aware of the safety risks, duties, liabilities, insurance requirements, responsibilities and third party privacy issues associated with drone operations);</a:t>
            </a:r>
          </a:p>
          <a:p>
            <a:endParaRPr lang="en-US" sz="2000" dirty="0"/>
          </a:p>
          <a:p>
            <a:r>
              <a:rPr lang="en-US" sz="2000" dirty="0"/>
              <a:t>The need to pursue alignment of RPAS terminology, standards and definitions and subsequent education of the public at large;</a:t>
            </a:r>
          </a:p>
          <a:p>
            <a:endParaRPr lang="en-US" sz="2000" dirty="0"/>
          </a:p>
          <a:p>
            <a:r>
              <a:rPr lang="en-US" sz="2000" dirty="0"/>
              <a:t>The need to provide for a global standardization the undergoing worldwide efforts on researching and developing solutions for Unmanned Aircraft System (UAS) Traffic Management (UTM); </a:t>
            </a:r>
          </a:p>
          <a:p>
            <a:pPr marL="0" indent="0">
              <a:buNone/>
            </a:pPr>
            <a:r>
              <a:rPr lang="en-US" sz="1800" dirty="0"/>
              <a:t> </a:t>
            </a:r>
          </a:p>
        </p:txBody>
      </p:sp>
    </p:spTree>
    <p:extLst>
      <p:ext uri="{BB962C8B-B14F-4D97-AF65-F5344CB8AC3E}">
        <p14:creationId xmlns:p14="http://schemas.microsoft.com/office/powerpoint/2010/main" val="27508987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Conference agreed on :</a:t>
            </a:r>
          </a:p>
        </p:txBody>
      </p:sp>
      <p:sp>
        <p:nvSpPr>
          <p:cNvPr id="3" name="Content Placeholder 2"/>
          <p:cNvSpPr>
            <a:spLocks noGrp="1"/>
          </p:cNvSpPr>
          <p:nvPr>
            <p:ph idx="1"/>
          </p:nvPr>
        </p:nvSpPr>
        <p:spPr/>
        <p:txBody>
          <a:bodyPr>
            <a:noAutofit/>
          </a:bodyPr>
          <a:lstStyle/>
          <a:p>
            <a:r>
              <a:rPr lang="en-US" sz="2400" dirty="0"/>
              <a:t>ANSPs involvement in the development of the UTM concept required to guarantee the safety for all airspace users, especially at “boundaries”, and ensure the interpretability of the UTM and ATM systems. An e-tracking system for safety and law enforcement  purposes should be also explored.</a:t>
            </a:r>
          </a:p>
          <a:p>
            <a:r>
              <a:rPr lang="en-US" sz="2400" dirty="0"/>
              <a:t>UAS safety risks concerning critical airspace, terrain, and buildings can be significantly reduced through Technical Performance Limitations by means of built-in geo-fencing and altitude / distance restrictions; </a:t>
            </a:r>
          </a:p>
          <a:p>
            <a:r>
              <a:rPr lang="en-US" sz="2400" dirty="0"/>
              <a:t>Identifying  clear responsibilities, between relevant authorities  at national level and  increase in the effectiveness of Local  enforcement for S-UAS;</a:t>
            </a:r>
          </a:p>
        </p:txBody>
      </p:sp>
    </p:spTree>
    <p:extLst>
      <p:ext uri="{BB962C8B-B14F-4D97-AF65-F5344CB8AC3E}">
        <p14:creationId xmlns:p14="http://schemas.microsoft.com/office/powerpoint/2010/main" val="155933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Conference agreed on:</a:t>
            </a:r>
          </a:p>
        </p:txBody>
      </p:sp>
      <p:sp>
        <p:nvSpPr>
          <p:cNvPr id="3" name="Content Placeholder 2"/>
          <p:cNvSpPr>
            <a:spLocks noGrp="1"/>
          </p:cNvSpPr>
          <p:nvPr>
            <p:ph idx="1"/>
          </p:nvPr>
        </p:nvSpPr>
        <p:spPr>
          <a:xfrm>
            <a:off x="539552" y="1628800"/>
            <a:ext cx="8229600" cy="4525963"/>
          </a:xfrm>
        </p:spPr>
        <p:txBody>
          <a:bodyPr>
            <a:noAutofit/>
          </a:bodyPr>
          <a:lstStyle/>
          <a:p>
            <a:r>
              <a:rPr lang="en-US" sz="2400" dirty="0"/>
              <a:t>The need for registration of all UAS - find the most appropriate means to ensure positive identification of owners, operators, pilots, observers.</a:t>
            </a:r>
          </a:p>
          <a:p>
            <a:r>
              <a:rPr lang="en-US" sz="2400" dirty="0"/>
              <a:t>The need of RPAS to comply with the equipage requirements for the airspace they are operate in, regardless of size; </a:t>
            </a:r>
          </a:p>
          <a:p>
            <a:r>
              <a:rPr lang="en-US" sz="2400" dirty="0"/>
              <a:t>The need to closely monitor the presence of RPAS in a regulated airspace (electronic fencing possible); DAA, including Anti-collision equipment (ACAS) should be  an additional safety net when integrating RPAS in the existing ATM system;</a:t>
            </a:r>
          </a:p>
        </p:txBody>
      </p:sp>
    </p:spTree>
    <p:extLst>
      <p:ext uri="{BB962C8B-B14F-4D97-AF65-F5344CB8AC3E}">
        <p14:creationId xmlns:p14="http://schemas.microsoft.com/office/powerpoint/2010/main" val="7051577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Conference agreed on:</a:t>
            </a:r>
          </a:p>
        </p:txBody>
      </p:sp>
      <p:sp>
        <p:nvSpPr>
          <p:cNvPr id="3" name="Content Placeholder 2"/>
          <p:cNvSpPr>
            <a:spLocks noGrp="1"/>
          </p:cNvSpPr>
          <p:nvPr>
            <p:ph idx="1"/>
          </p:nvPr>
        </p:nvSpPr>
        <p:spPr>
          <a:xfrm>
            <a:off x="539552" y="1628800"/>
            <a:ext cx="8229600" cy="4525963"/>
          </a:xfrm>
        </p:spPr>
        <p:txBody>
          <a:bodyPr>
            <a:normAutofit fontScale="92500" lnSpcReduction="10000"/>
          </a:bodyPr>
          <a:lstStyle/>
          <a:p>
            <a:r>
              <a:rPr lang="en-US" sz="2800" dirty="0"/>
              <a:t>The need to urgently  research into the impact of collision  of UAS with other aircraft;</a:t>
            </a:r>
          </a:p>
          <a:p>
            <a:r>
              <a:rPr lang="en-US" sz="2800" dirty="0"/>
              <a:t>Responsibilities amongst stakeholders </a:t>
            </a:r>
            <a:r>
              <a:rPr lang="en-US" sz="2800" dirty="0" smtClean="0"/>
              <a:t>(regulators, manufacturers, users ,pilots) of </a:t>
            </a:r>
            <a:r>
              <a:rPr lang="en-US" sz="2800" dirty="0"/>
              <a:t>small drones flights must be fairly distributed and adequately monitored;</a:t>
            </a:r>
          </a:p>
          <a:p>
            <a:r>
              <a:rPr lang="en-US" sz="2800" dirty="0"/>
              <a:t>Systematic safety data (occurrences) collection and analysis. Identify both traditional and new types of data required for accident , incident </a:t>
            </a:r>
            <a:r>
              <a:rPr lang="en-US" sz="2800" dirty="0" smtClean="0"/>
              <a:t>investigations;</a:t>
            </a:r>
          </a:p>
          <a:p>
            <a:r>
              <a:rPr lang="en-US" sz="2800" dirty="0"/>
              <a:t>Employ both traditional and new hazard analysis and risk assessment methods depending on the adequacy and reliability of data</a:t>
            </a:r>
            <a:endParaRPr lang="en-US" sz="2800" dirty="0"/>
          </a:p>
        </p:txBody>
      </p:sp>
    </p:spTree>
    <p:extLst>
      <p:ext uri="{BB962C8B-B14F-4D97-AF65-F5344CB8AC3E}">
        <p14:creationId xmlns:p14="http://schemas.microsoft.com/office/powerpoint/2010/main" val="26127411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E-R-I</a:t>
            </a:r>
          </a:p>
        </p:txBody>
      </p:sp>
      <p:sp>
        <p:nvSpPr>
          <p:cNvPr id="3" name="Content Placeholder 2"/>
          <p:cNvSpPr>
            <a:spLocks noGrp="1"/>
          </p:cNvSpPr>
          <p:nvPr>
            <p:ph idx="1"/>
          </p:nvPr>
        </p:nvSpPr>
        <p:spPr/>
        <p:txBody>
          <a:bodyPr/>
          <a:lstStyle/>
          <a:p>
            <a:r>
              <a:rPr lang="en-US" sz="4400" b="1" dirty="0" smtClean="0"/>
              <a:t>R</a:t>
            </a:r>
            <a:r>
              <a:rPr lang="en-US" b="1" dirty="0" smtClean="0"/>
              <a:t>EGULATE</a:t>
            </a:r>
            <a:r>
              <a:rPr lang="en-US" dirty="0" smtClean="0"/>
              <a:t> </a:t>
            </a:r>
            <a:r>
              <a:rPr lang="en-US" dirty="0"/>
              <a:t>– Proportionally and </a:t>
            </a:r>
            <a:r>
              <a:rPr lang="en-US" i="1" dirty="0"/>
              <a:t>Harmonized (approach to effective regulations and a pragmatic method of firm enforcement)</a:t>
            </a:r>
            <a:r>
              <a:rPr lang="en-US" dirty="0"/>
              <a:t> </a:t>
            </a:r>
            <a:endParaRPr lang="en-US" dirty="0" smtClean="0"/>
          </a:p>
          <a:p>
            <a:r>
              <a:rPr lang="en-US" sz="4400" b="1" dirty="0" smtClean="0"/>
              <a:t>E</a:t>
            </a:r>
            <a:r>
              <a:rPr lang="en-US" b="1" dirty="0" smtClean="0"/>
              <a:t>DUCATE</a:t>
            </a:r>
            <a:r>
              <a:rPr lang="en-US" dirty="0" smtClean="0"/>
              <a:t> </a:t>
            </a:r>
            <a:r>
              <a:rPr lang="en-US" dirty="0"/>
              <a:t>–  </a:t>
            </a:r>
            <a:r>
              <a:rPr lang="en-US" i="1" dirty="0"/>
              <a:t>Know Before You Fly</a:t>
            </a:r>
            <a:r>
              <a:rPr lang="en-US" dirty="0"/>
              <a:t> </a:t>
            </a:r>
          </a:p>
          <a:p>
            <a:r>
              <a:rPr lang="en-US" sz="4400" b="1" dirty="0" smtClean="0"/>
              <a:t>I</a:t>
            </a:r>
            <a:r>
              <a:rPr lang="en-US" b="1" dirty="0" smtClean="0"/>
              <a:t>NTEGRATE</a:t>
            </a:r>
            <a:r>
              <a:rPr lang="en-US" dirty="0" smtClean="0"/>
              <a:t> </a:t>
            </a:r>
            <a:r>
              <a:rPr lang="en-US" dirty="0"/>
              <a:t>– </a:t>
            </a:r>
            <a:r>
              <a:rPr lang="en-US" i="1" dirty="0"/>
              <a:t>We all share the same airspace</a:t>
            </a:r>
          </a:p>
          <a:p>
            <a:pPr marL="0" indent="0">
              <a:buNone/>
            </a:pPr>
            <a:endParaRPr lang="en-US" dirty="0"/>
          </a:p>
        </p:txBody>
      </p:sp>
    </p:spTree>
    <p:extLst>
      <p:ext uri="{BB962C8B-B14F-4D97-AF65-F5344CB8AC3E}">
        <p14:creationId xmlns:p14="http://schemas.microsoft.com/office/powerpoint/2010/main" val="15651178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44139629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523</TotalTime>
  <Words>449</Words>
  <Application>Microsoft Office PowerPoint</Application>
  <PresentationFormat>On-screen Show (4:3)</PresentationFormat>
  <Paragraphs>28</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Conclusions</vt:lpstr>
      <vt:lpstr>The Conference agreed on:</vt:lpstr>
      <vt:lpstr>The Conference agreed on :</vt:lpstr>
      <vt:lpstr>The Conference agreed on:</vt:lpstr>
      <vt:lpstr>The Conference agreed on:</vt:lpstr>
      <vt:lpstr>E-R-I</vt:lpstr>
      <vt:lpstr>PowerPoint Presentation</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Conclusions</dc:title>
  <dc:creator>Firican, George</dc:creator>
  <cp:lastModifiedBy>gfirican</cp:lastModifiedBy>
  <cp:revision>33</cp:revision>
  <dcterms:created xsi:type="dcterms:W3CDTF">2016-10-21T04:49:08Z</dcterms:created>
  <dcterms:modified xsi:type="dcterms:W3CDTF">2016-10-26T08:13:59Z</dcterms:modified>
</cp:coreProperties>
</file>