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443" r:id="rId2"/>
    <p:sldId id="639" r:id="rId3"/>
    <p:sldId id="676" r:id="rId4"/>
    <p:sldId id="548" r:id="rId5"/>
    <p:sldId id="627" r:id="rId6"/>
    <p:sldId id="628" r:id="rId7"/>
    <p:sldId id="602" r:id="rId8"/>
    <p:sldId id="368" r:id="rId9"/>
    <p:sldId id="662" r:id="rId10"/>
    <p:sldId id="663" r:id="rId11"/>
    <p:sldId id="677" r:id="rId12"/>
    <p:sldId id="678" r:id="rId13"/>
    <p:sldId id="679" r:id="rId14"/>
    <p:sldId id="680" r:id="rId15"/>
    <p:sldId id="681" r:id="rId16"/>
    <p:sldId id="530" r:id="rId17"/>
    <p:sldId id="682" r:id="rId18"/>
    <p:sldId id="661" r:id="rId19"/>
    <p:sldId id="664" r:id="rId20"/>
    <p:sldId id="665" r:id="rId21"/>
    <p:sldId id="666" r:id="rId22"/>
    <p:sldId id="667" r:id="rId23"/>
    <p:sldId id="668" r:id="rId24"/>
    <p:sldId id="669" r:id="rId25"/>
    <p:sldId id="670" r:id="rId26"/>
    <p:sldId id="673" r:id="rId27"/>
    <p:sldId id="671" r:id="rId28"/>
    <p:sldId id="683" r:id="rId29"/>
    <p:sldId id="674" r:id="rId30"/>
    <p:sldId id="317" r:id="rId31"/>
    <p:sldId id="633" r:id="rId32"/>
    <p:sldId id="612" r:id="rId33"/>
    <p:sldId id="527" r:id="rId34"/>
    <p:sldId id="655" r:id="rId35"/>
    <p:sldId id="518" r:id="rId36"/>
    <p:sldId id="603" r:id="rId37"/>
    <p:sldId id="675" r:id="rId38"/>
  </p:sldIdLst>
  <p:sldSz cx="9144000" cy="6858000" type="screen4x3"/>
  <p:notesSz cx="6834188" cy="997902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acovos Stylianides" initials="I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C4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90" autoAdjust="0"/>
    <p:restoredTop sz="72781" autoAdjust="0"/>
  </p:normalViewPr>
  <p:slideViewPr>
    <p:cSldViewPr>
      <p:cViewPr>
        <p:scale>
          <a:sx n="60" d="100"/>
          <a:sy n="60" d="100"/>
        </p:scale>
        <p:origin x="-3318" y="-606"/>
      </p:cViewPr>
      <p:guideLst>
        <p:guide orient="horz" pos="2160"/>
        <p:guide pos="2880"/>
      </p:guideLst>
    </p:cSldViewPr>
  </p:slideViewPr>
  <p:outlineViewPr>
    <p:cViewPr>
      <p:scale>
        <a:sx n="33" d="100"/>
        <a:sy n="33" d="100"/>
      </p:scale>
      <p:origin x="0" y="7380"/>
    </p:cViewPr>
  </p:outlineViewPr>
  <p:notesTextViewPr>
    <p:cViewPr>
      <p:scale>
        <a:sx n="100" d="100"/>
        <a:sy n="100" d="100"/>
      </p:scale>
      <p:origin x="0" y="0"/>
    </p:cViewPr>
  </p:notesTextViewPr>
  <p:sorterViewPr>
    <p:cViewPr>
      <p:scale>
        <a:sx n="108" d="100"/>
        <a:sy n="108" d="100"/>
      </p:scale>
      <p:origin x="0" y="51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072664359861591E-2"/>
          <c:y val="3.1991858449881103E-2"/>
          <c:w val="0.9695501730103806"/>
          <c:h val="0.89898793973347602"/>
        </c:manualLayout>
      </c:layout>
      <c:barChart>
        <c:barDir val="col"/>
        <c:grouping val="clustered"/>
        <c:varyColors val="0"/>
        <c:ser>
          <c:idx val="0"/>
          <c:order val="0"/>
          <c:tx>
            <c:strRef>
              <c:f>Sheet1!$B$1</c:f>
              <c:strCache>
                <c:ptCount val="1"/>
                <c:pt idx="0">
                  <c:v>SAR OPERATIONS PER YEAR</c:v>
                </c:pt>
              </c:strCache>
            </c:strRef>
          </c:tx>
          <c:spPr>
            <a:solidFill>
              <a:srgbClr val="FFC000"/>
            </a:solidFill>
            <a:ln>
              <a:solidFill>
                <a:schemeClr val="tx2">
                  <a:lumMod val="60000"/>
                  <a:lumOff val="40000"/>
                </a:schemeClr>
              </a:solidFill>
            </a:ln>
          </c:spPr>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Sheet1!$B$2:$B$23</c:f>
              <c:numCache>
                <c:formatCode>General</c:formatCode>
                <c:ptCount val="22"/>
                <c:pt idx="0">
                  <c:v>11</c:v>
                </c:pt>
                <c:pt idx="1">
                  <c:v>28</c:v>
                </c:pt>
                <c:pt idx="2">
                  <c:v>52</c:v>
                </c:pt>
                <c:pt idx="3">
                  <c:v>37</c:v>
                </c:pt>
                <c:pt idx="4">
                  <c:v>27</c:v>
                </c:pt>
                <c:pt idx="5">
                  <c:v>14</c:v>
                </c:pt>
                <c:pt idx="6">
                  <c:v>30</c:v>
                </c:pt>
                <c:pt idx="7">
                  <c:v>30</c:v>
                </c:pt>
                <c:pt idx="8">
                  <c:v>39</c:v>
                </c:pt>
                <c:pt idx="9">
                  <c:v>41</c:v>
                </c:pt>
                <c:pt idx="10">
                  <c:v>51</c:v>
                </c:pt>
                <c:pt idx="11">
                  <c:v>35</c:v>
                </c:pt>
                <c:pt idx="12">
                  <c:v>21</c:v>
                </c:pt>
                <c:pt idx="13">
                  <c:v>21</c:v>
                </c:pt>
                <c:pt idx="14">
                  <c:v>23</c:v>
                </c:pt>
                <c:pt idx="15">
                  <c:v>29</c:v>
                </c:pt>
                <c:pt idx="16">
                  <c:v>33</c:v>
                </c:pt>
                <c:pt idx="17">
                  <c:v>45</c:v>
                </c:pt>
                <c:pt idx="18">
                  <c:v>50</c:v>
                </c:pt>
                <c:pt idx="19">
                  <c:v>47</c:v>
                </c:pt>
                <c:pt idx="20">
                  <c:v>49</c:v>
                </c:pt>
                <c:pt idx="21">
                  <c:v>56</c:v>
                </c:pt>
              </c:numCache>
            </c:numRef>
          </c:val>
          <c:extLst>
            <c:ext xmlns:c16="http://schemas.microsoft.com/office/drawing/2014/chart" uri="{C3380CC4-5D6E-409C-BE32-E72D297353CC}">
              <c16:uniqueId val="{00000000-828D-4510-AF74-95D75DFC16B6}"/>
            </c:ext>
          </c:extLst>
        </c:ser>
        <c:dLbls>
          <c:showLegendKey val="0"/>
          <c:showVal val="0"/>
          <c:showCatName val="0"/>
          <c:showSerName val="0"/>
          <c:showPercent val="0"/>
          <c:showBubbleSize val="0"/>
        </c:dLbls>
        <c:gapWidth val="150"/>
        <c:axId val="130164736"/>
        <c:axId val="119339776"/>
      </c:barChart>
      <c:catAx>
        <c:axId val="130164736"/>
        <c:scaling>
          <c:orientation val="minMax"/>
        </c:scaling>
        <c:delete val="0"/>
        <c:axPos val="b"/>
        <c:numFmt formatCode="General" sourceLinked="1"/>
        <c:majorTickMark val="out"/>
        <c:minorTickMark val="none"/>
        <c:tickLblPos val="nextTo"/>
        <c:txPr>
          <a:bodyPr/>
          <a:lstStyle/>
          <a:p>
            <a:pPr>
              <a:defRPr b="1"/>
            </a:pPr>
            <a:endParaRPr lang="en-US"/>
          </a:p>
        </c:txPr>
        <c:crossAx val="119339776"/>
        <c:crosses val="autoZero"/>
        <c:auto val="1"/>
        <c:lblAlgn val="ctr"/>
        <c:lblOffset val="100"/>
        <c:noMultiLvlLbl val="0"/>
      </c:catAx>
      <c:valAx>
        <c:axId val="119339776"/>
        <c:scaling>
          <c:orientation val="minMax"/>
          <c:max val="80"/>
        </c:scaling>
        <c:delete val="1"/>
        <c:axPos val="l"/>
        <c:numFmt formatCode="General" sourceLinked="1"/>
        <c:majorTickMark val="out"/>
        <c:minorTickMark val="none"/>
        <c:tickLblPos val="nextTo"/>
        <c:crossAx val="130164736"/>
        <c:crosses val="autoZero"/>
        <c:crossBetween val="between"/>
      </c:valAx>
      <c:spPr>
        <a:solidFill>
          <a:schemeClr val="bg1">
            <a:lumMod val="85000"/>
          </a:schemeClr>
        </a:solid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14384508990318E-2"/>
          <c:y val="0"/>
          <c:w val="0.96957123098201936"/>
          <c:h val="0.89955239348405736"/>
        </c:manualLayout>
      </c:layout>
      <c:barChart>
        <c:barDir val="col"/>
        <c:grouping val="clustered"/>
        <c:varyColors val="0"/>
        <c:ser>
          <c:idx val="0"/>
          <c:order val="0"/>
          <c:tx>
            <c:strRef>
              <c:f>Sheet1!$B$1</c:f>
              <c:strCache>
                <c:ptCount val="1"/>
                <c:pt idx="0">
                  <c:v>PERSON RESCUED PER YEAR</c:v>
                </c:pt>
              </c:strCache>
            </c:strRef>
          </c:tx>
          <c:invertIfNegative val="0"/>
          <c:dLbls>
            <c:spPr>
              <a:noFill/>
              <a:ln>
                <a:noFill/>
              </a:ln>
              <a:effectLst/>
            </c:spPr>
            <c:txPr>
              <a:bodyPr/>
              <a:lstStyle/>
              <a:p>
                <a:pPr>
                  <a:defRPr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Sheet1!$B$2:$B$23</c:f>
              <c:numCache>
                <c:formatCode>General</c:formatCode>
                <c:ptCount val="22"/>
                <c:pt idx="0">
                  <c:v>42</c:v>
                </c:pt>
                <c:pt idx="1">
                  <c:v>138</c:v>
                </c:pt>
                <c:pt idx="2">
                  <c:v>798</c:v>
                </c:pt>
                <c:pt idx="3">
                  <c:v>73</c:v>
                </c:pt>
                <c:pt idx="4">
                  <c:v>145</c:v>
                </c:pt>
                <c:pt idx="5">
                  <c:v>86</c:v>
                </c:pt>
                <c:pt idx="6">
                  <c:v>234</c:v>
                </c:pt>
                <c:pt idx="7">
                  <c:v>41</c:v>
                </c:pt>
                <c:pt idx="8">
                  <c:v>72</c:v>
                </c:pt>
                <c:pt idx="9">
                  <c:v>67</c:v>
                </c:pt>
                <c:pt idx="10">
                  <c:v>111</c:v>
                </c:pt>
                <c:pt idx="11">
                  <c:v>51</c:v>
                </c:pt>
                <c:pt idx="12">
                  <c:v>36</c:v>
                </c:pt>
                <c:pt idx="13">
                  <c:v>107</c:v>
                </c:pt>
                <c:pt idx="14">
                  <c:v>81</c:v>
                </c:pt>
                <c:pt idx="15">
                  <c:v>21</c:v>
                </c:pt>
                <c:pt idx="16">
                  <c:v>61</c:v>
                </c:pt>
                <c:pt idx="17">
                  <c:v>203</c:v>
                </c:pt>
                <c:pt idx="18">
                  <c:v>73</c:v>
                </c:pt>
                <c:pt idx="19">
                  <c:v>368</c:v>
                </c:pt>
                <c:pt idx="20">
                  <c:v>179</c:v>
                </c:pt>
                <c:pt idx="21">
                  <c:v>60</c:v>
                </c:pt>
              </c:numCache>
            </c:numRef>
          </c:val>
          <c:extLst>
            <c:ext xmlns:c16="http://schemas.microsoft.com/office/drawing/2014/chart" uri="{C3380CC4-5D6E-409C-BE32-E72D297353CC}">
              <c16:uniqueId val="{00000000-DF6A-4560-964C-794ADA5E5F16}"/>
            </c:ext>
          </c:extLst>
        </c:ser>
        <c:dLbls>
          <c:showLegendKey val="0"/>
          <c:showVal val="0"/>
          <c:showCatName val="0"/>
          <c:showSerName val="0"/>
          <c:showPercent val="0"/>
          <c:showBubbleSize val="0"/>
        </c:dLbls>
        <c:gapWidth val="150"/>
        <c:axId val="130290176"/>
        <c:axId val="119738304"/>
      </c:barChart>
      <c:catAx>
        <c:axId val="130290176"/>
        <c:scaling>
          <c:orientation val="minMax"/>
        </c:scaling>
        <c:delete val="0"/>
        <c:axPos val="b"/>
        <c:numFmt formatCode="General" sourceLinked="1"/>
        <c:majorTickMark val="out"/>
        <c:minorTickMark val="none"/>
        <c:tickLblPos val="nextTo"/>
        <c:txPr>
          <a:bodyPr/>
          <a:lstStyle/>
          <a:p>
            <a:pPr>
              <a:defRPr sz="1100" b="1"/>
            </a:pPr>
            <a:endParaRPr lang="en-US"/>
          </a:p>
        </c:txPr>
        <c:crossAx val="119738304"/>
        <c:crosses val="autoZero"/>
        <c:auto val="1"/>
        <c:lblAlgn val="ctr"/>
        <c:lblOffset val="100"/>
        <c:noMultiLvlLbl val="0"/>
      </c:catAx>
      <c:valAx>
        <c:axId val="119738304"/>
        <c:scaling>
          <c:orientation val="minMax"/>
          <c:max val="900"/>
          <c:min val="0"/>
        </c:scaling>
        <c:delete val="1"/>
        <c:axPos val="l"/>
        <c:numFmt formatCode="General" sourceLinked="1"/>
        <c:majorTickMark val="out"/>
        <c:minorTickMark val="none"/>
        <c:tickLblPos val="nextTo"/>
        <c:crossAx val="130290176"/>
        <c:crosses val="autoZero"/>
        <c:crossBetween val="between"/>
      </c:valAx>
      <c:spPr>
        <a:solidFill>
          <a:schemeClr val="bg1">
            <a:lumMod val="85000"/>
          </a:schemeClr>
        </a:solidFill>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5" y="0"/>
            <a:ext cx="2961481" cy="498951"/>
          </a:xfrm>
          <a:prstGeom prst="rect">
            <a:avLst/>
          </a:prstGeom>
        </p:spPr>
        <p:txBody>
          <a:bodyPr vert="horz" lIns="93150" tIns="46576" rIns="93150" bIns="46576" rtlCol="0"/>
          <a:lstStyle>
            <a:lvl1pPr algn="l">
              <a:defRPr sz="1200"/>
            </a:lvl1pPr>
          </a:lstStyle>
          <a:p>
            <a:endParaRPr lang="el-GR"/>
          </a:p>
        </p:txBody>
      </p:sp>
      <p:sp>
        <p:nvSpPr>
          <p:cNvPr id="3" name="2 - Θέση ημερομηνίας"/>
          <p:cNvSpPr>
            <a:spLocks noGrp="1"/>
          </p:cNvSpPr>
          <p:nvPr>
            <p:ph type="dt" idx="1"/>
          </p:nvPr>
        </p:nvSpPr>
        <p:spPr>
          <a:xfrm>
            <a:off x="3871129" y="0"/>
            <a:ext cx="2961481" cy="498951"/>
          </a:xfrm>
          <a:prstGeom prst="rect">
            <a:avLst/>
          </a:prstGeom>
        </p:spPr>
        <p:txBody>
          <a:bodyPr vert="horz" lIns="93150" tIns="46576" rIns="93150" bIns="46576" rtlCol="0"/>
          <a:lstStyle>
            <a:lvl1pPr algn="r">
              <a:defRPr sz="1200"/>
            </a:lvl1pPr>
          </a:lstStyle>
          <a:p>
            <a:fld id="{5B73C7BF-B13F-49C8-B925-5517412AE663}" type="datetimeFigureOut">
              <a:rPr lang="el-GR" smtClean="0"/>
              <a:pPr/>
              <a:t>21/10/2016</a:t>
            </a:fld>
            <a:endParaRPr lang="el-GR"/>
          </a:p>
        </p:txBody>
      </p:sp>
      <p:sp>
        <p:nvSpPr>
          <p:cNvPr id="4" name="3 - Θέση εικόνας διαφάνειας"/>
          <p:cNvSpPr>
            <a:spLocks noGrp="1" noRot="1" noChangeAspect="1"/>
          </p:cNvSpPr>
          <p:nvPr>
            <p:ph type="sldImg" idx="2"/>
          </p:nvPr>
        </p:nvSpPr>
        <p:spPr>
          <a:xfrm>
            <a:off x="922338" y="747713"/>
            <a:ext cx="4989512" cy="3743325"/>
          </a:xfrm>
          <a:prstGeom prst="rect">
            <a:avLst/>
          </a:prstGeom>
          <a:noFill/>
          <a:ln w="12700">
            <a:solidFill>
              <a:prstClr val="black"/>
            </a:solidFill>
          </a:ln>
        </p:spPr>
        <p:txBody>
          <a:bodyPr vert="horz" lIns="93150" tIns="46576" rIns="93150" bIns="46576" rtlCol="0" anchor="ctr"/>
          <a:lstStyle/>
          <a:p>
            <a:endParaRPr lang="el-GR"/>
          </a:p>
        </p:txBody>
      </p:sp>
      <p:sp>
        <p:nvSpPr>
          <p:cNvPr id="5" name="4 - Θέση σημειώσεων"/>
          <p:cNvSpPr>
            <a:spLocks noGrp="1"/>
          </p:cNvSpPr>
          <p:nvPr>
            <p:ph type="body" sz="quarter" idx="3"/>
          </p:nvPr>
        </p:nvSpPr>
        <p:spPr>
          <a:xfrm>
            <a:off x="683420" y="4740039"/>
            <a:ext cx="5467350" cy="4490561"/>
          </a:xfrm>
          <a:prstGeom prst="rect">
            <a:avLst/>
          </a:prstGeom>
        </p:spPr>
        <p:txBody>
          <a:bodyPr vert="horz" lIns="93150" tIns="46576" rIns="93150" bIns="46576"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5" y="9478344"/>
            <a:ext cx="2961481" cy="498951"/>
          </a:xfrm>
          <a:prstGeom prst="rect">
            <a:avLst/>
          </a:prstGeom>
        </p:spPr>
        <p:txBody>
          <a:bodyPr vert="horz" lIns="93150" tIns="46576" rIns="93150" bIns="46576"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71129" y="9478344"/>
            <a:ext cx="2961481" cy="498951"/>
          </a:xfrm>
          <a:prstGeom prst="rect">
            <a:avLst/>
          </a:prstGeom>
        </p:spPr>
        <p:txBody>
          <a:bodyPr vert="horz" lIns="93150" tIns="46576" rIns="93150" bIns="46576" rtlCol="0" anchor="b"/>
          <a:lstStyle>
            <a:lvl1pPr algn="r">
              <a:defRPr sz="1200"/>
            </a:lvl1pPr>
          </a:lstStyle>
          <a:p>
            <a:fld id="{38AF6B62-2521-4BAE-92A7-B32847E5DA49}" type="slidenum">
              <a:rPr lang="el-GR" smtClean="0"/>
              <a:pPr/>
              <a:t>‹#›</a:t>
            </a:fld>
            <a:endParaRPr lang="el-GR"/>
          </a:p>
        </p:txBody>
      </p:sp>
    </p:spTree>
    <p:extLst>
      <p:ext uri="{BB962C8B-B14F-4D97-AF65-F5344CB8AC3E}">
        <p14:creationId xmlns:p14="http://schemas.microsoft.com/office/powerpoint/2010/main" val="356935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342900" marR="0" indent="-342900" algn="l" defTabSz="931509" rtl="0" eaLnBrk="1" fontAlgn="auto" latinLnBrk="0" hangingPunct="1">
              <a:lnSpc>
                <a:spcPct val="100000"/>
              </a:lnSpc>
              <a:spcBef>
                <a:spcPts val="0"/>
              </a:spcBef>
              <a:spcAft>
                <a:spcPts val="0"/>
              </a:spcAft>
              <a:buClrTx/>
              <a:buSzTx/>
              <a:buFontTx/>
              <a:buAutoNum type="arabicPeriod"/>
              <a:tabLst/>
              <a:defRPr/>
            </a:pPr>
            <a:r>
              <a:rPr lang="en-US" sz="1400" b="1" u="none" dirty="0" err="1">
                <a:solidFill>
                  <a:schemeClr val="bg1"/>
                </a:solidFill>
              </a:rPr>
              <a:t>Mr</a:t>
            </a:r>
            <a:r>
              <a:rPr lang="en-US" sz="1400" b="1" u="none" dirty="0">
                <a:solidFill>
                  <a:schemeClr val="bg1"/>
                </a:solidFill>
              </a:rPr>
              <a:t> chairman,</a:t>
            </a:r>
            <a:r>
              <a:rPr lang="en-US" sz="1400" b="1" u="none" baseline="0" dirty="0">
                <a:solidFill>
                  <a:schemeClr val="bg1"/>
                </a:solidFill>
              </a:rPr>
              <a:t> </a:t>
            </a:r>
            <a:r>
              <a:rPr lang="en-US" sz="1400" b="0" u="none" dirty="0">
                <a:solidFill>
                  <a:schemeClr val="bg1"/>
                </a:solidFill>
              </a:rPr>
              <a:t>Ladies and Gentlemen, good afternoon. I</a:t>
            </a:r>
            <a:r>
              <a:rPr lang="en-US" sz="1400" b="0" u="none" baseline="0" dirty="0">
                <a:solidFill>
                  <a:schemeClr val="bg1"/>
                </a:solidFill>
              </a:rPr>
              <a:t> am Captain AF </a:t>
            </a:r>
            <a:r>
              <a:rPr lang="en-US" sz="1400" b="0" u="none" baseline="0" dirty="0" err="1">
                <a:solidFill>
                  <a:schemeClr val="bg1"/>
                </a:solidFill>
              </a:rPr>
              <a:t>Iacovos</a:t>
            </a:r>
            <a:r>
              <a:rPr lang="en-US" sz="1400" b="0" u="none" baseline="0" dirty="0">
                <a:solidFill>
                  <a:schemeClr val="bg1"/>
                </a:solidFill>
              </a:rPr>
              <a:t> </a:t>
            </a:r>
            <a:r>
              <a:rPr lang="en-US" sz="1400" b="0" u="none" baseline="0" dirty="0" err="1">
                <a:solidFill>
                  <a:schemeClr val="bg1"/>
                </a:solidFill>
              </a:rPr>
              <a:t>Stylianides</a:t>
            </a:r>
            <a:r>
              <a:rPr lang="en-US" sz="1400" b="0" u="none" baseline="0" dirty="0">
                <a:solidFill>
                  <a:schemeClr val="bg1"/>
                </a:solidFill>
              </a:rPr>
              <a:t> of the Operations and Training Department of JRCC Larnaca</a:t>
            </a:r>
            <a:r>
              <a:rPr lang="en-US" sz="1400" b="0" u="none" dirty="0">
                <a:solidFill>
                  <a:schemeClr val="bg1"/>
                </a:solidFill>
              </a:rPr>
              <a:t> </a:t>
            </a:r>
          </a:p>
          <a:p>
            <a:pPr marL="342900" marR="0" indent="-342900" algn="l" defTabSz="931509"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rPr>
              <a:t>First</a:t>
            </a:r>
            <a:r>
              <a:rPr lang="en-US" sz="1400" b="0" u="none" baseline="0" dirty="0">
                <a:solidFill>
                  <a:schemeClr val="bg1"/>
                </a:solidFill>
              </a:rPr>
              <a:t> and foremost, </a:t>
            </a:r>
            <a:r>
              <a:rPr lang="en-US" sz="1400" b="0" u="none" dirty="0">
                <a:solidFill>
                  <a:schemeClr val="bg1"/>
                </a:solidFill>
              </a:rPr>
              <a:t>I would like to thank</a:t>
            </a:r>
            <a:r>
              <a:rPr lang="en-US" sz="1400" b="0" u="none" baseline="0" dirty="0">
                <a:solidFill>
                  <a:schemeClr val="bg1"/>
                </a:solidFill>
              </a:rPr>
              <a:t> you for the opportunity to present t</a:t>
            </a:r>
            <a:r>
              <a:rPr lang="en-US" sz="1200" b="0" i="0" u="none" strike="noStrike" kern="1200" baseline="0" dirty="0">
                <a:solidFill>
                  <a:schemeClr val="tx1"/>
                </a:solidFill>
                <a:latin typeface="+mn-lt"/>
                <a:ea typeface="+mn-ea"/>
                <a:cs typeface="+mn-cs"/>
              </a:rPr>
              <a:t>he current status of SAR readiness of the Republic of Cyprus and also the constant effort of JRCC to upgrade its capabilities in the provision of SAR services, according to the ICAO guidelines and suggestions. </a:t>
            </a:r>
            <a:r>
              <a:rPr lang="en-US" sz="1400" b="1" i="1" dirty="0"/>
              <a:t>click</a:t>
            </a:r>
          </a:p>
        </p:txBody>
      </p:sp>
      <p:sp>
        <p:nvSpPr>
          <p:cNvPr id="4" name="3 - Θέση αριθμού διαφάνειας"/>
          <p:cNvSpPr>
            <a:spLocks noGrp="1"/>
          </p:cNvSpPr>
          <p:nvPr>
            <p:ph type="sldNum" sz="quarter" idx="10"/>
          </p:nvPr>
        </p:nvSpPr>
        <p:spPr/>
        <p:txBody>
          <a:bodyPr/>
          <a:lstStyle/>
          <a:p>
            <a:fld id="{38AF6B62-2521-4BAE-92A7-B32847E5DA49}" type="slidenum">
              <a:rPr lang="el-GR" smtClean="0"/>
              <a:pPr/>
              <a:t>1</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285875" y="357188"/>
            <a:ext cx="4406900" cy="3305175"/>
          </a:xfrm>
          <a:ln/>
        </p:spPr>
      </p:sp>
      <p:sp>
        <p:nvSpPr>
          <p:cNvPr id="90115" name="Notes Placeholder 2"/>
          <p:cNvSpPr>
            <a:spLocks noGrp="1"/>
          </p:cNvSpPr>
          <p:nvPr>
            <p:ph type="body" idx="1"/>
          </p:nvPr>
        </p:nvSpPr>
        <p:spPr>
          <a:xfrm>
            <a:off x="678636" y="3739344"/>
            <a:ext cx="5465753" cy="5955482"/>
          </a:xfrm>
          <a:noFill/>
          <a:ln/>
        </p:spPr>
        <p:txBody>
          <a:bodyPr/>
          <a:lstStyle/>
          <a:p>
            <a:pPr marL="0" lvl="1" defTabSz="935780" fontAlgn="base">
              <a:spcBef>
                <a:spcPct val="0"/>
              </a:spcBef>
              <a:spcAft>
                <a:spcPct val="0"/>
              </a:spcAft>
              <a:defRPr/>
            </a:pPr>
            <a:r>
              <a:rPr lang="en-US" sz="1400" b="1" u="sng" dirty="0">
                <a:solidFill>
                  <a:srgbClr val="FFFFFF"/>
                </a:solidFill>
                <a:effectLst>
                  <a:outerShdw blurRad="38100" dist="38100" dir="2700000" algn="tl">
                    <a:srgbClr val="000000"/>
                  </a:outerShdw>
                </a:effectLst>
                <a:latin typeface="Arial" pitchFamily="34" charset="0"/>
                <a:cs typeface="Arial" pitchFamily="34" charset="0"/>
              </a:rPr>
              <a:t>12. </a:t>
            </a:r>
            <a:r>
              <a:rPr lang="en-US" sz="1400" dirty="0">
                <a:solidFill>
                  <a:srgbClr val="FFFFFF"/>
                </a:solidFill>
                <a:effectLst>
                  <a:outerShdw blurRad="38100" dist="38100" dir="2700000" algn="tl">
                    <a:srgbClr val="000000"/>
                  </a:outerShdw>
                </a:effectLst>
                <a:latin typeface="Arial" pitchFamily="34" charset="0"/>
                <a:cs typeface="Arial" pitchFamily="34" charset="0"/>
              </a:rPr>
              <a:t>Apart from the primary units… JRCC upon request… can make use of the following services… assets… and personnel, as secondary units:</a:t>
            </a:r>
          </a:p>
          <a:p>
            <a:pPr marL="0" lvl="1" defTabSz="935780" fontAlgn="base">
              <a:spcBef>
                <a:spcPct val="0"/>
              </a:spcBef>
              <a:spcAft>
                <a:spcPct val="0"/>
              </a:spcAft>
              <a:defRPr/>
            </a:pPr>
            <a:r>
              <a:rPr lang="en-US" sz="1400" dirty="0">
                <a:solidFill>
                  <a:srgbClr val="FFFFFF"/>
                </a:solidFill>
                <a:latin typeface="Arial" pitchFamily="34" charset="0"/>
                <a:cs typeface="Arial" pitchFamily="34" charset="0"/>
              </a:rPr>
              <a:t>From  the </a:t>
            </a:r>
            <a:r>
              <a:rPr lang="en-US" sz="1400" b="1" dirty="0">
                <a:solidFill>
                  <a:srgbClr val="FFFFFF"/>
                </a:solidFill>
                <a:latin typeface="Arial" pitchFamily="34" charset="0"/>
                <a:cs typeface="Arial" pitchFamily="34" charset="0"/>
              </a:rPr>
              <a:t>Aircrafts  </a:t>
            </a:r>
            <a:r>
              <a:rPr lang="en-US" sz="1400" b="1" u="sng" dirty="0">
                <a:solidFill>
                  <a:srgbClr val="FFC000"/>
                </a:solidFill>
                <a:latin typeface="Arial" pitchFamily="34" charset="0"/>
                <a:cs typeface="Arial" pitchFamily="34" charset="0"/>
              </a:rPr>
              <a:t>( KLICK</a:t>
            </a:r>
            <a:r>
              <a:rPr lang="en-US" sz="1400" b="1" dirty="0">
                <a:solidFill>
                  <a:srgbClr val="FFC000"/>
                </a:solidFill>
                <a:latin typeface="Arial" pitchFamily="34" charset="0"/>
                <a:cs typeface="Arial" pitchFamily="34" charset="0"/>
              </a:rPr>
              <a:t>) </a:t>
            </a:r>
            <a:r>
              <a:rPr lang="en-US" sz="1400" b="1" dirty="0">
                <a:solidFill>
                  <a:srgbClr val="FFFFFF"/>
                </a:solidFill>
                <a:latin typeface="Arial" pitchFamily="34" charset="0"/>
                <a:cs typeface="Arial" pitchFamily="34" charset="0"/>
              </a:rPr>
              <a:t>of  the Flight Unit of the  </a:t>
            </a:r>
            <a:r>
              <a:rPr lang="en-US" sz="1400" b="1" dirty="0">
                <a:solidFill>
                  <a:srgbClr val="FFC000"/>
                </a:solidFill>
                <a:latin typeface="Arial" pitchFamily="34" charset="0"/>
                <a:cs typeface="Arial" pitchFamily="34" charset="0"/>
              </a:rPr>
              <a:t>Forestry  Department,  </a:t>
            </a:r>
            <a:r>
              <a:rPr lang="en-US" sz="1400" dirty="0">
                <a:solidFill>
                  <a:srgbClr val="FFFFFF"/>
                </a:solidFill>
                <a:latin typeface="Arial" pitchFamily="34" charset="0"/>
                <a:cs typeface="Arial" pitchFamily="34" charset="0"/>
              </a:rPr>
              <a:t>……  to the fleet ……</a:t>
            </a:r>
            <a:r>
              <a:rPr lang="en-US" sz="1400" b="1" u="sng" dirty="0">
                <a:solidFill>
                  <a:srgbClr val="FFC000"/>
                </a:solidFill>
                <a:latin typeface="Arial" pitchFamily="34" charset="0"/>
                <a:cs typeface="Arial" pitchFamily="34" charset="0"/>
              </a:rPr>
              <a:t>( KLICK) </a:t>
            </a:r>
            <a:r>
              <a:rPr lang="en-US" sz="1400" dirty="0">
                <a:solidFill>
                  <a:srgbClr val="FFFFFF"/>
                </a:solidFill>
                <a:latin typeface="Arial" pitchFamily="34" charset="0"/>
                <a:cs typeface="Arial" pitchFamily="34" charset="0"/>
              </a:rPr>
              <a:t>of the EDT Offshore Company, with the sign of Cyprus SAR on every </a:t>
            </a:r>
            <a:r>
              <a:rPr lang="fr-BE" sz="1400" dirty="0">
                <a:solidFill>
                  <a:prstClr val="black"/>
                </a:solidFill>
                <a:latin typeface="Arial" pitchFamily="34" charset="0"/>
                <a:cs typeface="Arial" pitchFamily="34" charset="0"/>
              </a:rPr>
              <a:t>ship's bridge</a:t>
            </a:r>
            <a:r>
              <a:rPr lang="en-US" sz="1400" b="1" dirty="0">
                <a:solidFill>
                  <a:srgbClr val="FFC000"/>
                </a:solidFill>
                <a:latin typeface="Arial" pitchFamily="34" charset="0"/>
                <a:cs typeface="Arial" pitchFamily="34" charset="0"/>
              </a:rPr>
              <a:t>. </a:t>
            </a:r>
          </a:p>
          <a:p>
            <a:pPr marL="0" lvl="1" defTabSz="935780" fontAlgn="base">
              <a:spcBef>
                <a:spcPct val="0"/>
              </a:spcBef>
              <a:spcAft>
                <a:spcPct val="0"/>
              </a:spcAft>
              <a:defRPr/>
            </a:pPr>
            <a:r>
              <a:rPr lang="en-US" sz="1400" dirty="0">
                <a:solidFill>
                  <a:srgbClr val="FFFFFF"/>
                </a:solidFill>
                <a:latin typeface="Arial" pitchFamily="34" charset="0"/>
                <a:cs typeface="Arial" pitchFamily="34" charset="0"/>
              </a:rPr>
              <a:t>EDT Offshore Company</a:t>
            </a:r>
            <a:r>
              <a:rPr lang="en-US" sz="1400" baseline="0" dirty="0">
                <a:solidFill>
                  <a:srgbClr val="FFFFFF"/>
                </a:solidFill>
                <a:latin typeface="Arial" pitchFamily="34" charset="0"/>
                <a:cs typeface="Arial" pitchFamily="34" charset="0"/>
              </a:rPr>
              <a:t> is a Cyprus based company and operates as a</a:t>
            </a:r>
            <a:r>
              <a:rPr lang="en-US" sz="1400" dirty="0">
                <a:solidFill>
                  <a:srgbClr val="FFFFFF"/>
                </a:solidFill>
                <a:latin typeface="Arial" pitchFamily="34" charset="0"/>
                <a:cs typeface="Arial" pitchFamily="34" charset="0"/>
              </a:rPr>
              <a:t> supplier and manager of </a:t>
            </a:r>
            <a:r>
              <a:rPr lang="en-US" sz="1400" b="1" u="sng" dirty="0">
                <a:solidFill>
                  <a:srgbClr val="FFC000"/>
                </a:solidFill>
                <a:latin typeface="Arial" pitchFamily="34" charset="0"/>
                <a:cs typeface="Arial" pitchFamily="34" charset="0"/>
              </a:rPr>
              <a:t>(KLICK</a:t>
            </a:r>
            <a:r>
              <a:rPr lang="en-US" sz="1400" b="1" dirty="0">
                <a:solidFill>
                  <a:srgbClr val="FFC000"/>
                </a:solidFill>
                <a:latin typeface="Arial" pitchFamily="34" charset="0"/>
                <a:cs typeface="Arial" pitchFamily="34" charset="0"/>
              </a:rPr>
              <a:t>)</a:t>
            </a:r>
            <a:r>
              <a:rPr lang="en-US" sz="1400" dirty="0">
                <a:solidFill>
                  <a:srgbClr val="FFFFFF"/>
                </a:solidFill>
                <a:latin typeface="Arial" pitchFamily="34" charset="0"/>
                <a:cs typeface="Arial" pitchFamily="34" charset="0"/>
              </a:rPr>
              <a:t> </a:t>
            </a:r>
            <a:r>
              <a:rPr lang="en-US" sz="1400" dirty="0">
                <a:solidFill>
                  <a:prstClr val="black"/>
                </a:solidFill>
                <a:latin typeface="Arial" pitchFamily="34" charset="0"/>
                <a:cs typeface="Arial" pitchFamily="34" charset="0"/>
              </a:rPr>
              <a:t>high specification support vessels to the Oil and Gas industry. </a:t>
            </a:r>
            <a:r>
              <a:rPr lang="en-US" sz="1400" b="1" i="1" dirty="0">
                <a:latin typeface="Arial" pitchFamily="34" charset="0"/>
                <a:cs typeface="Arial" pitchFamily="34" charset="0"/>
              </a:rPr>
              <a:t>click</a:t>
            </a:r>
          </a:p>
          <a:p>
            <a:pPr marL="0" lvl="1" defTabSz="935780" fontAlgn="base">
              <a:spcBef>
                <a:spcPct val="0"/>
              </a:spcBef>
              <a:spcAft>
                <a:spcPct val="0"/>
              </a:spcAft>
              <a:defRPr/>
            </a:pPr>
            <a:endParaRPr lang="en-US" sz="1400" dirty="0">
              <a:solidFill>
                <a:prstClr val="black"/>
              </a:solidFill>
            </a:endParaRPr>
          </a:p>
          <a:p>
            <a:pPr marL="350850" lvl="1" indent="-350850" defTabSz="935698" fontAlgn="base">
              <a:spcBef>
                <a:spcPct val="0"/>
              </a:spcBef>
              <a:spcAft>
                <a:spcPct val="0"/>
              </a:spcAft>
              <a:buFont typeface="Wingdings" pitchFamily="2" charset="2"/>
              <a:buChar char="Ø"/>
              <a:defRPr/>
            </a:pPr>
            <a:endParaRPr lang="en-US" sz="1400" dirty="0">
              <a:solidFill>
                <a:srgbClr val="FFFFFF"/>
              </a:solidFill>
              <a:latin typeface="Arial" pitchFamily="34" charset="0"/>
              <a:cs typeface="Arial" pitchFamily="34" charset="0"/>
            </a:endParaRPr>
          </a:p>
          <a:p>
            <a:pPr fontAlgn="base">
              <a:spcBef>
                <a:spcPct val="0"/>
              </a:spcBef>
              <a:spcAft>
                <a:spcPct val="0"/>
              </a:spcAft>
            </a:pPr>
            <a:endParaRPr lang="en-US" dirty="0">
              <a:solidFill>
                <a:srgbClr val="FFFFFF"/>
              </a:solidFill>
              <a:effectLst>
                <a:outerShdw blurRad="38100" dist="38100" dir="2700000" algn="tl">
                  <a:srgbClr val="000000"/>
                </a:outerShdw>
              </a:effectLst>
              <a:latin typeface="Lucida Sans Unicode" pitchFamily="34" charset="0"/>
            </a:endParaRPr>
          </a:p>
        </p:txBody>
      </p:sp>
      <p:sp>
        <p:nvSpPr>
          <p:cNvPr id="4" name="Slide Number Placeholder 3"/>
          <p:cNvSpPr>
            <a:spLocks noGrp="1"/>
          </p:cNvSpPr>
          <p:nvPr>
            <p:ph type="sldNum" sz="quarter" idx="5"/>
          </p:nvPr>
        </p:nvSpPr>
        <p:spPr/>
        <p:txBody>
          <a:bodyPr/>
          <a:lstStyle/>
          <a:p>
            <a:pPr>
              <a:defRPr/>
            </a:pPr>
            <a:fld id="{CE41F0F9-3CAE-429B-9A64-0BCDFD560668}" type="slidenum">
              <a:rPr lang="el-GR">
                <a:solidFill>
                  <a:prstClr val="black"/>
                </a:solidFill>
              </a:rPr>
              <a:pPr>
                <a:defRPr/>
              </a:pPr>
              <a:t>10</a:t>
            </a:fld>
            <a:endParaRPr lang="el-GR">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90">
              <a:defRPr/>
            </a:pPr>
            <a:endParaRPr lang="en-GB" b="1" u="sng" dirty="0">
              <a:solidFill>
                <a:prstClr val="black"/>
              </a:solidFill>
              <a:latin typeface="Arial" pitchFamily="34" charset="0"/>
              <a:cs typeface="Arial" pitchFamily="34" charset="0"/>
            </a:endParaRPr>
          </a:p>
          <a:p>
            <a:r>
              <a:rPr lang="en-GB" baseline="0" dirty="0"/>
              <a:t>The most recent addendum, is the </a:t>
            </a:r>
            <a:r>
              <a:rPr lang="en-US" baseline="0" dirty="0"/>
              <a:t>Cyprus Coastal Radio, which provides coastal services to m</a:t>
            </a:r>
            <a:r>
              <a:rPr lang="el-GR" baseline="0" dirty="0"/>
              <a:t>ά</a:t>
            </a:r>
            <a:r>
              <a:rPr lang="en-US" baseline="0" dirty="0" err="1"/>
              <a:t>riners</a:t>
            </a:r>
            <a:r>
              <a:rPr lang="en-US" baseline="0" dirty="0"/>
              <a:t>, such as Navigational Warnings and </a:t>
            </a:r>
            <a:r>
              <a:rPr lang="en-US" baseline="0" dirty="0" err="1"/>
              <a:t>Meteorogical</a:t>
            </a:r>
            <a:r>
              <a:rPr lang="en-US" baseline="0" dirty="0"/>
              <a:t> Forecasts. The co – location results in reducing the running costs while a better coordination between the two services is achieved. </a:t>
            </a:r>
            <a:r>
              <a:rPr lang="en-US" dirty="0"/>
              <a:t>Coastal</a:t>
            </a:r>
            <a:r>
              <a:rPr lang="en-US" baseline="0" dirty="0"/>
              <a:t> radio is operated </a:t>
            </a:r>
            <a:r>
              <a:rPr lang="en-US" dirty="0"/>
              <a:t>on a 24/7 basis by personnel of the National Guard and specifically,</a:t>
            </a:r>
            <a:r>
              <a:rPr lang="en-US" baseline="0" dirty="0"/>
              <a:t> </a:t>
            </a:r>
            <a:r>
              <a:rPr lang="en-US" dirty="0"/>
              <a:t>the Navy and Air Force,</a:t>
            </a:r>
            <a:r>
              <a:rPr lang="en-US" baseline="0" dirty="0"/>
              <a:t> supporting the demanding mission of the JRCC.</a:t>
            </a:r>
            <a:endParaRPr lang="en-GB" dirty="0"/>
          </a:p>
        </p:txBody>
      </p:sp>
      <p:sp>
        <p:nvSpPr>
          <p:cNvPr id="4" name="Slide Number Placeholder 3"/>
          <p:cNvSpPr>
            <a:spLocks noGrp="1"/>
          </p:cNvSpPr>
          <p:nvPr>
            <p:ph type="sldNum" sz="quarter" idx="10"/>
          </p:nvPr>
        </p:nvSpPr>
        <p:spPr/>
        <p:txBody>
          <a:bodyPr/>
          <a:lstStyle/>
          <a:p>
            <a:fld id="{38AF6B62-2521-4BAE-92A7-B32847E5DA49}" type="slidenum">
              <a:rPr lang="el-GR" smtClean="0"/>
              <a:pPr/>
              <a:t>11</a:t>
            </a:fld>
            <a:endParaRPr lang="el-GR" dirty="0"/>
          </a:p>
        </p:txBody>
      </p:sp>
    </p:spTree>
    <p:extLst>
      <p:ext uri="{BB962C8B-B14F-4D97-AF65-F5344CB8AC3E}">
        <p14:creationId xmlns:p14="http://schemas.microsoft.com/office/powerpoint/2010/main" val="342848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31722">
              <a:defRPr/>
            </a:pPr>
            <a:r>
              <a:rPr lang="en-US" b="1" u="sng" dirty="0">
                <a:latin typeface="Arial" pitchFamily="34" charset="0"/>
                <a:cs typeface="Arial" pitchFamily="34" charset="0"/>
              </a:rPr>
              <a:t>6.</a:t>
            </a:r>
            <a:r>
              <a:rPr lang="en-US" b="1" u="sng" baseline="0" dirty="0">
                <a:latin typeface="Arial" pitchFamily="34" charset="0"/>
                <a:cs typeface="Arial" pitchFamily="34" charset="0"/>
              </a:rPr>
              <a:t> </a:t>
            </a:r>
            <a:r>
              <a:rPr lang="en-US" dirty="0">
                <a:latin typeface="Arial" pitchFamily="34" charset="0"/>
                <a:cs typeface="Arial" pitchFamily="34" charset="0"/>
              </a:rPr>
              <a:t>According</a:t>
            </a:r>
            <a:r>
              <a:rPr lang="en-US" baseline="0" dirty="0">
                <a:latin typeface="Arial" pitchFamily="34" charset="0"/>
                <a:cs typeface="Arial" pitchFamily="34" charset="0"/>
              </a:rPr>
              <a:t> </a:t>
            </a:r>
            <a:r>
              <a:rPr lang="en-GB" dirty="0"/>
              <a:t> to SAR Statistics …. Since the first day of its establishment (Aug 1995) …………….. </a:t>
            </a:r>
            <a:r>
              <a:rPr lang="en-GB" u="sng" dirty="0"/>
              <a:t>until today……………</a:t>
            </a:r>
            <a:r>
              <a:rPr lang="en-GB" dirty="0"/>
              <a:t>  JRCC has investigated approximately a total number of 4800 distress incidents worldwide;</a:t>
            </a:r>
            <a:r>
              <a:rPr lang="en-US" baseline="0" dirty="0"/>
              <a:t> more than 740</a:t>
            </a:r>
            <a:r>
              <a:rPr lang="en-GB" dirty="0"/>
              <a:t> of these, demanded the coordination of SAR operations.</a:t>
            </a:r>
            <a:r>
              <a:rPr lang="en-US" b="1" i="1" dirty="0"/>
              <a:t> click</a:t>
            </a:r>
          </a:p>
          <a:p>
            <a:endParaRPr lang="en-US" baseline="0" dirty="0"/>
          </a:p>
        </p:txBody>
      </p:sp>
      <p:sp>
        <p:nvSpPr>
          <p:cNvPr id="4" name="3 - Θέση αριθμού διαφάνειας"/>
          <p:cNvSpPr>
            <a:spLocks noGrp="1"/>
          </p:cNvSpPr>
          <p:nvPr>
            <p:ph type="sldNum" sz="quarter" idx="10"/>
          </p:nvPr>
        </p:nvSpPr>
        <p:spPr/>
        <p:txBody>
          <a:bodyPr/>
          <a:lstStyle/>
          <a:p>
            <a:fld id="{38AF6B62-2521-4BAE-92A7-B32847E5DA49}" type="slidenum">
              <a:rPr lang="el-GR" smtClean="0">
                <a:solidFill>
                  <a:prstClr val="black"/>
                </a:solidFill>
              </a:rPr>
              <a:pPr/>
              <a:t>12</a:t>
            </a:fld>
            <a:endParaRPr lang="el-GR"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31509">
              <a:defRPr/>
            </a:pPr>
            <a:r>
              <a:rPr lang="en-GB" b="1" u="sng" dirty="0"/>
              <a:t>7. </a:t>
            </a:r>
            <a:r>
              <a:rPr lang="en-GB" b="0" u="sng" dirty="0"/>
              <a:t>A</a:t>
            </a:r>
            <a:r>
              <a:rPr lang="en-GB" dirty="0"/>
              <a:t>s a result of the</a:t>
            </a:r>
            <a:r>
              <a:rPr lang="en-GB" baseline="0" dirty="0"/>
              <a:t> SAR </a:t>
            </a:r>
            <a:r>
              <a:rPr lang="en-GB" dirty="0"/>
              <a:t>Operations, </a:t>
            </a:r>
            <a:r>
              <a:rPr lang="en-GB" baseline="0" dirty="0"/>
              <a:t>3121</a:t>
            </a:r>
            <a:r>
              <a:rPr lang="en-GB" dirty="0"/>
              <a:t>  persons in distress, were rescued. </a:t>
            </a:r>
            <a:r>
              <a:rPr lang="en-US" b="1" i="1" dirty="0"/>
              <a:t>click</a:t>
            </a:r>
            <a:r>
              <a:rPr lang="en-US" dirty="0"/>
              <a:t> </a:t>
            </a:r>
          </a:p>
          <a:p>
            <a:pPr defTabSz="931509">
              <a:defRPr/>
            </a:pPr>
            <a:endParaRPr lang="el-GR" dirty="0"/>
          </a:p>
          <a:p>
            <a:pPr marL="0" marR="0" indent="0" algn="l" defTabSz="931509" rtl="0" eaLnBrk="1" fontAlgn="auto" latinLnBrk="0" hangingPunct="1">
              <a:lnSpc>
                <a:spcPct val="100000"/>
              </a:lnSpc>
              <a:spcBef>
                <a:spcPts val="0"/>
              </a:spcBef>
              <a:spcAft>
                <a:spcPts val="0"/>
              </a:spcAft>
              <a:buClrTx/>
              <a:buSzTx/>
              <a:buFontTx/>
              <a:buNone/>
              <a:tabLst/>
              <a:defRPr/>
            </a:pPr>
            <a:r>
              <a:rPr lang="en-US" dirty="0">
                <a:latin typeface="+mn-lt"/>
                <a:cs typeface="+mn-cs"/>
              </a:rPr>
              <a:t>O</a:t>
            </a:r>
            <a:r>
              <a:rPr lang="en-US" dirty="0">
                <a:latin typeface="Arial" pitchFamily="34" charset="0"/>
                <a:cs typeface="Arial" pitchFamily="34" charset="0"/>
              </a:rPr>
              <a:t>n the slide</a:t>
            </a:r>
            <a:r>
              <a:rPr lang="en-US" baseline="0" dirty="0">
                <a:latin typeface="Arial" pitchFamily="34" charset="0"/>
                <a:cs typeface="Arial" pitchFamily="34" charset="0"/>
              </a:rPr>
              <a:t> you can see that the number of persons rescued in year</a:t>
            </a:r>
            <a:r>
              <a:rPr lang="en-US" dirty="0"/>
              <a:t> 1997 is significantly</a:t>
            </a:r>
            <a:r>
              <a:rPr lang="en-US" baseline="0" dirty="0"/>
              <a:t> higher and this is a result of the sinking of t</a:t>
            </a:r>
            <a:r>
              <a:rPr lang="en-US" dirty="0"/>
              <a:t>he passenger ship ROMANTICA, on the 4</a:t>
            </a:r>
            <a:r>
              <a:rPr lang="en-US" baseline="30000" dirty="0"/>
              <a:t>th</a:t>
            </a:r>
            <a:r>
              <a:rPr lang="en-US" dirty="0"/>
              <a:t> of October 1997, 60NM</a:t>
            </a:r>
            <a:r>
              <a:rPr lang="en-US" baseline="0" dirty="0"/>
              <a:t> South of Limassol</a:t>
            </a:r>
            <a:r>
              <a:rPr lang="en-US" dirty="0"/>
              <a:t>. The SAR system responded successfully</a:t>
            </a:r>
            <a:r>
              <a:rPr lang="en-US" baseline="0" dirty="0"/>
              <a:t> by saving all of the </a:t>
            </a:r>
            <a:r>
              <a:rPr lang="en-US" dirty="0"/>
              <a:t>673 passengers onboard. </a:t>
            </a:r>
            <a:endParaRPr lang="el-GR" b="1" dirty="0"/>
          </a:p>
        </p:txBody>
      </p:sp>
      <p:sp>
        <p:nvSpPr>
          <p:cNvPr id="4" name="3 - Θέση αριθμού διαφάνειας"/>
          <p:cNvSpPr>
            <a:spLocks noGrp="1"/>
          </p:cNvSpPr>
          <p:nvPr>
            <p:ph type="sldNum" sz="quarter" idx="10"/>
          </p:nvPr>
        </p:nvSpPr>
        <p:spPr/>
        <p:txBody>
          <a:bodyPr/>
          <a:lstStyle/>
          <a:p>
            <a:fld id="{38AF6B62-2521-4BAE-92A7-B32847E5DA49}" type="slidenum">
              <a:rPr lang="el-GR" smtClean="0">
                <a:solidFill>
                  <a:prstClr val="black"/>
                </a:solidFill>
              </a:rPr>
              <a:pPr/>
              <a:t>13</a:t>
            </a:fld>
            <a:endParaRPr lang="el-GR"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An</a:t>
            </a:r>
            <a:r>
              <a:rPr lang="en-GB" baseline="0" dirty="0"/>
              <a:t> example of JRCC’ s effectiveness is the fact that t</a:t>
            </a:r>
            <a:r>
              <a:rPr lang="en-GB" dirty="0"/>
              <a:t>he past 3 years several search and rescue mass operations were coordinated, due to the enormous increase of the migration flow towards Europe, without any loss of human lives.</a:t>
            </a:r>
            <a:endParaRPr lang="en-US" baseline="0" dirty="0"/>
          </a:p>
        </p:txBody>
      </p:sp>
      <p:sp>
        <p:nvSpPr>
          <p:cNvPr id="4" name="Slide Number Placeholder 3"/>
          <p:cNvSpPr>
            <a:spLocks noGrp="1"/>
          </p:cNvSpPr>
          <p:nvPr>
            <p:ph type="sldNum" sz="quarter" idx="10"/>
          </p:nvPr>
        </p:nvSpPr>
        <p:spPr/>
        <p:txBody>
          <a:bodyPr/>
          <a:lstStyle/>
          <a:p>
            <a:fld id="{38AF6B62-2521-4BAE-92A7-B32847E5DA49}" type="slidenum">
              <a:rPr lang="el-GR" smtClean="0">
                <a:solidFill>
                  <a:prstClr val="black"/>
                </a:solidFill>
              </a:rPr>
              <a:pPr/>
              <a:t>14</a:t>
            </a:fld>
            <a:endParaRPr lang="el-GR">
              <a:solidFill>
                <a:prstClr val="black"/>
              </a:solidFill>
            </a:endParaRPr>
          </a:p>
        </p:txBody>
      </p:sp>
    </p:spTree>
    <p:extLst>
      <p:ext uri="{BB962C8B-B14F-4D97-AF65-F5344CB8AC3E}">
        <p14:creationId xmlns:p14="http://schemas.microsoft.com/office/powerpoint/2010/main" val="178633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20">
              <a:defRPr/>
            </a:pPr>
            <a:r>
              <a:rPr lang="en-US" sz="1400" b="1" u="sng" dirty="0"/>
              <a:t>22. </a:t>
            </a:r>
          </a:p>
          <a:p>
            <a:pPr defTabSz="931520">
              <a:defRPr/>
            </a:pPr>
            <a:endParaRPr lang="en-US" sz="1400" b="1" u="sng" dirty="0"/>
          </a:p>
          <a:p>
            <a:pPr marL="0" marR="0" indent="0" algn="l" defTabSz="931520" rtl="0" eaLnBrk="1" fontAlgn="auto" latinLnBrk="0" hangingPunct="1">
              <a:lnSpc>
                <a:spcPct val="100000"/>
              </a:lnSpc>
              <a:spcBef>
                <a:spcPts val="0"/>
              </a:spcBef>
              <a:spcAft>
                <a:spcPts val="0"/>
              </a:spcAft>
              <a:buClrTx/>
              <a:buSzTx/>
              <a:buFontTx/>
              <a:buNone/>
              <a:tabLst/>
              <a:defRPr/>
            </a:pPr>
            <a:r>
              <a:rPr lang="en-US" sz="1400" dirty="0"/>
              <a:t>For each incident, Standard Operating Procedures are provided to the operators. </a:t>
            </a:r>
            <a:r>
              <a:rPr lang="en-GB" sz="1400" dirty="0"/>
              <a:t>According to the National SAR plan, in case of</a:t>
            </a:r>
            <a:r>
              <a:rPr lang="en-GB" sz="1400" baseline="0" dirty="0"/>
              <a:t> a mass rescue operation,</a:t>
            </a:r>
            <a:r>
              <a:rPr lang="en-GB" sz="1400" dirty="0"/>
              <a:t> </a:t>
            </a:r>
            <a:r>
              <a:rPr lang="en-GB" sz="1400" baseline="0" dirty="0"/>
              <a:t>the </a:t>
            </a:r>
            <a:r>
              <a:rPr lang="en-GB" sz="1400" dirty="0"/>
              <a:t>Ministerial Crisis Management Team and the Crisis Handling Coordination Team consisting of representatives from all services which are expected to be involved in the incident, will be gathered</a:t>
            </a:r>
            <a:r>
              <a:rPr lang="en-GB" sz="1400" b="1" i="1" dirty="0"/>
              <a:t> </a:t>
            </a:r>
            <a:r>
              <a:rPr lang="en-GB" sz="1400" dirty="0"/>
              <a:t>at JRCC Larnaca.</a:t>
            </a:r>
          </a:p>
          <a:p>
            <a:pPr defTabSz="931520">
              <a:defRPr/>
            </a:pPr>
            <a:r>
              <a:rPr lang="en-US" sz="1400" dirty="0"/>
              <a:t>On</a:t>
            </a:r>
            <a:r>
              <a:rPr lang="en-US" sz="1400" baseline="0" dirty="0"/>
              <a:t> the screen you can see the </a:t>
            </a:r>
            <a:r>
              <a:rPr lang="en-US" sz="1400" dirty="0"/>
              <a:t>flowchart</a:t>
            </a:r>
            <a:r>
              <a:rPr lang="en-US" sz="1400" baseline="0" dirty="0"/>
              <a:t> of the SOPs </a:t>
            </a:r>
            <a:r>
              <a:rPr lang="en-GB" sz="1400" dirty="0"/>
              <a:t>in case of a Mass Rescue Operation. </a:t>
            </a:r>
            <a:r>
              <a:rPr lang="en-US" sz="1400" dirty="0"/>
              <a:t> </a:t>
            </a:r>
            <a:r>
              <a:rPr lang="en-US" sz="1400" b="1" dirty="0" err="1"/>
              <a:t>Klik</a:t>
            </a:r>
            <a:endParaRPr lang="en-US" sz="1400" b="1" dirty="0"/>
          </a:p>
          <a:p>
            <a:pPr defTabSz="931520">
              <a:defRPr/>
            </a:pPr>
            <a:endParaRPr lang="en-US" sz="1400" b="1" dirty="0"/>
          </a:p>
          <a:p>
            <a:pPr defTabSz="931520">
              <a:defRPr/>
            </a:pPr>
            <a:r>
              <a:rPr lang="en-US" sz="1400" baseline="0" dirty="0"/>
              <a:t>I would also like to point-out that the </a:t>
            </a:r>
            <a:r>
              <a:rPr lang="en-GB" sz="1400" dirty="0"/>
              <a:t>J</a:t>
            </a:r>
            <a:r>
              <a:rPr lang="en-US" sz="1400" dirty="0"/>
              <a:t>RCC </a:t>
            </a:r>
            <a:r>
              <a:rPr lang="en-US" sz="1400" dirty="0" err="1"/>
              <a:t>Larnaca’s</a:t>
            </a:r>
            <a:r>
              <a:rPr lang="en-US" sz="1400" dirty="0"/>
              <a:t> SOPs are harmonized with the requirements</a:t>
            </a:r>
            <a:r>
              <a:rPr lang="en-US" sz="1400" baseline="0" dirty="0"/>
              <a:t> of the international quality standard ISO 9001</a:t>
            </a:r>
            <a:r>
              <a:rPr lang="en-GB" sz="1400" baseline="0" dirty="0"/>
              <a:t> of </a:t>
            </a:r>
            <a:r>
              <a:rPr lang="el-GR" sz="1400" baseline="0" dirty="0"/>
              <a:t>2008</a:t>
            </a:r>
            <a:r>
              <a:rPr lang="en-GB" sz="1400" baseline="0" dirty="0"/>
              <a:t>. As a result, the effective command-control and  coordination of the SAR units, is achieved.</a:t>
            </a:r>
          </a:p>
          <a:p>
            <a:pPr defTabSz="931520">
              <a:defRPr/>
            </a:pPr>
            <a:endParaRPr lang="en-US" sz="1400" b="1" i="1" dirty="0"/>
          </a:p>
          <a:p>
            <a:r>
              <a:rPr lang="en-US" sz="1400" dirty="0"/>
              <a:t> </a:t>
            </a:r>
          </a:p>
        </p:txBody>
      </p:sp>
      <p:sp>
        <p:nvSpPr>
          <p:cNvPr id="4" name="Slide Number Placeholder 3"/>
          <p:cNvSpPr>
            <a:spLocks noGrp="1"/>
          </p:cNvSpPr>
          <p:nvPr>
            <p:ph type="sldNum" sz="quarter" idx="10"/>
          </p:nvPr>
        </p:nvSpPr>
        <p:spPr/>
        <p:txBody>
          <a:bodyPr/>
          <a:lstStyle/>
          <a:p>
            <a:fld id="{9DABF845-9085-47B4-A823-11E3E846900D}" type="slidenum">
              <a:rPr lang="en-GB" smtClean="0"/>
              <a:pPr/>
              <a:t>15</a:t>
            </a:fld>
            <a:endParaRPr lang="en-GB" dirty="0"/>
          </a:p>
        </p:txBody>
      </p:sp>
    </p:spTree>
    <p:extLst>
      <p:ext uri="{BB962C8B-B14F-4D97-AF65-F5344CB8AC3E}">
        <p14:creationId xmlns:p14="http://schemas.microsoft.com/office/powerpoint/2010/main" val="139385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algn="just"/>
            <a:r>
              <a:rPr lang="en-GB" sz="1400" b="1" u="sng" dirty="0"/>
              <a:t>14. </a:t>
            </a:r>
          </a:p>
          <a:p>
            <a:pPr algn="just"/>
            <a:r>
              <a:rPr lang="en-GB" sz="1400" dirty="0"/>
              <a:t>There are five possible main SAR incidents in the operational environment of Cyprus which our JRCC may be called to handle. F</a:t>
            </a:r>
            <a:r>
              <a:rPr lang="en-US" sz="1400" dirty="0"/>
              <a:t>or every possible incident there are </a:t>
            </a:r>
            <a:r>
              <a:rPr lang="en-US" sz="1400" b="1" u="sng" dirty="0"/>
              <a:t>relevant EMERGENCY RESPONSE </a:t>
            </a:r>
            <a:r>
              <a:rPr lang="en-US" sz="1400" b="1" dirty="0"/>
              <a:t>“ search and rescue” </a:t>
            </a:r>
            <a:r>
              <a:rPr lang="en-GB" sz="1400" b="1" dirty="0"/>
              <a:t> prescribed actions</a:t>
            </a:r>
            <a:r>
              <a:rPr lang="en-GB" sz="1400" b="1" baseline="0" dirty="0"/>
              <a:t> as following:</a:t>
            </a:r>
            <a:endParaRPr lang="en-GB" sz="1400" b="1" dirty="0"/>
          </a:p>
          <a:p>
            <a:pPr algn="just"/>
            <a:endParaRPr lang="el-GR" sz="1400" b="1" dirty="0"/>
          </a:p>
          <a:p>
            <a:pPr algn="just" defTabSz="931722">
              <a:defRPr/>
            </a:pPr>
            <a:r>
              <a:rPr lang="en-GB" sz="1400" b="1" dirty="0"/>
              <a:t>1. At Open Sea</a:t>
            </a:r>
            <a:r>
              <a:rPr lang="en-AU" sz="1400" dirty="0"/>
              <a:t> (this refers to aeronautical or maritime incidents that may occur at a distance </a:t>
            </a:r>
            <a:r>
              <a:rPr lang="en-AU" sz="1400" b="1" u="sng" dirty="0"/>
              <a:t>in excess </a:t>
            </a:r>
            <a:r>
              <a:rPr lang="en-AU" sz="1400" dirty="0"/>
              <a:t>of six (6) nautical miles from the Cyprus coast)</a:t>
            </a:r>
            <a:r>
              <a:rPr lang="en-GB" sz="1400" b="1" dirty="0"/>
              <a:t>.</a:t>
            </a:r>
          </a:p>
          <a:p>
            <a:pPr algn="just" defTabSz="931722">
              <a:defRPr/>
            </a:pPr>
            <a:r>
              <a:rPr lang="en-GB" sz="1400" b="1" dirty="0"/>
              <a:t>2. Near the Shore (this refers to</a:t>
            </a:r>
            <a:r>
              <a:rPr lang="en-AU" sz="1400" dirty="0"/>
              <a:t> incidents that may occur at a distance up to six (6) nautical miles from the Cyprus coast). </a:t>
            </a:r>
          </a:p>
          <a:p>
            <a:pPr algn="just" defTabSz="931722">
              <a:defRPr/>
            </a:pPr>
            <a:r>
              <a:rPr lang="en-GB" sz="1400" b="1" dirty="0"/>
              <a:t>3. Airport areas/Salt lakes (this refers to air accidents </a:t>
            </a:r>
            <a:r>
              <a:rPr lang="en-AU" sz="1400" dirty="0"/>
              <a:t>that may occur within a range of 5 NM  from the centre of the runway). </a:t>
            </a:r>
          </a:p>
          <a:p>
            <a:pPr algn="just" defTabSz="931722">
              <a:defRPr/>
            </a:pPr>
            <a:r>
              <a:rPr lang="en-GB" sz="1400" b="1" dirty="0"/>
              <a:t>4. water dams …. and </a:t>
            </a:r>
          </a:p>
          <a:p>
            <a:pPr algn="just" defTabSz="931722">
              <a:defRPr/>
            </a:pPr>
            <a:r>
              <a:rPr lang="en-US" sz="1400" b="1" dirty="0"/>
              <a:t>5. inaccessible areas .  </a:t>
            </a:r>
            <a:r>
              <a:rPr lang="en-US" sz="1400" b="1" i="1" dirty="0"/>
              <a:t>click</a:t>
            </a:r>
          </a:p>
          <a:p>
            <a:r>
              <a:rPr lang="en-AU" sz="1200" i="1" kern="1200" dirty="0">
                <a:solidFill>
                  <a:schemeClr val="tx1"/>
                </a:solidFill>
                <a:latin typeface="+mn-lt"/>
                <a:ea typeface="+mn-ea"/>
                <a:cs typeface="+mn-cs"/>
              </a:rPr>
              <a:t>(It has to be noted that due to the small size of our country and respective limitations in its capabilities, we have explored and investigated all the possible options to be utilised and used as auxiliary and or even primary SAR units.</a:t>
            </a:r>
            <a:r>
              <a:rPr lang="en-GB"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9A12AB3E-4AD0-4D43-8278-2ADF6C338E9A}" type="slidenum">
              <a:rPr lang="el-GR" smtClean="0">
                <a:solidFill>
                  <a:prstClr val="black"/>
                </a:solidFill>
              </a:rPr>
              <a:pPr>
                <a:defRPr/>
              </a:pPr>
              <a:t>16</a:t>
            </a:fld>
            <a:endParaRPr lang="el-GR">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20">
              <a:defRPr/>
            </a:pPr>
            <a:r>
              <a:rPr lang="en-US" sz="1400" b="1" u="sng" dirty="0"/>
              <a:t>22. </a:t>
            </a:r>
          </a:p>
          <a:p>
            <a:pPr defTabSz="931520">
              <a:defRPr/>
            </a:pPr>
            <a:endParaRPr lang="en-US" sz="1400" b="1" u="sng" dirty="0"/>
          </a:p>
          <a:p>
            <a:pPr defTabSz="931520">
              <a:defRPr/>
            </a:pPr>
            <a:r>
              <a:rPr lang="en-US" sz="1400" b="0" i="0" dirty="0"/>
              <a:t>Our</a:t>
            </a:r>
            <a:r>
              <a:rPr lang="en-US" sz="1400" b="0" i="0" baseline="0" dirty="0"/>
              <a:t> main concern during the exercises and operations, is the safety of the crews and the people involved. In order to be </a:t>
            </a:r>
            <a:r>
              <a:rPr lang="en-US" sz="1400" b="0" i="0" baseline="0" dirty="0" err="1"/>
              <a:t>failproof</a:t>
            </a:r>
            <a:r>
              <a:rPr lang="en-US" sz="1400" b="0" i="0" baseline="0" dirty="0"/>
              <a:t>, we follow all the procedures provided. We request the publication of a NOTAM that includes the area of interest, we follow the SOPs regarding the progress of operations of the aerial units, we assign an ACO, either positioned at the Operations Room of the Center or the commanding officer of a SAR unit on-scene capable of acting as one, and we keep a direct line of communication with the ACC and the Airport terminals.</a:t>
            </a:r>
          </a:p>
          <a:p>
            <a:pPr defTabSz="931520">
              <a:defRPr/>
            </a:pPr>
            <a:r>
              <a:rPr lang="en-US" sz="1400" b="0" i="0" baseline="0" dirty="0"/>
              <a:t>With this information, I will now proceed to the presentation of our UAVs.</a:t>
            </a:r>
            <a:endParaRPr lang="en-US" sz="1400" b="0" i="0" dirty="0"/>
          </a:p>
          <a:p>
            <a:r>
              <a:rPr lang="en-US" sz="1400" dirty="0"/>
              <a:t> </a:t>
            </a:r>
          </a:p>
        </p:txBody>
      </p:sp>
      <p:sp>
        <p:nvSpPr>
          <p:cNvPr id="4" name="Slide Number Placeholder 3"/>
          <p:cNvSpPr>
            <a:spLocks noGrp="1"/>
          </p:cNvSpPr>
          <p:nvPr>
            <p:ph type="sldNum" sz="quarter" idx="10"/>
          </p:nvPr>
        </p:nvSpPr>
        <p:spPr/>
        <p:txBody>
          <a:bodyPr/>
          <a:lstStyle/>
          <a:p>
            <a:fld id="{9DABF845-9085-47B4-A823-11E3E846900D}" type="slidenum">
              <a:rPr lang="en-GB" smtClean="0"/>
              <a:pPr/>
              <a:t>17</a:t>
            </a:fld>
            <a:endParaRPr lang="en-GB" dirty="0"/>
          </a:p>
        </p:txBody>
      </p:sp>
    </p:spTree>
    <p:extLst>
      <p:ext uri="{BB962C8B-B14F-4D97-AF65-F5344CB8AC3E}">
        <p14:creationId xmlns:p14="http://schemas.microsoft.com/office/powerpoint/2010/main" val="139385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b="1" u="sng" dirty="0"/>
              <a:t>42.</a:t>
            </a:r>
          </a:p>
          <a:p>
            <a:endParaRPr lang="en-US" b="1" u="sng" dirty="0"/>
          </a:p>
          <a:p>
            <a:r>
              <a:rPr lang="en-US" dirty="0"/>
              <a:t>The Department of European Programs and Development of the Center,</a:t>
            </a:r>
            <a:r>
              <a:rPr lang="en-US" baseline="0" dirty="0"/>
              <a:t> in collaboration with the Operations Department and the Commander of JRCC, is thriving not only to maintain but also to upgrade the level of services provided by the Center, and un</a:t>
            </a:r>
            <a:r>
              <a:rPr lang="en-US" dirty="0"/>
              <a:t>der this scope,</a:t>
            </a:r>
            <a:r>
              <a:rPr lang="en-US" baseline="0" dirty="0"/>
              <a:t> we are trying to always keep up with new technologies that will enhance our efforts. </a:t>
            </a:r>
          </a:p>
          <a:p>
            <a:r>
              <a:rPr lang="en-US" dirty="0"/>
              <a:t>One</a:t>
            </a:r>
            <a:r>
              <a:rPr lang="en-US" baseline="0" dirty="0"/>
              <a:t> of the most important </a:t>
            </a:r>
            <a:r>
              <a:rPr lang="en-US" dirty="0"/>
              <a:t>goal is the completion of</a:t>
            </a:r>
            <a:r>
              <a:rPr lang="en-US" baseline="0" dirty="0"/>
              <a:t> the </a:t>
            </a:r>
            <a:r>
              <a:rPr lang="en-US" dirty="0"/>
              <a:t>deployment of a coastal surveillance system..</a:t>
            </a:r>
            <a:r>
              <a:rPr lang="en-US" baseline="0" dirty="0"/>
              <a:t> </a:t>
            </a:r>
            <a:r>
              <a:rPr lang="en-US" dirty="0"/>
              <a:t>The project consists of a number of Long Range Observation Platforms placed on fixed towers, mobile units and UAVs, fully controllable by the Command &amp; Control Centre which is located at the JRCC operations</a:t>
            </a:r>
            <a:r>
              <a:rPr lang="en-US" baseline="0" dirty="0"/>
              <a:t> room</a:t>
            </a:r>
            <a:r>
              <a:rPr lang="en-US" dirty="0"/>
              <a:t>. </a:t>
            </a:r>
          </a:p>
          <a:p>
            <a:endParaRPr lang="en-US" baseline="0" dirty="0"/>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18</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dirty="0">
                <a:latin typeface="Arial" pitchFamily="34" charset="0"/>
                <a:cs typeface="Arial" pitchFamily="34" charset="0"/>
              </a:rPr>
              <a:t>The coastal surveillance system is currently under</a:t>
            </a:r>
            <a:r>
              <a:rPr lang="en-US" baseline="0" dirty="0">
                <a:latin typeface="Arial" pitchFamily="34" charset="0"/>
                <a:cs typeface="Arial" pitchFamily="34" charset="0"/>
              </a:rPr>
              <a:t> development, with only the cameras on fixed towers being operational. The next step, though, is the operational exploitation of the 2 UAVs acquired this year.</a:t>
            </a:r>
          </a:p>
          <a:p>
            <a:r>
              <a:rPr lang="en-US" baseline="0" dirty="0">
                <a:latin typeface="Arial" pitchFamily="34" charset="0"/>
                <a:cs typeface="Arial" pitchFamily="34" charset="0"/>
              </a:rPr>
              <a:t>UAVs can be used in numerous of situations having the advantage of being the Eye in the Sky.</a:t>
            </a:r>
          </a:p>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19</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922338" y="747713"/>
            <a:ext cx="4989512" cy="3743325"/>
          </a:xfrm>
          <a:ln/>
        </p:spPr>
      </p:sp>
      <p:sp>
        <p:nvSpPr>
          <p:cNvPr id="64515" name="Notes Placeholder 2"/>
          <p:cNvSpPr>
            <a:spLocks noGrp="1"/>
          </p:cNvSpPr>
          <p:nvPr>
            <p:ph type="body" idx="1"/>
          </p:nvPr>
        </p:nvSpPr>
        <p:spPr>
          <a:noFill/>
          <a:ln/>
        </p:spPr>
        <p:txBody>
          <a:bodyPr/>
          <a:lstStyle/>
          <a:p>
            <a:pPr defTabSz="914150">
              <a:defRPr/>
            </a:pPr>
            <a:r>
              <a:rPr lang="en-US" sz="1400" b="1" dirty="0"/>
              <a:t>3. </a:t>
            </a:r>
          </a:p>
          <a:p>
            <a:pPr defTabSz="914150">
              <a:defRPr/>
            </a:pPr>
            <a:endParaRPr lang="en-US" sz="1400" b="1" dirty="0"/>
          </a:p>
          <a:p>
            <a:pPr defTabSz="914150">
              <a:defRPr/>
            </a:pPr>
            <a:r>
              <a:rPr lang="en-US" sz="1400" b="0" dirty="0"/>
              <a:t>My presentation will</a:t>
            </a:r>
            <a:r>
              <a:rPr lang="en-US" sz="1400" b="0" baseline="0" dirty="0"/>
              <a:t> focus on the following topics:</a:t>
            </a:r>
          </a:p>
          <a:p>
            <a:pPr defTabSz="914150">
              <a:defRPr/>
            </a:pPr>
            <a:r>
              <a:rPr lang="en-US" sz="1400" b="0" baseline="0" dirty="0"/>
              <a:t>Firstly, I will say a few words about JRCC Larnaca, who we are, what we do and how we do it.</a:t>
            </a:r>
          </a:p>
          <a:p>
            <a:pPr defTabSz="914150">
              <a:defRPr/>
            </a:pPr>
            <a:r>
              <a:rPr lang="en-US" sz="1400" b="0" dirty="0"/>
              <a:t>Then</a:t>
            </a:r>
            <a:r>
              <a:rPr lang="en-US" sz="1400" b="0" baseline="0" dirty="0"/>
              <a:t> I will present to you the UAVs that we acquired earlier this year, in order to be more specific regarding the intentions of use</a:t>
            </a:r>
          </a:p>
          <a:p>
            <a:pPr defTabSz="914150">
              <a:defRPr/>
            </a:pPr>
            <a:r>
              <a:rPr lang="en-US" sz="1400" b="0" baseline="0" dirty="0"/>
              <a:t>And I will close with a reference on how we intend to proceed with the Legal framework and the procedures on flight security during familiarization flights, exercises and operations </a:t>
            </a:r>
            <a:endParaRPr lang="en-US" sz="1400" b="0" dirty="0"/>
          </a:p>
        </p:txBody>
      </p:sp>
      <p:sp>
        <p:nvSpPr>
          <p:cNvPr id="4" name="Slide Number Placeholder 3"/>
          <p:cNvSpPr>
            <a:spLocks noGrp="1"/>
          </p:cNvSpPr>
          <p:nvPr>
            <p:ph type="sldNum" sz="quarter" idx="5"/>
          </p:nvPr>
        </p:nvSpPr>
        <p:spPr/>
        <p:txBody>
          <a:bodyPr/>
          <a:lstStyle/>
          <a:p>
            <a:pPr>
              <a:defRPr/>
            </a:pPr>
            <a:fld id="{B3971B4C-5E8C-4814-AA93-C00EFEFB4A9C}"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250185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baseline="0" dirty="0">
                <a:latin typeface="Arial" pitchFamily="34" charset="0"/>
                <a:cs typeface="Arial" pitchFamily="34" charset="0"/>
              </a:rPr>
              <a:t>In every situation where a person is in distress, time is the most important factor. The probability of survival decreases while time passes, therefore to act quickly and efficiently is the Number one challenge.</a:t>
            </a:r>
          </a:p>
          <a:p>
            <a:endParaRPr lang="en-US" baseline="0" dirty="0">
              <a:latin typeface="Arial" pitchFamily="34" charset="0"/>
              <a:cs typeface="Arial" pitchFamily="34" charset="0"/>
            </a:endParaRPr>
          </a:p>
          <a:p>
            <a:r>
              <a:rPr lang="en-US" baseline="0" dirty="0">
                <a:latin typeface="Arial" pitchFamily="34" charset="0"/>
                <a:cs typeface="Arial" pitchFamily="34" charset="0"/>
              </a:rPr>
              <a:t>Unmanned aerial vehicles are entering the SAR family, providing us a tool that can be used in various situations. After the devastating pass of hurricane Katrina, drones were used in order to help the SAR units to locate survivors and missing persons. Also, CLICK rotary wing vehicles equipped with radiation sensors, infrared thermometers and cameras helped out at Japan’s post-tsunami facility.</a:t>
            </a:r>
          </a:p>
          <a:p>
            <a:r>
              <a:rPr lang="en-US" baseline="0" dirty="0">
                <a:latin typeface="Arial" pitchFamily="34" charset="0"/>
                <a:cs typeface="Arial" pitchFamily="34" charset="0"/>
              </a:rPr>
              <a:t>Being successful during these missions, the UAVs have started to gain trust.</a:t>
            </a:r>
          </a:p>
          <a:p>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20</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dirty="0">
                <a:latin typeface="Arial" pitchFamily="34" charset="0"/>
                <a:cs typeface="Arial" pitchFamily="34" charset="0"/>
              </a:rPr>
              <a:t>Having in mind that </a:t>
            </a:r>
            <a:r>
              <a:rPr lang="en-US" sz="1200" b="0" i="0" kern="1200" dirty="0">
                <a:solidFill>
                  <a:schemeClr val="tx1"/>
                </a:solidFill>
                <a:effectLst/>
                <a:latin typeface="+mn-lt"/>
                <a:ea typeface="+mn-ea"/>
                <a:cs typeface="+mn-cs"/>
              </a:rPr>
              <a:t>unmanned systems are much smaller than manned aircrafts, easier to maintain and transport and therefore much more cost-effective, providing excellent productivity and fast return on investment, Republic of Cyprus,</a:t>
            </a:r>
            <a:r>
              <a:rPr lang="en-US" sz="1200" b="0" i="0" kern="1200" baseline="0" dirty="0">
                <a:solidFill>
                  <a:schemeClr val="tx1"/>
                </a:solidFill>
                <a:effectLst/>
                <a:latin typeface="+mn-lt"/>
                <a:ea typeface="+mn-ea"/>
                <a:cs typeface="+mn-cs"/>
              </a:rPr>
              <a:t> through the European Union’s funding </a:t>
            </a:r>
            <a:r>
              <a:rPr lang="en-US" sz="1200" b="0" i="0" kern="1200" baseline="0" dirty="0" err="1">
                <a:solidFill>
                  <a:schemeClr val="tx1"/>
                </a:solidFill>
                <a:effectLst/>
                <a:latin typeface="+mn-lt"/>
                <a:ea typeface="+mn-ea"/>
                <a:cs typeface="+mn-cs"/>
              </a:rPr>
              <a:t>programmes</a:t>
            </a:r>
            <a:r>
              <a:rPr lang="en-US" sz="1200" b="0" i="0" kern="1200" baseline="0" dirty="0">
                <a:solidFill>
                  <a:schemeClr val="tx1"/>
                </a:solidFill>
                <a:effectLst/>
                <a:latin typeface="+mn-lt"/>
                <a:ea typeface="+mn-ea"/>
                <a:cs typeface="+mn-cs"/>
              </a:rPr>
              <a:t>, acquired 2 </a:t>
            </a:r>
            <a:r>
              <a:rPr lang="en-US" sz="1200" b="0" i="0" kern="1200" baseline="0" dirty="0" err="1">
                <a:solidFill>
                  <a:schemeClr val="tx1"/>
                </a:solidFill>
                <a:effectLst/>
                <a:latin typeface="+mn-lt"/>
                <a:ea typeface="+mn-ea"/>
                <a:cs typeface="+mn-cs"/>
              </a:rPr>
              <a:t>Unammned</a:t>
            </a:r>
            <a:r>
              <a:rPr lang="en-US" sz="1200" b="0" i="0" kern="1200" baseline="0" dirty="0">
                <a:solidFill>
                  <a:schemeClr val="tx1"/>
                </a:solidFill>
                <a:effectLst/>
                <a:latin typeface="+mn-lt"/>
                <a:ea typeface="+mn-ea"/>
                <a:cs typeface="+mn-cs"/>
              </a:rPr>
              <a:t> Aerial Vehicles.</a:t>
            </a: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sz="1200" b="0" i="0" kern="1200" baseline="0" dirty="0">
                <a:solidFill>
                  <a:schemeClr val="tx1"/>
                </a:solidFill>
                <a:effectLst/>
                <a:latin typeface="+mn-lt"/>
                <a:ea typeface="+mn-ea"/>
                <a:cs typeface="+mn-cs"/>
              </a:rPr>
              <a:t>The concept of operations of the UAVs, in order to enhance the SAR missions of the Center, is that the UAVs will provide live feed from the area of operations or interest. </a:t>
            </a:r>
          </a:p>
          <a:p>
            <a:r>
              <a:rPr lang="en-US" sz="1200" b="0" i="0" kern="1200" baseline="0" dirty="0">
                <a:solidFill>
                  <a:schemeClr val="tx1"/>
                </a:solidFill>
                <a:effectLst/>
                <a:latin typeface="+mn-lt"/>
                <a:ea typeface="+mn-ea"/>
                <a:cs typeface="+mn-cs"/>
              </a:rPr>
              <a:t>To be able to see the progression of operations right in the Ops Room, is something that changes almost everything.</a:t>
            </a:r>
            <a:r>
              <a:rPr lang="el-GR"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Besides, One picture is a thousand words so thousands of high-resolution frames, are a whole story.</a:t>
            </a: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22</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dirty="0">
                <a:latin typeface="Arial" pitchFamily="34" charset="0"/>
                <a:cs typeface="Arial" pitchFamily="34" charset="0"/>
              </a:rPr>
              <a:t>In</a:t>
            </a:r>
            <a:r>
              <a:rPr lang="en-US" baseline="0" dirty="0">
                <a:latin typeface="Arial" pitchFamily="34" charset="0"/>
                <a:cs typeface="Arial" pitchFamily="34" charset="0"/>
              </a:rPr>
              <a:t> nominal conditions and after a climb at 200m height, the</a:t>
            </a:r>
            <a:r>
              <a:rPr lang="en-US" dirty="0">
                <a:latin typeface="Arial" pitchFamily="34" charset="0"/>
                <a:cs typeface="Arial" pitchFamily="34" charset="0"/>
              </a:rPr>
              <a:t> overall flight duration is CLICK 180 minutes. Also, if we take into</a:t>
            </a:r>
            <a:r>
              <a:rPr lang="en-US" baseline="0" dirty="0">
                <a:latin typeface="Arial" pitchFamily="34" charset="0"/>
                <a:cs typeface="Arial" pitchFamily="34" charset="0"/>
              </a:rPr>
              <a:t> account the optimal cruise speed for maximum flight duration being CLICK 30 Knots, while the max is 42,  then it is easy to calculate of a loiter time of 1 hour.</a:t>
            </a:r>
          </a:p>
          <a:p>
            <a:r>
              <a:rPr lang="en-US" baseline="0" dirty="0">
                <a:latin typeface="Arial" pitchFamily="34" charset="0"/>
                <a:cs typeface="Arial" pitchFamily="34" charset="0"/>
              </a:rPr>
              <a:t>The overall flight duration maybe decreased when the UAV climbs at higher levels, but also our statistics show that the larger amount of incidents that we have to deal with, are close to the shore and up to 6NM, so the loiter time increases. Additional information is the climb rate which is CLICK 960feet per minute.</a:t>
            </a:r>
          </a:p>
          <a:p>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23</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dirty="0">
                <a:latin typeface="Arial" pitchFamily="34" charset="0"/>
                <a:cs typeface="Arial" pitchFamily="34" charset="0"/>
              </a:rPr>
              <a:t>The most important factor that is taken </a:t>
            </a:r>
            <a:r>
              <a:rPr lang="en-US">
                <a:latin typeface="Arial" pitchFamily="34" charset="0"/>
                <a:cs typeface="Arial" pitchFamily="34" charset="0"/>
              </a:rPr>
              <a:t>into account </a:t>
            </a:r>
            <a:r>
              <a:rPr lang="en-US" dirty="0">
                <a:latin typeface="Arial" pitchFamily="34" charset="0"/>
                <a:cs typeface="Arial" pitchFamily="34" charset="0"/>
              </a:rPr>
              <a:t>before </a:t>
            </a:r>
            <a:r>
              <a:rPr lang="en-US" baseline="0" dirty="0">
                <a:latin typeface="Arial" pitchFamily="34" charset="0"/>
                <a:cs typeface="Arial" pitchFamily="34" charset="0"/>
              </a:rPr>
              <a:t>a SAR unit is deployed is the weather conditions, and the same factor plays a crucial role to our decision to whether deploy a UAV or not.</a:t>
            </a:r>
          </a:p>
          <a:p>
            <a:r>
              <a:rPr lang="en-US" baseline="0" dirty="0">
                <a:latin typeface="Arial" pitchFamily="34" charset="0"/>
                <a:cs typeface="Arial" pitchFamily="34" charset="0"/>
              </a:rPr>
              <a:t>The weather restrictions that we have is a Max. Wind Speed of </a:t>
            </a:r>
            <a:r>
              <a:rPr lang="en-US" b="1" baseline="0" dirty="0">
                <a:latin typeface="Arial" pitchFamily="34" charset="0"/>
                <a:cs typeface="Arial" pitchFamily="34" charset="0"/>
              </a:rPr>
              <a:t>CLICK</a:t>
            </a:r>
            <a:r>
              <a:rPr lang="en-US" baseline="0" dirty="0">
                <a:latin typeface="Arial" pitchFamily="34" charset="0"/>
                <a:cs typeface="Arial" pitchFamily="34" charset="0"/>
              </a:rPr>
              <a:t> 6 units on the Beaufort scale and temperatures not lower than </a:t>
            </a:r>
            <a:r>
              <a:rPr lang="en-US" b="1" baseline="0" dirty="0">
                <a:latin typeface="Arial" pitchFamily="34" charset="0"/>
                <a:cs typeface="Arial" pitchFamily="34" charset="0"/>
              </a:rPr>
              <a:t>CLICK</a:t>
            </a:r>
            <a:r>
              <a:rPr lang="en-US" baseline="0" dirty="0">
                <a:latin typeface="Arial" pitchFamily="34" charset="0"/>
                <a:cs typeface="Arial" pitchFamily="34" charset="0"/>
              </a:rPr>
              <a:t> -10 and not higher than 45 </a:t>
            </a:r>
            <a:r>
              <a:rPr lang="en-US" baseline="0" dirty="0" err="1">
                <a:latin typeface="Arial" pitchFamily="34" charset="0"/>
                <a:cs typeface="Arial" pitchFamily="34" charset="0"/>
              </a:rPr>
              <a:t>celcius</a:t>
            </a:r>
            <a:r>
              <a:rPr lang="en-US" baseline="0" dirty="0">
                <a:latin typeface="Arial" pitchFamily="34" charset="0"/>
                <a:cs typeface="Arial" pitchFamily="34" charset="0"/>
              </a:rPr>
              <a:t>. </a:t>
            </a:r>
          </a:p>
          <a:p>
            <a:r>
              <a:rPr lang="en-US" baseline="0" dirty="0">
                <a:latin typeface="Arial" pitchFamily="34" charset="0"/>
                <a:cs typeface="Arial" pitchFamily="34" charset="0"/>
              </a:rPr>
              <a:t>Also, operations cannot be carried out in presence of fog, rain, snow, mud and water, but the resistance to Humidity is very high as you can see on the slide.</a:t>
            </a:r>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24</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dirty="0">
                <a:latin typeface="Arial" pitchFamily="34" charset="0"/>
                <a:cs typeface="Arial" pitchFamily="34" charset="0"/>
              </a:rPr>
              <a:t>Another</a:t>
            </a:r>
            <a:r>
              <a:rPr lang="en-US" baseline="0" dirty="0">
                <a:latin typeface="Arial" pitchFamily="34" charset="0"/>
                <a:cs typeface="Arial" pitchFamily="34" charset="0"/>
              </a:rPr>
              <a:t> benefit is that it can be launched by almost anywhere. Also, they can easily transported to the launch area, and that is the main concept which we based on for developing the procedures that will be added in the SOPs of the center, in order to use the aircrafts in an efficient manner. One of the procedures that is under study, is for the UAVs to be launched from a platform on board a Rescue Vessel. This way we can have more duration in loiter mode while the landing area can be at home base. CLICK</a:t>
            </a:r>
          </a:p>
          <a:p>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25</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itchFamily="34" charset="0"/>
                <a:cs typeface="Arial" pitchFamily="34" charset="0"/>
              </a:rPr>
              <a:t>The UAV, along with its catapult, is stored inside the transport vehicle, and the optimal deployment time is 5-10 minutes, depending on the crew experience.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itchFamily="34" charset="0"/>
                <a:cs typeface="Arial" pitchFamily="34" charset="0"/>
              </a:rPr>
              <a:t>The 4,5 Kg total weight along with the relatively small size (we have a wingspan of 230cm) makes everything much easier. The small weight is crucial and in order for it to be achieved, the frame is made of a blend of Kevlar, Carbon fiber and </a:t>
            </a:r>
            <a:r>
              <a:rPr lang="en-US" baseline="0" dirty="0" err="1">
                <a:latin typeface="Arial" pitchFamily="34" charset="0"/>
                <a:cs typeface="Arial" pitchFamily="34" charset="0"/>
              </a:rPr>
              <a:t>Vectran</a:t>
            </a:r>
            <a:r>
              <a:rPr lang="en-US" baseline="0" dirty="0">
                <a:latin typeface="Arial" pitchFamily="34" charset="0"/>
                <a:cs typeface="Arial" pitchFamily="34" charset="0"/>
              </a:rPr>
              <a:t>.</a:t>
            </a:r>
          </a:p>
          <a:p>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26</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dirty="0">
                <a:latin typeface="Arial" pitchFamily="34" charset="0"/>
                <a:cs typeface="Arial" pitchFamily="34" charset="0"/>
              </a:rPr>
              <a:t>Being</a:t>
            </a:r>
            <a:r>
              <a:rPr lang="en-US" baseline="0" dirty="0">
                <a:latin typeface="Arial" pitchFamily="34" charset="0"/>
                <a:cs typeface="Arial" pitchFamily="34" charset="0"/>
              </a:rPr>
              <a:t> unmanned means that various tasks have to be carried out automatically with the most important being the navigation.  GPS is used for positioning purposes and for navigation, various maps can be used, according to the operator and mission needs. And this brings us to the modes of operations according to which, the basic tasks of the UAVs are carried out.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itchFamily="34" charset="0"/>
                <a:cs typeface="Arial" pitchFamily="34" charset="0"/>
              </a:rPr>
              <a:t>So according to the modes of operation the aircraft can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itchFamily="34" charset="0"/>
                <a:cs typeface="Arial" pitchFamily="34" charset="0"/>
              </a:rPr>
              <a:t>Execute search operations for locating persons in distress</a:t>
            </a:r>
          </a:p>
          <a:p>
            <a:r>
              <a:rPr lang="en-US" baseline="0" dirty="0">
                <a:latin typeface="Arial" pitchFamily="34" charset="0"/>
                <a:cs typeface="Arial" pitchFamily="34" charset="0"/>
              </a:rPr>
              <a:t>Loiter around a certain target, providing us live feed from a scene of operations where otherwise we wouldn’t have eyes.</a:t>
            </a:r>
          </a:p>
          <a:p>
            <a:r>
              <a:rPr lang="en-US" baseline="0" dirty="0">
                <a:latin typeface="Arial" pitchFamily="34" charset="0"/>
                <a:cs typeface="Arial" pitchFamily="34" charset="0"/>
              </a:rPr>
              <a:t>Use the thermal camera in order to locate person in distress. </a:t>
            </a:r>
          </a:p>
          <a:p>
            <a:r>
              <a:rPr lang="en-US" baseline="0" dirty="0">
                <a:latin typeface="Arial" pitchFamily="34" charset="0"/>
                <a:cs typeface="Arial" pitchFamily="34" charset="0"/>
              </a:rPr>
              <a:t>There are also other modes which are semi automatic, giving the opportunity to the operator to control the UAV remotely.</a:t>
            </a:r>
          </a:p>
          <a:p>
            <a:endParaRPr lang="en-US" baseline="0" dirty="0">
              <a:latin typeface="Arial" pitchFamily="34" charset="0"/>
              <a:cs typeface="Arial" pitchFamily="34" charset="0"/>
            </a:endParaRPr>
          </a:p>
          <a:p>
            <a:r>
              <a:rPr lang="en-US" baseline="0" dirty="0">
                <a:latin typeface="Arial" pitchFamily="34" charset="0"/>
                <a:cs typeface="Arial" pitchFamily="34" charset="0"/>
              </a:rPr>
              <a:t> </a:t>
            </a:r>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27</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r>
              <a:rPr lang="en-US" baseline="0" dirty="0">
                <a:latin typeface="Arial" pitchFamily="34" charset="0"/>
                <a:cs typeface="Arial" pitchFamily="34" charset="0"/>
              </a:rPr>
              <a:t>We are now at the familiarization stage, where our operators fly every week in order to get to know the system and its true capabilities. In this stage, we use a flight area, defined by the Department of Civil Aviation, activating the LCD whenever needed.</a:t>
            </a:r>
          </a:p>
          <a:p>
            <a:r>
              <a:rPr lang="en-US" baseline="0" dirty="0">
                <a:latin typeface="Arial" pitchFamily="34" charset="0"/>
                <a:cs typeface="Arial" pitchFamily="34" charset="0"/>
              </a:rPr>
              <a:t>The next step is the operational exploitation of the UAVs and for this, discussions have started with the Department in order to find a solution that will not have impact on the time of deployment of the UAVs but will also keep everyone safe while the UAV is acting in the area. An unmanned aerial </a:t>
            </a:r>
            <a:r>
              <a:rPr lang="en-US" baseline="0" dirty="0" err="1">
                <a:latin typeface="Arial" pitchFamily="34" charset="0"/>
                <a:cs typeface="Arial" pitchFamily="34" charset="0"/>
              </a:rPr>
              <a:t>verhicle</a:t>
            </a:r>
            <a:r>
              <a:rPr lang="en-US" baseline="0" dirty="0">
                <a:latin typeface="Arial" pitchFamily="34" charset="0"/>
                <a:cs typeface="Arial" pitchFamily="34" charset="0"/>
              </a:rPr>
              <a:t> that is remotely monitored and made of Kevlar and Carbon </a:t>
            </a:r>
            <a:r>
              <a:rPr lang="en-US" baseline="0" dirty="0" err="1">
                <a:latin typeface="Arial" pitchFamily="34" charset="0"/>
                <a:cs typeface="Arial" pitchFamily="34" charset="0"/>
              </a:rPr>
              <a:t>fibre</a:t>
            </a:r>
            <a:r>
              <a:rPr lang="en-US" baseline="0" dirty="0">
                <a:latin typeface="Arial" pitchFamily="34" charset="0"/>
                <a:cs typeface="Arial" pitchFamily="34" charset="0"/>
              </a:rPr>
              <a:t>, cannot be seen on a Radar screen and the only one that can control it is the operator. We have to be prepared for everything, so we have to be prepared for the possibility that the UAV loses communication with everyone and its ability to navigate. This is one of our main concerns and our goal is to build the procedures that will involve the whole SAR system and all the aerial and Naval units, in order to exploit the UAVs in the best possible way. For example, the UAV will not under any </a:t>
            </a:r>
            <a:r>
              <a:rPr lang="en-US" baseline="0" dirty="0" err="1">
                <a:latin typeface="Arial" pitchFamily="34" charset="0"/>
                <a:cs typeface="Arial" pitchFamily="34" charset="0"/>
              </a:rPr>
              <a:t>circumanstances</a:t>
            </a:r>
            <a:r>
              <a:rPr lang="en-US" baseline="0" dirty="0">
                <a:latin typeface="Arial" pitchFamily="34" charset="0"/>
                <a:cs typeface="Arial" pitchFamily="34" charset="0"/>
              </a:rPr>
              <a:t>, fly above a manned air unit or even share the same area of operations with another unit. This means that the UAV will be an additional search unit in case of </a:t>
            </a:r>
            <a:r>
              <a:rPr lang="en-US" baseline="0">
                <a:latin typeface="Arial" pitchFamily="34" charset="0"/>
                <a:cs typeface="Arial" pitchFamily="34" charset="0"/>
              </a:rPr>
              <a:t>SAR operations.</a:t>
            </a:r>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r>
              <a:rPr lang="en-US" baseline="0" dirty="0">
                <a:latin typeface="Arial" pitchFamily="34" charset="0"/>
                <a:cs typeface="Arial" pitchFamily="34" charset="0"/>
              </a:rPr>
              <a:t> </a:t>
            </a:r>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28</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baseline="0" dirty="0">
              <a:latin typeface="Arial" pitchFamily="34" charset="0"/>
              <a:cs typeface="Arial" pitchFamily="34" charset="0"/>
            </a:endParaRPr>
          </a:p>
          <a:p>
            <a:endParaRPr lang="en-US" baseline="0" dirty="0">
              <a:latin typeface="Arial" pitchFamily="34" charset="0"/>
              <a:cs typeface="Arial" pitchFamily="34" charset="0"/>
            </a:endParaRPr>
          </a:p>
          <a:p>
            <a:r>
              <a:rPr lang="en-US" baseline="0" dirty="0">
                <a:latin typeface="Arial" pitchFamily="34" charset="0"/>
                <a:cs typeface="Arial" pitchFamily="34" charset="0"/>
              </a:rPr>
              <a:t> </a:t>
            </a:r>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29</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922338" y="747713"/>
            <a:ext cx="4989512" cy="3743325"/>
          </a:xfrm>
          <a:ln/>
        </p:spPr>
      </p:sp>
      <p:sp>
        <p:nvSpPr>
          <p:cNvPr id="64515" name="Notes Placeholder 2"/>
          <p:cNvSpPr>
            <a:spLocks noGrp="1"/>
          </p:cNvSpPr>
          <p:nvPr>
            <p:ph type="body" idx="1"/>
          </p:nvPr>
        </p:nvSpPr>
        <p:spPr>
          <a:noFill/>
          <a:ln/>
        </p:spPr>
        <p:txBody>
          <a:bodyPr/>
          <a:lstStyle/>
          <a:p>
            <a:pPr defTabSz="914150">
              <a:defRPr/>
            </a:pPr>
            <a:r>
              <a:rPr lang="en-US" sz="1400" b="1" dirty="0"/>
              <a:t>3. </a:t>
            </a:r>
          </a:p>
          <a:p>
            <a:r>
              <a:rPr lang="en-US" sz="1200" kern="1200" dirty="0">
                <a:solidFill>
                  <a:schemeClr val="tx1"/>
                </a:solidFill>
                <a:effectLst/>
                <a:latin typeface="+mn-lt"/>
                <a:ea typeface="+mn-ea"/>
                <a:cs typeface="+mn-cs"/>
              </a:rPr>
              <a:t>For the Republic of Cyprus, the prompt and effective response in providing SAR services when in need,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constitutes a crucial national goal.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priority is to continuously upgrade and develop our Search and Rescue System.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Cyprus has been a crossroad of civilizations for thousands of years. Our territorial waters, the Exclusive Economic Zone and the Nicosia FIR, form a vital maritime and aeronautical route crossroad, underlining the importance and need for presence of a competent national SAR-services provider.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fact proved by the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-150,000 (one hundred fifty thousand) commercial, passenger, cargo and other types of ships that sail through the SRR of Cyprus and the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-300,000 (three hundred thousand) aircrafts that fly through</a:t>
            </a:r>
            <a:r>
              <a:rPr lang="en-US" sz="1200" kern="1200" baseline="0" dirty="0">
                <a:solidFill>
                  <a:schemeClr val="tx1"/>
                </a:solidFill>
                <a:effectLst/>
                <a:latin typeface="+mn-lt"/>
                <a:ea typeface="+mn-ea"/>
                <a:cs typeface="+mn-cs"/>
              </a:rPr>
              <a:t> the SRR</a:t>
            </a:r>
            <a:r>
              <a:rPr lang="en-US" sz="1200" kern="1200" dirty="0">
                <a:solidFill>
                  <a:schemeClr val="tx1"/>
                </a:solidFill>
                <a:effectLst/>
                <a:latin typeface="+mn-lt"/>
                <a:ea typeface="+mn-ea"/>
                <a:cs typeface="+mn-cs"/>
              </a:rPr>
              <a:t> on an annual basis.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3971B4C-5E8C-4814-AA93-C00EFEFB4A9C}"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2501850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285875" y="357188"/>
            <a:ext cx="4406900" cy="3305175"/>
          </a:xfrm>
          <a:ln/>
        </p:spPr>
      </p:sp>
      <p:sp>
        <p:nvSpPr>
          <p:cNvPr id="88067" name="Notes Placeholder 2"/>
          <p:cNvSpPr>
            <a:spLocks noGrp="1"/>
          </p:cNvSpPr>
          <p:nvPr>
            <p:ph type="body" idx="1"/>
          </p:nvPr>
        </p:nvSpPr>
        <p:spPr>
          <a:xfrm>
            <a:off x="678633" y="3739344"/>
            <a:ext cx="5465753" cy="5955482"/>
          </a:xfrm>
          <a:noFill/>
          <a:ln/>
        </p:spPr>
        <p:txBody>
          <a:bodyPr/>
          <a:lstStyle/>
          <a:p>
            <a:pPr algn="just" defTabSz="931509" fontAlgn="base">
              <a:spcBef>
                <a:spcPct val="0"/>
              </a:spcBef>
              <a:spcAft>
                <a:spcPct val="0"/>
              </a:spcAft>
              <a:defRPr/>
            </a:pPr>
            <a:r>
              <a:rPr lang="en-US" sz="1400" b="1" u="sng" dirty="0"/>
              <a:t>10. </a:t>
            </a:r>
            <a:r>
              <a:rPr lang="en-US" sz="1400" dirty="0"/>
              <a:t>Maritime units of the Navy Command, and the Port &amp; Marine Police are also used as </a:t>
            </a:r>
            <a:r>
              <a:rPr lang="en-GB" sz="1400" dirty="0"/>
              <a:t>primary SAR units.</a:t>
            </a:r>
            <a:r>
              <a:rPr lang="en-GB" sz="1400" b="1" dirty="0"/>
              <a:t> </a:t>
            </a:r>
            <a:r>
              <a:rPr lang="en-US" sz="1400" dirty="0"/>
              <a:t>The vessels used for SAR operations, basically consist of Coastal fast patrol boats of various types and capabilities. </a:t>
            </a:r>
            <a:r>
              <a:rPr lang="en-US" sz="1400" b="1" dirty="0"/>
              <a:t>CLICK</a:t>
            </a:r>
            <a:endParaRPr lang="el-GR" sz="1400" dirty="0"/>
          </a:p>
          <a:p>
            <a:pPr algn="just" defTabSz="931509" fontAlgn="base">
              <a:spcBef>
                <a:spcPct val="0"/>
              </a:spcBef>
              <a:spcAft>
                <a:spcPct val="0"/>
              </a:spcAft>
              <a:defRPr/>
            </a:pPr>
            <a:endParaRPr lang="en-US" sz="1400" dirty="0"/>
          </a:p>
        </p:txBody>
      </p:sp>
      <p:sp>
        <p:nvSpPr>
          <p:cNvPr id="4" name="Slide Number Placeholder 3"/>
          <p:cNvSpPr>
            <a:spLocks noGrp="1"/>
          </p:cNvSpPr>
          <p:nvPr>
            <p:ph type="sldNum" sz="quarter" idx="5"/>
          </p:nvPr>
        </p:nvSpPr>
        <p:spPr/>
        <p:txBody>
          <a:bodyPr/>
          <a:lstStyle/>
          <a:p>
            <a:pPr>
              <a:defRPr/>
            </a:pPr>
            <a:fld id="{A8C9E68C-633B-42D1-9C6D-06494764C65F}" type="slidenum">
              <a:rPr lang="el-GR" smtClean="0">
                <a:solidFill>
                  <a:prstClr val="black"/>
                </a:solidFill>
              </a:rPr>
              <a:pPr>
                <a:defRPr/>
              </a:pPr>
              <a:t>30</a:t>
            </a:fld>
            <a:endParaRPr lang="el-GR">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85875" y="357188"/>
            <a:ext cx="4406900" cy="3305175"/>
          </a:xfrm>
          <a:ln/>
        </p:spPr>
      </p:sp>
      <p:sp>
        <p:nvSpPr>
          <p:cNvPr id="95235" name="Notes Placeholder 2"/>
          <p:cNvSpPr>
            <a:spLocks noGrp="1"/>
          </p:cNvSpPr>
          <p:nvPr>
            <p:ph type="body" idx="1"/>
          </p:nvPr>
        </p:nvSpPr>
        <p:spPr>
          <a:xfrm>
            <a:off x="678633" y="3739342"/>
            <a:ext cx="5465753" cy="5955483"/>
          </a:xfrm>
          <a:noFill/>
          <a:ln/>
        </p:spPr>
        <p:txBody>
          <a:bodyPr/>
          <a:lstStyle/>
          <a:p>
            <a:pPr algn="just" defTabSz="931623" eaLnBrk="0" fontAlgn="base" hangingPunct="0">
              <a:spcBef>
                <a:spcPct val="30000"/>
              </a:spcBef>
              <a:spcAft>
                <a:spcPct val="0"/>
              </a:spcAft>
              <a:defRPr/>
            </a:pPr>
            <a:r>
              <a:rPr lang="en-US" sz="1400" b="1" u="sng" dirty="0"/>
              <a:t>11.</a:t>
            </a:r>
            <a:r>
              <a:rPr lang="en-US" sz="1400" b="0" u="none" dirty="0"/>
              <a:t>  In order </a:t>
            </a:r>
            <a:r>
              <a:rPr lang="en-US" sz="1400" dirty="0"/>
              <a:t>to achieve full coordination…, assets are allocated in an ergonomic way. The available vessels in each sector and their distribution around</a:t>
            </a:r>
            <a:r>
              <a:rPr lang="en-US" sz="1400" baseline="0" dirty="0"/>
              <a:t> the island,</a:t>
            </a:r>
            <a:r>
              <a:rPr lang="en-US" sz="1400" dirty="0"/>
              <a:t> is also presented on the slide.</a:t>
            </a:r>
            <a:r>
              <a:rPr lang="en-US" sz="1400" b="1" i="1" dirty="0"/>
              <a:t> click</a:t>
            </a:r>
            <a:endParaRPr lang="en-US" sz="1400" dirty="0"/>
          </a:p>
          <a:p>
            <a:pPr algn="just" defTabSz="931623" eaLnBrk="0" fontAlgn="base" hangingPunct="0">
              <a:spcBef>
                <a:spcPct val="30000"/>
              </a:spcBef>
              <a:spcAft>
                <a:spcPct val="0"/>
              </a:spcAft>
              <a:defRPr/>
            </a:pPr>
            <a:endParaRPr lang="en-US" sz="1400" b="1" i="1" dirty="0"/>
          </a:p>
          <a:p>
            <a:pPr algn="just" defTabSz="931623" eaLnBrk="0" fontAlgn="base" hangingPunct="0">
              <a:spcBef>
                <a:spcPct val="30000"/>
              </a:spcBef>
              <a:spcAft>
                <a:spcPct val="0"/>
              </a:spcAft>
              <a:defRPr/>
            </a:pPr>
            <a:r>
              <a:rPr lang="en-US" sz="1400" b="0" i="0" dirty="0"/>
              <a:t>(T</a:t>
            </a:r>
            <a:r>
              <a:rPr lang="en-US" sz="1400" dirty="0"/>
              <a:t>he occupied area of the Republic of Cyprus, in Sector DELTA is covered by Rescue Vessels and  Boats, which are based at the </a:t>
            </a:r>
            <a:r>
              <a:rPr lang="en-US" sz="1400" dirty="0">
                <a:solidFill>
                  <a:srgbClr val="FFFFFF"/>
                </a:solidFill>
                <a:latin typeface="Arial" pitchFamily="34" charset="0"/>
                <a:cs typeface="Arial" pitchFamily="34" charset="0"/>
              </a:rPr>
              <a:t>Port &amp; Marine Police</a:t>
            </a:r>
            <a:r>
              <a:rPr lang="en-US" sz="1400" dirty="0"/>
              <a:t> stations to the East and to the west</a:t>
            </a:r>
            <a:r>
              <a:rPr lang="en-US" sz="1400" baseline="0" dirty="0"/>
              <a:t>. </a:t>
            </a:r>
          </a:p>
          <a:p>
            <a:pPr algn="just" defTabSz="931623" eaLnBrk="0" fontAlgn="base" hangingPunct="0">
              <a:spcBef>
                <a:spcPct val="30000"/>
              </a:spcBef>
              <a:spcAft>
                <a:spcPct val="0"/>
              </a:spcAft>
              <a:defRPr/>
            </a:pPr>
            <a:r>
              <a:rPr lang="en-US" sz="1400" baseline="0" dirty="0"/>
              <a:t>For sector DELTA, we have established specific procedures with the United Nation Forces in Cyprus, in order to ensure the safety of the assets and personnel, while they are acting for SAR operations. In 2015 we dealt with 4 naval incidents, executing the operations using the ships in the vicinity.)</a:t>
            </a:r>
            <a:endParaRPr lang="en-US" sz="1400" b="1" i="1" dirty="0"/>
          </a:p>
          <a:p>
            <a:pPr algn="just" defTabSz="931623" eaLnBrk="0" fontAlgn="base" hangingPunct="0">
              <a:spcBef>
                <a:spcPct val="30000"/>
              </a:spcBef>
              <a:spcAft>
                <a:spcPct val="0"/>
              </a:spcAft>
              <a:defRPr/>
            </a:pPr>
            <a:endParaRPr lang="en-US" sz="1400" dirty="0"/>
          </a:p>
          <a:p>
            <a:pPr algn="just" defTabSz="931623" eaLnBrk="0" fontAlgn="base" hangingPunct="0">
              <a:spcBef>
                <a:spcPct val="30000"/>
              </a:spcBef>
              <a:spcAft>
                <a:spcPct val="0"/>
              </a:spcAft>
              <a:defRPr/>
            </a:pPr>
            <a:endParaRPr lang="en-US" sz="1400" b="1" dirty="0"/>
          </a:p>
        </p:txBody>
      </p:sp>
      <p:sp>
        <p:nvSpPr>
          <p:cNvPr id="4" name="Slide Number Placeholder 3"/>
          <p:cNvSpPr>
            <a:spLocks noGrp="1"/>
          </p:cNvSpPr>
          <p:nvPr>
            <p:ph type="sldNum" sz="quarter" idx="5"/>
          </p:nvPr>
        </p:nvSpPr>
        <p:spPr/>
        <p:txBody>
          <a:bodyPr/>
          <a:lstStyle/>
          <a:p>
            <a:pPr>
              <a:defRPr/>
            </a:pPr>
            <a:fld id="{81937A0E-8C8F-4D0D-A2E3-42306FE7FDF8}" type="slidenum">
              <a:rPr lang="el-GR" smtClean="0">
                <a:solidFill>
                  <a:prstClr val="black"/>
                </a:solidFill>
              </a:rPr>
              <a:pPr>
                <a:defRPr/>
              </a:pPr>
              <a:t>31</a:t>
            </a:fld>
            <a:endParaRPr lang="el-GR">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285875" y="357188"/>
            <a:ext cx="4406900" cy="3305175"/>
          </a:xfrm>
          <a:ln/>
        </p:spPr>
      </p:sp>
      <p:sp>
        <p:nvSpPr>
          <p:cNvPr id="90115" name="Notes Placeholder 2"/>
          <p:cNvSpPr>
            <a:spLocks noGrp="1"/>
          </p:cNvSpPr>
          <p:nvPr>
            <p:ph type="body" idx="1"/>
          </p:nvPr>
        </p:nvSpPr>
        <p:spPr>
          <a:xfrm>
            <a:off x="678636" y="3739344"/>
            <a:ext cx="5465753" cy="5955482"/>
          </a:xfrm>
          <a:noFill/>
          <a:ln/>
        </p:spPr>
        <p:txBody>
          <a:bodyPr/>
          <a:lstStyle/>
          <a:p>
            <a:pPr marL="0" lvl="1" defTabSz="935780" fontAlgn="base">
              <a:spcBef>
                <a:spcPct val="0"/>
              </a:spcBef>
              <a:spcAft>
                <a:spcPct val="0"/>
              </a:spcAft>
              <a:defRPr/>
            </a:pPr>
            <a:r>
              <a:rPr lang="en-US" sz="1400" b="1" u="sng" dirty="0">
                <a:solidFill>
                  <a:srgbClr val="FFFFFF"/>
                </a:solidFill>
                <a:effectLst>
                  <a:outerShdw blurRad="38100" dist="38100" dir="2700000" algn="tl">
                    <a:srgbClr val="000000"/>
                  </a:outerShdw>
                </a:effectLst>
                <a:latin typeface="Arial" pitchFamily="34" charset="0"/>
                <a:cs typeface="Arial" pitchFamily="34" charset="0"/>
              </a:rPr>
              <a:t>12. </a:t>
            </a:r>
            <a:r>
              <a:rPr lang="en-US" sz="1400" dirty="0">
                <a:solidFill>
                  <a:srgbClr val="FFFFFF"/>
                </a:solidFill>
                <a:effectLst>
                  <a:outerShdw blurRad="38100" dist="38100" dir="2700000" algn="tl">
                    <a:srgbClr val="000000"/>
                  </a:outerShdw>
                </a:effectLst>
                <a:latin typeface="Arial" pitchFamily="34" charset="0"/>
                <a:cs typeface="Arial" pitchFamily="34" charset="0"/>
              </a:rPr>
              <a:t>Apart from the primary units… JRCC upon request… can make use of the following services… assets… and personnel, as secondary units:</a:t>
            </a:r>
          </a:p>
          <a:p>
            <a:pPr marL="0" lvl="1" defTabSz="935780" fontAlgn="base">
              <a:spcBef>
                <a:spcPct val="0"/>
              </a:spcBef>
              <a:spcAft>
                <a:spcPct val="0"/>
              </a:spcAft>
              <a:defRPr/>
            </a:pPr>
            <a:r>
              <a:rPr lang="en-US" sz="1400" dirty="0">
                <a:solidFill>
                  <a:srgbClr val="FFFFFF"/>
                </a:solidFill>
                <a:latin typeface="Arial" pitchFamily="34" charset="0"/>
                <a:cs typeface="Arial" pitchFamily="34" charset="0"/>
              </a:rPr>
              <a:t>From  the </a:t>
            </a:r>
            <a:r>
              <a:rPr lang="en-US" sz="1400" b="1" dirty="0">
                <a:solidFill>
                  <a:srgbClr val="FFFFFF"/>
                </a:solidFill>
                <a:latin typeface="Arial" pitchFamily="34" charset="0"/>
                <a:cs typeface="Arial" pitchFamily="34" charset="0"/>
              </a:rPr>
              <a:t>Aircrafts  </a:t>
            </a:r>
            <a:r>
              <a:rPr lang="en-US" sz="1400" b="1" u="sng" dirty="0">
                <a:solidFill>
                  <a:srgbClr val="FFC000"/>
                </a:solidFill>
                <a:latin typeface="Arial" pitchFamily="34" charset="0"/>
                <a:cs typeface="Arial" pitchFamily="34" charset="0"/>
              </a:rPr>
              <a:t>( KLICK</a:t>
            </a:r>
            <a:r>
              <a:rPr lang="en-US" sz="1400" b="1" dirty="0">
                <a:solidFill>
                  <a:srgbClr val="FFC000"/>
                </a:solidFill>
                <a:latin typeface="Arial" pitchFamily="34" charset="0"/>
                <a:cs typeface="Arial" pitchFamily="34" charset="0"/>
              </a:rPr>
              <a:t>) </a:t>
            </a:r>
            <a:r>
              <a:rPr lang="en-US" sz="1400" b="1" dirty="0">
                <a:solidFill>
                  <a:srgbClr val="FFFFFF"/>
                </a:solidFill>
                <a:latin typeface="Arial" pitchFamily="34" charset="0"/>
                <a:cs typeface="Arial" pitchFamily="34" charset="0"/>
              </a:rPr>
              <a:t>of  the Flight Unit of the  </a:t>
            </a:r>
            <a:r>
              <a:rPr lang="en-US" sz="1400" b="1" dirty="0">
                <a:solidFill>
                  <a:srgbClr val="FFC000"/>
                </a:solidFill>
                <a:latin typeface="Arial" pitchFamily="34" charset="0"/>
                <a:cs typeface="Arial" pitchFamily="34" charset="0"/>
              </a:rPr>
              <a:t>Forestry  Department,  </a:t>
            </a:r>
            <a:r>
              <a:rPr lang="en-US" sz="1400" dirty="0">
                <a:solidFill>
                  <a:srgbClr val="FFFFFF"/>
                </a:solidFill>
                <a:latin typeface="Arial" pitchFamily="34" charset="0"/>
                <a:cs typeface="Arial" pitchFamily="34" charset="0"/>
              </a:rPr>
              <a:t>……  to the fleet ……</a:t>
            </a:r>
            <a:r>
              <a:rPr lang="en-US" sz="1400" b="1" u="sng" dirty="0">
                <a:solidFill>
                  <a:srgbClr val="FFC000"/>
                </a:solidFill>
                <a:latin typeface="Arial" pitchFamily="34" charset="0"/>
                <a:cs typeface="Arial" pitchFamily="34" charset="0"/>
              </a:rPr>
              <a:t>( KLICK) </a:t>
            </a:r>
            <a:r>
              <a:rPr lang="en-US" sz="1400" dirty="0">
                <a:solidFill>
                  <a:srgbClr val="FFFFFF"/>
                </a:solidFill>
                <a:latin typeface="Arial" pitchFamily="34" charset="0"/>
                <a:cs typeface="Arial" pitchFamily="34" charset="0"/>
              </a:rPr>
              <a:t>of the EDT Offshore Company, with the sign of Cyprus SAR on every </a:t>
            </a:r>
            <a:r>
              <a:rPr lang="fr-BE" sz="1400" dirty="0">
                <a:solidFill>
                  <a:prstClr val="black"/>
                </a:solidFill>
                <a:latin typeface="Arial" pitchFamily="34" charset="0"/>
                <a:cs typeface="Arial" pitchFamily="34" charset="0"/>
              </a:rPr>
              <a:t>ship's bridge</a:t>
            </a:r>
            <a:r>
              <a:rPr lang="en-US" sz="1400" b="1" dirty="0">
                <a:solidFill>
                  <a:srgbClr val="FFC000"/>
                </a:solidFill>
                <a:latin typeface="Arial" pitchFamily="34" charset="0"/>
                <a:cs typeface="Arial" pitchFamily="34" charset="0"/>
              </a:rPr>
              <a:t>. </a:t>
            </a:r>
          </a:p>
          <a:p>
            <a:pPr marL="0" lvl="1" defTabSz="935780" fontAlgn="base">
              <a:spcBef>
                <a:spcPct val="0"/>
              </a:spcBef>
              <a:spcAft>
                <a:spcPct val="0"/>
              </a:spcAft>
              <a:defRPr/>
            </a:pPr>
            <a:r>
              <a:rPr lang="en-US" sz="1400" dirty="0">
                <a:solidFill>
                  <a:srgbClr val="FFFFFF"/>
                </a:solidFill>
                <a:latin typeface="Arial" pitchFamily="34" charset="0"/>
                <a:cs typeface="Arial" pitchFamily="34" charset="0"/>
              </a:rPr>
              <a:t>EDT Offshore Company</a:t>
            </a:r>
            <a:r>
              <a:rPr lang="en-US" sz="1400" baseline="0" dirty="0">
                <a:solidFill>
                  <a:srgbClr val="FFFFFF"/>
                </a:solidFill>
                <a:latin typeface="Arial" pitchFamily="34" charset="0"/>
                <a:cs typeface="Arial" pitchFamily="34" charset="0"/>
              </a:rPr>
              <a:t> is a Cyprus based company and operates as a</a:t>
            </a:r>
            <a:r>
              <a:rPr lang="en-US" sz="1400" dirty="0">
                <a:solidFill>
                  <a:srgbClr val="FFFFFF"/>
                </a:solidFill>
                <a:latin typeface="Arial" pitchFamily="34" charset="0"/>
                <a:cs typeface="Arial" pitchFamily="34" charset="0"/>
              </a:rPr>
              <a:t> supplier and manager of </a:t>
            </a:r>
            <a:r>
              <a:rPr lang="en-US" sz="1400" b="1" u="sng" dirty="0">
                <a:solidFill>
                  <a:srgbClr val="FFC000"/>
                </a:solidFill>
                <a:latin typeface="Arial" pitchFamily="34" charset="0"/>
                <a:cs typeface="Arial" pitchFamily="34" charset="0"/>
              </a:rPr>
              <a:t>(KLICK</a:t>
            </a:r>
            <a:r>
              <a:rPr lang="en-US" sz="1400" b="1" dirty="0">
                <a:solidFill>
                  <a:srgbClr val="FFC000"/>
                </a:solidFill>
                <a:latin typeface="Arial" pitchFamily="34" charset="0"/>
                <a:cs typeface="Arial" pitchFamily="34" charset="0"/>
              </a:rPr>
              <a:t>)</a:t>
            </a:r>
            <a:r>
              <a:rPr lang="en-US" sz="1400" dirty="0">
                <a:solidFill>
                  <a:srgbClr val="FFFFFF"/>
                </a:solidFill>
                <a:latin typeface="Arial" pitchFamily="34" charset="0"/>
                <a:cs typeface="Arial" pitchFamily="34" charset="0"/>
              </a:rPr>
              <a:t> </a:t>
            </a:r>
            <a:r>
              <a:rPr lang="en-US" sz="1400" dirty="0">
                <a:solidFill>
                  <a:prstClr val="black"/>
                </a:solidFill>
                <a:latin typeface="Arial" pitchFamily="34" charset="0"/>
                <a:cs typeface="Arial" pitchFamily="34" charset="0"/>
              </a:rPr>
              <a:t>high specification support vessels to the Oil and Gas industry. </a:t>
            </a:r>
            <a:r>
              <a:rPr lang="en-US" sz="1400" b="1" i="1" dirty="0">
                <a:latin typeface="Arial" pitchFamily="34" charset="0"/>
                <a:cs typeface="Arial" pitchFamily="34" charset="0"/>
              </a:rPr>
              <a:t>click</a:t>
            </a:r>
          </a:p>
          <a:p>
            <a:pPr marL="0" lvl="1" defTabSz="935780" fontAlgn="base">
              <a:spcBef>
                <a:spcPct val="0"/>
              </a:spcBef>
              <a:spcAft>
                <a:spcPct val="0"/>
              </a:spcAft>
              <a:defRPr/>
            </a:pPr>
            <a:endParaRPr lang="en-US" sz="1400" dirty="0">
              <a:solidFill>
                <a:prstClr val="black"/>
              </a:solidFill>
            </a:endParaRPr>
          </a:p>
          <a:p>
            <a:pPr marL="350850" lvl="1" indent="-350850" defTabSz="935698" fontAlgn="base">
              <a:spcBef>
                <a:spcPct val="0"/>
              </a:spcBef>
              <a:spcAft>
                <a:spcPct val="0"/>
              </a:spcAft>
              <a:buFont typeface="Wingdings" pitchFamily="2" charset="2"/>
              <a:buChar char="Ø"/>
              <a:defRPr/>
            </a:pPr>
            <a:endParaRPr lang="en-US" sz="1400" dirty="0">
              <a:solidFill>
                <a:srgbClr val="FFFFFF"/>
              </a:solidFill>
              <a:latin typeface="Arial" pitchFamily="34" charset="0"/>
              <a:cs typeface="Arial" pitchFamily="34" charset="0"/>
            </a:endParaRPr>
          </a:p>
          <a:p>
            <a:pPr fontAlgn="base">
              <a:spcBef>
                <a:spcPct val="0"/>
              </a:spcBef>
              <a:spcAft>
                <a:spcPct val="0"/>
              </a:spcAft>
            </a:pPr>
            <a:endParaRPr lang="en-US" dirty="0">
              <a:solidFill>
                <a:srgbClr val="FFFFFF"/>
              </a:solidFill>
              <a:effectLst>
                <a:outerShdw blurRad="38100" dist="38100" dir="2700000" algn="tl">
                  <a:srgbClr val="000000"/>
                </a:outerShdw>
              </a:effectLst>
              <a:latin typeface="Lucida Sans Unicode" pitchFamily="34" charset="0"/>
            </a:endParaRPr>
          </a:p>
        </p:txBody>
      </p:sp>
      <p:sp>
        <p:nvSpPr>
          <p:cNvPr id="4" name="Slide Number Placeholder 3"/>
          <p:cNvSpPr>
            <a:spLocks noGrp="1"/>
          </p:cNvSpPr>
          <p:nvPr>
            <p:ph type="sldNum" sz="quarter" idx="5"/>
          </p:nvPr>
        </p:nvSpPr>
        <p:spPr/>
        <p:txBody>
          <a:bodyPr/>
          <a:lstStyle/>
          <a:p>
            <a:pPr>
              <a:defRPr/>
            </a:pPr>
            <a:fld id="{CE41F0F9-3CAE-429B-9A64-0BCDFD560668}" type="slidenum">
              <a:rPr lang="el-GR">
                <a:solidFill>
                  <a:prstClr val="black"/>
                </a:solidFill>
              </a:rPr>
              <a:pPr>
                <a:defRPr/>
              </a:pPr>
              <a:t>32</a:t>
            </a:fld>
            <a:endParaRPr lang="el-GR">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defTabSz="931722">
              <a:defRPr/>
            </a:pPr>
            <a:r>
              <a:rPr lang="en-US" sz="1400" b="1" u="sng" dirty="0"/>
              <a:t>13. </a:t>
            </a:r>
          </a:p>
          <a:p>
            <a:pPr marL="0" lvl="1" algn="just" defTabSz="931722">
              <a:defRPr/>
            </a:pPr>
            <a:r>
              <a:rPr lang="en-US" sz="1400" b="1" dirty="0"/>
              <a:t>In addition … volunteer organizations assist SAR activities</a:t>
            </a:r>
            <a:r>
              <a:rPr lang="en-US" sz="1400" b="1" baseline="0" dirty="0"/>
              <a:t> and</a:t>
            </a:r>
            <a:r>
              <a:rPr lang="en-US" sz="1400" b="1" dirty="0"/>
              <a:t> w</a:t>
            </a:r>
            <a:r>
              <a:rPr lang="en-AU" sz="1400" dirty="0"/>
              <a:t>e are proud that volunteers in Cyprus play an important role in our SAR System.  For example.. The doctors and paramedics who board on and fly with our SAR helicopters are volunteers who respond immediately whenever they are called. </a:t>
            </a:r>
            <a:r>
              <a:rPr lang="en-US" sz="1400" b="1" i="1" dirty="0"/>
              <a:t>click</a:t>
            </a:r>
          </a:p>
          <a:p>
            <a:pPr marL="0" lvl="1" algn="just" defTabSz="931722">
              <a:defRPr/>
            </a:pPr>
            <a:endParaRPr lang="el-GR" sz="1400" dirty="0"/>
          </a:p>
        </p:txBody>
      </p:sp>
      <p:sp>
        <p:nvSpPr>
          <p:cNvPr id="4" name="Slide Number Placeholder 3"/>
          <p:cNvSpPr>
            <a:spLocks noGrp="1"/>
          </p:cNvSpPr>
          <p:nvPr>
            <p:ph type="sldNum" sz="quarter" idx="10"/>
          </p:nvPr>
        </p:nvSpPr>
        <p:spPr/>
        <p:txBody>
          <a:bodyPr/>
          <a:lstStyle/>
          <a:p>
            <a:fld id="{9DABF845-9085-47B4-A823-11E3E846900D}" type="slidenum">
              <a:rPr lang="en-GB" smtClean="0"/>
              <a:pPr/>
              <a:t>33</a:t>
            </a:fld>
            <a:endParaRPr lang="en-GB"/>
          </a:p>
        </p:txBody>
      </p:sp>
    </p:spTree>
    <p:extLst>
      <p:ext uri="{BB962C8B-B14F-4D97-AF65-F5344CB8AC3E}">
        <p14:creationId xmlns:p14="http://schemas.microsoft.com/office/powerpoint/2010/main" val="1683849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l-GR"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solidFill>
                  <a:prstClr val="black"/>
                </a:solidFill>
              </a:rPr>
              <a:pPr>
                <a:defRPr/>
              </a:pPr>
              <a:t>34</a:t>
            </a:fld>
            <a:endParaRPr lang="el-GR">
              <a:solidFill>
                <a:prstClr val="black"/>
              </a:solidFill>
            </a:endParaRPr>
          </a:p>
        </p:txBody>
      </p:sp>
    </p:spTree>
    <p:extLst>
      <p:ext uri="{BB962C8B-B14F-4D97-AF65-F5344CB8AC3E}">
        <p14:creationId xmlns:p14="http://schemas.microsoft.com/office/powerpoint/2010/main" val="2654114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marL="0" marR="0" indent="0" algn="just" defTabSz="931607" rtl="0" eaLnBrk="1" fontAlgn="auto" latinLnBrk="0" hangingPunct="1">
              <a:lnSpc>
                <a:spcPct val="100000"/>
              </a:lnSpc>
              <a:spcBef>
                <a:spcPts val="0"/>
              </a:spcBef>
              <a:spcAft>
                <a:spcPts val="0"/>
              </a:spcAft>
              <a:buClrTx/>
              <a:buSzTx/>
              <a:buFontTx/>
              <a:buNone/>
              <a:tabLst/>
              <a:defRPr/>
            </a:pPr>
            <a:r>
              <a:rPr lang="en-US" sz="1400" b="0" dirty="0"/>
              <a:t>The</a:t>
            </a:r>
            <a:r>
              <a:rPr lang="en-US" sz="1400" b="0" baseline="0" dirty="0"/>
              <a:t> use of UAVs is something new to us, not only as Republic of Cyprus, but also as SAR community. </a:t>
            </a:r>
          </a:p>
          <a:p>
            <a:pPr marL="0" marR="0" indent="0" algn="just" defTabSz="931607" rtl="0" eaLnBrk="1" fontAlgn="auto" latinLnBrk="0" hangingPunct="1">
              <a:lnSpc>
                <a:spcPct val="100000"/>
              </a:lnSpc>
              <a:spcBef>
                <a:spcPts val="0"/>
              </a:spcBef>
              <a:spcAft>
                <a:spcPts val="0"/>
              </a:spcAft>
              <a:buClrTx/>
              <a:buSzTx/>
              <a:buFontTx/>
              <a:buNone/>
              <a:tabLst/>
              <a:defRPr/>
            </a:pPr>
            <a:r>
              <a:rPr lang="en-US" sz="1400" b="0" baseline="0" dirty="0"/>
              <a:t>We only have answers for a fraction of the questions that arise and I believe that whatever we might come up with, experience will be the best teacher. UAVs have to be used</a:t>
            </a:r>
            <a:r>
              <a:rPr lang="el-GR" sz="1400" b="0" baseline="0" dirty="0"/>
              <a:t> </a:t>
            </a:r>
            <a:r>
              <a:rPr lang="en-US" sz="1400" b="0" baseline="0" dirty="0"/>
              <a:t>in the field in order for us to learn more about their true capabilities and restrictions. The idea of having live video feed from an incident that is 20NM away from shore, without satellite link or telecommunication network, is something really remarkable. Also, considering the </a:t>
            </a:r>
            <a:r>
              <a:rPr lang="en-US" sz="1400" baseline="0" dirty="0">
                <a:latin typeface="Arial" pitchFamily="34" charset="0"/>
                <a:cs typeface="Arial" pitchFamily="34" charset="0"/>
              </a:rPr>
              <a:t>development of computers, satellite systems and telecommunications, more data will be available to us, with less effort and cost.</a:t>
            </a:r>
            <a:endParaRPr lang="en-US" sz="1400" b="0" dirty="0"/>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pPr>
                <a:defRPr/>
              </a:pPr>
              <a:t>35</a:t>
            </a:fld>
            <a:endParaRPr lang="el-G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2">
              <a:defRPr/>
            </a:pPr>
            <a:r>
              <a:rPr lang="en-US" b="1" u="sng" baseline="0" dirty="0"/>
              <a:t>17. </a:t>
            </a:r>
          </a:p>
          <a:p>
            <a:pPr defTabSz="931722">
              <a:defRPr/>
            </a:pPr>
            <a:r>
              <a:rPr lang="en-US" b="0" i="0" baseline="0" dirty="0"/>
              <a:t>Obviously, </a:t>
            </a:r>
            <a:r>
              <a:rPr lang="en-US" b="0" i="0" u="none" baseline="0" dirty="0"/>
              <a:t>Cyprus has a crucial role </a:t>
            </a:r>
            <a:r>
              <a:rPr lang="en-US" b="0" i="0" baseline="0" dirty="0"/>
              <a:t>in the </a:t>
            </a:r>
            <a:r>
              <a:rPr lang="en-US" baseline="0" dirty="0"/>
              <a:t>Eastern Mediterranean in case of a SAR incident. The Republic of Cyprus has the obligation to prepare and coordinate these operations within Nicosia FIR, in accordance with the international conventions and the EU Directives. Thus, JRCC Larnaca has set numerous goals, aiming to upgrade its capabilities and achieve optimal operational results.</a:t>
            </a:r>
          </a:p>
          <a:p>
            <a:pPr defTabSz="931722">
              <a:defRPr/>
            </a:pPr>
            <a:r>
              <a:rPr lang="en-US" baseline="0" dirty="0"/>
              <a:t>The ultimate goal, not only for us, but for everyone involved in SAR, is to never lose a single life.</a:t>
            </a:r>
          </a:p>
          <a:p>
            <a:pPr defTabSz="931722">
              <a:defRPr/>
            </a:pPr>
            <a:r>
              <a:rPr lang="en-US" baseline="0" dirty="0"/>
              <a:t> </a:t>
            </a:r>
            <a:endParaRPr lang="el-GR" dirty="0"/>
          </a:p>
        </p:txBody>
      </p:sp>
      <p:sp>
        <p:nvSpPr>
          <p:cNvPr id="4" name="Slide Number Placeholder 3"/>
          <p:cNvSpPr>
            <a:spLocks noGrp="1"/>
          </p:cNvSpPr>
          <p:nvPr>
            <p:ph type="sldNum" sz="quarter" idx="10"/>
          </p:nvPr>
        </p:nvSpPr>
        <p:spPr/>
        <p:txBody>
          <a:bodyPr/>
          <a:lstStyle/>
          <a:p>
            <a:fld id="{38AF6B62-2521-4BAE-92A7-B32847E5DA49}" type="slidenum">
              <a:rPr lang="el-GR" smtClean="0">
                <a:solidFill>
                  <a:prstClr val="black"/>
                </a:solidFill>
              </a:rPr>
              <a:pPr/>
              <a:t>36</a:t>
            </a:fld>
            <a:endParaRPr lang="el-GR">
              <a:solidFill>
                <a:prstClr val="black"/>
              </a:solidFill>
            </a:endParaRPr>
          </a:p>
        </p:txBody>
      </p:sp>
    </p:spTree>
    <p:extLst>
      <p:ext uri="{BB962C8B-B14F-4D97-AF65-F5344CB8AC3E}">
        <p14:creationId xmlns:p14="http://schemas.microsoft.com/office/powerpoint/2010/main" val="3554323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pPr marL="0" marR="0" indent="0" algn="just" defTabSz="931607" rtl="0" eaLnBrk="1" fontAlgn="auto" latinLnBrk="0" hangingPunct="1">
              <a:lnSpc>
                <a:spcPct val="100000"/>
              </a:lnSpc>
              <a:spcBef>
                <a:spcPts val="0"/>
              </a:spcBef>
              <a:spcAft>
                <a:spcPts val="0"/>
              </a:spcAft>
              <a:buClrTx/>
              <a:buSzTx/>
              <a:buFontTx/>
              <a:buNone/>
              <a:tabLst/>
              <a:defRPr/>
            </a:pPr>
            <a:r>
              <a:rPr lang="en-US" sz="1400" b="1" dirty="0"/>
              <a:t>31. </a:t>
            </a:r>
            <a:r>
              <a:rPr lang="en-US" sz="1400" dirty="0"/>
              <a:t>This concludes my presentation. I would like to thank you for your time and attention.</a:t>
            </a:r>
            <a:r>
              <a:rPr lang="en-US" sz="1400" baseline="0" dirty="0"/>
              <a:t> On the slide you can also find our website, where</a:t>
            </a:r>
            <a:r>
              <a:rPr lang="en-US" sz="1400" dirty="0"/>
              <a:t> you can find information about JRCC’s recent operational and training activities, NATIONAL SAR PLAN NEARCHOS and any other relevant</a:t>
            </a:r>
            <a:r>
              <a:rPr lang="en-US" sz="1400" baseline="0" dirty="0"/>
              <a:t> </a:t>
            </a:r>
            <a:r>
              <a:rPr lang="en-US" sz="1400" dirty="0"/>
              <a:t>information. </a:t>
            </a:r>
            <a:r>
              <a:rPr lang="en-US" sz="1400" b="1" i="1" dirty="0"/>
              <a:t>click</a:t>
            </a:r>
          </a:p>
          <a:p>
            <a:pPr algn="just" defTabSz="931607">
              <a:defRPr/>
            </a:pPr>
            <a:endParaRPr lang="en-US" sz="1400" dirty="0"/>
          </a:p>
        </p:txBody>
      </p:sp>
      <p:sp>
        <p:nvSpPr>
          <p:cNvPr id="4" name="Slide Number Placeholder 3"/>
          <p:cNvSpPr>
            <a:spLocks noGrp="1"/>
          </p:cNvSpPr>
          <p:nvPr>
            <p:ph type="sldNum" sz="quarter" idx="5"/>
          </p:nvPr>
        </p:nvSpPr>
        <p:spPr/>
        <p:txBody>
          <a:bodyPr/>
          <a:lstStyle/>
          <a:p>
            <a:pPr>
              <a:defRPr/>
            </a:pPr>
            <a:fld id="{729C0216-F851-4AA1-ACA4-A9DAE6A20356}" type="slidenum">
              <a:rPr lang="el-GR" smtClean="0"/>
              <a:pPr>
                <a:defRPr/>
              </a:pPr>
              <a:t>37</a:t>
            </a:fld>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31623">
              <a:defRPr/>
            </a:pPr>
            <a:r>
              <a:rPr lang="en-US" b="1" u="sng" dirty="0">
                <a:latin typeface="Arial" pitchFamily="34" charset="0"/>
                <a:cs typeface="Arial" pitchFamily="34" charset="0"/>
              </a:rPr>
              <a:t>2.</a:t>
            </a:r>
            <a:r>
              <a:rPr lang="en-US" dirty="0">
                <a:latin typeface="Arial" pitchFamily="34" charset="0"/>
                <a:cs typeface="Arial" pitchFamily="34" charset="0"/>
              </a:rPr>
              <a:t> </a:t>
            </a:r>
          </a:p>
          <a:p>
            <a:pPr defTabSz="931623">
              <a:defRPr/>
            </a:pPr>
            <a:r>
              <a:rPr lang="en-US" dirty="0">
                <a:latin typeface="Arial" pitchFamily="34" charset="0"/>
                <a:cs typeface="Arial" pitchFamily="34" charset="0"/>
              </a:rPr>
              <a:t>As a joint Rescue Coordination Centre, our</a:t>
            </a:r>
            <a:r>
              <a:rPr lang="en-US" baseline="0" dirty="0">
                <a:latin typeface="Arial" pitchFamily="34" charset="0"/>
                <a:cs typeface="Arial" pitchFamily="34" charset="0"/>
              </a:rPr>
              <a:t> </a:t>
            </a:r>
            <a:r>
              <a:rPr lang="en-US" dirty="0">
                <a:latin typeface="Arial" pitchFamily="34" charset="0"/>
                <a:cs typeface="Arial" pitchFamily="34" charset="0"/>
              </a:rPr>
              <a:t>mission is.. To:</a:t>
            </a:r>
          </a:p>
          <a:p>
            <a:pPr defTabSz="931623">
              <a:defRPr/>
            </a:pPr>
            <a:r>
              <a:rPr lang="en-US" dirty="0">
                <a:latin typeface="Arial" pitchFamily="34" charset="0"/>
                <a:cs typeface="Arial" pitchFamily="34" charset="0"/>
              </a:rPr>
              <a:t>Organize the Cyprus Republic SAR system</a:t>
            </a:r>
            <a:r>
              <a:rPr lang="en-US" baseline="0" dirty="0">
                <a:latin typeface="Arial" pitchFamily="34" charset="0"/>
                <a:cs typeface="Arial" pitchFamily="34" charset="0"/>
              </a:rPr>
              <a:t> and, of course,</a:t>
            </a:r>
          </a:p>
          <a:p>
            <a:pPr defTabSz="931623">
              <a:defRPr/>
            </a:pPr>
            <a:r>
              <a:rPr lang="en-US" dirty="0">
                <a:latin typeface="Arial" pitchFamily="34" charset="0"/>
                <a:cs typeface="Arial" pitchFamily="34" charset="0"/>
              </a:rPr>
              <a:t>to command, control</a:t>
            </a:r>
            <a:r>
              <a:rPr lang="en-US" baseline="0" dirty="0">
                <a:latin typeface="Arial" pitchFamily="34" charset="0"/>
                <a:cs typeface="Arial" pitchFamily="34" charset="0"/>
              </a:rPr>
              <a:t> </a:t>
            </a:r>
            <a:r>
              <a:rPr lang="en-US" dirty="0">
                <a:latin typeface="Arial" pitchFamily="34" charset="0"/>
                <a:cs typeface="Arial" pitchFamily="34" charset="0"/>
              </a:rPr>
              <a:t>and coordinate SAR operations </a:t>
            </a:r>
            <a:r>
              <a:rPr lang="en-US" b="1" u="sng" dirty="0">
                <a:latin typeface="Arial" pitchFamily="34" charset="0"/>
                <a:cs typeface="Arial" pitchFamily="34" charset="0"/>
              </a:rPr>
              <a:t>in order </a:t>
            </a:r>
            <a:r>
              <a:rPr lang="en-US" dirty="0">
                <a:latin typeface="Arial" pitchFamily="34" charset="0"/>
                <a:cs typeface="Arial" pitchFamily="34" charset="0"/>
              </a:rPr>
              <a:t>to locate and rescue people in distress as a result of  naval or aircraft incidents within our area of responsibility. </a:t>
            </a:r>
          </a:p>
          <a:p>
            <a:r>
              <a:rPr lang="en-US" sz="1200" kern="1200" dirty="0">
                <a:solidFill>
                  <a:schemeClr val="tx1"/>
                </a:solidFill>
                <a:latin typeface="+mn-lt"/>
                <a:ea typeface="+mn-ea"/>
                <a:cs typeface="+mn-cs"/>
              </a:rPr>
              <a:t>The Aeronautical SRR coincides with the Maritime SRR, being the Nicosia FIR. </a:t>
            </a:r>
            <a:r>
              <a:rPr lang="en-US" sz="1200" b="1" kern="1200" dirty="0">
                <a:solidFill>
                  <a:schemeClr val="tx1"/>
                </a:solidFill>
                <a:latin typeface="+mn-lt"/>
                <a:ea typeface="+mn-ea"/>
                <a:cs typeface="+mn-cs"/>
              </a:rPr>
              <a:t>Click</a:t>
            </a:r>
            <a:endParaRPr lang="en-US" sz="1200" kern="1200" dirty="0">
              <a:solidFill>
                <a:schemeClr val="tx1"/>
              </a:solidFill>
              <a:latin typeface="+mn-lt"/>
              <a:ea typeface="+mn-ea"/>
              <a:cs typeface="+mn-cs"/>
            </a:endParaRPr>
          </a:p>
          <a:p>
            <a:pPr defTabSz="931623">
              <a:defRPr/>
            </a:pPr>
            <a:endParaRPr lang="en-US" dirty="0">
              <a:latin typeface="Arial" pitchFamily="34" charset="0"/>
              <a:cs typeface="Arial" pitchFamily="34" charset="0"/>
            </a:endParaRPr>
          </a:p>
          <a:p>
            <a:pPr defTabSz="931623">
              <a:defRPr/>
            </a:pPr>
            <a:endParaRPr lang="en-US" dirty="0">
              <a:latin typeface="Arial" pitchFamily="34" charset="0"/>
              <a:cs typeface="Arial" pitchFamily="34" charset="0"/>
            </a:endParaRPr>
          </a:p>
          <a:p>
            <a:pPr defTabSz="931623">
              <a:defRPr/>
            </a:pPr>
            <a:endParaRPr lang="en-US" dirty="0">
              <a:latin typeface="Arial" pitchFamily="34" charset="0"/>
              <a:cs typeface="Arial" pitchFamily="34" charset="0"/>
            </a:endParaRPr>
          </a:p>
        </p:txBody>
      </p:sp>
      <p:sp>
        <p:nvSpPr>
          <p:cNvPr id="4" name="3 - Θέση αριθμού διαφάνειας"/>
          <p:cNvSpPr>
            <a:spLocks noGrp="1"/>
          </p:cNvSpPr>
          <p:nvPr>
            <p:ph type="sldNum" sz="quarter" idx="10"/>
          </p:nvPr>
        </p:nvSpPr>
        <p:spPr/>
        <p:txBody>
          <a:bodyPr/>
          <a:lstStyle/>
          <a:p>
            <a:fld id="{38AF6B62-2521-4BAE-92A7-B32847E5DA49}" type="slidenum">
              <a:rPr lang="el-GR" smtClean="0">
                <a:solidFill>
                  <a:prstClr val="black"/>
                </a:solidFill>
              </a:rPr>
              <a:pPr/>
              <a:t>4</a:t>
            </a:fld>
            <a:endParaRPr lang="el-GR"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3.</a:t>
            </a:r>
            <a:r>
              <a:rPr lang="en-US" b="1" dirty="0"/>
              <a:t> </a:t>
            </a:r>
            <a:r>
              <a:rPr lang="en-US" dirty="0"/>
              <a:t>JRCC Larnaca is located in the city of Larnaca, in proximity to the Larnaca International Airport and Larnaca harbor.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competent authority of SAR issues according to the national Law, is the Ministry of Transport, Communications and Works which</a:t>
            </a:r>
            <a:r>
              <a:rPr lang="en-US" baseline="0" dirty="0"/>
              <a:t> </a:t>
            </a:r>
            <a:r>
              <a:rPr lang="en-US" dirty="0"/>
              <a:t>is also responsible for the operating expenses, technical support and logistics of the JRCC and the SAR system. The Minister of Defense is responsible for the establishment and operation of the JRCC Larnaca. </a:t>
            </a:r>
            <a:r>
              <a:rPr lang="en-US" b="1" i="1" dirty="0"/>
              <a:t>click</a:t>
            </a:r>
          </a:p>
          <a:p>
            <a:pPr defTabSz="931509">
              <a:defRPr/>
            </a:pPr>
            <a:endParaRPr lang="en-US" dirty="0"/>
          </a:p>
        </p:txBody>
      </p:sp>
      <p:sp>
        <p:nvSpPr>
          <p:cNvPr id="4" name="3 - Θέση αριθμού διαφάνειας"/>
          <p:cNvSpPr>
            <a:spLocks noGrp="1"/>
          </p:cNvSpPr>
          <p:nvPr>
            <p:ph type="sldNum" sz="quarter" idx="10"/>
          </p:nvPr>
        </p:nvSpPr>
        <p:spPr/>
        <p:txBody>
          <a:bodyPr/>
          <a:lstStyle/>
          <a:p>
            <a:fld id="{38AF6B62-2521-4BAE-92A7-B32847E5DA49}" type="slidenum">
              <a:rPr lang="el-GR" smtClean="0">
                <a:solidFill>
                  <a:prstClr val="black"/>
                </a:solidFill>
              </a:rPr>
              <a:pPr/>
              <a:t>5</a:t>
            </a:fld>
            <a:endParaRPr lang="el-GR"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9">
              <a:defRPr/>
            </a:pPr>
            <a:r>
              <a:rPr lang="en-US" b="1" u="sng" dirty="0"/>
              <a:t>4. </a:t>
            </a:r>
            <a:r>
              <a:rPr lang="en-US" dirty="0"/>
              <a:t>In its modern installations, JRCC can fulfill its demanding role, successfully.  The Operations Center </a:t>
            </a:r>
            <a:r>
              <a:rPr lang="en-US" b="0" baseline="0" dirty="0"/>
              <a:t>has been designed to meet the highest standards and it</a:t>
            </a:r>
            <a:r>
              <a:rPr lang="en-US" dirty="0"/>
              <a:t> is equipped with the required technology and documentation, as defined in the ANNEX 12</a:t>
            </a:r>
            <a:r>
              <a:rPr lang="en-US" baseline="0" dirty="0"/>
              <a:t> &amp;</a:t>
            </a:r>
            <a:r>
              <a:rPr lang="en-US" dirty="0"/>
              <a:t> IAMSAR manual. </a:t>
            </a:r>
            <a:endParaRPr lang="en-US" b="1" dirty="0">
              <a:solidFill>
                <a:prstClr val="black"/>
              </a:solidFill>
            </a:endParaRPr>
          </a:p>
        </p:txBody>
      </p:sp>
      <p:sp>
        <p:nvSpPr>
          <p:cNvPr id="4" name="Slide Number Placeholder 3"/>
          <p:cNvSpPr>
            <a:spLocks noGrp="1"/>
          </p:cNvSpPr>
          <p:nvPr>
            <p:ph type="sldNum" sz="quarter" idx="10"/>
          </p:nvPr>
        </p:nvSpPr>
        <p:spPr/>
        <p:txBody>
          <a:bodyPr/>
          <a:lstStyle/>
          <a:p>
            <a:fld id="{38AF6B62-2521-4BAE-92A7-B32847E5DA49}" type="slidenum">
              <a:rPr lang="el-GR" smtClean="0">
                <a:solidFill>
                  <a:prstClr val="black"/>
                </a:solidFill>
              </a:rPr>
              <a:pPr/>
              <a:t>6</a:t>
            </a:fld>
            <a:endParaRPr lang="el-GR" dirty="0">
              <a:solidFill>
                <a:prstClr val="black"/>
              </a:solidFill>
            </a:endParaRPr>
          </a:p>
        </p:txBody>
      </p:sp>
    </p:spTree>
    <p:extLst>
      <p:ext uri="{BB962C8B-B14F-4D97-AF65-F5344CB8AC3E}">
        <p14:creationId xmlns:p14="http://schemas.microsoft.com/office/powerpoint/2010/main" val="189742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722">
              <a:lnSpc>
                <a:spcPct val="150000"/>
              </a:lnSpc>
              <a:defRPr/>
            </a:pPr>
            <a:r>
              <a:rPr lang="en-US" b="1" u="sng" dirty="0">
                <a:latin typeface="Arial" pitchFamily="34" charset="0"/>
                <a:cs typeface="Arial" pitchFamily="34" charset="0"/>
              </a:rPr>
              <a:t>5. </a:t>
            </a:r>
            <a:r>
              <a:rPr lang="en-US" b="0" u="none" baseline="0" dirty="0">
                <a:latin typeface="Arial" pitchFamily="34" charset="0"/>
                <a:cs typeface="Arial" pitchFamily="34" charset="0"/>
              </a:rPr>
              <a:t> </a:t>
            </a:r>
          </a:p>
          <a:p>
            <a:pPr algn="just" defTabSz="931722">
              <a:lnSpc>
                <a:spcPct val="150000"/>
              </a:lnSpc>
              <a:defRPr/>
            </a:pPr>
            <a:r>
              <a:rPr lang="en-US" b="0" u="none" baseline="0" dirty="0">
                <a:latin typeface="Arial" pitchFamily="34" charset="0"/>
                <a:cs typeface="Arial" pitchFamily="34" charset="0"/>
              </a:rPr>
              <a:t>The role of the Center is defined as seen On the</a:t>
            </a:r>
            <a:r>
              <a:rPr lang="en-US" dirty="0">
                <a:latin typeface="Arial" pitchFamily="34" charset="0"/>
                <a:cs typeface="Arial" pitchFamily="34" charset="0"/>
              </a:rPr>
              <a:t> slide where</a:t>
            </a:r>
            <a:r>
              <a:rPr lang="en-US" baseline="0" dirty="0">
                <a:latin typeface="Arial" pitchFamily="34" charset="0"/>
                <a:cs typeface="Arial" pitchFamily="34" charset="0"/>
              </a:rPr>
              <a:t> a</a:t>
            </a:r>
            <a:r>
              <a:rPr lang="en-US" dirty="0">
                <a:latin typeface="Arial" pitchFamily="34" charset="0"/>
                <a:cs typeface="Arial" pitchFamily="34" charset="0"/>
              </a:rPr>
              <a:t> simplified</a:t>
            </a:r>
            <a:r>
              <a:rPr lang="en-US" baseline="0" dirty="0">
                <a:latin typeface="Arial" pitchFamily="34" charset="0"/>
                <a:cs typeface="Arial" pitchFamily="34" charset="0"/>
              </a:rPr>
              <a:t> description of the Republic of Cyprus Search and Rescue System components, at present, is presented. Our philosophy is based on three main pillars which are:  The International conventions which the Republic has ratified, The ANNEX 12 and The IAMSAR Manual,,, and of course Our National Law. Taking these elements into consideration, we have compiled our National SAR Plan, code-named “NEARCHOS”, which is being implemented, in addition to the bilateral agreements with neighboring countries.</a:t>
            </a:r>
            <a:r>
              <a:rPr lang="en-US" b="1" i="1" dirty="0"/>
              <a:t> click</a:t>
            </a:r>
          </a:p>
          <a:p>
            <a:pPr algn="just" defTabSz="931722">
              <a:lnSpc>
                <a:spcPct val="150000"/>
              </a:lnSpc>
              <a:defRPr/>
            </a:pPr>
            <a:r>
              <a:rPr lang="en-US" baseline="0" dirty="0">
                <a:latin typeface="Arial" pitchFamily="34" charset="0"/>
                <a:cs typeface="Arial" pitchFamily="34" charset="0"/>
              </a:rPr>
              <a:t> </a:t>
            </a:r>
            <a:endParaRPr lang="el-GR" dirty="0"/>
          </a:p>
          <a:p>
            <a:pPr algn="just">
              <a:lnSpc>
                <a:spcPct val="150000"/>
              </a:lnSpc>
            </a:pPr>
            <a:endParaRPr lang="en-US" baseline="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8AF6B62-2521-4BAE-92A7-B32847E5DA49}" type="slidenum">
              <a:rPr lang="el-GR" smtClean="0">
                <a:solidFill>
                  <a:prstClr val="black"/>
                </a:solidFill>
              </a:rPr>
              <a:pPr/>
              <a:t>7</a:t>
            </a:fld>
            <a:endParaRPr lang="el-GR">
              <a:solidFill>
                <a:prstClr val="black"/>
              </a:solidFill>
            </a:endParaRPr>
          </a:p>
        </p:txBody>
      </p:sp>
    </p:spTree>
    <p:extLst>
      <p:ext uri="{BB962C8B-B14F-4D97-AF65-F5344CB8AC3E}">
        <p14:creationId xmlns:p14="http://schemas.microsoft.com/office/powerpoint/2010/main" val="61694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defTabSz="936008">
              <a:defRPr/>
            </a:pPr>
            <a:r>
              <a:rPr lang="en-US" sz="1400" b="1" u="sng" dirty="0"/>
              <a:t>8. </a:t>
            </a:r>
            <a:r>
              <a:rPr lang="en-US" sz="1400" dirty="0"/>
              <a:t>T</a:t>
            </a:r>
            <a:r>
              <a:rPr lang="en-GB" sz="1400" dirty="0">
                <a:latin typeface="Arial" pitchFamily="34" charset="0"/>
                <a:cs typeface="Arial" pitchFamily="34" charset="0"/>
              </a:rPr>
              <a:t>he National SAR Plan “NEARCHOS” provides the </a:t>
            </a:r>
            <a:r>
              <a:rPr lang="en-GB" sz="1400" dirty="0"/>
              <a:t>coordinating </a:t>
            </a:r>
            <a:r>
              <a:rPr lang="en-GB" sz="1400" b="1" dirty="0">
                <a:latin typeface="Arial" pitchFamily="34" charset="0"/>
                <a:cs typeface="Arial" pitchFamily="34" charset="0"/>
              </a:rPr>
              <a:t>instructions </a:t>
            </a:r>
            <a:r>
              <a:rPr lang="en-US" sz="1400" b="1" dirty="0">
                <a:latin typeface="Arial" pitchFamily="34" charset="0"/>
                <a:cs typeface="Arial" pitchFamily="34" charset="0"/>
              </a:rPr>
              <a:t>to all of the involved agencies in case of a SAR mission</a:t>
            </a:r>
            <a:r>
              <a:rPr lang="en-GB" sz="1400" b="1" dirty="0">
                <a:latin typeface="Arial" pitchFamily="34" charset="0"/>
                <a:cs typeface="Arial" pitchFamily="34" charset="0"/>
              </a:rPr>
              <a:t> </a:t>
            </a:r>
            <a:r>
              <a:rPr lang="en-GB" sz="1400" dirty="0">
                <a:latin typeface="Arial" pitchFamily="34" charset="0"/>
                <a:cs typeface="Arial" pitchFamily="34" charset="0"/>
              </a:rPr>
              <a:t>in the operational environment of Cyprus.</a:t>
            </a:r>
            <a:r>
              <a:rPr lang="en-GB" sz="1400" dirty="0"/>
              <a:t> </a:t>
            </a:r>
          </a:p>
          <a:p>
            <a:pPr algn="just" defTabSz="936008">
              <a:defRPr/>
            </a:pPr>
            <a:r>
              <a:rPr lang="en-GB" sz="1400" dirty="0"/>
              <a:t>It is clear that, “time” is a very important factor in SAR operations and for this reason both our National Law and SAR Plan define the primary and the secondary SAR units. All participating primary SAR units should be deployed, under the operational control of JRCC Larnaca, within maximum 30’ minutes.  </a:t>
            </a:r>
            <a:r>
              <a:rPr lang="en-GB" sz="1400" b="1" dirty="0"/>
              <a:t>click</a:t>
            </a:r>
            <a:r>
              <a:rPr lang="en-GB" sz="1400" dirty="0"/>
              <a:t> </a:t>
            </a:r>
          </a:p>
          <a:p>
            <a:pPr algn="just" defTabSz="936008">
              <a:defRPr/>
            </a:pPr>
            <a:endParaRPr lang="en-US" sz="1400" b="1" dirty="0"/>
          </a:p>
        </p:txBody>
      </p:sp>
      <p:sp>
        <p:nvSpPr>
          <p:cNvPr id="4" name="3 - Θέση αριθμού διαφάνειας"/>
          <p:cNvSpPr>
            <a:spLocks noGrp="1"/>
          </p:cNvSpPr>
          <p:nvPr>
            <p:ph type="sldNum" sz="quarter" idx="10"/>
          </p:nvPr>
        </p:nvSpPr>
        <p:spPr/>
        <p:txBody>
          <a:bodyPr/>
          <a:lstStyle/>
          <a:p>
            <a:fld id="{38AF6B62-2521-4BAE-92A7-B32847E5DA49}"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285875" y="357188"/>
            <a:ext cx="4406900" cy="3305175"/>
          </a:xfrm>
          <a:ln/>
        </p:spPr>
      </p:sp>
      <p:sp>
        <p:nvSpPr>
          <p:cNvPr id="88067" name="Notes Placeholder 2"/>
          <p:cNvSpPr>
            <a:spLocks noGrp="1"/>
          </p:cNvSpPr>
          <p:nvPr>
            <p:ph type="body" idx="1"/>
          </p:nvPr>
        </p:nvSpPr>
        <p:spPr>
          <a:xfrm>
            <a:off x="678633" y="3739344"/>
            <a:ext cx="5465753" cy="5955482"/>
          </a:xfrm>
          <a:noFill/>
          <a:ln/>
        </p:spPr>
        <p:txBody>
          <a:bodyPr/>
          <a:lstStyle/>
          <a:p>
            <a:r>
              <a:rPr lang="en-US" sz="1400" b="1" u="sng" dirty="0">
                <a:solidFill>
                  <a:schemeClr val="bg1"/>
                </a:solidFill>
                <a:latin typeface="Arial" pitchFamily="34" charset="0"/>
                <a:cs typeface="Arial" pitchFamily="34" charset="0"/>
              </a:rPr>
              <a:t>9</a:t>
            </a:r>
          </a:p>
          <a:p>
            <a:r>
              <a:rPr lang="en-US" sz="1400" b="0" u="none" dirty="0">
                <a:solidFill>
                  <a:schemeClr val="bg1"/>
                </a:solidFill>
                <a:latin typeface="Arial" pitchFamily="34" charset="0"/>
                <a:cs typeface="Arial" pitchFamily="34" charset="0"/>
              </a:rPr>
              <a:t>The</a:t>
            </a:r>
            <a:r>
              <a:rPr lang="en-US" sz="1400" b="0" u="none" baseline="0" dirty="0">
                <a:solidFill>
                  <a:schemeClr val="bg1"/>
                </a:solidFill>
                <a:latin typeface="Arial" pitchFamily="34" charset="0"/>
                <a:cs typeface="Arial" pitchFamily="34" charset="0"/>
              </a:rPr>
              <a:t> Republic’s Primary SAR units are divided in the 2 main categories of airborne and naval. The Airborne category contains AW-139 and Augusta Bell helicopters of </a:t>
            </a:r>
            <a:r>
              <a:rPr lang="en-US" sz="1400" kern="1200" dirty="0">
                <a:solidFill>
                  <a:schemeClr val="tx1"/>
                </a:solidFill>
                <a:latin typeface="+mn-lt"/>
                <a:ea typeface="+mn-ea"/>
                <a:cs typeface="+mn-cs"/>
              </a:rPr>
              <a:t>the Air Force and the Police Aviation Unit, while in the</a:t>
            </a:r>
            <a:r>
              <a:rPr lang="en-US" sz="1400" kern="1200" baseline="0" dirty="0">
                <a:solidFill>
                  <a:schemeClr val="tx1"/>
                </a:solidFill>
                <a:latin typeface="+mn-lt"/>
                <a:ea typeface="+mn-ea"/>
                <a:cs typeface="+mn-cs"/>
              </a:rPr>
              <a:t> Naval units category is consisted of various types of Cyprus </a:t>
            </a:r>
            <a:r>
              <a:rPr lang="en-US" sz="1400" dirty="0"/>
              <a:t>Navy Command</a:t>
            </a:r>
            <a:r>
              <a:rPr lang="en-US" sz="1400" baseline="0" dirty="0"/>
              <a:t> </a:t>
            </a:r>
            <a:r>
              <a:rPr lang="en-US" sz="1400" dirty="0"/>
              <a:t>and the Port &amp; Marine Police</a:t>
            </a:r>
            <a:r>
              <a:rPr lang="en-US" sz="1400" kern="1200" baseline="0" dirty="0">
                <a:solidFill>
                  <a:schemeClr val="tx1"/>
                </a:solidFill>
                <a:latin typeface="+mn-lt"/>
                <a:ea typeface="+mn-ea"/>
                <a:cs typeface="+mn-cs"/>
              </a:rPr>
              <a:t> Fast Patrol Boats.</a:t>
            </a:r>
          </a:p>
          <a:p>
            <a:r>
              <a:rPr lang="en-US" sz="1400" kern="1200" dirty="0">
                <a:solidFill>
                  <a:schemeClr val="tx1"/>
                </a:solidFill>
                <a:latin typeface="+mn-lt"/>
                <a:ea typeface="+mn-ea"/>
                <a:cs typeface="+mn-cs"/>
              </a:rPr>
              <a:t>In addition, JRCC Larnaca maintains a sound collaboration with the 84 SQN based at </a:t>
            </a:r>
            <a:r>
              <a:rPr lang="en-US" sz="1400" kern="1200" dirty="0" err="1">
                <a:solidFill>
                  <a:schemeClr val="tx1"/>
                </a:solidFill>
                <a:latin typeface="+mn-lt"/>
                <a:ea typeface="+mn-ea"/>
                <a:cs typeface="+mn-cs"/>
              </a:rPr>
              <a:t>Akrotiri</a:t>
            </a:r>
            <a:r>
              <a:rPr lang="en-US" sz="1400" kern="1200" dirty="0">
                <a:solidFill>
                  <a:schemeClr val="tx1"/>
                </a:solidFill>
                <a:latin typeface="+mn-lt"/>
                <a:ea typeface="+mn-ea"/>
                <a:cs typeface="+mn-cs"/>
              </a:rPr>
              <a:t>, which participates in SAR Operations with 2 Griffin BELL helicopters</a:t>
            </a:r>
            <a:endParaRPr lang="en-US" sz="1400" b="0" u="none" dirty="0">
              <a:solidFill>
                <a:schemeClr val="bg1"/>
              </a:solidFill>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A8C9E68C-633B-42D1-9C6D-06494764C65F}" type="slidenum">
              <a:rPr lang="el-GR" smtClean="0">
                <a:solidFill>
                  <a:prstClr val="black"/>
                </a:solidFill>
              </a:rPr>
              <a:pPr>
                <a:defRPr/>
              </a:pPr>
              <a:t>9</a:t>
            </a:fld>
            <a:endParaRPr lang="el-G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7 - Τίτλος"/>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a:t>Kλικ για επεξεργασία του τίτλου</a:t>
            </a:r>
            <a:endParaRPr kumimoji="0" lang="en-US"/>
          </a:p>
        </p:txBody>
      </p:sp>
      <p:sp>
        <p:nvSpPr>
          <p:cNvPr id="28" name="27 - Θέση ημερομηνίας"/>
          <p:cNvSpPr>
            <a:spLocks noGrp="1"/>
          </p:cNvSpPr>
          <p:nvPr>
            <p:ph type="dt" sz="half" idx="10"/>
          </p:nvPr>
        </p:nvSpPr>
        <p:spPr/>
        <p:txBody>
          <a:bodyPr/>
          <a:lstStyle/>
          <a:p>
            <a:fld id="{7186DC36-07AD-4AE8-A10F-31B8DD904F1F}" type="datetime1">
              <a:rPr lang="el-GR" smtClean="0"/>
              <a:pPr/>
              <a:t>21/10/2016</a:t>
            </a:fld>
            <a:endParaRPr lang="el-GR"/>
          </a:p>
        </p:txBody>
      </p:sp>
      <p:sp>
        <p:nvSpPr>
          <p:cNvPr id="17" name="16 - Θέση υποσέλιδου"/>
          <p:cNvSpPr>
            <a:spLocks noGrp="1"/>
          </p:cNvSpPr>
          <p:nvPr>
            <p:ph type="ftr" sz="quarter" idx="11"/>
          </p:nvPr>
        </p:nvSpPr>
        <p:spPr/>
        <p:txBody>
          <a:bodyPr/>
          <a:lstStyle/>
          <a:p>
            <a:endParaRPr lang="el-GR"/>
          </a:p>
        </p:txBody>
      </p:sp>
      <p:sp>
        <p:nvSpPr>
          <p:cNvPr id="29" name="28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sp>
        <p:nvSpPr>
          <p:cNvPr id="9" name="8 - Υπότιτλος"/>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dirty="0" err="1"/>
              <a:t>Kλικ</a:t>
            </a:r>
            <a:r>
              <a:rPr lang="el-GR" dirty="0"/>
              <a:t> για επεξεργασία των στυλ του υποδείγματος</a:t>
            </a:r>
          </a:p>
          <a:p>
            <a:pPr lvl="1" eaLnBrk="1" latinLnBrk="0" hangingPunct="1"/>
            <a:r>
              <a:rPr lang="el-GR" dirty="0"/>
              <a:t>Δεύτερου επιπέδου</a:t>
            </a:r>
          </a:p>
          <a:p>
            <a:pPr lvl="2" eaLnBrk="1" latinLnBrk="0" hangingPunct="1"/>
            <a:r>
              <a:rPr lang="el-GR" dirty="0"/>
              <a:t>Τρίτου επιπέδου</a:t>
            </a:r>
          </a:p>
          <a:p>
            <a:pPr lvl="3" eaLnBrk="1" latinLnBrk="0" hangingPunct="1"/>
            <a:r>
              <a:rPr lang="el-GR" dirty="0"/>
              <a:t>Τέταρτου επιπέδου</a:t>
            </a:r>
          </a:p>
          <a:p>
            <a:pPr lvl="4" eaLnBrk="1" latinLnBrk="0" hangingPunct="1"/>
            <a:r>
              <a:rPr lang="el-GR" dirty="0"/>
              <a:t>Πέμπτου επιπέδου</a:t>
            </a:r>
            <a:endParaRPr kumimoji="0" lang="en-US" dirty="0"/>
          </a:p>
        </p:txBody>
      </p:sp>
      <p:sp>
        <p:nvSpPr>
          <p:cNvPr id="4" name="3 - Θέση ημερομηνίας"/>
          <p:cNvSpPr>
            <a:spLocks noGrp="1"/>
          </p:cNvSpPr>
          <p:nvPr>
            <p:ph type="dt" sz="half" idx="10"/>
          </p:nvPr>
        </p:nvSpPr>
        <p:spPr/>
        <p:txBody>
          <a:bodyPr/>
          <a:lstStyle/>
          <a:p>
            <a:fld id="{664C2CE4-7809-4481-8661-C2A192634285}" type="datetime1">
              <a:rPr lang="el-GR" smtClean="0"/>
              <a:pPr/>
              <a:t>21/10/2016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pic>
        <p:nvPicPr>
          <p:cNvPr id="7" name="Picture 2" descr="ipurgio-aminas"/>
          <p:cNvPicPr>
            <a:picLocks noChangeAspect="1" noChangeArrowheads="1"/>
          </p:cNvPicPr>
          <p:nvPr userDrawn="1"/>
        </p:nvPicPr>
        <p:blipFill>
          <a:blip r:embed="rId2" cstate="print"/>
          <a:srcRect/>
          <a:stretch>
            <a:fillRect/>
          </a:stretch>
        </p:blipFill>
        <p:spPr bwMode="auto">
          <a:xfrm>
            <a:off x="8100392" y="152565"/>
            <a:ext cx="862061" cy="1116000"/>
          </a:xfrm>
          <a:prstGeom prst="rect">
            <a:avLst/>
          </a:prstGeom>
          <a:noFill/>
          <a:ln w="9525">
            <a:noFill/>
            <a:miter lim="800000"/>
            <a:headEnd/>
            <a:tailEnd/>
          </a:ln>
        </p:spPr>
      </p:pic>
      <p:pic>
        <p:nvPicPr>
          <p:cNvPr id="8" name="9 - Εικόνα" descr="KSED sima.png"/>
          <p:cNvPicPr>
            <a:picLocks noChangeAspect="1"/>
          </p:cNvPicPr>
          <p:nvPr userDrawn="1"/>
        </p:nvPicPr>
        <p:blipFill>
          <a:blip r:embed="rId3" cstate="print"/>
          <a:srcRect/>
          <a:stretch>
            <a:fillRect/>
          </a:stretch>
        </p:blipFill>
        <p:spPr bwMode="auto">
          <a:xfrm>
            <a:off x="179512" y="188639"/>
            <a:ext cx="859736" cy="1080000"/>
          </a:xfrm>
          <a:prstGeom prst="rect">
            <a:avLst/>
          </a:prstGeom>
          <a:noFill/>
          <a:ln w="9525">
            <a:noFill/>
            <a:miter lim="800000"/>
            <a:headEnd/>
            <a:tailEnd/>
          </a:ln>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BA63350D-65D1-4F0D-94BF-721FE62394E0}" type="datetime1">
              <a:rPr lang="el-GR" smtClean="0"/>
              <a:pPr/>
              <a:t>21/10/2016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pic>
        <p:nvPicPr>
          <p:cNvPr id="6" name="Picture 2" descr="ipurgio-aminas"/>
          <p:cNvPicPr>
            <a:picLocks noChangeAspect="1" noChangeArrowheads="1"/>
          </p:cNvPicPr>
          <p:nvPr userDrawn="1"/>
        </p:nvPicPr>
        <p:blipFill>
          <a:blip r:embed="rId2" cstate="print"/>
          <a:srcRect/>
          <a:stretch>
            <a:fillRect/>
          </a:stretch>
        </p:blipFill>
        <p:spPr bwMode="auto">
          <a:xfrm>
            <a:off x="8100392" y="152565"/>
            <a:ext cx="862061" cy="1116000"/>
          </a:xfrm>
          <a:prstGeom prst="rect">
            <a:avLst/>
          </a:prstGeom>
          <a:noFill/>
          <a:ln w="9525">
            <a:noFill/>
            <a:miter lim="800000"/>
            <a:headEnd/>
            <a:tailEnd/>
          </a:ln>
        </p:spPr>
      </p:pic>
      <p:pic>
        <p:nvPicPr>
          <p:cNvPr id="7" name="9 - Εικόνα" descr="KSED sima.png"/>
          <p:cNvPicPr>
            <a:picLocks noChangeAspect="1"/>
          </p:cNvPicPr>
          <p:nvPr userDrawn="1"/>
        </p:nvPicPr>
        <p:blipFill>
          <a:blip r:embed="rId3" cstate="print"/>
          <a:srcRect/>
          <a:stretch>
            <a:fillRect/>
          </a:stretch>
        </p:blipFill>
        <p:spPr bwMode="auto">
          <a:xfrm>
            <a:off x="179512" y="188639"/>
            <a:ext cx="859736" cy="1080000"/>
          </a:xfrm>
          <a:prstGeom prst="rect">
            <a:avLst/>
          </a:prstGeom>
          <a:noFill/>
          <a:ln w="9525">
            <a:noFill/>
            <a:miter lim="800000"/>
            <a:headEnd/>
            <a:tailEnd/>
          </a:ln>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DB277CE-D562-4EBF-B81D-F665647486EF}" type="datetime1">
              <a:rPr lang="el-GR" smtClean="0"/>
              <a:pPr/>
              <a:t>21/10/2016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pic>
        <p:nvPicPr>
          <p:cNvPr id="5" name="Picture 2" descr="ipurgio-aminas"/>
          <p:cNvPicPr>
            <a:picLocks noChangeAspect="1" noChangeArrowheads="1"/>
          </p:cNvPicPr>
          <p:nvPr userDrawn="1"/>
        </p:nvPicPr>
        <p:blipFill>
          <a:blip r:embed="rId2" cstate="print"/>
          <a:srcRect/>
          <a:stretch>
            <a:fillRect/>
          </a:stretch>
        </p:blipFill>
        <p:spPr bwMode="auto">
          <a:xfrm>
            <a:off x="8100392" y="152565"/>
            <a:ext cx="862061" cy="1116000"/>
          </a:xfrm>
          <a:prstGeom prst="rect">
            <a:avLst/>
          </a:prstGeom>
          <a:noFill/>
          <a:ln w="9525">
            <a:noFill/>
            <a:miter lim="800000"/>
            <a:headEnd/>
            <a:tailEnd/>
          </a:ln>
        </p:spPr>
      </p:pic>
      <p:pic>
        <p:nvPicPr>
          <p:cNvPr id="6" name="9 - Εικόνα" descr="KSED sima.png"/>
          <p:cNvPicPr>
            <a:picLocks noChangeAspect="1"/>
          </p:cNvPicPr>
          <p:nvPr userDrawn="1"/>
        </p:nvPicPr>
        <p:blipFill>
          <a:blip r:embed="rId3" cstate="print"/>
          <a:srcRect/>
          <a:stretch>
            <a:fillRect/>
          </a:stretch>
        </p:blipFill>
        <p:spPr bwMode="auto">
          <a:xfrm>
            <a:off x="179512" y="188639"/>
            <a:ext cx="859736" cy="1080000"/>
          </a:xfrm>
          <a:prstGeom prst="rect">
            <a:avLst/>
          </a:prstGeom>
          <a:noFill/>
          <a:ln w="9525">
            <a:noFill/>
            <a:miter lim="800000"/>
            <a:headEnd/>
            <a:tailEnd/>
          </a:ln>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526D37E3-63FC-48B3-AE47-88D8DDB2C3DD}" type="datetime1">
              <a:rPr lang="el-GR" smtClean="0"/>
              <a:pPr/>
              <a:t>21/10/2016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a:t>Kλικ για επεξεργασία του τίτλου</a:t>
            </a:r>
            <a:endParaRPr kumimoji="0" lang="en-US"/>
          </a:p>
        </p:txBody>
      </p:sp>
      <p:sp>
        <p:nvSpPr>
          <p:cNvPr id="3" name="2 - Θέση εικόνας"/>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3 - Θέση κειμένου"/>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7A5E91-EF64-47E3-812E-02C8F2B171E6}" type="datetime1">
              <a:rPr lang="el-GR" smtClean="0"/>
              <a:pPr/>
              <a:t>21/10/2016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747713AC-3ADB-4E4D-AAC6-D6471DEED920}" type="datetime1">
              <a:rPr lang="el-GR" smtClean="0"/>
              <a:pPr/>
              <a:t>21/10/2016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pic>
        <p:nvPicPr>
          <p:cNvPr id="7" name="Picture 2" descr="ipurgio-aminas"/>
          <p:cNvPicPr>
            <a:picLocks noChangeAspect="1" noChangeArrowheads="1"/>
          </p:cNvPicPr>
          <p:nvPr userDrawn="1"/>
        </p:nvPicPr>
        <p:blipFill>
          <a:blip r:embed="rId2" cstate="print"/>
          <a:srcRect/>
          <a:stretch>
            <a:fillRect/>
          </a:stretch>
        </p:blipFill>
        <p:spPr bwMode="auto">
          <a:xfrm>
            <a:off x="8100392" y="152565"/>
            <a:ext cx="862061" cy="1116000"/>
          </a:xfrm>
          <a:prstGeom prst="rect">
            <a:avLst/>
          </a:prstGeom>
          <a:noFill/>
          <a:ln w="9525">
            <a:noFill/>
            <a:miter lim="800000"/>
            <a:headEnd/>
            <a:tailEnd/>
          </a:ln>
        </p:spPr>
      </p:pic>
      <p:pic>
        <p:nvPicPr>
          <p:cNvPr id="8" name="9 - Εικόνα" descr="KSED sima.png"/>
          <p:cNvPicPr>
            <a:picLocks noChangeAspect="1"/>
          </p:cNvPicPr>
          <p:nvPr userDrawn="1"/>
        </p:nvPicPr>
        <p:blipFill>
          <a:blip r:embed="rId3" cstate="print"/>
          <a:srcRect/>
          <a:stretch>
            <a:fillRect/>
          </a:stretch>
        </p:blipFill>
        <p:spPr bwMode="auto">
          <a:xfrm>
            <a:off x="179512" y="188639"/>
            <a:ext cx="859736" cy="1080000"/>
          </a:xfrm>
          <a:prstGeom prst="rect">
            <a:avLst/>
          </a:prstGeom>
          <a:noFill/>
          <a:ln w="9525">
            <a:noFill/>
            <a:miter lim="800000"/>
            <a:headEnd/>
            <a:tailEnd/>
          </a:ln>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3EB3978F-30AC-4D93-AE0A-F9BB28420AB5}" type="datetime1">
              <a:rPr lang="el-GR" smtClean="0"/>
              <a:pPr/>
              <a:t>21/10/2016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CEEA44F-5073-4DAE-896C-D9E93310C9BC}" type="slidenum">
              <a:rPr lang="el-GR" smtClean="0"/>
              <a:pPr/>
              <a:t>‹#›</a:t>
            </a:fld>
            <a:endParaRPr lang="el-GR"/>
          </a:p>
        </p:txBody>
      </p:sp>
      <p:pic>
        <p:nvPicPr>
          <p:cNvPr id="7" name="Picture 2" descr="ipurgio-aminas"/>
          <p:cNvPicPr>
            <a:picLocks noChangeAspect="1" noChangeArrowheads="1"/>
          </p:cNvPicPr>
          <p:nvPr userDrawn="1"/>
        </p:nvPicPr>
        <p:blipFill>
          <a:blip r:embed="rId2" cstate="print"/>
          <a:srcRect/>
          <a:stretch>
            <a:fillRect/>
          </a:stretch>
        </p:blipFill>
        <p:spPr bwMode="auto">
          <a:xfrm>
            <a:off x="8100392" y="152565"/>
            <a:ext cx="862061" cy="1116000"/>
          </a:xfrm>
          <a:prstGeom prst="rect">
            <a:avLst/>
          </a:prstGeom>
          <a:noFill/>
          <a:ln w="9525">
            <a:noFill/>
            <a:miter lim="800000"/>
            <a:headEnd/>
            <a:tailEnd/>
          </a:ln>
        </p:spPr>
      </p:pic>
      <p:pic>
        <p:nvPicPr>
          <p:cNvPr id="8" name="9 - Εικόνα" descr="KSED sima.png"/>
          <p:cNvPicPr>
            <a:picLocks noChangeAspect="1"/>
          </p:cNvPicPr>
          <p:nvPr userDrawn="1"/>
        </p:nvPicPr>
        <p:blipFill>
          <a:blip r:embed="rId3" cstate="print"/>
          <a:srcRect/>
          <a:stretch>
            <a:fillRect/>
          </a:stretch>
        </p:blipFill>
        <p:spPr bwMode="auto">
          <a:xfrm>
            <a:off x="179512" y="188639"/>
            <a:ext cx="859736" cy="1080000"/>
          </a:xfrm>
          <a:prstGeom prst="rect">
            <a:avLst/>
          </a:prstGeom>
          <a:noFill/>
          <a:ln w="9525">
            <a:noFill/>
            <a:miter lim="800000"/>
            <a:headEnd/>
            <a:tailEnd/>
          </a:ln>
        </p:spPr>
      </p:pic>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C4A8C"/>
        </a:solidFill>
        <a:effectLst/>
      </p:bgPr>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4" name="13 - Θέση ημερομηνίας"/>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1F8A72E-28D2-4440-BA2C-8FF86F00857A}" type="datetime1">
              <a:rPr lang="el-GR" smtClean="0"/>
              <a:pPr/>
              <a:t>21/10/2016</a:t>
            </a:fld>
            <a:endParaRPr lang="el-GR"/>
          </a:p>
        </p:txBody>
      </p:sp>
      <p:sp>
        <p:nvSpPr>
          <p:cNvPr id="3" name="2 - Θέση υποσέλιδου"/>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a:p>
        </p:txBody>
      </p:sp>
      <p:sp>
        <p:nvSpPr>
          <p:cNvPr id="23" name="22 - Θέση αριθμού διαφάνειας"/>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CEEA44F-5073-4DAE-896C-D9E93310C9BC}"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0" r:id="rId7"/>
    <p:sldLayoutId id="2147483671" r:id="rId8"/>
  </p:sldLayoutIdLst>
  <p:transition/>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video" Target="https://www.youtube.com/embed/JYDngR7ZiIM"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764704"/>
            <a:ext cx="9144000" cy="576064"/>
          </a:xfrm>
        </p:spPr>
        <p:txBody>
          <a:bodyPr>
            <a:noAutofit/>
          </a:bodyPr>
          <a:lstStyle/>
          <a:p>
            <a:r>
              <a:rPr lang="en-US" sz="3200" b="1" dirty="0">
                <a:effectLst/>
                <a:latin typeface="Arial" pitchFamily="34" charset="0"/>
                <a:cs typeface="Arial" pitchFamily="34" charset="0"/>
              </a:rPr>
              <a:t>JOINT RESCUE COORDINATION CENTER</a:t>
            </a:r>
            <a:br>
              <a:rPr lang="en-US" sz="3200" b="1" dirty="0">
                <a:effectLst/>
                <a:latin typeface="Arial" pitchFamily="34" charset="0"/>
                <a:cs typeface="Arial" pitchFamily="34" charset="0"/>
              </a:rPr>
            </a:br>
            <a:r>
              <a:rPr lang="en-US" sz="3200" dirty="0" err="1">
                <a:effectLst/>
                <a:latin typeface="Arial" pitchFamily="34" charset="0"/>
                <a:cs typeface="Arial" pitchFamily="34" charset="0"/>
              </a:rPr>
              <a:t>larnaca</a:t>
            </a:r>
            <a:endParaRPr lang="el-GR" sz="3200" b="1" dirty="0">
              <a:effectLst/>
              <a:latin typeface="Arial" pitchFamily="34" charset="0"/>
              <a:cs typeface="Arial" pitchFamily="34" charset="0"/>
            </a:endParaRPr>
          </a:p>
        </p:txBody>
      </p:sp>
      <p:pic>
        <p:nvPicPr>
          <p:cNvPr id="7" name="6 - Εικόνα" descr="KSED sima.png"/>
          <p:cNvPicPr>
            <a:picLocks noChangeAspect="1"/>
          </p:cNvPicPr>
          <p:nvPr/>
        </p:nvPicPr>
        <p:blipFill>
          <a:blip r:embed="rId3" cstate="print"/>
          <a:stretch>
            <a:fillRect/>
          </a:stretch>
        </p:blipFill>
        <p:spPr>
          <a:xfrm>
            <a:off x="3826547" y="1484784"/>
            <a:ext cx="1512169" cy="1800203"/>
          </a:xfrm>
          <a:prstGeom prst="rect">
            <a:avLst/>
          </a:prstGeom>
        </p:spPr>
      </p:pic>
      <p:sp>
        <p:nvSpPr>
          <p:cNvPr id="10" name="1 - Τίτλος"/>
          <p:cNvSpPr txBox="1">
            <a:spLocks/>
          </p:cNvSpPr>
          <p:nvPr/>
        </p:nvSpPr>
        <p:spPr>
          <a:xfrm>
            <a:off x="0" y="3954483"/>
            <a:ext cx="9144000" cy="914677"/>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a:buClr>
                <a:prstClr val="white">
                  <a:shade val="95000"/>
                </a:prstClr>
              </a:buClr>
            </a:pPr>
            <a:r>
              <a:rPr lang="en-US" sz="3200" dirty="0">
                <a:effectLst/>
                <a:latin typeface="Arial" pitchFamily="34" charset="0"/>
                <a:cs typeface="Arial" pitchFamily="34" charset="0"/>
              </a:rPr>
              <a:t>search &amp; rescue system  </a:t>
            </a:r>
          </a:p>
          <a:p>
            <a:pPr>
              <a:buClr>
                <a:prstClr val="white">
                  <a:shade val="95000"/>
                </a:prstClr>
              </a:buClr>
            </a:pPr>
            <a:r>
              <a:rPr lang="en-US" sz="3200" dirty="0">
                <a:effectLst/>
                <a:latin typeface="Arial" pitchFamily="34" charset="0"/>
                <a:cs typeface="Arial" pitchFamily="34" charset="0"/>
              </a:rPr>
              <a:t>Of the republic of cyprus</a:t>
            </a:r>
          </a:p>
          <a:p>
            <a:pPr>
              <a:buClr>
                <a:prstClr val="white">
                  <a:shade val="95000"/>
                </a:prstClr>
              </a:buClr>
            </a:pPr>
            <a:r>
              <a:rPr lang="en-US" sz="2400" dirty="0">
                <a:effectLst>
                  <a:outerShdw blurRad="38100" dist="38100" dir="2700000" algn="tl">
                    <a:srgbClr val="000000">
                      <a:alpha val="43137"/>
                    </a:srgbClr>
                  </a:outerShdw>
                </a:effectLst>
                <a:latin typeface="Arial" pitchFamily="34" charset="0"/>
                <a:cs typeface="Arial" pitchFamily="34" charset="0"/>
              </a:rPr>
              <a:t>RESEARCH &amp; DEVELOPMENT</a:t>
            </a:r>
          </a:p>
        </p:txBody>
      </p:sp>
      <p:sp>
        <p:nvSpPr>
          <p:cNvPr id="8" name="7 - TextBox"/>
          <p:cNvSpPr txBox="1"/>
          <p:nvPr/>
        </p:nvSpPr>
        <p:spPr>
          <a:xfrm>
            <a:off x="755576" y="5803003"/>
            <a:ext cx="8064896" cy="369332"/>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latin typeface="Arial" pitchFamily="34" charset="0"/>
                <a:cs typeface="Arial" pitchFamily="34" charset="0"/>
              </a:rPr>
              <a:t>Cpt (AF) Iacovos Stylianides – Ops </a:t>
            </a:r>
            <a:r>
              <a:rPr lang="en-US" b="1" dirty="0" err="1">
                <a:latin typeface="Arial" pitchFamily="34" charset="0"/>
                <a:cs typeface="Arial" pitchFamily="34" charset="0"/>
              </a:rPr>
              <a:t>Dpt</a:t>
            </a:r>
            <a:r>
              <a:rPr lang="en-US" b="1" dirty="0">
                <a:latin typeface="Arial" pitchFamily="34" charset="0"/>
                <a:cs typeface="Arial" pitchFamily="34" charset="0"/>
              </a:rPr>
              <a:t> </a:t>
            </a:r>
            <a:endParaRPr lang="el-GR" dirty="0">
              <a:latin typeface="Arial" pitchFamily="34" charset="0"/>
              <a:cs typeface="Arial" pitchFamily="34" charset="0"/>
            </a:endParaRPr>
          </a:p>
        </p:txBody>
      </p:sp>
      <p:sp>
        <p:nvSpPr>
          <p:cNvPr id="12" name="8 - TextBox"/>
          <p:cNvSpPr txBox="1"/>
          <p:nvPr/>
        </p:nvSpPr>
        <p:spPr>
          <a:xfrm>
            <a:off x="4509232" y="6228020"/>
            <a:ext cx="4104456" cy="369332"/>
          </a:xfrm>
          <a:prstGeom prst="rect">
            <a:avLst/>
          </a:prstGeom>
          <a:noFill/>
        </p:spPr>
        <p:txBody>
          <a:bodyPr wrap="square" rtlCol="0">
            <a:sp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latin typeface="Arial" pitchFamily="34" charset="0"/>
                <a:cs typeface="Arial" pitchFamily="34" charset="0"/>
              </a:rPr>
              <a:t>21 October  2016 </a:t>
            </a:r>
            <a:endParaRPr lang="el-GR" b="1" dirty="0">
              <a:latin typeface="Arial" pitchFamily="34" charset="0"/>
              <a:cs typeface="Arial" pitchFamily="34" charset="0"/>
            </a:endParaRPr>
          </a:p>
        </p:txBody>
      </p:sp>
    </p:spTree>
    <p:extLst>
      <p:ext uri="{BB962C8B-B14F-4D97-AF65-F5344CB8AC3E}">
        <p14:creationId xmlns:p14="http://schemas.microsoft.com/office/powerpoint/2010/main" val="338688385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p:nvPr/>
        </p:nvSpPr>
        <p:spPr>
          <a:xfrm>
            <a:off x="107504" y="1529940"/>
            <a:ext cx="8892480" cy="6063198"/>
          </a:xfrm>
          <a:prstGeom prst="rect">
            <a:avLst/>
          </a:prstGeom>
        </p:spPr>
        <p:txBody>
          <a:bodyPr wrap="square">
            <a:spAutoFit/>
          </a:bodyPr>
          <a:lstStyle/>
          <a:p>
            <a:pPr fontAlgn="base">
              <a:spcBef>
                <a:spcPct val="0"/>
              </a:spcBef>
              <a:spcAft>
                <a:spcPct val="0"/>
              </a:spcAft>
            </a:pPr>
            <a:r>
              <a:rPr lang="en-US" sz="2000" b="1" dirty="0">
                <a:solidFill>
                  <a:srgbClr val="FFFFFF"/>
                </a:solidFill>
                <a:latin typeface="Arial" pitchFamily="34" charset="0"/>
                <a:cs typeface="Arial" pitchFamily="34" charset="0"/>
              </a:rPr>
              <a:t>  JRCC can also utilize the following services</a:t>
            </a:r>
            <a:r>
              <a:rPr lang="el-GR" sz="2000" b="1" dirty="0">
                <a:solidFill>
                  <a:srgbClr val="FFFFFF"/>
                </a:solidFill>
                <a:latin typeface="Arial" pitchFamily="34" charset="0"/>
                <a:cs typeface="Arial" pitchFamily="34" charset="0"/>
              </a:rPr>
              <a:t>:</a:t>
            </a:r>
            <a:endParaRPr lang="en-US" sz="2000" b="1" dirty="0">
              <a:solidFill>
                <a:srgbClr val="FFFFFF"/>
              </a:solidFill>
              <a:latin typeface="Arial" pitchFamily="34" charset="0"/>
              <a:cs typeface="Arial" pitchFamily="34" charset="0"/>
            </a:endParaRP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FFFF"/>
                </a:solidFill>
                <a:latin typeface="Arial" pitchFamily="34" charset="0"/>
                <a:cs typeface="Arial" pitchFamily="34" charset="0"/>
              </a:rPr>
              <a:t>Aircrafts  from  the </a:t>
            </a:r>
            <a:r>
              <a:rPr lang="en-US" sz="2000" b="1" dirty="0">
                <a:solidFill>
                  <a:srgbClr val="FFC000"/>
                </a:solidFill>
                <a:latin typeface="Arial" pitchFamily="34" charset="0"/>
                <a:cs typeface="Arial" pitchFamily="34" charset="0"/>
              </a:rPr>
              <a:t>Forestry  Department.</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Cyprus Police </a:t>
            </a:r>
            <a:r>
              <a:rPr lang="en-US" sz="2000" b="1" dirty="0">
                <a:solidFill>
                  <a:srgbClr val="FFFFFF"/>
                </a:solidFill>
                <a:latin typeface="Arial" pitchFamily="34" charset="0"/>
                <a:cs typeface="Arial" pitchFamily="34" charset="0"/>
              </a:rPr>
              <a:t>Emergency Response Unit.</a:t>
            </a:r>
          </a:p>
          <a:p>
            <a:pPr marL="342900" indent="-342900" algn="just" fontAlgn="base">
              <a:spcBef>
                <a:spcPct val="0"/>
              </a:spcBef>
              <a:spcAft>
                <a:spcPct val="0"/>
              </a:spcAft>
            </a:pPr>
            <a:r>
              <a:rPr lang="en-US" sz="2000" b="1" dirty="0">
                <a:solidFill>
                  <a:srgbClr val="FFFFFF"/>
                </a:solidFill>
                <a:latin typeface="Arial" pitchFamily="34" charset="0"/>
                <a:cs typeface="Arial" pitchFamily="34" charset="0"/>
              </a:rPr>
              <a:t> </a:t>
            </a: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Lifeguards</a:t>
            </a:r>
            <a:r>
              <a:rPr lang="en-US" sz="2000" b="1" dirty="0">
                <a:solidFill>
                  <a:srgbClr val="FFFFFF"/>
                </a:solidFill>
                <a:latin typeface="Arial" pitchFamily="34" charset="0"/>
                <a:cs typeface="Arial" pitchFamily="34" charset="0"/>
              </a:rPr>
              <a:t> &amp; Tug Boats.   </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Merchant ships or  Warships</a:t>
            </a:r>
            <a:r>
              <a:rPr lang="en-US" sz="2000" b="1" dirty="0">
                <a:solidFill>
                  <a:srgbClr val="FFFFFF"/>
                </a:solidFill>
                <a:latin typeface="Arial" pitchFamily="34" charset="0"/>
                <a:cs typeface="Arial" pitchFamily="34" charset="0"/>
              </a:rPr>
              <a:t>, cruising in the vicinity of the incident.</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FFFF"/>
                </a:solidFill>
                <a:latin typeface="Arial" pitchFamily="34" charset="0"/>
                <a:cs typeface="Arial" pitchFamily="34" charset="0"/>
              </a:rPr>
              <a:t>Groups of Personnel and Assets of </a:t>
            </a:r>
            <a:r>
              <a:rPr lang="en-US" sz="2000" b="1" dirty="0">
                <a:solidFill>
                  <a:srgbClr val="FFC000"/>
                </a:solidFill>
                <a:latin typeface="Arial" pitchFamily="34" charset="0"/>
                <a:cs typeface="Arial" pitchFamily="34" charset="0"/>
              </a:rPr>
              <a:t>National Guard, Police Force, Civil Defense, District  Administration and Cyprus Red Cross.</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FFFF"/>
                </a:solidFill>
                <a:latin typeface="Arial" pitchFamily="34" charset="0"/>
                <a:cs typeface="Arial" pitchFamily="34" charset="0"/>
              </a:rPr>
              <a:t>Rescue Vessels (RV) of </a:t>
            </a:r>
            <a:r>
              <a:rPr lang="en-US" sz="2000" b="1" dirty="0">
                <a:solidFill>
                  <a:srgbClr val="FFC000"/>
                </a:solidFill>
                <a:latin typeface="Arial" pitchFamily="34" charset="0"/>
                <a:cs typeface="Arial" pitchFamily="34" charset="0"/>
              </a:rPr>
              <a:t>Fisheries and Marine Research Department</a:t>
            </a:r>
            <a:r>
              <a:rPr lang="el-GR" sz="2000" b="1" dirty="0">
                <a:solidFill>
                  <a:srgbClr val="FFC000"/>
                </a:solidFill>
                <a:latin typeface="Arial" pitchFamily="34" charset="0"/>
                <a:cs typeface="Arial" pitchFamily="34" charset="0"/>
              </a:rPr>
              <a:t>.</a:t>
            </a: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EDT Offshore Company </a:t>
            </a:r>
            <a:r>
              <a:rPr lang="en-US" sz="2000" b="1" dirty="0">
                <a:solidFill>
                  <a:prstClr val="white"/>
                </a:solidFill>
                <a:latin typeface="Arial" pitchFamily="34" charset="0"/>
                <a:cs typeface="Arial" pitchFamily="34" charset="0"/>
              </a:rPr>
              <a:t>support Vessels to the Oil and Gas industry.</a:t>
            </a: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endParaRPr lang="en-US" sz="2400" b="1" dirty="0">
              <a:solidFill>
                <a:srgbClr val="FFC000"/>
              </a:solidFill>
              <a:latin typeface="Arial" pitchFamily="34" charset="0"/>
              <a:cs typeface="Arial" pitchFamily="34" charset="0"/>
            </a:endParaRPr>
          </a:p>
          <a:p>
            <a:pPr fontAlgn="base">
              <a:spcBef>
                <a:spcPct val="0"/>
              </a:spcBef>
              <a:spcAft>
                <a:spcPct val="0"/>
              </a:spcAft>
            </a:pPr>
            <a:endParaRPr lang="en-US" sz="2400" dirty="0">
              <a:solidFill>
                <a:srgbClr val="FFFFFF"/>
              </a:solidFill>
              <a:latin typeface="Arial" pitchFamily="34" charset="0"/>
              <a:cs typeface="Arial" pitchFamily="34" charset="0"/>
            </a:endParaRPr>
          </a:p>
        </p:txBody>
      </p:sp>
      <p:sp>
        <p:nvSpPr>
          <p:cNvPr id="6" name="1 - Τίτλος"/>
          <p:cNvSpPr txBox="1">
            <a:spLocks/>
          </p:cNvSpPr>
          <p:nvPr/>
        </p:nvSpPr>
        <p:spPr>
          <a:xfrm>
            <a:off x="0" y="18864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7" name="9 - Ορθογώνιο"/>
          <p:cNvSpPr/>
          <p:nvPr/>
        </p:nvSpPr>
        <p:spPr>
          <a:xfrm>
            <a:off x="0" y="836712"/>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SAR UNITS / </a:t>
            </a:r>
            <a:r>
              <a:rPr lang="en-US" sz="2400" b="1" u="sng" dirty="0">
                <a:solidFill>
                  <a:prstClr val="white"/>
                </a:solidFill>
                <a:latin typeface="Arial" pitchFamily="34" charset="0"/>
                <a:cs typeface="Arial" pitchFamily="34" charset="0"/>
              </a:rPr>
              <a:t>AUXILIARY RESOURCES</a:t>
            </a:r>
            <a:endParaRPr lang="en-GB" sz="2400" b="1" u="sng" dirty="0">
              <a:solidFill>
                <a:prstClr val="white"/>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10</a:t>
            </a:fld>
            <a:endParaRPr lang="el-GR" dirty="0">
              <a:solidFill>
                <a:prstClr val="white">
                  <a:shade val="50000"/>
                </a:prstClr>
              </a:solidFill>
              <a:latin typeface="Arial" pitchFamily="34" charset="0"/>
              <a:cs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00807"/>
            <a:ext cx="3252327" cy="223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0669" y="1627533"/>
            <a:ext cx="3448008" cy="249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000" y="1516478"/>
            <a:ext cx="3528000" cy="271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648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112713"/>
            <a:ext cx="8229600" cy="1143000"/>
          </a:xfrm>
          <a:ln>
            <a:noFill/>
          </a:ln>
        </p:spPr>
        <p:txBody>
          <a:bodyPr>
            <a:normAutofit fontScale="90000"/>
          </a:bodyPr>
          <a:lstStyle/>
          <a:p>
            <a:br>
              <a:rPr lang="el-GR" sz="3600" b="1" spc="50" dirty="0">
                <a:ln w="12700" cmpd="sng">
                  <a:solidFill>
                    <a:sysClr val="windowText" lastClr="000000"/>
                  </a:solidFill>
                  <a:prstDash val="solid"/>
                </a:ln>
                <a:solidFill>
                  <a:srgbClr val="FFC000"/>
                </a:solidFill>
              </a:rPr>
            </a:br>
            <a:br>
              <a:rPr lang="en-GB" sz="3600" b="1" spc="50" dirty="0">
                <a:ln w="12700" cmpd="sng">
                  <a:solidFill>
                    <a:sysClr val="windowText" lastClr="000000"/>
                  </a:solidFill>
                  <a:prstDash val="solid"/>
                </a:ln>
                <a:solidFill>
                  <a:srgbClr val="FFC000"/>
                </a:solidFill>
              </a:rPr>
            </a:br>
            <a:br>
              <a:rPr lang="en-GB" sz="3600" b="1" spc="50" dirty="0">
                <a:ln w="12700" cmpd="sng">
                  <a:solidFill>
                    <a:sysClr val="windowText" lastClr="000000"/>
                  </a:solidFill>
                  <a:prstDash val="solid"/>
                </a:ln>
                <a:solidFill>
                  <a:srgbClr val="FFC000"/>
                </a:solidFill>
              </a:rPr>
            </a:br>
            <a:r>
              <a:rPr lang="en-US" sz="3600" dirty="0">
                <a:solidFill>
                  <a:schemeClr val="accent1"/>
                </a:solidFill>
                <a:effectLst/>
                <a:latin typeface="Arial" pitchFamily="34" charset="0"/>
                <a:cs typeface="Arial" pitchFamily="34" charset="0"/>
              </a:rPr>
              <a:t>JRCC LARNACA</a:t>
            </a:r>
            <a:br>
              <a:rPr lang="en-US" sz="3600" dirty="0">
                <a:effectLst/>
                <a:latin typeface="Arial" pitchFamily="34" charset="0"/>
                <a:cs typeface="Arial" pitchFamily="34" charset="0"/>
              </a:rPr>
            </a:br>
            <a:r>
              <a:rPr lang="en-GB" sz="2700" u="sng" spc="50" dirty="0">
                <a:ln w="0" cmpd="sng">
                  <a:noFill/>
                  <a:prstDash val="solid"/>
                </a:ln>
                <a:effectLst/>
                <a:latin typeface="Arial" pitchFamily="34" charset="0"/>
                <a:ea typeface="Verdana" pitchFamily="34" charset="0"/>
                <a:cs typeface="Arial" pitchFamily="34" charset="0"/>
              </a:rPr>
              <a:t>COASTAL SERVICES-CYPRUS RADIO</a:t>
            </a:r>
            <a:br>
              <a:rPr lang="en-GB" sz="2700" u="sng" spc="50" dirty="0">
                <a:ln w="3175" cmpd="sng">
                  <a:solidFill>
                    <a:sysClr val="windowText" lastClr="000000"/>
                  </a:solidFill>
                  <a:prstDash val="solid"/>
                </a:ln>
                <a:solidFill>
                  <a:schemeClr val="tx1"/>
                </a:solidFill>
                <a:latin typeface="Verdana" pitchFamily="34" charset="0"/>
                <a:ea typeface="Verdana" pitchFamily="34" charset="0"/>
                <a:cs typeface="Verdana" pitchFamily="34" charset="0"/>
              </a:rPr>
            </a:br>
            <a:br>
              <a:rPr lang="el-GR" b="1" spc="50" dirty="0">
                <a:ln w="12700" cmpd="sng">
                  <a:solidFill>
                    <a:sysClr val="windowText" lastClr="000000"/>
                  </a:solidFill>
                  <a:prstDash val="solid"/>
                </a:ln>
                <a:solidFill>
                  <a:schemeClr val="tx1"/>
                </a:solidFill>
              </a:rPr>
            </a:br>
            <a:endParaRPr lang="el-GR" dirty="0">
              <a:solidFill>
                <a:schemeClr val="tx1"/>
              </a:solidFill>
            </a:endParaRPr>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1403" y="1400287"/>
            <a:ext cx="8144193" cy="483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55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 Τίτλος"/>
          <p:cNvSpPr>
            <a:spLocks noGrp="1"/>
          </p:cNvSpPr>
          <p:nvPr>
            <p:ph type="title"/>
          </p:nvPr>
        </p:nvSpPr>
        <p:spPr>
          <a:xfrm>
            <a:off x="0" y="44624"/>
            <a:ext cx="9144000" cy="936104"/>
          </a:xfrm>
        </p:spPr>
        <p:txBody>
          <a:bodyPr>
            <a:normAutofit/>
          </a:bodyPr>
          <a:lstStyle/>
          <a:p>
            <a:r>
              <a:rPr lang="en-US" sz="2800" b="1" dirty="0">
                <a:effectLst/>
                <a:latin typeface="Arial" pitchFamily="34" charset="0"/>
                <a:cs typeface="Arial" pitchFamily="34" charset="0"/>
              </a:rPr>
              <a:t>JRCC LARNACA</a:t>
            </a:r>
            <a:endParaRPr lang="el-GR" sz="2800" b="1" dirty="0">
              <a:effectLst/>
              <a:latin typeface="Arial" pitchFamily="34" charset="0"/>
              <a:cs typeface="Arial" pitchFamily="34" charset="0"/>
            </a:endParaRPr>
          </a:p>
        </p:txBody>
      </p:sp>
      <p:sp>
        <p:nvSpPr>
          <p:cNvPr id="9" name="9 - Ορθογώνιο"/>
          <p:cNvSpPr/>
          <p:nvPr/>
        </p:nvSpPr>
        <p:spPr>
          <a:xfrm>
            <a:off x="0" y="1002794"/>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SAR OPERATIONS PER YEAR</a:t>
            </a:r>
          </a:p>
        </p:txBody>
      </p:sp>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12</a:t>
            </a:fld>
            <a:endParaRPr lang="el-GR" dirty="0">
              <a:solidFill>
                <a:prstClr val="white">
                  <a:shade val="50000"/>
                </a:prstClr>
              </a:solidFill>
              <a:latin typeface="Arial" pitchFamily="34" charset="0"/>
              <a:cs typeface="Arial" pitchFamily="34" charset="0"/>
            </a:endParaRPr>
          </a:p>
        </p:txBody>
      </p:sp>
      <p:graphicFrame>
        <p:nvGraphicFramePr>
          <p:cNvPr id="7" name="Chart 6"/>
          <p:cNvGraphicFramePr/>
          <p:nvPr>
            <p:extLst>
              <p:ext uri="{D42A27DB-BD31-4B8C-83A1-F6EECF244321}">
                <p14:modId xmlns:p14="http://schemas.microsoft.com/office/powerpoint/2010/main" val="3474501879"/>
              </p:ext>
            </p:extLst>
          </p:nvPr>
        </p:nvGraphicFramePr>
        <p:xfrm>
          <a:off x="31531" y="1844824"/>
          <a:ext cx="9175750" cy="4366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26443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 Τίτλος"/>
          <p:cNvSpPr>
            <a:spLocks noGrp="1"/>
          </p:cNvSpPr>
          <p:nvPr>
            <p:ph type="title"/>
          </p:nvPr>
        </p:nvSpPr>
        <p:spPr>
          <a:xfrm>
            <a:off x="0" y="44624"/>
            <a:ext cx="9144000" cy="936104"/>
          </a:xfrm>
        </p:spPr>
        <p:txBody>
          <a:bodyPr>
            <a:normAutofit/>
          </a:bodyPr>
          <a:lstStyle/>
          <a:p>
            <a:r>
              <a:rPr lang="en-US" sz="2800" b="1" dirty="0">
                <a:effectLst/>
                <a:latin typeface="Arial" pitchFamily="34" charset="0"/>
                <a:cs typeface="Arial" pitchFamily="34" charset="0"/>
              </a:rPr>
              <a:t>JRCC LARNACA</a:t>
            </a:r>
            <a:endParaRPr lang="el-GR" sz="2800" b="1" dirty="0">
              <a:effectLst/>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13</a:t>
            </a:fld>
            <a:endParaRPr lang="el-GR" dirty="0">
              <a:solidFill>
                <a:prstClr val="white">
                  <a:shade val="50000"/>
                </a:prstClr>
              </a:solidFill>
              <a:latin typeface="Arial" pitchFamily="34" charset="0"/>
              <a:cs typeface="Arial" pitchFamily="34" charset="0"/>
            </a:endParaRPr>
          </a:p>
        </p:txBody>
      </p:sp>
      <p:sp>
        <p:nvSpPr>
          <p:cNvPr id="6" name="9 - Ορθογώνιο"/>
          <p:cNvSpPr/>
          <p:nvPr/>
        </p:nvSpPr>
        <p:spPr>
          <a:xfrm>
            <a:off x="0" y="951111"/>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PERSONS RESCUED PER YEAR</a:t>
            </a:r>
          </a:p>
        </p:txBody>
      </p:sp>
      <p:graphicFrame>
        <p:nvGraphicFramePr>
          <p:cNvPr id="7" name="Chart 6"/>
          <p:cNvGraphicFramePr/>
          <p:nvPr>
            <p:extLst>
              <p:ext uri="{D42A27DB-BD31-4B8C-83A1-F6EECF244321}">
                <p14:modId xmlns:p14="http://schemas.microsoft.com/office/powerpoint/2010/main" val="2925002288"/>
              </p:ext>
            </p:extLst>
          </p:nvPr>
        </p:nvGraphicFramePr>
        <p:xfrm>
          <a:off x="-19050" y="1772817"/>
          <a:ext cx="9182100" cy="46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48398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rPr>
              <a:pPr/>
              <a:t>14</a:t>
            </a:fld>
            <a:endParaRPr lang="el-GR">
              <a:solidFill>
                <a:prstClr val="white">
                  <a:shade val="50000"/>
                </a:prstClr>
              </a:solidFill>
            </a:endParaRPr>
          </a:p>
        </p:txBody>
      </p:sp>
      <p:sp>
        <p:nvSpPr>
          <p:cNvPr id="6" name="9 - Ορθογώνιο"/>
          <p:cNvSpPr/>
          <p:nvPr/>
        </p:nvSpPr>
        <p:spPr>
          <a:xfrm>
            <a:off x="0" y="1340768"/>
            <a:ext cx="9144000" cy="400110"/>
          </a:xfrm>
          <a:prstGeom prst="rect">
            <a:avLst/>
          </a:prstGeom>
        </p:spPr>
        <p:txBody>
          <a:bodyPr wrap="square">
            <a:spAutoFit/>
          </a:bodyPr>
          <a:lstStyle/>
          <a:p>
            <a:pPr marL="342900" indent="-342900" algn="ctr">
              <a:spcBef>
                <a:spcPct val="20000"/>
              </a:spcBef>
              <a:defRPr/>
            </a:pPr>
            <a:r>
              <a:rPr lang="en-GB" sz="2000" u="sng" dirty="0">
                <a:solidFill>
                  <a:prstClr val="white"/>
                </a:solidFill>
                <a:effectLst>
                  <a:outerShdw blurRad="38100" dist="38100" dir="2700000" algn="tl">
                    <a:srgbClr val="000000">
                      <a:alpha val="43137"/>
                    </a:srgbClr>
                  </a:outerShdw>
                </a:effectLst>
                <a:latin typeface="Arial" pitchFamily="34" charset="0"/>
                <a:cs typeface="Arial" pitchFamily="34" charset="0"/>
              </a:rPr>
              <a:t>MASS RESCUE OPERATION OF MIGRANTS - REFUGEES</a:t>
            </a:r>
          </a:p>
        </p:txBody>
      </p:sp>
      <p:sp>
        <p:nvSpPr>
          <p:cNvPr id="8" name="1 - Τίτλος"/>
          <p:cNvSpPr txBox="1">
            <a:spLocks/>
          </p:cNvSpPr>
          <p:nvPr/>
        </p:nvSpPr>
        <p:spPr>
          <a:xfrm>
            <a:off x="0" y="188640"/>
            <a:ext cx="9144000" cy="765666"/>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lnSpc>
                <a:spcPct val="120000"/>
              </a:lnSpc>
              <a:spcBef>
                <a:spcPts val="300"/>
              </a:spcBef>
            </a:pPr>
            <a:r>
              <a:rPr lang="en-US" sz="2400" u="sng" dirty="0">
                <a:solidFill>
                  <a:schemeClr val="accent1"/>
                </a:solidFill>
                <a:effectLst/>
                <a:latin typeface="Arial" pitchFamily="34" charset="0"/>
                <a:cs typeface="Arial" pitchFamily="34" charset="0"/>
              </a:rPr>
              <a:t>JRCC LARNACA</a:t>
            </a:r>
          </a:p>
          <a:p>
            <a:pPr>
              <a:lnSpc>
                <a:spcPct val="120000"/>
              </a:lnSpc>
              <a:spcBef>
                <a:spcPts val="300"/>
              </a:spcBef>
            </a:pPr>
            <a:r>
              <a:rPr lang="en-US" sz="2200" u="sng" dirty="0">
                <a:solidFill>
                  <a:schemeClr val="tx1"/>
                </a:solidFill>
                <a:effectLst/>
                <a:latin typeface="Arial" pitchFamily="34" charset="0"/>
                <a:cs typeface="Arial" pitchFamily="34" charset="0"/>
              </a:rPr>
              <a:t>REAL LIFE SAR INCIDENTS</a:t>
            </a:r>
            <a:endParaRPr lang="el-GR" sz="2200" u="sng" dirty="0">
              <a:solidFill>
                <a:schemeClr val="tx1"/>
              </a:solidFill>
              <a:effectLst/>
              <a:cs typeface="Arial" pitchFamily="34" charset="0"/>
            </a:endParaRPr>
          </a:p>
        </p:txBody>
      </p:sp>
      <p:pic>
        <p:nvPicPr>
          <p:cNvPr id="1027" name="Picture 3" descr="\\Ksedserver\αρχεία κσεδ\Επιτελείο\Τμ. Επιχειρήσεων\ΣΥΣΚΕΨΗ ΕΠΙΧΕΙΡΗΣΗΣ MRO 24 ΣΕΠ 2015\foto\image-a2ba2ffed7a1da4872a801a26637fbd5f22a4a1ed00bd354812e3381c0467e9a-V.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778"/>
          <a:stretch/>
        </p:blipFill>
        <p:spPr bwMode="auto">
          <a:xfrm>
            <a:off x="323528" y="2204864"/>
            <a:ext cx="3528392" cy="4197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descr="Z:\Επιτελείο\Τμ. ΚΕΠΙΧ\22.00.00 WEBSITE\2014_09_25 - Επιχείρηση Μαζικής Διάσωσης\1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6" r="1666" b="1948"/>
          <a:stretch/>
        </p:blipFill>
        <p:spPr bwMode="auto">
          <a:xfrm>
            <a:off x="3995936" y="2381204"/>
            <a:ext cx="4825600" cy="3671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63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245225"/>
            <a:ext cx="2286000" cy="476250"/>
          </a:xfrm>
        </p:spPr>
        <p:txBody>
          <a:bodyPr/>
          <a:lstStyle/>
          <a:p>
            <a:pPr>
              <a:defRPr/>
            </a:pPr>
            <a:fld id="{0D55FB13-D517-43FB-B5DF-E7313E5778C5}" type="slidenum">
              <a:rPr lang="el-GR"/>
              <a:pPr>
                <a:defRPr/>
              </a:pPr>
              <a:t>15</a:t>
            </a:fld>
            <a:endParaRPr lang="el-GR" dirty="0"/>
          </a:p>
        </p:txBody>
      </p:sp>
      <p:pic>
        <p:nvPicPr>
          <p:cNvPr id="5" name="Picture 4"/>
          <p:cNvPicPr/>
          <p:nvPr/>
        </p:nvPicPr>
        <p:blipFill>
          <a:blip r:embed="rId3" cstate="print">
            <a:extLst>
              <a:ext uri="{28A0092B-C50C-407E-A947-70E740481C1C}">
                <a14:useLocalDpi xmlns:a14="http://schemas.microsoft.com/office/drawing/2010/main" val="0"/>
              </a:ext>
            </a:extLst>
          </a:blip>
          <a:srcRect l="19865" t="12148" r="14229" b="10326"/>
          <a:stretch>
            <a:fillRect/>
          </a:stretch>
        </p:blipFill>
        <p:spPr bwMode="auto">
          <a:xfrm>
            <a:off x="611560" y="1412776"/>
            <a:ext cx="7920880" cy="5184576"/>
          </a:xfrm>
          <a:prstGeom prst="rect">
            <a:avLst/>
          </a:prstGeom>
          <a:noFill/>
          <a:ln>
            <a:noFill/>
          </a:ln>
        </p:spPr>
      </p:pic>
      <p:sp>
        <p:nvSpPr>
          <p:cNvPr id="9" name="1 - Τίτλος"/>
          <p:cNvSpPr txBox="1">
            <a:spLocks/>
          </p:cNvSpPr>
          <p:nvPr/>
        </p:nvSpPr>
        <p:spPr>
          <a:xfrm>
            <a:off x="0" y="260648"/>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solidFill>
                  <a:schemeClr val="accent1"/>
                </a:solidFill>
                <a:effectLst/>
                <a:latin typeface="Arial" pitchFamily="34" charset="0"/>
                <a:cs typeface="Arial" pitchFamily="34" charset="0"/>
              </a:rPr>
              <a:t>JRCC LARNACA</a:t>
            </a:r>
            <a:endParaRPr lang="el-GR" sz="2800" dirty="0">
              <a:solidFill>
                <a:schemeClr val="accent1"/>
              </a:solidFill>
              <a:effectLst/>
              <a:cs typeface="Arial" pitchFamily="34" charset="0"/>
            </a:endParaRPr>
          </a:p>
        </p:txBody>
      </p:sp>
      <p:sp>
        <p:nvSpPr>
          <p:cNvPr id="10" name="9 - Ορθογώνιο"/>
          <p:cNvSpPr/>
          <p:nvPr/>
        </p:nvSpPr>
        <p:spPr>
          <a:xfrm>
            <a:off x="0" y="879103"/>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MEDEVAC OPERATION FLOWCHART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0825" y="2492896"/>
            <a:ext cx="2842349" cy="297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3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602226" y="3670671"/>
            <a:ext cx="1074230" cy="694433"/>
            <a:chOff x="352937" y="2818859"/>
            <a:chExt cx="1074230" cy="425118"/>
          </a:xfrm>
        </p:grpSpPr>
        <p:sp>
          <p:nvSpPr>
            <p:cNvPr id="26" name="Rectangle 25"/>
            <p:cNvSpPr/>
            <p:nvPr/>
          </p:nvSpPr>
          <p:spPr>
            <a:xfrm>
              <a:off x="352937" y="2818859"/>
              <a:ext cx="1074230" cy="425118"/>
            </a:xfrm>
            <a:prstGeom prst="rect">
              <a:avLst/>
            </a:pr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7" name="Rectangle 26"/>
            <p:cNvSpPr/>
            <p:nvPr/>
          </p:nvSpPr>
          <p:spPr>
            <a:xfrm>
              <a:off x="352937" y="2818859"/>
              <a:ext cx="1074230" cy="4251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AERONAUTICAL</a:t>
              </a:r>
              <a:endParaRPr lang="el-GR" sz="1100" b="1" dirty="0">
                <a:solidFill>
                  <a:sysClr val="window" lastClr="FFFFFF"/>
                </a:solidFill>
                <a:latin typeface="Calibri"/>
              </a:endParaRPr>
            </a:p>
          </p:txBody>
        </p:sp>
      </p:grpSp>
      <p:grpSp>
        <p:nvGrpSpPr>
          <p:cNvPr id="22" name="Group 21"/>
          <p:cNvGrpSpPr/>
          <p:nvPr/>
        </p:nvGrpSpPr>
        <p:grpSpPr>
          <a:xfrm>
            <a:off x="5868144" y="3674776"/>
            <a:ext cx="1074230" cy="690326"/>
            <a:chOff x="352937" y="2791143"/>
            <a:chExt cx="1074230" cy="452836"/>
          </a:xfrm>
        </p:grpSpPr>
        <p:sp>
          <p:nvSpPr>
            <p:cNvPr id="23" name="Rectangle 22"/>
            <p:cNvSpPr/>
            <p:nvPr/>
          </p:nvSpPr>
          <p:spPr>
            <a:xfrm>
              <a:off x="352937" y="2791143"/>
              <a:ext cx="1074230" cy="452836"/>
            </a:xfrm>
            <a:prstGeom prst="rect">
              <a:avLst/>
            </a:pr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4" name="Rectangle 23"/>
            <p:cNvSpPr/>
            <p:nvPr/>
          </p:nvSpPr>
          <p:spPr>
            <a:xfrm>
              <a:off x="352937" y="2818859"/>
              <a:ext cx="1074230" cy="4251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AERONAUTICAL</a:t>
              </a:r>
              <a:endParaRPr lang="el-GR" sz="1100" b="1" dirty="0">
                <a:solidFill>
                  <a:sysClr val="window" lastClr="FFFFFF"/>
                </a:solidFill>
                <a:latin typeface="Calibri"/>
              </a:endParaRPr>
            </a:p>
          </p:txBody>
        </p:sp>
      </p:grpSp>
      <p:grpSp>
        <p:nvGrpSpPr>
          <p:cNvPr id="19" name="Group 18"/>
          <p:cNvGrpSpPr/>
          <p:nvPr/>
        </p:nvGrpSpPr>
        <p:grpSpPr>
          <a:xfrm>
            <a:off x="4139952" y="3678633"/>
            <a:ext cx="1074230" cy="686468"/>
            <a:chOff x="352937" y="2793672"/>
            <a:chExt cx="1074230" cy="450305"/>
          </a:xfrm>
        </p:grpSpPr>
        <p:sp>
          <p:nvSpPr>
            <p:cNvPr id="20" name="Rectangle 19"/>
            <p:cNvSpPr/>
            <p:nvPr/>
          </p:nvSpPr>
          <p:spPr>
            <a:xfrm>
              <a:off x="352937" y="2818859"/>
              <a:ext cx="1074230" cy="425118"/>
            </a:xfrm>
            <a:prstGeom prst="rect">
              <a:avLst/>
            </a:pr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1" name="Rectangle 20"/>
            <p:cNvSpPr/>
            <p:nvPr/>
          </p:nvSpPr>
          <p:spPr>
            <a:xfrm>
              <a:off x="352937" y="2793672"/>
              <a:ext cx="1074230" cy="4503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AERONAUTICAL</a:t>
              </a:r>
              <a:endParaRPr lang="el-GR" sz="1100" b="1" dirty="0">
                <a:solidFill>
                  <a:sysClr val="window" lastClr="FFFFFF"/>
                </a:solidFill>
                <a:latin typeface="Calibri"/>
              </a:endParaRPr>
            </a:p>
          </p:txBody>
        </p:sp>
      </p:grpSp>
      <p:sp>
        <p:nvSpPr>
          <p:cNvPr id="36" name="Freeform 35"/>
          <p:cNvSpPr/>
          <p:nvPr/>
        </p:nvSpPr>
        <p:spPr>
          <a:xfrm>
            <a:off x="1162371" y="2411329"/>
            <a:ext cx="3409628" cy="295876"/>
          </a:xfrm>
          <a:custGeom>
            <a:avLst/>
            <a:gdLst/>
            <a:ahLst/>
            <a:cxnLst/>
            <a:rect l="0" t="0" r="0" b="0"/>
            <a:pathLst>
              <a:path>
                <a:moveTo>
                  <a:pt x="3409628" y="0"/>
                </a:moveTo>
                <a:lnTo>
                  <a:pt x="3409628" y="147938"/>
                </a:lnTo>
                <a:lnTo>
                  <a:pt x="0" y="147938"/>
                </a:lnTo>
                <a:lnTo>
                  <a:pt x="0" y="295876"/>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5" name="Slide Number Placeholder 5"/>
          <p:cNvSpPr>
            <a:spLocks noGrp="1"/>
          </p:cNvSpPr>
          <p:nvPr>
            <p:ph type="sldNum" sz="quarter" idx="12"/>
          </p:nvPr>
        </p:nvSpPr>
        <p:spPr>
          <a:xfrm>
            <a:off x="8388424" y="6381328"/>
            <a:ext cx="400050" cy="357188"/>
          </a:xfrm>
        </p:spPr>
        <p:txBody>
          <a:bodyPr/>
          <a:lstStyle/>
          <a:p>
            <a:pPr>
              <a:defRPr/>
            </a:pPr>
            <a:fld id="{0BF0E3B2-974F-4FFB-AE81-6B730F4C3680}" type="slidenum">
              <a:rPr lang="el-GR">
                <a:solidFill>
                  <a:prstClr val="white">
                    <a:tint val="75000"/>
                  </a:prstClr>
                </a:solidFill>
                <a:latin typeface="Arial" pitchFamily="34" charset="0"/>
                <a:cs typeface="Arial" pitchFamily="34" charset="0"/>
              </a:rPr>
              <a:pPr>
                <a:defRPr/>
              </a:pPr>
              <a:t>16</a:t>
            </a:fld>
            <a:endParaRPr lang="el-GR" dirty="0">
              <a:solidFill>
                <a:prstClr val="white">
                  <a:tint val="75000"/>
                </a:prstClr>
              </a:solidFill>
              <a:latin typeface="Arial" pitchFamily="34" charset="0"/>
              <a:cs typeface="Arial" pitchFamily="34" charset="0"/>
            </a:endParaRPr>
          </a:p>
        </p:txBody>
      </p:sp>
      <p:sp>
        <p:nvSpPr>
          <p:cNvPr id="8" name="Freeform 7"/>
          <p:cNvSpPr/>
          <p:nvPr/>
        </p:nvSpPr>
        <p:spPr>
          <a:xfrm>
            <a:off x="4572000" y="2411329"/>
            <a:ext cx="3409628" cy="295876"/>
          </a:xfrm>
          <a:custGeom>
            <a:avLst/>
            <a:gdLst/>
            <a:ahLst/>
            <a:cxnLst/>
            <a:rect l="0" t="0" r="0" b="0"/>
            <a:pathLst>
              <a:path>
                <a:moveTo>
                  <a:pt x="0" y="0"/>
                </a:moveTo>
                <a:lnTo>
                  <a:pt x="0" y="147938"/>
                </a:lnTo>
                <a:lnTo>
                  <a:pt x="3409628" y="147938"/>
                </a:lnTo>
                <a:lnTo>
                  <a:pt x="3409628" y="295876"/>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9" name="Freeform 8"/>
          <p:cNvSpPr/>
          <p:nvPr/>
        </p:nvSpPr>
        <p:spPr>
          <a:xfrm>
            <a:off x="4572000" y="2411329"/>
            <a:ext cx="1704814" cy="295876"/>
          </a:xfrm>
          <a:custGeom>
            <a:avLst/>
            <a:gdLst/>
            <a:ahLst/>
            <a:cxnLst/>
            <a:rect l="0" t="0" r="0" b="0"/>
            <a:pathLst>
              <a:path>
                <a:moveTo>
                  <a:pt x="0" y="0"/>
                </a:moveTo>
                <a:lnTo>
                  <a:pt x="0" y="147938"/>
                </a:lnTo>
                <a:lnTo>
                  <a:pt x="1704814" y="147938"/>
                </a:lnTo>
                <a:lnTo>
                  <a:pt x="1704814" y="295876"/>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8" name="Freeform 27"/>
          <p:cNvSpPr/>
          <p:nvPr/>
        </p:nvSpPr>
        <p:spPr>
          <a:xfrm>
            <a:off x="4526280" y="2411329"/>
            <a:ext cx="91440" cy="295876"/>
          </a:xfrm>
          <a:custGeom>
            <a:avLst/>
            <a:gdLst/>
            <a:ahLst/>
            <a:cxnLst/>
            <a:rect l="0" t="0" r="0" b="0"/>
            <a:pathLst>
              <a:path>
                <a:moveTo>
                  <a:pt x="45720" y="0"/>
                </a:moveTo>
                <a:lnTo>
                  <a:pt x="45720" y="295876"/>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9" name="Freeform 28"/>
          <p:cNvSpPr/>
          <p:nvPr/>
        </p:nvSpPr>
        <p:spPr>
          <a:xfrm>
            <a:off x="2303611" y="3411675"/>
            <a:ext cx="211340" cy="2714145"/>
          </a:xfrm>
          <a:custGeom>
            <a:avLst/>
            <a:gdLst/>
            <a:ahLst/>
            <a:cxnLst/>
            <a:rect l="0" t="0" r="0" b="0"/>
            <a:pathLst>
              <a:path>
                <a:moveTo>
                  <a:pt x="0" y="0"/>
                </a:moveTo>
                <a:lnTo>
                  <a:pt x="0" y="2714145"/>
                </a:lnTo>
                <a:lnTo>
                  <a:pt x="211340" y="2714145"/>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0" name="Freeform 29"/>
          <p:cNvSpPr/>
          <p:nvPr/>
        </p:nvSpPr>
        <p:spPr>
          <a:xfrm>
            <a:off x="2303611" y="3411675"/>
            <a:ext cx="211340" cy="1996235"/>
          </a:xfrm>
          <a:custGeom>
            <a:avLst/>
            <a:gdLst/>
            <a:ahLst/>
            <a:cxnLst/>
            <a:rect l="0" t="0" r="0" b="0"/>
            <a:pathLst>
              <a:path>
                <a:moveTo>
                  <a:pt x="0" y="0"/>
                </a:moveTo>
                <a:lnTo>
                  <a:pt x="0" y="1996235"/>
                </a:lnTo>
                <a:lnTo>
                  <a:pt x="211340" y="1996235"/>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1" name="Freeform 30"/>
          <p:cNvSpPr/>
          <p:nvPr/>
        </p:nvSpPr>
        <p:spPr>
          <a:xfrm>
            <a:off x="2303611" y="3411675"/>
            <a:ext cx="211340" cy="1268388"/>
          </a:xfrm>
          <a:custGeom>
            <a:avLst/>
            <a:gdLst/>
            <a:ahLst/>
            <a:cxnLst/>
            <a:rect l="0" t="0" r="0" b="0"/>
            <a:pathLst>
              <a:path>
                <a:moveTo>
                  <a:pt x="0" y="0"/>
                </a:moveTo>
                <a:lnTo>
                  <a:pt x="0" y="1268388"/>
                </a:lnTo>
                <a:lnTo>
                  <a:pt x="211340" y="1268388"/>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2" name="Freeform 31"/>
          <p:cNvSpPr/>
          <p:nvPr/>
        </p:nvSpPr>
        <p:spPr>
          <a:xfrm>
            <a:off x="2303611" y="3411675"/>
            <a:ext cx="211340" cy="526202"/>
          </a:xfrm>
          <a:custGeom>
            <a:avLst/>
            <a:gdLst/>
            <a:ahLst/>
            <a:cxnLst/>
            <a:rect l="0" t="0" r="0" b="0"/>
            <a:pathLst>
              <a:path>
                <a:moveTo>
                  <a:pt x="0" y="0"/>
                </a:moveTo>
                <a:lnTo>
                  <a:pt x="0" y="526202"/>
                </a:lnTo>
                <a:lnTo>
                  <a:pt x="211340" y="526202"/>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3" name="Freeform 32"/>
          <p:cNvSpPr/>
          <p:nvPr/>
        </p:nvSpPr>
        <p:spPr>
          <a:xfrm>
            <a:off x="2867185" y="2411329"/>
            <a:ext cx="1704814" cy="295876"/>
          </a:xfrm>
          <a:custGeom>
            <a:avLst/>
            <a:gdLst/>
            <a:ahLst/>
            <a:cxnLst/>
            <a:rect l="0" t="0" r="0" b="0"/>
            <a:pathLst>
              <a:path>
                <a:moveTo>
                  <a:pt x="1704814" y="0"/>
                </a:moveTo>
                <a:lnTo>
                  <a:pt x="1704814" y="147938"/>
                </a:lnTo>
                <a:lnTo>
                  <a:pt x="0" y="147938"/>
                </a:lnTo>
                <a:lnTo>
                  <a:pt x="0" y="295876"/>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4" name="Freeform 33"/>
          <p:cNvSpPr/>
          <p:nvPr/>
        </p:nvSpPr>
        <p:spPr>
          <a:xfrm>
            <a:off x="598796" y="3411675"/>
            <a:ext cx="211340" cy="1248543"/>
          </a:xfrm>
          <a:custGeom>
            <a:avLst/>
            <a:gdLst/>
            <a:ahLst/>
            <a:cxnLst/>
            <a:rect l="0" t="0" r="0" b="0"/>
            <a:pathLst>
              <a:path>
                <a:moveTo>
                  <a:pt x="0" y="0"/>
                </a:moveTo>
                <a:lnTo>
                  <a:pt x="0" y="1248543"/>
                </a:lnTo>
                <a:lnTo>
                  <a:pt x="211340" y="1248543"/>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5" name="Freeform 34"/>
          <p:cNvSpPr/>
          <p:nvPr/>
        </p:nvSpPr>
        <p:spPr>
          <a:xfrm>
            <a:off x="598796" y="3411675"/>
            <a:ext cx="211340" cy="517992"/>
          </a:xfrm>
          <a:custGeom>
            <a:avLst/>
            <a:gdLst/>
            <a:ahLst/>
            <a:cxnLst/>
            <a:rect l="0" t="0" r="0" b="0"/>
            <a:pathLst>
              <a:path>
                <a:moveTo>
                  <a:pt x="0" y="0"/>
                </a:moveTo>
                <a:lnTo>
                  <a:pt x="0" y="517992"/>
                </a:lnTo>
                <a:lnTo>
                  <a:pt x="211340" y="517992"/>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7" name="Freeform 36"/>
          <p:cNvSpPr/>
          <p:nvPr/>
        </p:nvSpPr>
        <p:spPr>
          <a:xfrm>
            <a:off x="2267744" y="1706861"/>
            <a:ext cx="4598826" cy="704468"/>
          </a:xfrm>
          <a:custGeom>
            <a:avLst/>
            <a:gdLst>
              <a:gd name="connsiteX0" fmla="*/ 0 w 1728188"/>
              <a:gd name="connsiteY0" fmla="*/ 0 h 704468"/>
              <a:gd name="connsiteX1" fmla="*/ 1728188 w 1728188"/>
              <a:gd name="connsiteY1" fmla="*/ 0 h 704468"/>
              <a:gd name="connsiteX2" fmla="*/ 1728188 w 1728188"/>
              <a:gd name="connsiteY2" fmla="*/ 704468 h 704468"/>
              <a:gd name="connsiteX3" fmla="*/ 0 w 1728188"/>
              <a:gd name="connsiteY3" fmla="*/ 704468 h 704468"/>
              <a:gd name="connsiteX4" fmla="*/ 0 w 1728188"/>
              <a:gd name="connsiteY4" fmla="*/ 0 h 70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88" h="704468">
                <a:moveTo>
                  <a:pt x="0" y="0"/>
                </a:moveTo>
                <a:lnTo>
                  <a:pt x="1728188" y="0"/>
                </a:lnTo>
                <a:lnTo>
                  <a:pt x="1728188" y="704468"/>
                </a:lnTo>
                <a:lnTo>
                  <a:pt x="0" y="704468"/>
                </a:lnTo>
                <a:lnTo>
                  <a:pt x="0" y="0"/>
                </a:lnTo>
                <a:close/>
              </a:path>
            </a:pathLst>
          </a:custGeom>
          <a:solidFill>
            <a:srgbClr val="FF000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just" defTabSz="622300">
              <a:lnSpc>
                <a:spcPct val="90000"/>
              </a:lnSpc>
              <a:spcBef>
                <a:spcPct val="0"/>
              </a:spcBef>
              <a:spcAft>
                <a:spcPct val="35000"/>
              </a:spcAft>
            </a:pPr>
            <a:r>
              <a:rPr lang="en-US" sz="2000" b="1" dirty="0">
                <a:solidFill>
                  <a:sysClr val="window" lastClr="FFFFFF"/>
                </a:solidFill>
                <a:latin typeface="Arial" pitchFamily="34" charset="0"/>
                <a:cs typeface="Arial" pitchFamily="34" charset="0"/>
              </a:rPr>
              <a:t>   POSSIBLE MAIN</a:t>
            </a:r>
            <a:r>
              <a:rPr lang="el-GR" sz="2000" b="1" dirty="0">
                <a:solidFill>
                  <a:sysClr val="window" lastClr="FFFFFF"/>
                </a:solidFill>
                <a:latin typeface="Arial" pitchFamily="34" charset="0"/>
                <a:cs typeface="Arial" pitchFamily="34" charset="0"/>
              </a:rPr>
              <a:t> </a:t>
            </a:r>
            <a:r>
              <a:rPr lang="en-US" sz="2000" b="1" dirty="0">
                <a:solidFill>
                  <a:sysClr val="window" lastClr="FFFFFF"/>
                </a:solidFill>
                <a:latin typeface="Arial" pitchFamily="34" charset="0"/>
                <a:cs typeface="Arial" pitchFamily="34" charset="0"/>
              </a:rPr>
              <a:t>SAR INCIDENTS</a:t>
            </a:r>
            <a:endParaRPr lang="el-GR" sz="2000" b="1" dirty="0">
              <a:solidFill>
                <a:sysClr val="window" lastClr="FFFFFF"/>
              </a:solidFill>
              <a:latin typeface="Arial" pitchFamily="34" charset="0"/>
              <a:cs typeface="Arial" pitchFamily="34" charset="0"/>
            </a:endParaRPr>
          </a:p>
        </p:txBody>
      </p:sp>
      <p:sp>
        <p:nvSpPr>
          <p:cNvPr id="38" name="Freeform 37"/>
          <p:cNvSpPr/>
          <p:nvPr/>
        </p:nvSpPr>
        <p:spPr>
          <a:xfrm>
            <a:off x="457903" y="2707206"/>
            <a:ext cx="1408937" cy="704468"/>
          </a:xfrm>
          <a:custGeom>
            <a:avLst/>
            <a:gdLst>
              <a:gd name="connsiteX0" fmla="*/ 0 w 1408937"/>
              <a:gd name="connsiteY0" fmla="*/ 0 h 704468"/>
              <a:gd name="connsiteX1" fmla="*/ 1408937 w 1408937"/>
              <a:gd name="connsiteY1" fmla="*/ 0 h 704468"/>
              <a:gd name="connsiteX2" fmla="*/ 1408937 w 1408937"/>
              <a:gd name="connsiteY2" fmla="*/ 704468 h 704468"/>
              <a:gd name="connsiteX3" fmla="*/ 0 w 1408937"/>
              <a:gd name="connsiteY3" fmla="*/ 704468 h 704468"/>
              <a:gd name="connsiteX4" fmla="*/ 0 w 1408937"/>
              <a:gd name="connsiteY4" fmla="*/ 0 h 70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37" h="704468">
                <a:moveTo>
                  <a:pt x="0" y="0"/>
                </a:moveTo>
                <a:lnTo>
                  <a:pt x="1408937" y="0"/>
                </a:lnTo>
                <a:lnTo>
                  <a:pt x="1408937" y="704468"/>
                </a:lnTo>
                <a:lnTo>
                  <a:pt x="0" y="704468"/>
                </a:lnTo>
                <a:lnTo>
                  <a:pt x="0" y="0"/>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 </a:t>
            </a:r>
            <a:r>
              <a:rPr lang="en-US" sz="1200" b="1" dirty="0">
                <a:solidFill>
                  <a:sysClr val="window" lastClr="FFFFFF"/>
                </a:solidFill>
                <a:latin typeface="Calibri"/>
              </a:rPr>
              <a:t>OPEN SEA</a:t>
            </a:r>
            <a:endParaRPr lang="el-GR" sz="1200" b="1" dirty="0">
              <a:solidFill>
                <a:sysClr val="window" lastClr="FFFFFF"/>
              </a:solidFill>
              <a:latin typeface="Calibri"/>
            </a:endParaRPr>
          </a:p>
        </p:txBody>
      </p:sp>
      <p:sp>
        <p:nvSpPr>
          <p:cNvPr id="39" name="Freeform 38"/>
          <p:cNvSpPr/>
          <p:nvPr/>
        </p:nvSpPr>
        <p:spPr>
          <a:xfrm>
            <a:off x="810137" y="3707552"/>
            <a:ext cx="1074230" cy="444230"/>
          </a:xfrm>
          <a:custGeom>
            <a:avLst/>
            <a:gdLst>
              <a:gd name="connsiteX0" fmla="*/ 0 w 1074230"/>
              <a:gd name="connsiteY0" fmla="*/ 0 h 444230"/>
              <a:gd name="connsiteX1" fmla="*/ 1074230 w 1074230"/>
              <a:gd name="connsiteY1" fmla="*/ 0 h 444230"/>
              <a:gd name="connsiteX2" fmla="*/ 1074230 w 1074230"/>
              <a:gd name="connsiteY2" fmla="*/ 444230 h 444230"/>
              <a:gd name="connsiteX3" fmla="*/ 0 w 1074230"/>
              <a:gd name="connsiteY3" fmla="*/ 444230 h 444230"/>
              <a:gd name="connsiteX4" fmla="*/ 0 w 1074230"/>
              <a:gd name="connsiteY4" fmla="*/ 0 h 444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230" h="444230">
                <a:moveTo>
                  <a:pt x="0" y="0"/>
                </a:moveTo>
                <a:lnTo>
                  <a:pt x="1074230" y="0"/>
                </a:lnTo>
                <a:lnTo>
                  <a:pt x="1074230" y="444230"/>
                </a:lnTo>
                <a:lnTo>
                  <a:pt x="0" y="444230"/>
                </a:lnTo>
                <a:lnTo>
                  <a:pt x="0" y="0"/>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MARITIME</a:t>
            </a:r>
            <a:endParaRPr lang="el-GR" sz="1100" b="1" dirty="0">
              <a:solidFill>
                <a:sysClr val="window" lastClr="FFFFFF"/>
              </a:solidFill>
              <a:latin typeface="Calibri"/>
            </a:endParaRPr>
          </a:p>
        </p:txBody>
      </p:sp>
      <p:sp>
        <p:nvSpPr>
          <p:cNvPr id="40" name="Freeform 39"/>
          <p:cNvSpPr/>
          <p:nvPr/>
        </p:nvSpPr>
        <p:spPr>
          <a:xfrm>
            <a:off x="810137" y="4447659"/>
            <a:ext cx="1074230" cy="425118"/>
          </a:xfrm>
          <a:custGeom>
            <a:avLst/>
            <a:gdLst>
              <a:gd name="connsiteX0" fmla="*/ 0 w 1074230"/>
              <a:gd name="connsiteY0" fmla="*/ 0 h 425118"/>
              <a:gd name="connsiteX1" fmla="*/ 1074230 w 1074230"/>
              <a:gd name="connsiteY1" fmla="*/ 0 h 425118"/>
              <a:gd name="connsiteX2" fmla="*/ 1074230 w 1074230"/>
              <a:gd name="connsiteY2" fmla="*/ 425118 h 425118"/>
              <a:gd name="connsiteX3" fmla="*/ 0 w 1074230"/>
              <a:gd name="connsiteY3" fmla="*/ 425118 h 425118"/>
              <a:gd name="connsiteX4" fmla="*/ 0 w 1074230"/>
              <a:gd name="connsiteY4" fmla="*/ 0 h 42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230" h="425118">
                <a:moveTo>
                  <a:pt x="0" y="0"/>
                </a:moveTo>
                <a:lnTo>
                  <a:pt x="1074230" y="0"/>
                </a:lnTo>
                <a:lnTo>
                  <a:pt x="1074230" y="425118"/>
                </a:lnTo>
                <a:lnTo>
                  <a:pt x="0" y="425118"/>
                </a:lnTo>
                <a:lnTo>
                  <a:pt x="0" y="0"/>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AERONAUTICAL</a:t>
            </a:r>
            <a:endParaRPr lang="el-GR" sz="1100" b="1" dirty="0">
              <a:solidFill>
                <a:sysClr val="window" lastClr="FFFFFF"/>
              </a:solidFill>
              <a:latin typeface="Calibri"/>
            </a:endParaRPr>
          </a:p>
        </p:txBody>
      </p:sp>
      <p:sp>
        <p:nvSpPr>
          <p:cNvPr id="41" name="Freeform 40"/>
          <p:cNvSpPr/>
          <p:nvPr/>
        </p:nvSpPr>
        <p:spPr>
          <a:xfrm>
            <a:off x="2162717" y="2707206"/>
            <a:ext cx="1408937" cy="704468"/>
          </a:xfrm>
          <a:custGeom>
            <a:avLst/>
            <a:gdLst>
              <a:gd name="connsiteX0" fmla="*/ 0 w 1408937"/>
              <a:gd name="connsiteY0" fmla="*/ 0 h 704468"/>
              <a:gd name="connsiteX1" fmla="*/ 1408937 w 1408937"/>
              <a:gd name="connsiteY1" fmla="*/ 0 h 704468"/>
              <a:gd name="connsiteX2" fmla="*/ 1408937 w 1408937"/>
              <a:gd name="connsiteY2" fmla="*/ 704468 h 704468"/>
              <a:gd name="connsiteX3" fmla="*/ 0 w 1408937"/>
              <a:gd name="connsiteY3" fmla="*/ 704468 h 704468"/>
              <a:gd name="connsiteX4" fmla="*/ 0 w 1408937"/>
              <a:gd name="connsiteY4" fmla="*/ 0 h 70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37" h="704468">
                <a:moveTo>
                  <a:pt x="0" y="0"/>
                </a:moveTo>
                <a:lnTo>
                  <a:pt x="1408937" y="0"/>
                </a:lnTo>
                <a:lnTo>
                  <a:pt x="1408937" y="704468"/>
                </a:lnTo>
                <a:lnTo>
                  <a:pt x="0" y="704468"/>
                </a:lnTo>
                <a:lnTo>
                  <a:pt x="0" y="0"/>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200" b="1" dirty="0">
                <a:solidFill>
                  <a:sysClr val="window" lastClr="FFFFFF"/>
                </a:solidFill>
                <a:latin typeface="Calibri"/>
              </a:rPr>
              <a:t>NEAR THE SHORE</a:t>
            </a:r>
            <a:endParaRPr lang="el-GR" sz="1200" b="1" dirty="0">
              <a:solidFill>
                <a:sysClr val="window" lastClr="FFFFFF"/>
              </a:solidFill>
              <a:latin typeface="Calibri"/>
            </a:endParaRPr>
          </a:p>
        </p:txBody>
      </p:sp>
      <p:sp>
        <p:nvSpPr>
          <p:cNvPr id="42" name="Freeform 41"/>
          <p:cNvSpPr/>
          <p:nvPr/>
        </p:nvSpPr>
        <p:spPr>
          <a:xfrm>
            <a:off x="2514951" y="3707552"/>
            <a:ext cx="976900" cy="460652"/>
          </a:xfrm>
          <a:custGeom>
            <a:avLst/>
            <a:gdLst>
              <a:gd name="connsiteX0" fmla="*/ 0 w 976900"/>
              <a:gd name="connsiteY0" fmla="*/ 0 h 460652"/>
              <a:gd name="connsiteX1" fmla="*/ 976900 w 976900"/>
              <a:gd name="connsiteY1" fmla="*/ 0 h 460652"/>
              <a:gd name="connsiteX2" fmla="*/ 976900 w 976900"/>
              <a:gd name="connsiteY2" fmla="*/ 460652 h 460652"/>
              <a:gd name="connsiteX3" fmla="*/ 0 w 976900"/>
              <a:gd name="connsiteY3" fmla="*/ 460652 h 460652"/>
              <a:gd name="connsiteX4" fmla="*/ 0 w 976900"/>
              <a:gd name="connsiteY4" fmla="*/ 0 h 4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00" h="460652">
                <a:moveTo>
                  <a:pt x="0" y="0"/>
                </a:moveTo>
                <a:lnTo>
                  <a:pt x="976900" y="0"/>
                </a:lnTo>
                <a:lnTo>
                  <a:pt x="976900" y="460652"/>
                </a:lnTo>
                <a:lnTo>
                  <a:pt x="0" y="460652"/>
                </a:lnTo>
                <a:lnTo>
                  <a:pt x="0" y="0"/>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MARITIME</a:t>
            </a:r>
            <a:endParaRPr lang="el-GR" sz="1100" b="1" dirty="0">
              <a:solidFill>
                <a:sysClr val="window" lastClr="FFFFFF"/>
              </a:solidFill>
              <a:latin typeface="Calibri"/>
            </a:endParaRPr>
          </a:p>
        </p:txBody>
      </p:sp>
      <p:sp>
        <p:nvSpPr>
          <p:cNvPr id="43" name="Freeform 42"/>
          <p:cNvSpPr/>
          <p:nvPr/>
        </p:nvSpPr>
        <p:spPr>
          <a:xfrm>
            <a:off x="2514951" y="4464080"/>
            <a:ext cx="1048937" cy="549096"/>
          </a:xfrm>
          <a:custGeom>
            <a:avLst/>
            <a:gdLst>
              <a:gd name="connsiteX0" fmla="*/ 0 w 976971"/>
              <a:gd name="connsiteY0" fmla="*/ 0 h 431966"/>
              <a:gd name="connsiteX1" fmla="*/ 976971 w 976971"/>
              <a:gd name="connsiteY1" fmla="*/ 0 h 431966"/>
              <a:gd name="connsiteX2" fmla="*/ 976971 w 976971"/>
              <a:gd name="connsiteY2" fmla="*/ 431966 h 431966"/>
              <a:gd name="connsiteX3" fmla="*/ 0 w 976971"/>
              <a:gd name="connsiteY3" fmla="*/ 431966 h 431966"/>
              <a:gd name="connsiteX4" fmla="*/ 0 w 976971"/>
              <a:gd name="connsiteY4" fmla="*/ 0 h 431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971" h="431966">
                <a:moveTo>
                  <a:pt x="0" y="0"/>
                </a:moveTo>
                <a:lnTo>
                  <a:pt x="976971" y="0"/>
                </a:lnTo>
                <a:lnTo>
                  <a:pt x="976971" y="431966"/>
                </a:lnTo>
                <a:lnTo>
                  <a:pt x="0" y="431966"/>
                </a:lnTo>
                <a:lnTo>
                  <a:pt x="0" y="0"/>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AERONAUTICAL</a:t>
            </a:r>
            <a:endParaRPr lang="el-GR" sz="1100" b="1" dirty="0">
              <a:solidFill>
                <a:sysClr val="window" lastClr="FFFFFF"/>
              </a:solidFill>
              <a:latin typeface="Calibri"/>
            </a:endParaRPr>
          </a:p>
        </p:txBody>
      </p:sp>
      <p:sp>
        <p:nvSpPr>
          <p:cNvPr id="44" name="Freeform 43"/>
          <p:cNvSpPr/>
          <p:nvPr/>
        </p:nvSpPr>
        <p:spPr>
          <a:xfrm>
            <a:off x="2514951" y="5191923"/>
            <a:ext cx="1265000" cy="431973"/>
          </a:xfrm>
          <a:custGeom>
            <a:avLst/>
            <a:gdLst>
              <a:gd name="connsiteX0" fmla="*/ 0 w 1265000"/>
              <a:gd name="connsiteY0" fmla="*/ 0 h 431973"/>
              <a:gd name="connsiteX1" fmla="*/ 1265000 w 1265000"/>
              <a:gd name="connsiteY1" fmla="*/ 0 h 431973"/>
              <a:gd name="connsiteX2" fmla="*/ 1265000 w 1265000"/>
              <a:gd name="connsiteY2" fmla="*/ 431973 h 431973"/>
              <a:gd name="connsiteX3" fmla="*/ 0 w 1265000"/>
              <a:gd name="connsiteY3" fmla="*/ 431973 h 431973"/>
              <a:gd name="connsiteX4" fmla="*/ 0 w 1265000"/>
              <a:gd name="connsiteY4" fmla="*/ 0 h 43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000" h="431973">
                <a:moveTo>
                  <a:pt x="0" y="0"/>
                </a:moveTo>
                <a:lnTo>
                  <a:pt x="1265000" y="0"/>
                </a:lnTo>
                <a:lnTo>
                  <a:pt x="1265000" y="431973"/>
                </a:lnTo>
                <a:lnTo>
                  <a:pt x="0" y="431973"/>
                </a:lnTo>
                <a:lnTo>
                  <a:pt x="0" y="0"/>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pPr>
            <a:r>
              <a:rPr lang="en-US" sz="1100" b="1" dirty="0">
                <a:solidFill>
                  <a:sysClr val="window" lastClr="FFFFFF"/>
                </a:solidFill>
                <a:latin typeface="Calibri"/>
              </a:rPr>
              <a:t>FISHING VESSELS –</a:t>
            </a:r>
          </a:p>
          <a:p>
            <a:pPr algn="ctr" defTabSz="488950">
              <a:lnSpc>
                <a:spcPct val="90000"/>
              </a:lnSpc>
              <a:spcBef>
                <a:spcPct val="0"/>
              </a:spcBef>
            </a:pPr>
            <a:r>
              <a:rPr lang="en-US" sz="1100" b="1" dirty="0">
                <a:solidFill>
                  <a:sysClr val="window" lastClr="FFFFFF"/>
                </a:solidFill>
                <a:latin typeface="Calibri"/>
              </a:rPr>
              <a:t>YACHTS</a:t>
            </a:r>
            <a:endParaRPr lang="el-GR" sz="1100" b="1" dirty="0">
              <a:solidFill>
                <a:sysClr val="window" lastClr="FFFFFF"/>
              </a:solidFill>
              <a:latin typeface="Calibri"/>
            </a:endParaRPr>
          </a:p>
        </p:txBody>
      </p:sp>
      <p:sp>
        <p:nvSpPr>
          <p:cNvPr id="45" name="Freeform 44"/>
          <p:cNvSpPr/>
          <p:nvPr/>
        </p:nvSpPr>
        <p:spPr>
          <a:xfrm>
            <a:off x="2514951" y="5919773"/>
            <a:ext cx="1027622" cy="412093"/>
          </a:xfrm>
          <a:custGeom>
            <a:avLst/>
            <a:gdLst>
              <a:gd name="connsiteX0" fmla="*/ 0 w 1027622"/>
              <a:gd name="connsiteY0" fmla="*/ 0 h 412093"/>
              <a:gd name="connsiteX1" fmla="*/ 1027622 w 1027622"/>
              <a:gd name="connsiteY1" fmla="*/ 0 h 412093"/>
              <a:gd name="connsiteX2" fmla="*/ 1027622 w 1027622"/>
              <a:gd name="connsiteY2" fmla="*/ 412093 h 412093"/>
              <a:gd name="connsiteX3" fmla="*/ 0 w 1027622"/>
              <a:gd name="connsiteY3" fmla="*/ 412093 h 412093"/>
              <a:gd name="connsiteX4" fmla="*/ 0 w 1027622"/>
              <a:gd name="connsiteY4" fmla="*/ 0 h 412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22" h="412093">
                <a:moveTo>
                  <a:pt x="0" y="0"/>
                </a:moveTo>
                <a:lnTo>
                  <a:pt x="1027622" y="0"/>
                </a:lnTo>
                <a:lnTo>
                  <a:pt x="1027622" y="412093"/>
                </a:lnTo>
                <a:lnTo>
                  <a:pt x="0" y="412093"/>
                </a:lnTo>
                <a:lnTo>
                  <a:pt x="0" y="0"/>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SWIMMERS –</a:t>
            </a:r>
          </a:p>
          <a:p>
            <a:pPr algn="ctr" defTabSz="488950">
              <a:lnSpc>
                <a:spcPct val="90000"/>
              </a:lnSpc>
              <a:spcBef>
                <a:spcPct val="0"/>
              </a:spcBef>
              <a:spcAft>
                <a:spcPct val="35000"/>
              </a:spcAft>
            </a:pPr>
            <a:r>
              <a:rPr lang="en-US" sz="1100" b="1" dirty="0">
                <a:solidFill>
                  <a:sysClr val="window" lastClr="FFFFFF"/>
                </a:solidFill>
                <a:latin typeface="Calibri"/>
              </a:rPr>
              <a:t>DIVERS</a:t>
            </a:r>
            <a:endParaRPr lang="el-GR" sz="1100" b="1" dirty="0">
              <a:solidFill>
                <a:sysClr val="window" lastClr="FFFFFF"/>
              </a:solidFill>
              <a:latin typeface="Calibri"/>
            </a:endParaRPr>
          </a:p>
        </p:txBody>
      </p:sp>
      <p:sp>
        <p:nvSpPr>
          <p:cNvPr id="46" name="Freeform 45"/>
          <p:cNvSpPr/>
          <p:nvPr/>
        </p:nvSpPr>
        <p:spPr>
          <a:xfrm>
            <a:off x="3867531" y="2707206"/>
            <a:ext cx="1408937" cy="704468"/>
          </a:xfrm>
          <a:custGeom>
            <a:avLst/>
            <a:gdLst>
              <a:gd name="connsiteX0" fmla="*/ 0 w 1408937"/>
              <a:gd name="connsiteY0" fmla="*/ 0 h 704468"/>
              <a:gd name="connsiteX1" fmla="*/ 1408937 w 1408937"/>
              <a:gd name="connsiteY1" fmla="*/ 0 h 704468"/>
              <a:gd name="connsiteX2" fmla="*/ 1408937 w 1408937"/>
              <a:gd name="connsiteY2" fmla="*/ 704468 h 704468"/>
              <a:gd name="connsiteX3" fmla="*/ 0 w 1408937"/>
              <a:gd name="connsiteY3" fmla="*/ 704468 h 704468"/>
              <a:gd name="connsiteX4" fmla="*/ 0 w 1408937"/>
              <a:gd name="connsiteY4" fmla="*/ 0 h 70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37" h="704468">
                <a:moveTo>
                  <a:pt x="0" y="0"/>
                </a:moveTo>
                <a:lnTo>
                  <a:pt x="1408937" y="0"/>
                </a:lnTo>
                <a:lnTo>
                  <a:pt x="1408937" y="704468"/>
                </a:lnTo>
                <a:lnTo>
                  <a:pt x="0" y="704468"/>
                </a:lnTo>
                <a:lnTo>
                  <a:pt x="0" y="0"/>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200" b="1" dirty="0">
                <a:solidFill>
                  <a:sysClr val="window" lastClr="FFFFFF"/>
                </a:solidFill>
                <a:latin typeface="Calibri"/>
              </a:rPr>
              <a:t>AIRPORT AREA –</a:t>
            </a:r>
          </a:p>
          <a:p>
            <a:pPr algn="ctr" defTabSz="488950">
              <a:lnSpc>
                <a:spcPct val="90000"/>
              </a:lnSpc>
              <a:spcBef>
                <a:spcPct val="0"/>
              </a:spcBef>
              <a:spcAft>
                <a:spcPct val="35000"/>
              </a:spcAft>
            </a:pPr>
            <a:r>
              <a:rPr lang="en-US" sz="1200" b="1" dirty="0">
                <a:solidFill>
                  <a:sysClr val="window" lastClr="FFFFFF"/>
                </a:solidFill>
                <a:latin typeface="Calibri"/>
              </a:rPr>
              <a:t>SALT LAKES </a:t>
            </a:r>
            <a:endParaRPr lang="el-GR" sz="1200" b="1" dirty="0">
              <a:solidFill>
                <a:sysClr val="window" lastClr="FFFFFF"/>
              </a:solidFill>
              <a:latin typeface="Calibri"/>
            </a:endParaRPr>
          </a:p>
        </p:txBody>
      </p:sp>
      <p:sp>
        <p:nvSpPr>
          <p:cNvPr id="47" name="Freeform 46"/>
          <p:cNvSpPr/>
          <p:nvPr/>
        </p:nvSpPr>
        <p:spPr>
          <a:xfrm>
            <a:off x="5572345" y="2707206"/>
            <a:ext cx="1408937" cy="704468"/>
          </a:xfrm>
          <a:custGeom>
            <a:avLst/>
            <a:gdLst>
              <a:gd name="connsiteX0" fmla="*/ 0 w 1408937"/>
              <a:gd name="connsiteY0" fmla="*/ 0 h 704468"/>
              <a:gd name="connsiteX1" fmla="*/ 1408937 w 1408937"/>
              <a:gd name="connsiteY1" fmla="*/ 0 h 704468"/>
              <a:gd name="connsiteX2" fmla="*/ 1408937 w 1408937"/>
              <a:gd name="connsiteY2" fmla="*/ 704468 h 704468"/>
              <a:gd name="connsiteX3" fmla="*/ 0 w 1408937"/>
              <a:gd name="connsiteY3" fmla="*/ 704468 h 704468"/>
              <a:gd name="connsiteX4" fmla="*/ 0 w 1408937"/>
              <a:gd name="connsiteY4" fmla="*/ 0 h 70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37" h="704468">
                <a:moveTo>
                  <a:pt x="0" y="0"/>
                </a:moveTo>
                <a:lnTo>
                  <a:pt x="1408937" y="0"/>
                </a:lnTo>
                <a:lnTo>
                  <a:pt x="1408937" y="704468"/>
                </a:lnTo>
                <a:lnTo>
                  <a:pt x="0" y="704468"/>
                </a:lnTo>
                <a:lnTo>
                  <a:pt x="0" y="0"/>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 </a:t>
            </a:r>
            <a:r>
              <a:rPr lang="en-US" sz="1200" b="1" dirty="0">
                <a:solidFill>
                  <a:sysClr val="window" lastClr="FFFFFF"/>
                </a:solidFill>
                <a:latin typeface="Calibri"/>
              </a:rPr>
              <a:t>WATER DAMS</a:t>
            </a:r>
            <a:endParaRPr lang="el-GR" sz="1200" b="1" dirty="0">
              <a:solidFill>
                <a:sysClr val="window" lastClr="FFFFFF"/>
              </a:solidFill>
              <a:latin typeface="Calibri"/>
            </a:endParaRPr>
          </a:p>
        </p:txBody>
      </p:sp>
      <p:sp>
        <p:nvSpPr>
          <p:cNvPr id="48" name="Freeform 47"/>
          <p:cNvSpPr/>
          <p:nvPr/>
        </p:nvSpPr>
        <p:spPr>
          <a:xfrm>
            <a:off x="7277159" y="2707206"/>
            <a:ext cx="1408937" cy="704468"/>
          </a:xfrm>
          <a:custGeom>
            <a:avLst/>
            <a:gdLst>
              <a:gd name="connsiteX0" fmla="*/ 0 w 1408937"/>
              <a:gd name="connsiteY0" fmla="*/ 0 h 704468"/>
              <a:gd name="connsiteX1" fmla="*/ 1408937 w 1408937"/>
              <a:gd name="connsiteY1" fmla="*/ 0 h 704468"/>
              <a:gd name="connsiteX2" fmla="*/ 1408937 w 1408937"/>
              <a:gd name="connsiteY2" fmla="*/ 704468 h 704468"/>
              <a:gd name="connsiteX3" fmla="*/ 0 w 1408937"/>
              <a:gd name="connsiteY3" fmla="*/ 704468 h 704468"/>
              <a:gd name="connsiteX4" fmla="*/ 0 w 1408937"/>
              <a:gd name="connsiteY4" fmla="*/ 0 h 70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937" h="704468">
                <a:moveTo>
                  <a:pt x="0" y="0"/>
                </a:moveTo>
                <a:lnTo>
                  <a:pt x="1408937" y="0"/>
                </a:lnTo>
                <a:lnTo>
                  <a:pt x="1408937" y="704468"/>
                </a:lnTo>
                <a:lnTo>
                  <a:pt x="0" y="704468"/>
                </a:lnTo>
                <a:lnTo>
                  <a:pt x="0" y="0"/>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US" sz="1100" b="1" dirty="0">
                <a:solidFill>
                  <a:sysClr val="window" lastClr="FFFFFF"/>
                </a:solidFill>
                <a:latin typeface="Calibri"/>
              </a:rPr>
              <a:t> </a:t>
            </a:r>
            <a:r>
              <a:rPr lang="en-US" sz="1200" b="1" dirty="0">
                <a:solidFill>
                  <a:sysClr val="window" lastClr="FFFFFF"/>
                </a:solidFill>
                <a:latin typeface="Calibri"/>
              </a:rPr>
              <a:t>INACCESSIBLE AREAS</a:t>
            </a:r>
            <a:endParaRPr lang="el-GR" sz="1200" b="1" dirty="0">
              <a:solidFill>
                <a:sysClr val="window" lastClr="FFFFFF"/>
              </a:solidFill>
              <a:latin typeface="Calibri"/>
            </a:endParaRPr>
          </a:p>
        </p:txBody>
      </p:sp>
      <p:sp>
        <p:nvSpPr>
          <p:cNvPr id="49" name="Freeform 48"/>
          <p:cNvSpPr/>
          <p:nvPr/>
        </p:nvSpPr>
        <p:spPr>
          <a:xfrm>
            <a:off x="827587" y="5185794"/>
            <a:ext cx="1230030" cy="438975"/>
          </a:xfrm>
          <a:custGeom>
            <a:avLst/>
            <a:gdLst>
              <a:gd name="connsiteX0" fmla="*/ 0 w 1230030"/>
              <a:gd name="connsiteY0" fmla="*/ 0 h 438975"/>
              <a:gd name="connsiteX1" fmla="*/ 1230030 w 1230030"/>
              <a:gd name="connsiteY1" fmla="*/ 0 h 438975"/>
              <a:gd name="connsiteX2" fmla="*/ 1230030 w 1230030"/>
              <a:gd name="connsiteY2" fmla="*/ 438975 h 438975"/>
              <a:gd name="connsiteX3" fmla="*/ 0 w 1230030"/>
              <a:gd name="connsiteY3" fmla="*/ 438975 h 438975"/>
              <a:gd name="connsiteX4" fmla="*/ 0 w 1230030"/>
              <a:gd name="connsiteY4" fmla="*/ 0 h 43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30" h="438975">
                <a:moveTo>
                  <a:pt x="0" y="0"/>
                </a:moveTo>
                <a:lnTo>
                  <a:pt x="1230030" y="0"/>
                </a:lnTo>
                <a:lnTo>
                  <a:pt x="1230030" y="438975"/>
                </a:lnTo>
                <a:lnTo>
                  <a:pt x="0" y="438975"/>
                </a:lnTo>
                <a:lnTo>
                  <a:pt x="0" y="0"/>
                </a:lnTo>
                <a:close/>
              </a:path>
            </a:pathLst>
          </a:custGeom>
          <a:solidFill>
            <a:srgbClr val="00B05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pPr>
            <a:r>
              <a:rPr lang="en-US" sz="1100" b="1" dirty="0">
                <a:solidFill>
                  <a:sysClr val="window" lastClr="FFFFFF"/>
                </a:solidFill>
                <a:latin typeface="Calibri"/>
              </a:rPr>
              <a:t>ARTIFICIAL ISLANDS – OIL PLATFORMS</a:t>
            </a:r>
            <a:endParaRPr lang="el-GR" sz="1100" b="1" dirty="0">
              <a:solidFill>
                <a:sysClr val="window" lastClr="FFFFFF"/>
              </a:solidFill>
              <a:latin typeface="Calibri"/>
            </a:endParaRPr>
          </a:p>
        </p:txBody>
      </p:sp>
      <p:cxnSp>
        <p:nvCxnSpPr>
          <p:cNvPr id="4" name="Straight Connector 3"/>
          <p:cNvCxnSpPr/>
          <p:nvPr/>
        </p:nvCxnSpPr>
        <p:spPr>
          <a:xfrm>
            <a:off x="598796" y="4660218"/>
            <a:ext cx="2404" cy="7217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1560" y="5373216"/>
            <a:ext cx="198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1 - Τίτλος"/>
          <p:cNvSpPr txBox="1">
            <a:spLocks/>
          </p:cNvSpPr>
          <p:nvPr/>
        </p:nvSpPr>
        <p:spPr>
          <a:xfrm>
            <a:off x="0" y="260648"/>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18" name="9 - Ορθογώνιο"/>
          <p:cNvSpPr/>
          <p:nvPr/>
        </p:nvSpPr>
        <p:spPr>
          <a:xfrm>
            <a:off x="0" y="836712"/>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NATIONAL SAR PLAN </a:t>
            </a:r>
            <a:r>
              <a:rPr lang="el-GR" sz="2400" b="1" u="sng" dirty="0">
                <a:solidFill>
                  <a:prstClr val="white"/>
                </a:solidFill>
                <a:latin typeface="Arial" pitchFamily="34" charset="0"/>
                <a:cs typeface="Arial" pitchFamily="34" charset="0"/>
              </a:rPr>
              <a:t>«</a:t>
            </a:r>
            <a:r>
              <a:rPr lang="en-US" sz="2400" b="1" u="sng" dirty="0">
                <a:solidFill>
                  <a:prstClr val="white"/>
                </a:solidFill>
                <a:latin typeface="Arial" pitchFamily="34" charset="0"/>
                <a:cs typeface="Arial" pitchFamily="34" charset="0"/>
              </a:rPr>
              <a:t>NEARCHOS</a:t>
            </a:r>
            <a:r>
              <a:rPr lang="el-GR" sz="2400" b="1" u="sng" dirty="0">
                <a:solidFill>
                  <a:prstClr val="white"/>
                </a:solidFill>
                <a:latin typeface="Arial" pitchFamily="34" charset="0"/>
                <a:cs typeface="Arial" pitchFamily="34" charset="0"/>
              </a:rPr>
              <a:t>»</a:t>
            </a:r>
            <a:endParaRPr lang="en-GB" sz="2400" b="1" u="sng" dirty="0">
              <a:solidFill>
                <a:prstClr val="white"/>
              </a:solidFill>
              <a:latin typeface="Arial" pitchFamily="34" charset="0"/>
              <a:cs typeface="Arial" pitchFamily="34" charset="0"/>
            </a:endParaRPr>
          </a:p>
        </p:txBody>
      </p:sp>
      <p:sp>
        <p:nvSpPr>
          <p:cNvPr id="52" name="Rectangle 51"/>
          <p:cNvSpPr/>
          <p:nvPr/>
        </p:nvSpPr>
        <p:spPr>
          <a:xfrm>
            <a:off x="457903" y="2707206"/>
            <a:ext cx="1408937" cy="70446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4" name="Rectangle 53"/>
          <p:cNvSpPr/>
          <p:nvPr/>
        </p:nvSpPr>
        <p:spPr>
          <a:xfrm>
            <a:off x="2162716" y="2707207"/>
            <a:ext cx="1408937" cy="70446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6" name="Rectangle 55"/>
          <p:cNvSpPr/>
          <p:nvPr/>
        </p:nvSpPr>
        <p:spPr>
          <a:xfrm>
            <a:off x="3867531" y="2707207"/>
            <a:ext cx="1408937" cy="70446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8" name="Rectangle 57"/>
          <p:cNvSpPr/>
          <p:nvPr/>
        </p:nvSpPr>
        <p:spPr>
          <a:xfrm>
            <a:off x="5575981" y="2707205"/>
            <a:ext cx="1408937" cy="70446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0" name="Rectangle 59"/>
          <p:cNvSpPr/>
          <p:nvPr/>
        </p:nvSpPr>
        <p:spPr>
          <a:xfrm>
            <a:off x="7277159" y="2707207"/>
            <a:ext cx="1408937" cy="704468"/>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50" name="Freeform 65"/>
          <p:cNvSpPr/>
          <p:nvPr/>
        </p:nvSpPr>
        <p:spPr>
          <a:xfrm>
            <a:off x="3923928" y="3429000"/>
            <a:ext cx="211340" cy="526202"/>
          </a:xfrm>
          <a:custGeom>
            <a:avLst/>
            <a:gdLst/>
            <a:ahLst/>
            <a:cxnLst/>
            <a:rect l="0" t="0" r="0" b="0"/>
            <a:pathLst>
              <a:path>
                <a:moveTo>
                  <a:pt x="0" y="0"/>
                </a:moveTo>
                <a:lnTo>
                  <a:pt x="0" y="526202"/>
                </a:lnTo>
                <a:lnTo>
                  <a:pt x="211340" y="526202"/>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51" name="Freeform 65"/>
          <p:cNvSpPr/>
          <p:nvPr/>
        </p:nvSpPr>
        <p:spPr>
          <a:xfrm>
            <a:off x="5652120" y="3429000"/>
            <a:ext cx="211340" cy="526202"/>
          </a:xfrm>
          <a:custGeom>
            <a:avLst/>
            <a:gdLst/>
            <a:ahLst/>
            <a:cxnLst/>
            <a:rect l="0" t="0" r="0" b="0"/>
            <a:pathLst>
              <a:path>
                <a:moveTo>
                  <a:pt x="0" y="0"/>
                </a:moveTo>
                <a:lnTo>
                  <a:pt x="0" y="526202"/>
                </a:lnTo>
                <a:lnTo>
                  <a:pt x="211340" y="526202"/>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62" name="Freeform 65"/>
          <p:cNvSpPr/>
          <p:nvPr/>
        </p:nvSpPr>
        <p:spPr>
          <a:xfrm>
            <a:off x="7380312" y="3429000"/>
            <a:ext cx="211340" cy="526202"/>
          </a:xfrm>
          <a:custGeom>
            <a:avLst/>
            <a:gdLst/>
            <a:ahLst/>
            <a:cxnLst/>
            <a:rect l="0" t="0" r="0" b="0"/>
            <a:pathLst>
              <a:path>
                <a:moveTo>
                  <a:pt x="0" y="0"/>
                </a:moveTo>
                <a:lnTo>
                  <a:pt x="0" y="526202"/>
                </a:lnTo>
                <a:lnTo>
                  <a:pt x="211340" y="526202"/>
                </a:lnTo>
              </a:path>
            </a:pathLst>
          </a:custGeom>
          <a:noFill/>
          <a:ln w="25400" cap="flat" cmpd="sng" algn="ctr">
            <a:solidFill>
              <a:schemeClr val="tx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Tree>
    <p:extLst>
      <p:ext uri="{BB962C8B-B14F-4D97-AF65-F5344CB8AC3E}">
        <p14:creationId xmlns:p14="http://schemas.microsoft.com/office/powerpoint/2010/main" val="3881330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245225"/>
            <a:ext cx="2286000" cy="476250"/>
          </a:xfrm>
        </p:spPr>
        <p:txBody>
          <a:bodyPr/>
          <a:lstStyle/>
          <a:p>
            <a:pPr>
              <a:defRPr/>
            </a:pPr>
            <a:fld id="{0D55FB13-D517-43FB-B5DF-E7313E5778C5}" type="slidenum">
              <a:rPr lang="el-GR"/>
              <a:pPr>
                <a:defRPr/>
              </a:pPr>
              <a:t>17</a:t>
            </a:fld>
            <a:endParaRPr lang="el-GR" dirty="0"/>
          </a:p>
        </p:txBody>
      </p:sp>
      <p:sp>
        <p:nvSpPr>
          <p:cNvPr id="9" name="1 - Τίτλος"/>
          <p:cNvSpPr txBox="1">
            <a:spLocks/>
          </p:cNvSpPr>
          <p:nvPr/>
        </p:nvSpPr>
        <p:spPr>
          <a:xfrm>
            <a:off x="0" y="260648"/>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solidFill>
                  <a:schemeClr val="accent1"/>
                </a:solidFill>
                <a:effectLst/>
                <a:latin typeface="Arial" pitchFamily="34" charset="0"/>
                <a:cs typeface="Arial" pitchFamily="34" charset="0"/>
              </a:rPr>
              <a:t>JRCC LARNACA</a:t>
            </a:r>
            <a:endParaRPr lang="el-GR" sz="2800" dirty="0">
              <a:solidFill>
                <a:schemeClr val="accent1"/>
              </a:solidFill>
              <a:effectLst/>
              <a:cs typeface="Arial" pitchFamily="34" charset="0"/>
            </a:endParaRPr>
          </a:p>
        </p:txBody>
      </p:sp>
      <p:sp>
        <p:nvSpPr>
          <p:cNvPr id="10" name="9 - Ορθογώνιο"/>
          <p:cNvSpPr/>
          <p:nvPr/>
        </p:nvSpPr>
        <p:spPr>
          <a:xfrm>
            <a:off x="0" y="879103"/>
            <a:ext cx="9144000" cy="461665"/>
          </a:xfrm>
          <a:prstGeom prst="rect">
            <a:avLst/>
          </a:prstGeom>
        </p:spPr>
        <p:txBody>
          <a:bodyPr wrap="square">
            <a:spAutoFit/>
          </a:bodyPr>
          <a:lstStyle/>
          <a:p>
            <a:pPr marL="342900" indent="-342900" algn="ctr">
              <a:spcBef>
                <a:spcPct val="20000"/>
              </a:spcBef>
              <a:defRPr/>
            </a:pPr>
            <a:r>
              <a:rPr lang="en-US" sz="2400" b="1" u="sng" dirty="0">
                <a:solidFill>
                  <a:prstClr val="white"/>
                </a:solidFill>
                <a:latin typeface="Arial" pitchFamily="34" charset="0"/>
                <a:cs typeface="Arial" pitchFamily="34" charset="0"/>
              </a:rPr>
              <a:t>FLIGHT SAFETY</a:t>
            </a:r>
            <a:endParaRPr lang="en-GB" sz="2400" b="1" u="sng" dirty="0">
              <a:solidFill>
                <a:prstClr val="white"/>
              </a:solidFill>
              <a:latin typeface="Arial" pitchFamily="34" charset="0"/>
              <a:cs typeface="Arial" pitchFamily="34" charset="0"/>
            </a:endParaRPr>
          </a:p>
        </p:txBody>
      </p:sp>
      <p:sp>
        <p:nvSpPr>
          <p:cNvPr id="2" name="TextBox 1"/>
          <p:cNvSpPr txBox="1"/>
          <p:nvPr/>
        </p:nvSpPr>
        <p:spPr>
          <a:xfrm>
            <a:off x="611560" y="1700808"/>
            <a:ext cx="7776864" cy="3108543"/>
          </a:xfrm>
          <a:prstGeom prst="rect">
            <a:avLst/>
          </a:prstGeom>
          <a:noFill/>
        </p:spPr>
        <p:txBody>
          <a:bodyPr wrap="square" rtlCol="0">
            <a:spAutoFit/>
          </a:bodyPr>
          <a:lstStyle/>
          <a:p>
            <a:pPr marL="457200" indent="-457200">
              <a:buFont typeface="Arial" pitchFamily="34" charset="0"/>
              <a:buChar char="•"/>
            </a:pPr>
            <a:r>
              <a:rPr lang="en-US" sz="2800" dirty="0">
                <a:latin typeface="Arial" pitchFamily="34" charset="0"/>
                <a:cs typeface="Arial" pitchFamily="34" charset="0"/>
              </a:rPr>
              <a:t>NOTAM</a:t>
            </a:r>
          </a:p>
          <a:p>
            <a:pPr marL="457200" indent="-457200">
              <a:buFont typeface="Arial" pitchFamily="34" charset="0"/>
              <a:buChar char="•"/>
            </a:pPr>
            <a:endParaRPr lang="en-US" sz="2800" dirty="0">
              <a:latin typeface="Arial" pitchFamily="34" charset="0"/>
              <a:cs typeface="Arial" pitchFamily="34" charset="0"/>
            </a:endParaRPr>
          </a:p>
          <a:p>
            <a:pPr marL="457200" indent="-457200">
              <a:buFont typeface="Arial" pitchFamily="34" charset="0"/>
              <a:buChar char="•"/>
            </a:pPr>
            <a:r>
              <a:rPr lang="en-US" sz="2800" dirty="0">
                <a:latin typeface="Arial" pitchFamily="34" charset="0"/>
                <a:cs typeface="Arial" pitchFamily="34" charset="0"/>
              </a:rPr>
              <a:t>SOPs</a:t>
            </a:r>
          </a:p>
          <a:p>
            <a:pPr marL="457200" indent="-457200">
              <a:buFont typeface="Arial" pitchFamily="34" charset="0"/>
              <a:buChar char="•"/>
            </a:pPr>
            <a:endParaRPr lang="en-US" sz="2800" dirty="0">
              <a:latin typeface="Arial" pitchFamily="34" charset="0"/>
              <a:cs typeface="Arial" pitchFamily="34" charset="0"/>
            </a:endParaRPr>
          </a:p>
          <a:p>
            <a:pPr marL="457200" indent="-457200">
              <a:buFont typeface="Arial" pitchFamily="34" charset="0"/>
              <a:buChar char="•"/>
            </a:pPr>
            <a:r>
              <a:rPr lang="en-US" sz="2800" dirty="0">
                <a:latin typeface="Arial" pitchFamily="34" charset="0"/>
                <a:cs typeface="Arial" pitchFamily="34" charset="0"/>
              </a:rPr>
              <a:t>ACO</a:t>
            </a:r>
          </a:p>
          <a:p>
            <a:pPr marL="457200" indent="-457200">
              <a:buFont typeface="Arial" pitchFamily="34" charset="0"/>
              <a:buChar char="•"/>
            </a:pPr>
            <a:endParaRPr lang="en-US" sz="2800" dirty="0">
              <a:latin typeface="Arial" pitchFamily="34" charset="0"/>
              <a:cs typeface="Arial" pitchFamily="34" charset="0"/>
            </a:endParaRPr>
          </a:p>
          <a:p>
            <a:pPr marL="457200" indent="-457200">
              <a:buFont typeface="Arial" pitchFamily="34" charset="0"/>
              <a:buChar char="•"/>
            </a:pPr>
            <a:r>
              <a:rPr lang="en-US" sz="2800" dirty="0">
                <a:latin typeface="Arial" pitchFamily="34" charset="0"/>
                <a:cs typeface="Arial" pitchFamily="34" charset="0"/>
              </a:rPr>
              <a:t>COMMUNICATION WITH ACC/TERMINALS</a:t>
            </a:r>
            <a:endParaRPr lang="en-GB" sz="2800" dirty="0">
              <a:latin typeface="Arial" pitchFamily="34" charset="0"/>
              <a:cs typeface="Arial" pitchFamily="34" charset="0"/>
            </a:endParaRPr>
          </a:p>
        </p:txBody>
      </p:sp>
    </p:spTree>
    <p:extLst>
      <p:ext uri="{BB962C8B-B14F-4D97-AF65-F5344CB8AC3E}">
        <p14:creationId xmlns:p14="http://schemas.microsoft.com/office/powerpoint/2010/main" val="484193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18</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400" b="1" u="sng" dirty="0">
                <a:solidFill>
                  <a:prstClr val="white"/>
                </a:solidFill>
                <a:latin typeface="Arial" pitchFamily="34" charset="0"/>
                <a:cs typeface="Arial" pitchFamily="34" charset="0"/>
              </a:rPr>
              <a:t>Coastal surveillance  System</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RESEARCH AND DEVELOPMENT 2016 - 2020</a:t>
            </a:r>
          </a:p>
        </p:txBody>
      </p:sp>
      <p:pic>
        <p:nvPicPr>
          <p:cNvPr id="10" name="Picture 3" descr="C:\Users\ESaparillas\Desktop\20141016_1434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2348880"/>
            <a:ext cx="3039838" cy="19437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F:\2014-10-10_15-56-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4581224"/>
            <a:ext cx="2784181" cy="2088136"/>
          </a:xfrm>
          <a:prstGeom prst="rect">
            <a:avLst/>
          </a:prstGeom>
          <a:ln>
            <a:noFill/>
          </a:ln>
          <a:effectLst>
            <a:softEdge rad="112500"/>
          </a:effectLst>
          <a:extLst/>
        </p:spPr>
      </p:pic>
      <p:pic>
        <p:nvPicPr>
          <p:cNvPr id="13" name="Picture 7" descr="F:\Photos from Thermovision\2014-09-30_13-2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2" y="2204864"/>
            <a:ext cx="2784181" cy="2088136"/>
          </a:xfrm>
          <a:prstGeom prst="rect">
            <a:avLst/>
          </a:prstGeom>
          <a:ln>
            <a:noFill/>
          </a:ln>
          <a:effectLst>
            <a:softEdge rad="112500"/>
          </a:effectLst>
          <a:extLst/>
        </p:spPr>
      </p:pic>
      <p:pic>
        <p:nvPicPr>
          <p:cNvPr id="16" name="Picture 2" descr="C:\Users\ESaparillas\Desktop\Safeport\DSCN1534_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4525247"/>
            <a:ext cx="2952328" cy="2214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7359" y="2771927"/>
            <a:ext cx="4399600" cy="2860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06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19</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400" b="1" u="sng" dirty="0">
                <a:solidFill>
                  <a:prstClr val="white"/>
                </a:solidFill>
                <a:latin typeface="Arial" pitchFamily="34" charset="0"/>
                <a:cs typeface="Arial" pitchFamily="34" charset="0"/>
              </a:rPr>
              <a:t>Coastal surveillance  System</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18" y="2236181"/>
            <a:ext cx="8663964" cy="367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240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460433" y="6381750"/>
            <a:ext cx="400051" cy="357188"/>
          </a:xfrm>
        </p:spPr>
        <p:txBody>
          <a:bodyPr/>
          <a:lstStyle/>
          <a:p>
            <a:pPr>
              <a:defRPr/>
            </a:pPr>
            <a:fld id="{89725309-84E2-4C38-B786-FD8B30E3E991}" type="slidenum">
              <a:rPr lang="el-GR">
                <a:solidFill>
                  <a:prstClr val="white">
                    <a:shade val="50000"/>
                  </a:prstClr>
                </a:solidFill>
              </a:rPr>
              <a:pPr>
                <a:defRPr/>
              </a:pPr>
              <a:t>2</a:t>
            </a:fld>
            <a:endParaRPr lang="el-GR" dirty="0">
              <a:solidFill>
                <a:prstClr val="white">
                  <a:shade val="50000"/>
                </a:prstClr>
              </a:solidFill>
            </a:endParaRPr>
          </a:p>
        </p:txBody>
      </p:sp>
      <p:sp>
        <p:nvSpPr>
          <p:cNvPr id="197" name="1 - Τίτλος"/>
          <p:cNvSpPr txBox="1">
            <a:spLocks/>
          </p:cNvSpPr>
          <p:nvPr/>
        </p:nvSpPr>
        <p:spPr>
          <a:xfrm>
            <a:off x="0" y="44624"/>
            <a:ext cx="9144000" cy="576064"/>
          </a:xfrm>
          <a:prstGeom prst="rect">
            <a:avLst/>
          </a:prstGeom>
        </p:spPr>
        <p:txBody>
          <a:bodyPr lIns="91422" tIns="45711" rIns="91422" bIns="45711">
            <a:normAutofit/>
          </a:bodyPr>
          <a:lstStyle/>
          <a:p>
            <a:pPr algn="ctr">
              <a:spcBef>
                <a:spcPct val="0"/>
              </a:spcBef>
              <a:defRPr/>
            </a:pPr>
            <a:r>
              <a:rPr lang="en-US" sz="2800" b="1" dirty="0">
                <a:ln w="6350">
                  <a:noFill/>
                </a:ln>
                <a:solidFill>
                  <a:schemeClr val="accent1"/>
                </a:solidFill>
                <a:latin typeface="Arial" pitchFamily="34" charset="0"/>
                <a:cs typeface="Arial" pitchFamily="34" charset="0"/>
              </a:rPr>
              <a:t>JRCC LARNACA</a:t>
            </a:r>
            <a:endParaRPr lang="el-GR" sz="2800" b="1" dirty="0">
              <a:ln w="6350">
                <a:noFill/>
              </a:ln>
              <a:solidFill>
                <a:schemeClr val="accent1"/>
              </a:solidFill>
              <a:latin typeface="Arial" pitchFamily="34" charset="0"/>
              <a:cs typeface="Arial" pitchFamily="34" charset="0"/>
            </a:endParaRPr>
          </a:p>
        </p:txBody>
      </p:sp>
      <p:sp>
        <p:nvSpPr>
          <p:cNvPr id="4" name="TextBox 3"/>
          <p:cNvSpPr txBox="1"/>
          <p:nvPr/>
        </p:nvSpPr>
        <p:spPr>
          <a:xfrm>
            <a:off x="0" y="548683"/>
            <a:ext cx="9144000" cy="1015644"/>
          </a:xfrm>
          <a:prstGeom prst="rect">
            <a:avLst/>
          </a:prstGeom>
          <a:noFill/>
        </p:spPr>
        <p:txBody>
          <a:bodyPr wrap="square" lIns="91422" tIns="45711" rIns="91422" bIns="45711" rtlCol="0">
            <a:spAutoFit/>
          </a:bodyPr>
          <a:lstStyle/>
          <a:p>
            <a:pPr algn="ctr">
              <a:lnSpc>
                <a:spcPct val="150000"/>
              </a:lnSpc>
            </a:pPr>
            <a:endParaRPr lang="en-US" sz="2000" b="1" u="sng" dirty="0">
              <a:solidFill>
                <a:prstClr val="white"/>
              </a:solidFill>
              <a:latin typeface="Arial" pitchFamily="34" charset="0"/>
              <a:cs typeface="Arial" pitchFamily="34" charset="0"/>
            </a:endParaRPr>
          </a:p>
          <a:p>
            <a:pPr algn="ctr">
              <a:lnSpc>
                <a:spcPct val="150000"/>
              </a:lnSpc>
            </a:pPr>
            <a:r>
              <a:rPr lang="en-US" sz="2000" b="1" u="sng" dirty="0">
                <a:solidFill>
                  <a:prstClr val="white"/>
                </a:solidFill>
                <a:latin typeface="Arial" pitchFamily="34" charset="0"/>
                <a:cs typeface="Arial" pitchFamily="34" charset="0"/>
              </a:rPr>
              <a:t>PRESENTATION TOPICS</a:t>
            </a:r>
            <a:endParaRPr lang="el-GR" sz="2000" b="1" u="sng" dirty="0">
              <a:solidFill>
                <a:prstClr val="white"/>
              </a:solidFill>
              <a:latin typeface="Arial" pitchFamily="34" charset="0"/>
              <a:cs typeface="Arial" pitchFamily="34" charset="0"/>
            </a:endParaRPr>
          </a:p>
        </p:txBody>
      </p:sp>
      <p:sp>
        <p:nvSpPr>
          <p:cNvPr id="3" name="TextBox 2"/>
          <p:cNvSpPr txBox="1"/>
          <p:nvPr/>
        </p:nvSpPr>
        <p:spPr>
          <a:xfrm>
            <a:off x="323528" y="2060848"/>
            <a:ext cx="7920880" cy="2246769"/>
          </a:xfrm>
          <a:prstGeom prst="rect">
            <a:avLst/>
          </a:prstGeom>
          <a:noFill/>
        </p:spPr>
        <p:txBody>
          <a:bodyPr wrap="square" rtlCol="0">
            <a:spAutoFit/>
          </a:bodyPr>
          <a:lstStyle/>
          <a:p>
            <a:pPr marL="457200" indent="-457200">
              <a:buFont typeface="Arial" pitchFamily="34" charset="0"/>
              <a:buChar char="•"/>
            </a:pPr>
            <a:r>
              <a:rPr lang="en-US" sz="2800" dirty="0">
                <a:latin typeface="Arial" pitchFamily="34" charset="0"/>
                <a:cs typeface="Arial" pitchFamily="34" charset="0"/>
              </a:rPr>
              <a:t>JRCC LARNACA</a:t>
            </a:r>
          </a:p>
          <a:p>
            <a:pPr marL="457200" indent="-457200">
              <a:buFont typeface="Arial" pitchFamily="34" charset="0"/>
              <a:buChar char="•"/>
            </a:pPr>
            <a:endParaRPr lang="en-US" sz="2800" dirty="0">
              <a:latin typeface="Arial" pitchFamily="34" charset="0"/>
              <a:cs typeface="Arial" pitchFamily="34" charset="0"/>
            </a:endParaRPr>
          </a:p>
          <a:p>
            <a:pPr marL="457200" indent="-457200">
              <a:buFont typeface="Arial" pitchFamily="34" charset="0"/>
              <a:buChar char="•"/>
            </a:pPr>
            <a:r>
              <a:rPr lang="en-US" sz="2800" dirty="0">
                <a:latin typeface="Arial" pitchFamily="34" charset="0"/>
                <a:cs typeface="Arial" pitchFamily="34" charset="0"/>
              </a:rPr>
              <a:t>JRCC’S UAVs</a:t>
            </a:r>
          </a:p>
          <a:p>
            <a:pPr marL="457200" indent="-457200">
              <a:buFont typeface="Arial" pitchFamily="34" charset="0"/>
              <a:buChar char="•"/>
            </a:pPr>
            <a:endParaRPr lang="en-US" sz="2800" dirty="0">
              <a:latin typeface="Arial" pitchFamily="34" charset="0"/>
              <a:cs typeface="Arial" pitchFamily="34" charset="0"/>
            </a:endParaRPr>
          </a:p>
          <a:p>
            <a:pPr marL="457200" indent="-457200">
              <a:buFont typeface="Arial" pitchFamily="34" charset="0"/>
              <a:buChar char="•"/>
            </a:pPr>
            <a:r>
              <a:rPr lang="en-US" sz="2800" dirty="0">
                <a:latin typeface="Arial" pitchFamily="34" charset="0"/>
                <a:cs typeface="Arial" pitchFamily="34" charset="0"/>
              </a:rPr>
              <a:t>USE, LEGAL FRAME AND FLIGHT SAFETY</a:t>
            </a:r>
            <a:endParaRPr lang="en-GB" sz="2800" dirty="0">
              <a:latin typeface="Arial" pitchFamily="34" charset="0"/>
              <a:cs typeface="Arial" pitchFamily="34" charset="0"/>
            </a:endParaRPr>
          </a:p>
        </p:txBody>
      </p:sp>
    </p:spTree>
    <p:extLst>
      <p:ext uri="{BB962C8B-B14F-4D97-AF65-F5344CB8AC3E}">
        <p14:creationId xmlns:p14="http://schemas.microsoft.com/office/powerpoint/2010/main" val="2813475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20</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400" b="1" u="sng" dirty="0">
                <a:solidFill>
                  <a:prstClr val="white"/>
                </a:solidFill>
                <a:latin typeface="Arial" pitchFamily="34" charset="0"/>
                <a:cs typeface="Arial" pitchFamily="34" charset="0"/>
              </a:rPr>
              <a:t>Coastal surveillance  System</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904863"/>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a:p>
            <a:pPr marL="342900" indent="-342900" algn="ctr">
              <a:spcBef>
                <a:spcPct val="20000"/>
              </a:spcBef>
              <a:defRPr/>
            </a:pPr>
            <a:endParaRPr lang="en-GB" sz="2400" b="1" u="sng" dirty="0">
              <a:solidFill>
                <a:srgbClr val="CEB966">
                  <a:lumMod val="60000"/>
                  <a:lumOff val="40000"/>
                </a:srgbClr>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571" y="2132856"/>
            <a:ext cx="5942858" cy="43936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 y="1178933"/>
            <a:ext cx="9144000" cy="5697141"/>
          </a:xfrm>
          <a:prstGeom prst="rect">
            <a:avLst/>
          </a:prstGeom>
        </p:spPr>
      </p:pic>
    </p:spTree>
    <p:extLst>
      <p:ext uri="{BB962C8B-B14F-4D97-AF65-F5344CB8AC3E}">
        <p14:creationId xmlns:p14="http://schemas.microsoft.com/office/powerpoint/2010/main" val="519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21</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endParaRPr lang="en-US" sz="2400" b="1" u="sng" dirty="0">
              <a:solidFill>
                <a:prstClr val="white"/>
              </a:solidFill>
              <a:latin typeface="Arial" pitchFamily="34" charset="0"/>
              <a:cs typeface="Arial" pitchFamily="34" charset="0"/>
            </a:endParaRP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1348061"/>
          </a:xfrm>
          <a:prstGeom prst="rect">
            <a:avLst/>
          </a:prstGeom>
        </p:spPr>
        <p:txBody>
          <a:bodyPr wrap="square">
            <a:spAutoFit/>
          </a:bodyPr>
          <a:lstStyle/>
          <a:p>
            <a:pPr marL="342900" indent="-342900" algn="ctr">
              <a:spcBef>
                <a:spcPct val="20000"/>
              </a:spcBef>
              <a:defRPr/>
            </a:pPr>
            <a:endParaRPr lang="en-GB" sz="2400" b="1" u="sng" dirty="0">
              <a:solidFill>
                <a:srgbClr val="CEB966">
                  <a:lumMod val="60000"/>
                  <a:lumOff val="40000"/>
                </a:srgbClr>
              </a:solidFill>
              <a:latin typeface="Arial" pitchFamily="34" charset="0"/>
              <a:cs typeface="Arial" pitchFamily="34" charset="0"/>
            </a:endParaRPr>
          </a:p>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a:p>
            <a:pPr marL="342900" indent="-342900" algn="ctr">
              <a:spcBef>
                <a:spcPct val="20000"/>
              </a:spcBef>
              <a:defRPr/>
            </a:pPr>
            <a:endParaRPr lang="en-GB" sz="2400" b="1" u="sng" dirty="0">
              <a:solidFill>
                <a:srgbClr val="CEB966">
                  <a:lumMod val="60000"/>
                  <a:lumOff val="40000"/>
                </a:srgbClr>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47" y="2564904"/>
            <a:ext cx="7210425" cy="2857500"/>
          </a:xfrm>
          <a:prstGeom prst="rect">
            <a:avLst/>
          </a:prstGeom>
        </p:spPr>
      </p:pic>
    </p:spTree>
    <p:extLst>
      <p:ext uri="{BB962C8B-B14F-4D97-AF65-F5344CB8AC3E}">
        <p14:creationId xmlns:p14="http://schemas.microsoft.com/office/powerpoint/2010/main" val="157636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22</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400" b="1" u="sng" dirty="0">
                <a:solidFill>
                  <a:prstClr val="white"/>
                </a:solidFill>
                <a:latin typeface="Arial" pitchFamily="34" charset="0"/>
                <a:cs typeface="Arial" pitchFamily="34" charset="0"/>
              </a:rPr>
              <a:t>UAVs - CONCEPT OF OPERATIONS</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sp>
        <p:nvSpPr>
          <p:cNvPr id="3" name="TextBox 2"/>
          <p:cNvSpPr txBox="1"/>
          <p:nvPr/>
        </p:nvSpPr>
        <p:spPr>
          <a:xfrm>
            <a:off x="363550" y="2391271"/>
            <a:ext cx="8424936" cy="3539430"/>
          </a:xfrm>
          <a:prstGeom prst="rect">
            <a:avLst/>
          </a:prstGeom>
          <a:noFill/>
        </p:spPr>
        <p:txBody>
          <a:bodyPr wrap="square" rtlCol="0">
            <a:spAutoFit/>
          </a:bodyPr>
          <a:lstStyle/>
          <a:p>
            <a:endParaRPr lang="en-US" sz="2800" b="1" dirty="0">
              <a:latin typeface="Arial" pitchFamily="34" charset="0"/>
              <a:cs typeface="Arial" pitchFamily="34" charset="0"/>
            </a:endParaRPr>
          </a:p>
          <a:p>
            <a:endParaRPr lang="en-US" sz="2800" b="1" dirty="0">
              <a:latin typeface="Arial" pitchFamily="34" charset="0"/>
              <a:cs typeface="Arial" pitchFamily="34" charset="0"/>
            </a:endParaRPr>
          </a:p>
          <a:p>
            <a:endParaRPr lang="en-US" sz="2800" b="1" dirty="0">
              <a:latin typeface="Arial" pitchFamily="34" charset="0"/>
              <a:cs typeface="Arial" pitchFamily="34" charset="0"/>
            </a:endParaRPr>
          </a:p>
          <a:p>
            <a:pPr algn="ctr"/>
            <a:r>
              <a:rPr lang="en-US" sz="2800" b="1" dirty="0">
                <a:latin typeface="Arial" pitchFamily="34" charset="0"/>
                <a:cs typeface="Arial" pitchFamily="34" charset="0"/>
              </a:rPr>
              <a:t>SAR MISSIONS ENHANCEMENT</a:t>
            </a:r>
          </a:p>
          <a:p>
            <a:pPr algn="ctr"/>
            <a:endParaRPr lang="en-US" sz="2800" b="1" dirty="0">
              <a:latin typeface="Arial" pitchFamily="34" charset="0"/>
              <a:cs typeface="Arial" pitchFamily="34" charset="0"/>
            </a:endParaRPr>
          </a:p>
          <a:p>
            <a:endParaRPr lang="en-US" sz="2800" b="1" dirty="0">
              <a:latin typeface="Arial" pitchFamily="34" charset="0"/>
              <a:cs typeface="Arial" pitchFamily="34" charset="0"/>
            </a:endParaRPr>
          </a:p>
          <a:p>
            <a:r>
              <a:rPr lang="en-US" sz="2800" b="1" dirty="0">
                <a:latin typeface="Arial" pitchFamily="34" charset="0"/>
                <a:cs typeface="Arial" pitchFamily="34" charset="0"/>
              </a:rPr>
              <a:t>	</a:t>
            </a:r>
          </a:p>
          <a:p>
            <a:r>
              <a:rPr lang="en-US" sz="2800" b="1" dirty="0">
                <a:latin typeface="Arial" pitchFamily="34" charset="0"/>
                <a:cs typeface="Arial" pitchFamily="34" charset="0"/>
              </a:rPr>
              <a:t>	</a:t>
            </a:r>
            <a:endParaRPr lang="en-GB" sz="2800" b="1" dirty="0">
              <a:latin typeface="Arial" pitchFamily="34" charset="0"/>
              <a:cs typeface="Arial" pitchFamily="34" charset="0"/>
            </a:endParaRPr>
          </a:p>
        </p:txBody>
      </p:sp>
    </p:spTree>
    <p:extLst>
      <p:ext uri="{BB962C8B-B14F-4D97-AF65-F5344CB8AC3E}">
        <p14:creationId xmlns:p14="http://schemas.microsoft.com/office/powerpoint/2010/main" val="1659619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23</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800" b="1" u="sng" dirty="0">
                <a:solidFill>
                  <a:prstClr val="white"/>
                </a:solidFill>
                <a:latin typeface="Arial" pitchFamily="34" charset="0"/>
                <a:cs typeface="Arial" pitchFamily="34" charset="0"/>
              </a:rPr>
              <a:t>UAVs - CONCEPT OF OPERATIONS</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sp>
        <p:nvSpPr>
          <p:cNvPr id="2" name="TextBox 1"/>
          <p:cNvSpPr txBox="1"/>
          <p:nvPr/>
        </p:nvSpPr>
        <p:spPr>
          <a:xfrm>
            <a:off x="539552" y="3088806"/>
            <a:ext cx="7920880" cy="2246769"/>
          </a:xfrm>
          <a:prstGeom prst="rect">
            <a:avLst/>
          </a:prstGeom>
          <a:noFill/>
        </p:spPr>
        <p:txBody>
          <a:bodyPr wrap="square" rtlCol="0">
            <a:spAutoFit/>
          </a:bodyPr>
          <a:lstStyle/>
          <a:p>
            <a:r>
              <a:rPr lang="en-US" sz="2800" b="1" dirty="0">
                <a:latin typeface="Arial" pitchFamily="34" charset="0"/>
                <a:cs typeface="Arial" pitchFamily="34" charset="0"/>
              </a:rPr>
              <a:t>Flight Duration:			180 min</a:t>
            </a:r>
          </a:p>
          <a:p>
            <a:r>
              <a:rPr lang="en-US" sz="2800" b="1" dirty="0">
                <a:latin typeface="Arial" pitchFamily="34" charset="0"/>
                <a:cs typeface="Arial" pitchFamily="34" charset="0"/>
              </a:rPr>
              <a:t>Cruise Speed:			30Kn</a:t>
            </a:r>
          </a:p>
          <a:p>
            <a:r>
              <a:rPr lang="en-US" sz="2800" b="1" dirty="0">
                <a:latin typeface="Arial" pitchFamily="34" charset="0"/>
                <a:cs typeface="Arial" pitchFamily="34" charset="0"/>
              </a:rPr>
              <a:t>Loiter Duration:			60 min</a:t>
            </a:r>
          </a:p>
          <a:p>
            <a:r>
              <a:rPr lang="en-US" sz="2800" b="1" dirty="0">
                <a:latin typeface="Arial" pitchFamily="34" charset="0"/>
                <a:cs typeface="Arial" pitchFamily="34" charset="0"/>
              </a:rPr>
              <a:t>Climb rate:			960fpm</a:t>
            </a:r>
          </a:p>
          <a:p>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52976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24</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400" b="1" u="sng" dirty="0">
                <a:solidFill>
                  <a:prstClr val="white"/>
                </a:solidFill>
                <a:latin typeface="Arial" pitchFamily="34" charset="0"/>
                <a:cs typeface="Arial" pitchFamily="34" charset="0"/>
              </a:rPr>
              <a:t>UAVs - CONCEPT OF OPERATIONS</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sp>
        <p:nvSpPr>
          <p:cNvPr id="2" name="TextBox 1"/>
          <p:cNvSpPr txBox="1"/>
          <p:nvPr/>
        </p:nvSpPr>
        <p:spPr>
          <a:xfrm>
            <a:off x="567711" y="2203405"/>
            <a:ext cx="7920880" cy="3539430"/>
          </a:xfrm>
          <a:prstGeom prst="rect">
            <a:avLst/>
          </a:prstGeom>
          <a:noFill/>
        </p:spPr>
        <p:txBody>
          <a:bodyPr wrap="square" rtlCol="0">
            <a:spAutoFit/>
          </a:bodyPr>
          <a:lstStyle/>
          <a:p>
            <a:pPr algn="ctr"/>
            <a:r>
              <a:rPr lang="en-US" sz="2800" b="1" dirty="0">
                <a:latin typeface="Arial" pitchFamily="34" charset="0"/>
                <a:cs typeface="Arial" pitchFamily="34" charset="0"/>
              </a:rPr>
              <a:t>Weather Conditions</a:t>
            </a:r>
          </a:p>
          <a:p>
            <a:pPr algn="ctr"/>
            <a:endParaRPr lang="en-US" sz="2800" b="1" dirty="0">
              <a:latin typeface="Arial" pitchFamily="34" charset="0"/>
              <a:cs typeface="Arial" pitchFamily="34" charset="0"/>
            </a:endParaRPr>
          </a:p>
          <a:p>
            <a:r>
              <a:rPr lang="en-US" sz="2800" b="1" dirty="0">
                <a:latin typeface="Arial" pitchFamily="34" charset="0"/>
                <a:cs typeface="Arial" pitchFamily="34" charset="0"/>
              </a:rPr>
              <a:t>Max. Wind Speed:		6 Beaufort</a:t>
            </a:r>
          </a:p>
          <a:p>
            <a:r>
              <a:rPr lang="en-US" sz="2800" b="1" dirty="0">
                <a:latin typeface="Arial" pitchFamily="34" charset="0"/>
                <a:cs typeface="Arial" pitchFamily="34" charset="0"/>
              </a:rPr>
              <a:t>Temperatures:			-10 - +45 ˚C</a:t>
            </a:r>
          </a:p>
          <a:p>
            <a:r>
              <a:rPr lang="en-US" sz="2800" b="1" dirty="0">
                <a:latin typeface="Arial" pitchFamily="34" charset="0"/>
                <a:cs typeface="Arial" pitchFamily="34" charset="0"/>
              </a:rPr>
              <a:t>Humidity:				5 – 95%</a:t>
            </a:r>
          </a:p>
          <a:p>
            <a:endParaRPr lang="en-US" sz="2800" b="1" dirty="0">
              <a:latin typeface="Arial" pitchFamily="34" charset="0"/>
              <a:cs typeface="Arial" pitchFamily="34" charset="0"/>
            </a:endParaRPr>
          </a:p>
          <a:p>
            <a:endParaRPr lang="en-US" sz="2800" b="1" dirty="0">
              <a:latin typeface="Arial" pitchFamily="34" charset="0"/>
              <a:cs typeface="Arial" pitchFamily="34" charset="0"/>
            </a:endParaRPr>
          </a:p>
          <a:p>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3109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25</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400" b="1" u="sng" dirty="0">
                <a:solidFill>
                  <a:prstClr val="white"/>
                </a:solidFill>
                <a:latin typeface="Arial" pitchFamily="34" charset="0"/>
                <a:cs typeface="Arial" pitchFamily="34" charset="0"/>
              </a:rPr>
              <a:t>UAVs - CONCEPT OF OPERATIONS</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41" y="1798421"/>
            <a:ext cx="7597518" cy="5063034"/>
          </a:xfrm>
          <a:prstGeom prst="rect">
            <a:avLst/>
          </a:prstGeom>
        </p:spPr>
      </p:pic>
    </p:spTree>
    <p:extLst>
      <p:ext uri="{BB962C8B-B14F-4D97-AF65-F5344CB8AC3E}">
        <p14:creationId xmlns:p14="http://schemas.microsoft.com/office/powerpoint/2010/main" val="1794869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26</a:t>
            </a:fld>
            <a:endParaRPr lang="el-GR" dirty="0">
              <a:solidFill>
                <a:prstClr val="white">
                  <a:tint val="75000"/>
                </a:prstClr>
              </a:solidFill>
            </a:endParaRP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grpSp>
        <p:nvGrpSpPr>
          <p:cNvPr id="8" name="Group 7"/>
          <p:cNvGrpSpPr/>
          <p:nvPr/>
        </p:nvGrpSpPr>
        <p:grpSpPr>
          <a:xfrm>
            <a:off x="386871" y="1115170"/>
            <a:ext cx="8528568" cy="5597120"/>
            <a:chOff x="386871" y="1115170"/>
            <a:chExt cx="8528568" cy="559712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2436" y="2271614"/>
              <a:ext cx="4373028" cy="166697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Elbow Connector 10"/>
            <p:cNvCxnSpPr/>
            <p:nvPr/>
          </p:nvCxnSpPr>
          <p:spPr>
            <a:xfrm>
              <a:off x="2051720" y="3720641"/>
              <a:ext cx="1594853" cy="968786"/>
            </a:xfrm>
            <a:prstGeom prst="bentConnector3">
              <a:avLst>
                <a:gd name="adj1" fmla="val 49552"/>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8569" y="5293816"/>
              <a:ext cx="2013231" cy="1200329"/>
            </a:xfrm>
            <a:prstGeom prst="rect">
              <a:avLst/>
            </a:prstGeom>
            <a:noFill/>
          </p:spPr>
          <p:txBody>
            <a:bodyPr wrap="square" rtlCol="0">
              <a:spAutoFit/>
            </a:bodyPr>
            <a:lstStyle/>
            <a:p>
              <a:r>
                <a:rPr lang="en-US" b="1" dirty="0">
                  <a:latin typeface="Agencija41Regular" panose="020B0500000000000000" pitchFamily="34" charset="0"/>
                </a:rPr>
                <a:t>BACKPACK OR TRANSPORT CASE</a:t>
              </a:r>
            </a:p>
            <a:p>
              <a:endParaRPr lang="sl-SI" dirty="0">
                <a:latin typeface="Agencija41Regular" panose="020B0500000000000000" pitchFamily="34" charset="0"/>
              </a:endParaRPr>
            </a:p>
          </p:txBody>
        </p:sp>
        <p:sp>
          <p:nvSpPr>
            <p:cNvPr id="13" name="TextBox 12"/>
            <p:cNvSpPr txBox="1"/>
            <p:nvPr/>
          </p:nvSpPr>
          <p:spPr>
            <a:xfrm>
              <a:off x="7020946" y="1946770"/>
              <a:ext cx="1894493" cy="369332"/>
            </a:xfrm>
            <a:prstGeom prst="rect">
              <a:avLst/>
            </a:prstGeom>
            <a:noFill/>
          </p:spPr>
          <p:txBody>
            <a:bodyPr wrap="none" rtlCol="0">
              <a:spAutoFit/>
            </a:bodyPr>
            <a:lstStyle/>
            <a:p>
              <a:r>
                <a:rPr lang="en-US" b="1" dirty="0">
                  <a:latin typeface="Agencija41Regular" panose="020B0500000000000000" pitchFamily="34" charset="0"/>
                </a:rPr>
                <a:t>WORKSTATION</a:t>
              </a:r>
              <a:endParaRPr lang="sl-SI" b="1" dirty="0">
                <a:latin typeface="Agencija41Regular" panose="020B0500000000000000" pitchFamily="34" charset="0"/>
              </a:endParaRPr>
            </a:p>
          </p:txBody>
        </p:sp>
        <p:sp>
          <p:nvSpPr>
            <p:cNvPr id="14" name="TextBox 13"/>
            <p:cNvSpPr txBox="1"/>
            <p:nvPr/>
          </p:nvSpPr>
          <p:spPr>
            <a:xfrm>
              <a:off x="5969248" y="4158556"/>
              <a:ext cx="1377237" cy="369332"/>
            </a:xfrm>
            <a:prstGeom prst="rect">
              <a:avLst/>
            </a:prstGeom>
            <a:noFill/>
          </p:spPr>
          <p:txBody>
            <a:bodyPr wrap="none" rtlCol="0">
              <a:spAutoFit/>
            </a:bodyPr>
            <a:lstStyle/>
            <a:p>
              <a:r>
                <a:rPr lang="en-US" b="1" dirty="0">
                  <a:latin typeface="Arial" pitchFamily="34" charset="0"/>
                  <a:cs typeface="Arial" pitchFamily="34" charset="0"/>
                </a:rPr>
                <a:t>CATAPULT</a:t>
              </a:r>
              <a:endParaRPr lang="sl-SI" b="1" dirty="0">
                <a:latin typeface="Arial" pitchFamily="34" charset="0"/>
                <a:cs typeface="Arial" pitchFamily="34"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6871" y="2151044"/>
              <a:ext cx="1711179" cy="331943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7" name="Elbow Connector 16"/>
            <p:cNvCxnSpPr/>
            <p:nvPr/>
          </p:nvCxnSpPr>
          <p:spPr>
            <a:xfrm flipV="1">
              <a:off x="2026393" y="1482297"/>
              <a:ext cx="3240360" cy="2235859"/>
            </a:xfrm>
            <a:prstGeom prst="bentConnector3">
              <a:avLst>
                <a:gd name="adj1" fmla="val 25178"/>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2" descr="C:\Users\Asus\Desktop\obcina\gcs-eo-ir-li-6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447" y="1115170"/>
              <a:ext cx="2602260" cy="18904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Asus\Desktop\obcina\tracki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7092" y="4645712"/>
              <a:ext cx="1330833" cy="20665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sus\Desktop\obcina\ramp4_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0387" y="3718156"/>
              <a:ext cx="2176705" cy="14511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948264" y="5293816"/>
              <a:ext cx="1813317" cy="646331"/>
            </a:xfrm>
            <a:prstGeom prst="rect">
              <a:avLst/>
            </a:prstGeom>
            <a:noFill/>
          </p:spPr>
          <p:txBody>
            <a:bodyPr wrap="none" rtlCol="0">
              <a:spAutoFit/>
            </a:bodyPr>
            <a:lstStyle/>
            <a:p>
              <a:r>
                <a:rPr lang="en-US" b="1" dirty="0">
                  <a:latin typeface="Agencija41Regular" panose="020B0500000000000000" pitchFamily="34" charset="0"/>
                </a:rPr>
                <a:t>LONG RANGE </a:t>
              </a:r>
            </a:p>
            <a:p>
              <a:r>
                <a:rPr lang="en-US" b="1" dirty="0">
                  <a:latin typeface="Agencija41Regular" panose="020B0500000000000000" pitchFamily="34" charset="0"/>
                </a:rPr>
                <a:t>ANTENNA</a:t>
              </a:r>
            </a:p>
          </p:txBody>
        </p:sp>
        <p:cxnSp>
          <p:nvCxnSpPr>
            <p:cNvPr id="22" name="Elbow Connector 21"/>
            <p:cNvCxnSpPr/>
            <p:nvPr/>
          </p:nvCxnSpPr>
          <p:spPr>
            <a:xfrm>
              <a:off x="2026393" y="3718156"/>
              <a:ext cx="3704906" cy="2037325"/>
            </a:xfrm>
            <a:prstGeom prst="bentConnector3">
              <a:avLst>
                <a:gd name="adj1" fmla="val 21977"/>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6681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27</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400" b="1" u="sng" dirty="0">
                <a:solidFill>
                  <a:prstClr val="white"/>
                </a:solidFill>
                <a:latin typeface="Arial" pitchFamily="34" charset="0"/>
                <a:cs typeface="Arial" pitchFamily="34" charset="0"/>
              </a:rPr>
              <a:t>UAVs – MAIN FEATURES</a:t>
            </a:r>
          </a:p>
          <a:p>
            <a:pPr>
              <a:spcBef>
                <a:spcPts val="0"/>
              </a:spcBef>
            </a:pPr>
            <a:endParaRPr lang="en-US" sz="2400" b="1" u="sng" dirty="0">
              <a:solidFill>
                <a:prstClr val="white"/>
              </a:solidFill>
              <a:latin typeface="Arial" pitchFamily="34" charset="0"/>
              <a:cs typeface="Arial" pitchFamily="34" charset="0"/>
            </a:endParaRP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sp>
        <p:nvSpPr>
          <p:cNvPr id="3" name="TextBox 2"/>
          <p:cNvSpPr txBox="1"/>
          <p:nvPr/>
        </p:nvSpPr>
        <p:spPr>
          <a:xfrm>
            <a:off x="467544" y="2060848"/>
            <a:ext cx="7848872" cy="5262979"/>
          </a:xfrm>
          <a:prstGeom prst="rect">
            <a:avLst/>
          </a:prstGeom>
          <a:noFill/>
        </p:spPr>
        <p:txBody>
          <a:bodyPr wrap="square" rtlCol="0">
            <a:spAutoFit/>
          </a:bodyPr>
          <a:lstStyle/>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r>
              <a:rPr lang="en-US" sz="2800" b="1" dirty="0">
                <a:latin typeface="Arial" pitchFamily="34" charset="0"/>
                <a:cs typeface="Arial" pitchFamily="34" charset="0"/>
              </a:rPr>
              <a:t>SEARCH PATTERNS</a:t>
            </a: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r>
              <a:rPr lang="en-US" sz="2800" b="1" dirty="0">
                <a:latin typeface="Arial" pitchFamily="34" charset="0"/>
                <a:cs typeface="Arial" pitchFamily="34" charset="0"/>
              </a:rPr>
              <a:t>LOITER (RALLY MODE)</a:t>
            </a: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r>
              <a:rPr lang="en-US" sz="2800" b="1" dirty="0">
                <a:latin typeface="Arial" pitchFamily="34" charset="0"/>
                <a:cs typeface="Arial" pitchFamily="34" charset="0"/>
              </a:rPr>
              <a:t>THERMAL</a:t>
            </a:r>
          </a:p>
          <a:p>
            <a:endParaRPr lang="en-US" sz="2800" b="1" dirty="0">
              <a:latin typeface="Arial" pitchFamily="34" charset="0"/>
              <a:cs typeface="Arial" pitchFamily="34" charset="0"/>
            </a:endParaRP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endParaRPr lang="en-US" sz="2800" b="1" dirty="0">
              <a:latin typeface="Arial" pitchFamily="34" charset="0"/>
              <a:cs typeface="Arial" pitchFamily="34" charset="0"/>
            </a:endParaRPr>
          </a:p>
          <a:p>
            <a:endParaRPr lang="en-GB" sz="2800" b="1" dirty="0">
              <a:latin typeface="Arial" pitchFamily="34" charset="0"/>
              <a:cs typeface="Arial" pitchFamily="34" charset="0"/>
            </a:endParaRPr>
          </a:p>
        </p:txBody>
      </p:sp>
    </p:spTree>
    <p:extLst>
      <p:ext uri="{BB962C8B-B14F-4D97-AF65-F5344CB8AC3E}">
        <p14:creationId xmlns:p14="http://schemas.microsoft.com/office/powerpoint/2010/main" val="760146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28</a:t>
            </a:fld>
            <a:endParaRPr lang="el-GR" dirty="0">
              <a:solidFill>
                <a:prstClr val="white">
                  <a:tint val="75000"/>
                </a:prstClr>
              </a:solidFill>
            </a:endParaRPr>
          </a:p>
        </p:txBody>
      </p:sp>
      <p:sp>
        <p:nvSpPr>
          <p:cNvPr id="7" name="Title 1"/>
          <p:cNvSpPr txBox="1">
            <a:spLocks/>
          </p:cNvSpPr>
          <p:nvPr/>
        </p:nvSpPr>
        <p:spPr>
          <a:xfrm>
            <a:off x="4018" y="1379176"/>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endParaRPr lang="en-US" sz="2400" b="1" u="sng" dirty="0">
              <a:solidFill>
                <a:prstClr val="white"/>
              </a:solidFill>
              <a:latin typeface="Arial" pitchFamily="34" charset="0"/>
              <a:cs typeface="Arial" pitchFamily="34" charset="0"/>
            </a:endParaRP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sp>
        <p:nvSpPr>
          <p:cNvPr id="3" name="TextBox 2"/>
          <p:cNvSpPr txBox="1"/>
          <p:nvPr/>
        </p:nvSpPr>
        <p:spPr>
          <a:xfrm>
            <a:off x="467544" y="2060848"/>
            <a:ext cx="7848872" cy="4401205"/>
          </a:xfrm>
          <a:prstGeom prst="rect">
            <a:avLst/>
          </a:prstGeom>
          <a:noFill/>
        </p:spPr>
        <p:txBody>
          <a:bodyPr wrap="square" rtlCol="0">
            <a:spAutoFit/>
          </a:bodyPr>
          <a:lstStyle/>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r>
              <a:rPr lang="en-US" sz="2800" b="1" dirty="0">
                <a:latin typeface="Arial" pitchFamily="34" charset="0"/>
                <a:cs typeface="Arial" pitchFamily="34" charset="0"/>
              </a:rPr>
              <a:t>FAMILIARIZATION STAGE</a:t>
            </a: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r>
              <a:rPr lang="en-US" sz="2800" b="1" dirty="0" err="1">
                <a:latin typeface="Arial" pitchFamily="34" charset="0"/>
                <a:cs typeface="Arial" pitchFamily="34" charset="0"/>
              </a:rPr>
              <a:t>MoU</a:t>
            </a:r>
            <a:r>
              <a:rPr lang="en-US" sz="2800" b="1" dirty="0">
                <a:latin typeface="Arial" pitchFamily="34" charset="0"/>
                <a:cs typeface="Arial" pitchFamily="34" charset="0"/>
              </a:rPr>
              <a:t> with Department of Civil Aviation</a:t>
            </a: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r>
              <a:rPr lang="en-US" sz="2800" b="1" dirty="0">
                <a:latin typeface="Arial" pitchFamily="34" charset="0"/>
                <a:cs typeface="Arial" pitchFamily="34" charset="0"/>
              </a:rPr>
              <a:t>Fail proof procedures</a:t>
            </a:r>
          </a:p>
          <a:p>
            <a:endParaRPr lang="en-US" sz="2800" b="1" dirty="0">
              <a:latin typeface="Arial" pitchFamily="34" charset="0"/>
              <a:cs typeface="Arial" pitchFamily="34" charset="0"/>
            </a:endParaRPr>
          </a:p>
          <a:p>
            <a:pPr marL="457200" indent="-457200">
              <a:buFont typeface="Arial" pitchFamily="34" charset="0"/>
              <a:buChar char="•"/>
            </a:pPr>
            <a:endParaRPr lang="en-US" sz="2800" b="1" dirty="0">
              <a:latin typeface="Arial" pitchFamily="34" charset="0"/>
              <a:cs typeface="Arial" pitchFamily="34" charset="0"/>
            </a:endParaRPr>
          </a:p>
          <a:p>
            <a:pPr marL="457200" indent="-457200">
              <a:buFont typeface="Arial" pitchFamily="34" charset="0"/>
              <a:buChar char="•"/>
            </a:pPr>
            <a:endParaRPr lang="en-US" sz="2800" b="1" dirty="0">
              <a:latin typeface="Arial" pitchFamily="34" charset="0"/>
              <a:cs typeface="Arial" pitchFamily="34" charset="0"/>
            </a:endParaRPr>
          </a:p>
          <a:p>
            <a:endParaRPr lang="en-GB" sz="2800" b="1" dirty="0">
              <a:latin typeface="Arial" pitchFamily="34" charset="0"/>
              <a:cs typeface="Arial" pitchFamily="34" charset="0"/>
            </a:endParaRPr>
          </a:p>
        </p:txBody>
      </p:sp>
    </p:spTree>
    <p:extLst>
      <p:ext uri="{BB962C8B-B14F-4D97-AF65-F5344CB8AC3E}">
        <p14:creationId xmlns:p14="http://schemas.microsoft.com/office/powerpoint/2010/main" val="822600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29</a:t>
            </a:fld>
            <a:endParaRPr lang="el-GR" dirty="0">
              <a:solidFill>
                <a:prstClr val="white">
                  <a:tint val="75000"/>
                </a:prstClr>
              </a:solidFill>
            </a:endParaRP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UAVs EXPLOITATION</a:t>
            </a:r>
          </a:p>
        </p:txBody>
      </p:sp>
      <p:pic>
        <p:nvPicPr>
          <p:cNvPr id="4" name="JYDngR7ZiIM"/>
          <p:cNvPicPr>
            <a:picLocks noRot="1" noChangeAspect="1"/>
          </p:cNvPicPr>
          <p:nvPr>
            <a:videoFile r:link="rId1"/>
          </p:nvPr>
        </p:nvPicPr>
        <p:blipFill>
          <a:blip r:embed="rId4"/>
          <a:stretch>
            <a:fillRect/>
          </a:stretch>
        </p:blipFill>
        <p:spPr>
          <a:xfrm>
            <a:off x="1547664" y="2276872"/>
            <a:ext cx="6254441" cy="3518123"/>
          </a:xfrm>
          <a:prstGeom prst="rect">
            <a:avLst/>
          </a:prstGeom>
        </p:spPr>
      </p:pic>
    </p:spTree>
    <p:extLst>
      <p:ext uri="{BB962C8B-B14F-4D97-AF65-F5344CB8AC3E}">
        <p14:creationId xmlns:p14="http://schemas.microsoft.com/office/powerpoint/2010/main" val="1065765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460433" y="6381750"/>
            <a:ext cx="400051" cy="357188"/>
          </a:xfrm>
        </p:spPr>
        <p:txBody>
          <a:bodyPr/>
          <a:lstStyle/>
          <a:p>
            <a:pPr>
              <a:defRPr/>
            </a:pPr>
            <a:fld id="{89725309-84E2-4C38-B786-FD8B30E3E991}" type="slidenum">
              <a:rPr lang="el-GR">
                <a:solidFill>
                  <a:prstClr val="white">
                    <a:shade val="50000"/>
                  </a:prstClr>
                </a:solidFill>
              </a:rPr>
              <a:pPr>
                <a:defRPr/>
              </a:pPr>
              <a:t>3</a:t>
            </a:fld>
            <a:endParaRPr lang="el-GR" dirty="0">
              <a:solidFill>
                <a:prstClr val="white">
                  <a:shade val="50000"/>
                </a:prstClr>
              </a:solidFill>
            </a:endParaRPr>
          </a:p>
        </p:txBody>
      </p:sp>
      <p:sp>
        <p:nvSpPr>
          <p:cNvPr id="197" name="1 - Τίτλος"/>
          <p:cNvSpPr txBox="1">
            <a:spLocks/>
          </p:cNvSpPr>
          <p:nvPr/>
        </p:nvSpPr>
        <p:spPr>
          <a:xfrm>
            <a:off x="0" y="44624"/>
            <a:ext cx="9144000" cy="576064"/>
          </a:xfrm>
          <a:prstGeom prst="rect">
            <a:avLst/>
          </a:prstGeom>
        </p:spPr>
        <p:txBody>
          <a:bodyPr lIns="91422" tIns="45711" rIns="91422" bIns="45711">
            <a:normAutofit/>
          </a:bodyPr>
          <a:lstStyle/>
          <a:p>
            <a:pPr algn="ctr">
              <a:spcBef>
                <a:spcPct val="0"/>
              </a:spcBef>
              <a:defRPr/>
            </a:pPr>
            <a:r>
              <a:rPr lang="en-US" sz="2800" b="1" dirty="0">
                <a:ln w="6350">
                  <a:noFill/>
                </a:ln>
                <a:solidFill>
                  <a:schemeClr val="accent1"/>
                </a:solidFill>
                <a:latin typeface="Arial" pitchFamily="34" charset="0"/>
                <a:cs typeface="Arial" pitchFamily="34" charset="0"/>
              </a:rPr>
              <a:t>JRCC LARNACA</a:t>
            </a:r>
            <a:endParaRPr lang="el-GR" sz="2800" b="1" dirty="0">
              <a:ln w="6350">
                <a:noFill/>
              </a:ln>
              <a:solidFill>
                <a:schemeClr val="accent1"/>
              </a:solidFill>
              <a:latin typeface="Arial" pitchFamily="34" charset="0"/>
              <a:cs typeface="Arial" pitchFamily="34" charset="0"/>
            </a:endParaRPr>
          </a:p>
        </p:txBody>
      </p:sp>
      <p:sp>
        <p:nvSpPr>
          <p:cNvPr id="4" name="TextBox 3"/>
          <p:cNvSpPr txBox="1"/>
          <p:nvPr/>
        </p:nvSpPr>
        <p:spPr>
          <a:xfrm>
            <a:off x="0" y="548683"/>
            <a:ext cx="9144000" cy="1015644"/>
          </a:xfrm>
          <a:prstGeom prst="rect">
            <a:avLst/>
          </a:prstGeom>
          <a:noFill/>
        </p:spPr>
        <p:txBody>
          <a:bodyPr wrap="square" lIns="91422" tIns="45711" rIns="91422" bIns="45711" rtlCol="0">
            <a:spAutoFit/>
          </a:bodyPr>
          <a:lstStyle/>
          <a:p>
            <a:pPr algn="ctr">
              <a:lnSpc>
                <a:spcPct val="150000"/>
              </a:lnSpc>
            </a:pPr>
            <a:r>
              <a:rPr lang="en-US" sz="2000" b="1" u="sng" dirty="0">
                <a:solidFill>
                  <a:prstClr val="white"/>
                </a:solidFill>
                <a:latin typeface="Arial" pitchFamily="34" charset="0"/>
                <a:cs typeface="Arial" pitchFamily="34" charset="0"/>
              </a:rPr>
              <a:t>REPUBLIC OF CYPRUS</a:t>
            </a:r>
          </a:p>
          <a:p>
            <a:pPr algn="ctr">
              <a:lnSpc>
                <a:spcPct val="150000"/>
              </a:lnSpc>
            </a:pPr>
            <a:r>
              <a:rPr lang="el-GR" sz="2000" b="1" u="sng" dirty="0">
                <a:solidFill>
                  <a:prstClr val="white"/>
                </a:solidFill>
                <a:latin typeface="Arial" pitchFamily="34" charset="0"/>
                <a:cs typeface="Arial" pitchFamily="34" charset="0"/>
              </a:rPr>
              <a:t>«</a:t>
            </a:r>
            <a:r>
              <a:rPr lang="en-US" sz="2000" b="1" i="1" u="sng" dirty="0">
                <a:solidFill>
                  <a:prstClr val="white"/>
                </a:solidFill>
                <a:latin typeface="Arial" pitchFamily="34" charset="0"/>
                <a:cs typeface="Arial" pitchFamily="34" charset="0"/>
              </a:rPr>
              <a:t>THE CROSS ROAD OF 3 CONTINENTS</a:t>
            </a:r>
            <a:r>
              <a:rPr lang="el-GR" sz="2000" b="1" u="sng" dirty="0">
                <a:solidFill>
                  <a:prstClr val="white"/>
                </a:solidFill>
                <a:latin typeface="Arial" pitchFamily="34" charset="0"/>
                <a:cs typeface="Arial" pitchFamily="34" charset="0"/>
              </a:rPr>
              <a:t>»</a:t>
            </a:r>
          </a:p>
        </p:txBody>
      </p:sp>
      <p:pic>
        <p:nvPicPr>
          <p:cNvPr id="8194" name="Picture 2" descr="C:\Users\Azacharia\Desktop\ΑΡΧΕΙΟ ΖΑΧΑΡΙΟΥ\data base\passenger_shi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536" y="1729223"/>
            <a:ext cx="3230682" cy="2052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5" name="Picture 3" descr="C:\Users\Azacharia\Desktop\ΑΡΧΕΙΟ ΖΑΧΑΡΙΟΥ\data base\1280px-Oil_platform_in_the_North_Se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4028165"/>
            <a:ext cx="3230682" cy="2137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6" name="Picture 4" descr="C:\Users\Azacharia\Desktop\ΑΡΧΕΙΟ ΖΑΧΑΡΙΟΥ\data base\cyprus from satellit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739" r="7071" b="28635"/>
          <a:stretch/>
        </p:blipFill>
        <p:spPr bwMode="auto">
          <a:xfrm>
            <a:off x="78605" y="1729223"/>
            <a:ext cx="5429499" cy="4436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568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8"/>
          <p:cNvSpPr/>
          <p:nvPr/>
        </p:nvSpPr>
        <p:spPr>
          <a:xfrm>
            <a:off x="0" y="1484784"/>
            <a:ext cx="9144000" cy="830997"/>
          </a:xfrm>
          <a:prstGeom prst="rect">
            <a:avLst/>
          </a:prstGeom>
        </p:spPr>
        <p:txBody>
          <a:bodyPr wrap="square">
            <a:spAutoFit/>
          </a:bodyPr>
          <a:lstStyle/>
          <a:p>
            <a:pPr algn="ctr" fontAlgn="base">
              <a:spcBef>
                <a:spcPct val="0"/>
              </a:spcBef>
              <a:spcAft>
                <a:spcPct val="0"/>
              </a:spcAft>
              <a:defRPr/>
            </a:pPr>
            <a:r>
              <a:rPr lang="en-US" sz="2400" b="1" u="sng" dirty="0">
                <a:solidFill>
                  <a:srgbClr val="FFFFFF"/>
                </a:solidFill>
                <a:latin typeface="Arial" pitchFamily="34" charset="0"/>
                <a:cs typeface="Arial" pitchFamily="34" charset="0"/>
              </a:rPr>
              <a:t>Rescue Vessels (RV) and Rescue Boats (RB) </a:t>
            </a:r>
          </a:p>
          <a:p>
            <a:pPr algn="ctr" fontAlgn="base">
              <a:spcBef>
                <a:spcPct val="0"/>
              </a:spcBef>
              <a:spcAft>
                <a:spcPct val="0"/>
              </a:spcAft>
              <a:defRPr/>
            </a:pPr>
            <a:r>
              <a:rPr lang="en-US" sz="2400" b="1" u="sng" dirty="0">
                <a:solidFill>
                  <a:srgbClr val="FFFFFF"/>
                </a:solidFill>
                <a:latin typeface="Arial" pitchFamily="34" charset="0"/>
                <a:cs typeface="Arial" pitchFamily="34" charset="0"/>
              </a:rPr>
              <a:t>of the Cyprus Navy and the Port &amp; Marine Police</a:t>
            </a:r>
            <a:r>
              <a:rPr lang="en-US" sz="2400" b="1" u="sng" dirty="0">
                <a:solidFill>
                  <a:srgbClr val="FFFFFF"/>
                </a:solidFill>
                <a:effectLst>
                  <a:outerShdw blurRad="38100" dist="38100" dir="2700000" algn="tl">
                    <a:srgbClr val="000000"/>
                  </a:outerShdw>
                </a:effectLst>
                <a:latin typeface="Arial" pitchFamily="34" charset="0"/>
                <a:cs typeface="Arial" pitchFamily="34" charset="0"/>
              </a:rPr>
              <a:t>.</a:t>
            </a:r>
            <a:endParaRPr lang="en-GB" sz="2400" b="1" u="sng" dirty="0">
              <a:solidFill>
                <a:srgbClr val="FFFFFF"/>
              </a:solidFill>
              <a:effectLst>
                <a:outerShdw blurRad="38100" dist="38100" dir="2700000" algn="tl">
                  <a:srgbClr val="000000"/>
                </a:outerShdw>
              </a:effectLst>
              <a:latin typeface="Lucida Sans Unicode" pitchFamily="34" charset="0"/>
            </a:endParaRPr>
          </a:p>
        </p:txBody>
      </p:sp>
      <p:sp>
        <p:nvSpPr>
          <p:cNvPr id="7" name="1 - Τίτλος"/>
          <p:cNvSpPr txBox="1">
            <a:spLocks/>
          </p:cNvSpPr>
          <p:nvPr/>
        </p:nvSpPr>
        <p:spPr>
          <a:xfrm>
            <a:off x="0" y="18864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effectLst/>
                <a:latin typeface="Arial" pitchFamily="34" charset="0"/>
                <a:cs typeface="Arial" pitchFamily="34" charset="0"/>
              </a:rPr>
              <a:t>JRCC LARNACA</a:t>
            </a:r>
            <a:endParaRPr lang="el-GR" sz="2800" dirty="0">
              <a:effectLst/>
              <a:latin typeface="Arial" pitchFamily="34" charset="0"/>
              <a:cs typeface="Arial" pitchFamily="34" charset="0"/>
            </a:endParaRPr>
          </a:p>
        </p:txBody>
      </p:sp>
      <p:sp>
        <p:nvSpPr>
          <p:cNvPr id="8" name="9 - Ορθογώνιο"/>
          <p:cNvSpPr/>
          <p:nvPr/>
        </p:nvSpPr>
        <p:spPr>
          <a:xfrm>
            <a:off x="0" y="836712"/>
            <a:ext cx="9144000" cy="461665"/>
          </a:xfrm>
          <a:prstGeom prst="rect">
            <a:avLst/>
          </a:prstGeom>
        </p:spPr>
        <p:txBody>
          <a:bodyPr wrap="square">
            <a:spAutoFit/>
          </a:bodyPr>
          <a:lstStyle/>
          <a:p>
            <a:pPr marL="342900" indent="-342900" algn="ctr">
              <a:spcBef>
                <a:spcPct val="20000"/>
              </a:spcBef>
              <a:defRPr/>
            </a:pPr>
            <a:r>
              <a:rPr lang="en-GB" sz="2400" b="1" u="sng" dirty="0">
                <a:latin typeface="Arial" pitchFamily="34" charset="0"/>
                <a:cs typeface="Arial" pitchFamily="34" charset="0"/>
              </a:rPr>
              <a:t>PRIMARY SAR UNITS</a:t>
            </a:r>
          </a:p>
        </p:txBody>
      </p:sp>
      <p:sp>
        <p:nvSpPr>
          <p:cNvPr id="2" name="Slide Number Placeholder 1"/>
          <p:cNvSpPr>
            <a:spLocks noGrp="1"/>
          </p:cNvSpPr>
          <p:nvPr>
            <p:ph type="sldNum" sz="quarter" idx="12"/>
          </p:nvPr>
        </p:nvSpPr>
        <p:spPr/>
        <p:txBody>
          <a:bodyPr/>
          <a:lstStyle/>
          <a:p>
            <a:fld id="{0CEEA44F-5073-4DAE-896C-D9E93310C9BC}" type="slidenum">
              <a:rPr lang="el-GR" smtClean="0">
                <a:latin typeface="Arial" pitchFamily="34" charset="0"/>
                <a:cs typeface="Arial" pitchFamily="34" charset="0"/>
              </a:rPr>
              <a:pPr/>
              <a:t>30</a:t>
            </a:fld>
            <a:endParaRPr lang="el-GR" dirty="0">
              <a:latin typeface="Arial" pitchFamily="34" charset="0"/>
              <a:cs typeface="Arial" pitchFamily="34" charset="0"/>
            </a:endParaRPr>
          </a:p>
        </p:txBody>
      </p:sp>
      <p:pic>
        <p:nvPicPr>
          <p:cNvPr id="10" name="Picture 6" descr="Z:\Επιτελείο\ΦΩΤΟΓΡΑΦΙΚΟ ΑΡΧΕΙΟ ΚΣΕΔ\Forbin (ΑΠΟ ΥΠΑΜ)\NIC_31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548707"/>
            <a:ext cx="3564319" cy="201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492896"/>
            <a:ext cx="3707313" cy="1827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28697" r="20498" b="46438"/>
          <a:stretch/>
        </p:blipFill>
        <p:spPr bwMode="auto">
          <a:xfrm>
            <a:off x="4716016" y="2460421"/>
            <a:ext cx="3564319" cy="1858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4598988"/>
            <a:ext cx="3707313" cy="1965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138108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31</a:t>
            </a:fld>
            <a:endParaRPr lang="el-GR" dirty="0">
              <a:solidFill>
                <a:prstClr val="white">
                  <a:shade val="50000"/>
                </a:prstClr>
              </a:solidFill>
              <a:latin typeface="Arial" pitchFamily="34" charset="0"/>
              <a:cs typeface="Arial" pitchFamily="34" charset="0"/>
            </a:endParaRPr>
          </a:p>
        </p:txBody>
      </p:sp>
      <p:sp>
        <p:nvSpPr>
          <p:cNvPr id="30" name="Rectangle 29"/>
          <p:cNvSpPr/>
          <p:nvPr/>
        </p:nvSpPr>
        <p:spPr>
          <a:xfrm>
            <a:off x="0" y="1000108"/>
            <a:ext cx="9144000" cy="430887"/>
          </a:xfrm>
          <a:prstGeom prst="rect">
            <a:avLst/>
          </a:prstGeom>
        </p:spPr>
        <p:txBody>
          <a:bodyPr wrap="square">
            <a:spAutoFit/>
          </a:bodyPr>
          <a:lstStyle/>
          <a:p>
            <a:pPr marL="342900" indent="-342900" algn="ctr">
              <a:spcBef>
                <a:spcPct val="20000"/>
              </a:spcBef>
              <a:spcAft>
                <a:spcPct val="100000"/>
              </a:spcAft>
              <a:buClr>
                <a:srgbClr val="FF9933"/>
              </a:buClr>
            </a:pPr>
            <a:r>
              <a:rPr lang="en-US" sz="2200" b="1" u="sng" dirty="0">
                <a:latin typeface="Arial" pitchFamily="34" charset="0"/>
                <a:cs typeface="Arial" pitchFamily="34" charset="0"/>
              </a:rPr>
              <a:t>OPERATIONAL SECTORS - READINESS OF VESSELS</a:t>
            </a:r>
            <a:endParaRPr lang="el-GR" sz="2200" b="1" u="sng" dirty="0">
              <a:latin typeface="Arial" pitchFamily="34" charset="0"/>
              <a:cs typeface="Arial" pitchFamily="34" charset="0"/>
            </a:endParaRPr>
          </a:p>
        </p:txBody>
      </p:sp>
      <p:pic>
        <p:nvPicPr>
          <p:cNvPr id="4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88640"/>
            <a:ext cx="91440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lKIAFKIOULLIS\Desktop\JRCC LARNACA EUR_SAR_TF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426" b="6563"/>
          <a:stretch/>
        </p:blipFill>
        <p:spPr bwMode="auto">
          <a:xfrm>
            <a:off x="1187624" y="1700808"/>
            <a:ext cx="6817792" cy="489654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66718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8"/>
          <p:cNvSpPr/>
          <p:nvPr/>
        </p:nvSpPr>
        <p:spPr>
          <a:xfrm>
            <a:off x="107504" y="1529940"/>
            <a:ext cx="8892480" cy="6063198"/>
          </a:xfrm>
          <a:prstGeom prst="rect">
            <a:avLst/>
          </a:prstGeom>
        </p:spPr>
        <p:txBody>
          <a:bodyPr wrap="square">
            <a:spAutoFit/>
          </a:bodyPr>
          <a:lstStyle/>
          <a:p>
            <a:pPr fontAlgn="base">
              <a:spcBef>
                <a:spcPct val="0"/>
              </a:spcBef>
              <a:spcAft>
                <a:spcPct val="0"/>
              </a:spcAft>
            </a:pPr>
            <a:r>
              <a:rPr lang="en-US" sz="2000" b="1" dirty="0">
                <a:solidFill>
                  <a:srgbClr val="FFFFFF"/>
                </a:solidFill>
                <a:latin typeface="Arial" pitchFamily="34" charset="0"/>
                <a:cs typeface="Arial" pitchFamily="34" charset="0"/>
              </a:rPr>
              <a:t>  JRCC can also utilize the following services</a:t>
            </a:r>
            <a:r>
              <a:rPr lang="el-GR" sz="2000" b="1" dirty="0">
                <a:solidFill>
                  <a:srgbClr val="FFFFFF"/>
                </a:solidFill>
                <a:latin typeface="Arial" pitchFamily="34" charset="0"/>
                <a:cs typeface="Arial" pitchFamily="34" charset="0"/>
              </a:rPr>
              <a:t>:</a:t>
            </a:r>
            <a:endParaRPr lang="en-US" sz="2000" b="1" dirty="0">
              <a:solidFill>
                <a:srgbClr val="FFFFFF"/>
              </a:solidFill>
              <a:latin typeface="Arial" pitchFamily="34" charset="0"/>
              <a:cs typeface="Arial" pitchFamily="34" charset="0"/>
            </a:endParaRP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FFFF"/>
                </a:solidFill>
                <a:latin typeface="Arial" pitchFamily="34" charset="0"/>
                <a:cs typeface="Arial" pitchFamily="34" charset="0"/>
              </a:rPr>
              <a:t>Aircrafts  from  the </a:t>
            </a:r>
            <a:r>
              <a:rPr lang="en-US" sz="2000" b="1" dirty="0">
                <a:solidFill>
                  <a:srgbClr val="FFC000"/>
                </a:solidFill>
                <a:latin typeface="Arial" pitchFamily="34" charset="0"/>
                <a:cs typeface="Arial" pitchFamily="34" charset="0"/>
              </a:rPr>
              <a:t>Forestry  Department.</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Cyprus Police </a:t>
            </a:r>
            <a:r>
              <a:rPr lang="en-US" sz="2000" b="1" dirty="0">
                <a:solidFill>
                  <a:srgbClr val="FFFFFF"/>
                </a:solidFill>
                <a:latin typeface="Arial" pitchFamily="34" charset="0"/>
                <a:cs typeface="Arial" pitchFamily="34" charset="0"/>
              </a:rPr>
              <a:t>Emergency Response Unit.</a:t>
            </a:r>
          </a:p>
          <a:p>
            <a:pPr marL="342900" indent="-342900" algn="just" fontAlgn="base">
              <a:spcBef>
                <a:spcPct val="0"/>
              </a:spcBef>
              <a:spcAft>
                <a:spcPct val="0"/>
              </a:spcAft>
            </a:pPr>
            <a:r>
              <a:rPr lang="en-US" sz="2000" b="1" dirty="0">
                <a:solidFill>
                  <a:srgbClr val="FFFFFF"/>
                </a:solidFill>
                <a:latin typeface="Arial" pitchFamily="34" charset="0"/>
                <a:cs typeface="Arial" pitchFamily="34" charset="0"/>
              </a:rPr>
              <a:t> </a:t>
            </a: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Lifeguards</a:t>
            </a:r>
            <a:r>
              <a:rPr lang="en-US" sz="2000" b="1" dirty="0">
                <a:solidFill>
                  <a:srgbClr val="FFFFFF"/>
                </a:solidFill>
                <a:latin typeface="Arial" pitchFamily="34" charset="0"/>
                <a:cs typeface="Arial" pitchFamily="34" charset="0"/>
              </a:rPr>
              <a:t> &amp; Tug Boats.   </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Merchant ships or  Warships</a:t>
            </a:r>
            <a:r>
              <a:rPr lang="en-US" sz="2000" b="1" dirty="0">
                <a:solidFill>
                  <a:srgbClr val="FFFFFF"/>
                </a:solidFill>
                <a:latin typeface="Arial" pitchFamily="34" charset="0"/>
                <a:cs typeface="Arial" pitchFamily="34" charset="0"/>
              </a:rPr>
              <a:t>, cruising in the vicinity of the incident.</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FFFF"/>
                </a:solidFill>
                <a:latin typeface="Arial" pitchFamily="34" charset="0"/>
                <a:cs typeface="Arial" pitchFamily="34" charset="0"/>
              </a:rPr>
              <a:t>Groups of Personnel and Assets of </a:t>
            </a:r>
            <a:r>
              <a:rPr lang="en-US" sz="2000" b="1" dirty="0">
                <a:solidFill>
                  <a:srgbClr val="FFC000"/>
                </a:solidFill>
                <a:latin typeface="Arial" pitchFamily="34" charset="0"/>
                <a:cs typeface="Arial" pitchFamily="34" charset="0"/>
              </a:rPr>
              <a:t>National Guard, Police Force, Civil Defense, District  Administration and Cyprus Red Cross.</a:t>
            </a:r>
          </a:p>
          <a:p>
            <a:pPr algn="just" fontAlgn="base">
              <a:spcBef>
                <a:spcPct val="0"/>
              </a:spcBef>
              <a:spcAft>
                <a:spcPct val="0"/>
              </a:spcAft>
            </a:pPr>
            <a:endParaRPr lang="en-US" sz="2000" b="1" dirty="0">
              <a:solidFill>
                <a:srgbClr val="FFFFFF"/>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FFFF"/>
                </a:solidFill>
                <a:latin typeface="Arial" pitchFamily="34" charset="0"/>
                <a:cs typeface="Arial" pitchFamily="34" charset="0"/>
              </a:rPr>
              <a:t>Rescue Vessels (RV) of </a:t>
            </a:r>
            <a:r>
              <a:rPr lang="en-US" sz="2000" b="1" dirty="0">
                <a:solidFill>
                  <a:srgbClr val="FFC000"/>
                </a:solidFill>
                <a:latin typeface="Arial" pitchFamily="34" charset="0"/>
                <a:cs typeface="Arial" pitchFamily="34" charset="0"/>
              </a:rPr>
              <a:t>Fisheries and Marine Research Department</a:t>
            </a:r>
            <a:r>
              <a:rPr lang="el-GR" sz="2000" b="1" dirty="0">
                <a:solidFill>
                  <a:srgbClr val="FFC000"/>
                </a:solidFill>
                <a:latin typeface="Arial" pitchFamily="34" charset="0"/>
                <a:cs typeface="Arial" pitchFamily="34" charset="0"/>
              </a:rPr>
              <a:t>.</a:t>
            </a: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r>
              <a:rPr lang="en-US" sz="2000" b="1" dirty="0">
                <a:solidFill>
                  <a:srgbClr val="FFC000"/>
                </a:solidFill>
                <a:latin typeface="Arial" pitchFamily="34" charset="0"/>
                <a:cs typeface="Arial" pitchFamily="34" charset="0"/>
              </a:rPr>
              <a:t>EDT Offshore Company </a:t>
            </a:r>
            <a:r>
              <a:rPr lang="en-US" sz="2000" b="1" dirty="0">
                <a:solidFill>
                  <a:prstClr val="white"/>
                </a:solidFill>
                <a:latin typeface="Arial" pitchFamily="34" charset="0"/>
                <a:cs typeface="Arial" pitchFamily="34" charset="0"/>
              </a:rPr>
              <a:t>support Vessels to the Oil and Gas industry.</a:t>
            </a: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endParaRPr lang="en-US" sz="2000" b="1" dirty="0">
              <a:solidFill>
                <a:srgbClr val="FFC000"/>
              </a:solidFill>
              <a:latin typeface="Arial" pitchFamily="34" charset="0"/>
              <a:cs typeface="Arial" pitchFamily="34" charset="0"/>
            </a:endParaRPr>
          </a:p>
          <a:p>
            <a:pPr marL="342900" indent="-342900" algn="just" fontAlgn="base">
              <a:spcBef>
                <a:spcPct val="0"/>
              </a:spcBef>
              <a:spcAft>
                <a:spcPct val="0"/>
              </a:spcAft>
              <a:buFont typeface="Wingdings" pitchFamily="2" charset="2"/>
              <a:buChar char="Ø"/>
            </a:pPr>
            <a:endParaRPr lang="en-US" sz="2400" b="1" dirty="0">
              <a:solidFill>
                <a:srgbClr val="FFC000"/>
              </a:solidFill>
              <a:latin typeface="Arial" pitchFamily="34" charset="0"/>
              <a:cs typeface="Arial" pitchFamily="34" charset="0"/>
            </a:endParaRPr>
          </a:p>
          <a:p>
            <a:pPr fontAlgn="base">
              <a:spcBef>
                <a:spcPct val="0"/>
              </a:spcBef>
              <a:spcAft>
                <a:spcPct val="0"/>
              </a:spcAft>
            </a:pPr>
            <a:endParaRPr lang="en-US" sz="2400" dirty="0">
              <a:solidFill>
                <a:srgbClr val="FFFFFF"/>
              </a:solidFill>
              <a:latin typeface="Arial" pitchFamily="34" charset="0"/>
              <a:cs typeface="Arial" pitchFamily="34" charset="0"/>
            </a:endParaRPr>
          </a:p>
        </p:txBody>
      </p:sp>
      <p:sp>
        <p:nvSpPr>
          <p:cNvPr id="6" name="1 - Τίτλος"/>
          <p:cNvSpPr txBox="1">
            <a:spLocks/>
          </p:cNvSpPr>
          <p:nvPr/>
        </p:nvSpPr>
        <p:spPr>
          <a:xfrm>
            <a:off x="0" y="18864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7" name="9 - Ορθογώνιο"/>
          <p:cNvSpPr/>
          <p:nvPr/>
        </p:nvSpPr>
        <p:spPr>
          <a:xfrm>
            <a:off x="0" y="836712"/>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SAR UNITS / </a:t>
            </a:r>
            <a:r>
              <a:rPr lang="en-US" sz="2400" b="1" u="sng" dirty="0">
                <a:solidFill>
                  <a:prstClr val="white"/>
                </a:solidFill>
                <a:latin typeface="Arial" pitchFamily="34" charset="0"/>
                <a:cs typeface="Arial" pitchFamily="34" charset="0"/>
              </a:rPr>
              <a:t>AUXILIARY RESOURCES</a:t>
            </a:r>
            <a:endParaRPr lang="en-GB" sz="2400" b="1" u="sng" dirty="0">
              <a:solidFill>
                <a:prstClr val="white"/>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32</a:t>
            </a:fld>
            <a:endParaRPr lang="el-GR" dirty="0">
              <a:solidFill>
                <a:prstClr val="white">
                  <a:shade val="50000"/>
                </a:prstClr>
              </a:solidFill>
              <a:latin typeface="Arial" pitchFamily="34" charset="0"/>
              <a:cs typeface="Arial"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00807"/>
            <a:ext cx="3252327" cy="223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0669" y="1627533"/>
            <a:ext cx="3448008" cy="249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000" y="1516478"/>
            <a:ext cx="3528000" cy="271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89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b="11981"/>
          <a:stretch/>
        </p:blipFill>
        <p:spPr>
          <a:xfrm>
            <a:off x="5341004" y="4086905"/>
            <a:ext cx="3767500" cy="2510447"/>
          </a:xfrm>
          <a:prstGeom prst="rect">
            <a:avLst/>
          </a:prstGeom>
        </p:spPr>
      </p:pic>
      <p:pic>
        <p:nvPicPr>
          <p:cNvPr id="8" name="Picture 7"/>
          <p:cNvPicPr>
            <a:picLocks noChangeAspect="1"/>
          </p:cNvPicPr>
          <p:nvPr/>
        </p:nvPicPr>
        <p:blipFill rotWithShape="1">
          <a:blip r:embed="rId4" cstate="print"/>
          <a:srcRect l="19032" t="5379" r="-1203" b="25789"/>
          <a:stretch/>
        </p:blipFill>
        <p:spPr>
          <a:xfrm>
            <a:off x="93272" y="4086904"/>
            <a:ext cx="2102464" cy="2510447"/>
          </a:xfrm>
          <a:prstGeom prst="rect">
            <a:avLst/>
          </a:prstGeom>
          <a:ln>
            <a:noFill/>
          </a:ln>
          <a:effectLst>
            <a:softEdge rad="112500"/>
          </a:effec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12" t="24104" r="8467"/>
          <a:stretch/>
        </p:blipFill>
        <p:spPr bwMode="auto">
          <a:xfrm>
            <a:off x="1899869" y="1340768"/>
            <a:ext cx="5264419" cy="2736304"/>
          </a:xfrm>
          <a:prstGeom prst="rect">
            <a:avLst/>
          </a:prstGeom>
          <a:ln>
            <a:noFill/>
          </a:ln>
          <a:effectLst>
            <a:softEdge rad="112500"/>
          </a:effectLs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2911" t="2887" r="4742" b="697"/>
          <a:stretch/>
        </p:blipFill>
        <p:spPr>
          <a:xfrm>
            <a:off x="2004274" y="4069192"/>
            <a:ext cx="3431822" cy="2510447"/>
          </a:xfrm>
          <a:prstGeom prst="rect">
            <a:avLst/>
          </a:prstGeom>
          <a:ln>
            <a:noFill/>
          </a:ln>
          <a:effectLst>
            <a:softEdge rad="112500"/>
          </a:effectLst>
        </p:spPr>
      </p:pic>
      <p:sp>
        <p:nvSpPr>
          <p:cNvPr id="7" name="1 - Τίτλος"/>
          <p:cNvSpPr txBox="1">
            <a:spLocks/>
          </p:cNvSpPr>
          <p:nvPr/>
        </p:nvSpPr>
        <p:spPr>
          <a:xfrm>
            <a:off x="0" y="260648"/>
            <a:ext cx="9144000" cy="1080120"/>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lnSpc>
                <a:spcPct val="120000"/>
              </a:lnSpc>
            </a:pPr>
            <a:r>
              <a:rPr lang="en-US" sz="2800" dirty="0">
                <a:effectLst/>
                <a:latin typeface="Arial" pitchFamily="34" charset="0"/>
                <a:cs typeface="Arial" pitchFamily="34" charset="0"/>
              </a:rPr>
              <a:t>JRCC LARNACA</a:t>
            </a:r>
          </a:p>
          <a:p>
            <a:pPr>
              <a:lnSpc>
                <a:spcPct val="120000"/>
              </a:lnSpc>
            </a:pPr>
            <a:r>
              <a:rPr lang="en-US" sz="2400" u="sng" dirty="0">
                <a:solidFill>
                  <a:schemeClr val="tx1"/>
                </a:solidFill>
                <a:effectLst/>
                <a:latin typeface="Arial" pitchFamily="34" charset="0"/>
                <a:cs typeface="Arial" pitchFamily="34" charset="0"/>
              </a:rPr>
              <a:t>VOLUNTEER ORGANISATIONS </a:t>
            </a:r>
            <a:endParaRPr lang="el-GR" sz="2400" u="sng" dirty="0">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838097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09025" y="6381750"/>
            <a:ext cx="400050" cy="357188"/>
          </a:xfrm>
        </p:spPr>
        <p:txBody>
          <a:bodyPr/>
          <a:lstStyle/>
          <a:p>
            <a:pPr>
              <a:defRPr/>
            </a:pPr>
            <a:fld id="{93EA530F-FE5C-4B15-BC10-EC9085ADC392}" type="slidenum">
              <a:rPr lang="el-GR">
                <a:solidFill>
                  <a:prstClr val="white">
                    <a:tint val="75000"/>
                  </a:prstClr>
                </a:solidFill>
              </a:rPr>
              <a:pPr>
                <a:defRPr/>
              </a:pPr>
              <a:t>34</a:t>
            </a:fld>
            <a:endParaRPr lang="el-GR" dirty="0">
              <a:solidFill>
                <a:prstClr val="white">
                  <a:tint val="75000"/>
                </a:prstClr>
              </a:solidFill>
            </a:endParaRPr>
          </a:p>
        </p:txBody>
      </p:sp>
      <p:sp>
        <p:nvSpPr>
          <p:cNvPr id="7" name="Title 1"/>
          <p:cNvSpPr txBox="1">
            <a:spLocks/>
          </p:cNvSpPr>
          <p:nvPr/>
        </p:nvSpPr>
        <p:spPr>
          <a:xfrm>
            <a:off x="4018" y="1203574"/>
            <a:ext cx="9144000" cy="8384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000" b="1" u="sng" dirty="0">
                <a:solidFill>
                  <a:prstClr val="white"/>
                </a:solidFill>
                <a:latin typeface="Arial" pitchFamily="34" charset="0"/>
                <a:cs typeface="Arial" pitchFamily="34" charset="0"/>
              </a:rPr>
              <a:t>Coastal surveillance  System</a:t>
            </a:r>
          </a:p>
        </p:txBody>
      </p:sp>
      <p:sp>
        <p:nvSpPr>
          <p:cNvPr id="15" name="1 - Τίτλος"/>
          <p:cNvSpPr txBox="1">
            <a:spLocks/>
          </p:cNvSpPr>
          <p:nvPr/>
        </p:nvSpPr>
        <p:spPr>
          <a:xfrm>
            <a:off x="0" y="21429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latin typeface="Arial" pitchFamily="34" charset="0"/>
                <a:cs typeface="Arial" pitchFamily="34" charset="0"/>
              </a:rPr>
              <a:t>JRCC LARNACA</a:t>
            </a:r>
            <a:endParaRPr lang="el-GR" sz="28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cs typeface="Arial" pitchFamily="34" charset="0"/>
            </a:endParaRPr>
          </a:p>
        </p:txBody>
      </p:sp>
      <p:sp>
        <p:nvSpPr>
          <p:cNvPr id="9" name="9 - Ορθογώνιο"/>
          <p:cNvSpPr/>
          <p:nvPr/>
        </p:nvSpPr>
        <p:spPr>
          <a:xfrm>
            <a:off x="0" y="807095"/>
            <a:ext cx="9144000" cy="461665"/>
          </a:xfrm>
          <a:prstGeom prst="rect">
            <a:avLst/>
          </a:prstGeom>
        </p:spPr>
        <p:txBody>
          <a:bodyPr wrap="square">
            <a:spAutoFit/>
          </a:bodyPr>
          <a:lstStyle/>
          <a:p>
            <a:pPr marL="342900" indent="-342900" algn="ctr">
              <a:spcBef>
                <a:spcPct val="20000"/>
              </a:spcBef>
              <a:defRPr/>
            </a:pPr>
            <a:r>
              <a:rPr lang="en-GB" sz="2400" b="1" u="sng" dirty="0">
                <a:solidFill>
                  <a:srgbClr val="CEB966">
                    <a:lumMod val="60000"/>
                    <a:lumOff val="40000"/>
                  </a:srgbClr>
                </a:solidFill>
                <a:latin typeface="Arial" pitchFamily="34" charset="0"/>
                <a:cs typeface="Arial" pitchFamily="34" charset="0"/>
              </a:rPr>
              <a:t>RESEARCH AND DEVELOPMENT 2016 - 2020</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1600200"/>
            <a:ext cx="39385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4098" y="1676400"/>
            <a:ext cx="1270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457200" y="1763713"/>
            <a:ext cx="380264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Arial Narrow" pitchFamily="34" charset="0"/>
                <a:cs typeface="Arial" charset="0"/>
              </a:defRPr>
            </a:lvl1pPr>
            <a:lvl2pPr marL="742950" indent="-285750">
              <a:defRPr sz="2000">
                <a:solidFill>
                  <a:schemeClr val="tx2"/>
                </a:solidFill>
                <a:latin typeface="Arial Narrow" pitchFamily="34" charset="0"/>
                <a:cs typeface="Arial" charset="0"/>
              </a:defRPr>
            </a:lvl2pPr>
            <a:lvl3pPr marL="1143000" indent="-228600">
              <a:defRPr sz="2000">
                <a:solidFill>
                  <a:schemeClr val="tx2"/>
                </a:solidFill>
                <a:latin typeface="Arial Narrow" pitchFamily="34" charset="0"/>
                <a:cs typeface="Arial" charset="0"/>
              </a:defRPr>
            </a:lvl3pPr>
            <a:lvl4pPr marL="1600200" indent="-228600">
              <a:defRPr sz="2000">
                <a:solidFill>
                  <a:schemeClr val="tx2"/>
                </a:solidFill>
                <a:latin typeface="Arial Narrow" pitchFamily="34" charset="0"/>
                <a:cs typeface="Arial" charset="0"/>
              </a:defRPr>
            </a:lvl4pPr>
            <a:lvl5pPr marL="2057400" indent="-228600">
              <a:defRPr sz="2000">
                <a:solidFill>
                  <a:schemeClr val="tx2"/>
                </a:solidFill>
                <a:latin typeface="Arial Narrow" pitchFamily="34" charset="0"/>
                <a:cs typeface="Arial" charset="0"/>
              </a:defRPr>
            </a:lvl5pPr>
            <a:lvl6pPr marL="2514600" indent="-228600" eaLnBrk="0" fontAlgn="base" hangingPunct="0">
              <a:spcBef>
                <a:spcPct val="0"/>
              </a:spcBef>
              <a:spcAft>
                <a:spcPct val="0"/>
              </a:spcAft>
              <a:defRPr sz="2000">
                <a:solidFill>
                  <a:schemeClr val="tx2"/>
                </a:solidFill>
                <a:latin typeface="Arial Narrow" pitchFamily="34" charset="0"/>
                <a:cs typeface="Arial" charset="0"/>
              </a:defRPr>
            </a:lvl6pPr>
            <a:lvl7pPr marL="2971800" indent="-228600" eaLnBrk="0" fontAlgn="base" hangingPunct="0">
              <a:spcBef>
                <a:spcPct val="0"/>
              </a:spcBef>
              <a:spcAft>
                <a:spcPct val="0"/>
              </a:spcAft>
              <a:defRPr sz="2000">
                <a:solidFill>
                  <a:schemeClr val="tx2"/>
                </a:solidFill>
                <a:latin typeface="Arial Narrow" pitchFamily="34" charset="0"/>
                <a:cs typeface="Arial" charset="0"/>
              </a:defRPr>
            </a:lvl7pPr>
            <a:lvl8pPr marL="3429000" indent="-228600" eaLnBrk="0" fontAlgn="base" hangingPunct="0">
              <a:spcBef>
                <a:spcPct val="0"/>
              </a:spcBef>
              <a:spcAft>
                <a:spcPct val="0"/>
              </a:spcAft>
              <a:defRPr sz="2000">
                <a:solidFill>
                  <a:schemeClr val="tx2"/>
                </a:solidFill>
                <a:latin typeface="Arial Narrow" pitchFamily="34" charset="0"/>
                <a:cs typeface="Arial" charset="0"/>
              </a:defRPr>
            </a:lvl8pPr>
            <a:lvl9pPr marL="3886200" indent="-228600" eaLnBrk="0" fontAlgn="base" hangingPunct="0">
              <a:spcBef>
                <a:spcPct val="0"/>
              </a:spcBef>
              <a:spcAft>
                <a:spcPct val="0"/>
              </a:spcAft>
              <a:defRPr sz="2000">
                <a:solidFill>
                  <a:schemeClr val="tx2"/>
                </a:solidFill>
                <a:latin typeface="Arial Narrow" pitchFamily="34"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sng" strike="noStrike" kern="0" cap="none" spc="0" normalizeH="0" baseline="0" noProof="0" dirty="0">
                <a:ln>
                  <a:noFill/>
                </a:ln>
                <a:solidFill>
                  <a:schemeClr val="tx1"/>
                </a:solidFill>
                <a:effectLst/>
                <a:uLnTx/>
                <a:uFillTx/>
                <a:latin typeface="Arial Narrow" pitchFamily="34" charset="0"/>
                <a:cs typeface="Arial" charset="0"/>
              </a:rPr>
              <a:t>Thermal Camera</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Model: FLIR HRC 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Range: 20Km</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Detection: </a:t>
            </a:r>
            <a:b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b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Human target at 11 km</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Detection of a small boat  at 17,7 km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sng" strike="noStrike" kern="0" cap="none" spc="0" normalizeH="0" baseline="0" noProof="0" dirty="0">
                <a:ln>
                  <a:noFill/>
                </a:ln>
                <a:solidFill>
                  <a:schemeClr val="tx1"/>
                </a:solidFill>
                <a:effectLst/>
                <a:uLnTx/>
                <a:uFillTx/>
                <a:latin typeface="Arial Narrow" pitchFamily="34" charset="0"/>
                <a:cs typeface="Arial" charset="0"/>
              </a:rPr>
              <a:t>Day/Night</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Model: </a:t>
            </a:r>
            <a:r>
              <a:rPr kumimoji="0" lang="en-GB" altLang="en-US" sz="2000" b="1" i="0" u="none" strike="noStrike" kern="0" cap="none" spc="0" normalizeH="0" baseline="0" noProof="0" dirty="0" err="1">
                <a:ln>
                  <a:noFill/>
                </a:ln>
                <a:solidFill>
                  <a:schemeClr val="tx1"/>
                </a:solidFill>
                <a:effectLst/>
                <a:uLnTx/>
                <a:uFillTx/>
                <a:latin typeface="Arial Narrow" pitchFamily="34" charset="0"/>
                <a:cs typeface="Arial" charset="0"/>
              </a:rPr>
              <a:t>Dat</a:t>
            </a: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-con DAY LR 60</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Range: 30Km</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Human Recognition 6.6km</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Car Recognition 20km</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2000" b="1" i="0" u="none" strike="noStrike" kern="0" cap="none" spc="0" normalizeH="0" baseline="0" noProof="0" dirty="0">
                <a:ln>
                  <a:noFill/>
                </a:ln>
                <a:solidFill>
                  <a:schemeClr val="tx1"/>
                </a:solidFill>
                <a:effectLst/>
                <a:uLnTx/>
                <a:uFillTx/>
                <a:latin typeface="Arial Narrow" pitchFamily="34" charset="0"/>
                <a:cs typeface="Arial" charset="0"/>
              </a:rPr>
              <a:t>Ship Recognition 30km</a:t>
            </a:r>
          </a:p>
        </p:txBody>
      </p:sp>
      <p:pic>
        <p:nvPicPr>
          <p:cNvPr id="1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811713"/>
            <a:ext cx="39624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1663" y="1763713"/>
            <a:ext cx="465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863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501090" y="6500836"/>
            <a:ext cx="400050" cy="357188"/>
          </a:xfrm>
        </p:spPr>
        <p:txBody>
          <a:bodyPr/>
          <a:lstStyle/>
          <a:p>
            <a:pPr>
              <a:defRPr/>
            </a:pPr>
            <a:fld id="{93EA530F-FE5C-4B15-BC10-EC9085ADC392}" type="slidenum">
              <a:rPr lang="el-GR"/>
              <a:pPr>
                <a:defRPr/>
              </a:pPr>
              <a:t>35</a:t>
            </a:fld>
            <a:endParaRPr lang="el-GR" dirty="0"/>
          </a:p>
        </p:txBody>
      </p:sp>
      <p:sp>
        <p:nvSpPr>
          <p:cNvPr id="8" name="1 - Τίτλος"/>
          <p:cNvSpPr txBox="1">
            <a:spLocks/>
          </p:cNvSpPr>
          <p:nvPr/>
        </p:nvSpPr>
        <p:spPr>
          <a:xfrm>
            <a:off x="0" y="260648"/>
            <a:ext cx="9144000" cy="936104"/>
          </a:xfrm>
          <a:prstGeom prst="rect">
            <a:avLst/>
          </a:prstGeom>
        </p:spPr>
        <p:txBody>
          <a:bodyPr>
            <a:normAutofit fontScale="77500" lnSpcReduction="200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effectLst/>
                <a:latin typeface="Arial" pitchFamily="34" charset="0"/>
                <a:cs typeface="Arial" pitchFamily="34" charset="0"/>
              </a:rPr>
              <a:t>JRCC LARNACA</a:t>
            </a:r>
          </a:p>
          <a:p>
            <a:endParaRPr lang="en-US" sz="2800" dirty="0">
              <a:effectLst/>
              <a:latin typeface="Arial" pitchFamily="34" charset="0"/>
              <a:cs typeface="Arial" pitchFamily="34" charset="0"/>
            </a:endParaRPr>
          </a:p>
          <a:p>
            <a:r>
              <a:rPr lang="en-GB" sz="2800" u="sng" dirty="0">
                <a:solidFill>
                  <a:srgbClr val="CEB966">
                    <a:lumMod val="60000"/>
                    <a:lumOff val="40000"/>
                  </a:srgbClr>
                </a:solidFill>
                <a:latin typeface="Arial" pitchFamily="34" charset="0"/>
                <a:cs typeface="Arial" pitchFamily="34" charset="0"/>
              </a:rPr>
              <a:t>UAVs EXPLOITATION</a:t>
            </a:r>
          </a:p>
          <a:p>
            <a:endParaRPr lang="el-GR" sz="2800" dirty="0">
              <a:effectLst/>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28" y="1844824"/>
            <a:ext cx="8686743" cy="4560540"/>
          </a:xfrm>
          <a:prstGeom prst="rect">
            <a:avLst/>
          </a:prstGeom>
        </p:spPr>
      </p:pic>
    </p:spTree>
    <p:extLst>
      <p:ext uri="{BB962C8B-B14F-4D97-AF65-F5344CB8AC3E}">
        <p14:creationId xmlns:p14="http://schemas.microsoft.com/office/powerpoint/2010/main" val="36075683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384"/>
            <a:ext cx="9144000" cy="936104"/>
          </a:xfrm>
        </p:spPr>
        <p:txBody>
          <a:bodyPr>
            <a:noAutofit/>
          </a:bodyPr>
          <a:lstStyle/>
          <a:p>
            <a:r>
              <a:rPr lang="en-US" sz="3400" dirty="0">
                <a:latin typeface="Arial" pitchFamily="34" charset="0"/>
                <a:cs typeface="Arial" pitchFamily="34" charset="0"/>
              </a:rPr>
              <a:t>JRCC LARNACA</a:t>
            </a:r>
            <a:endParaRPr lang="el-GR" sz="3400"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rPr>
              <a:pPr/>
              <a:t>36</a:t>
            </a:fld>
            <a:endParaRPr lang="el-GR">
              <a:solidFill>
                <a:prstClr val="white">
                  <a:shade val="50000"/>
                </a:prstClr>
              </a:solidFill>
            </a:endParaRP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07" t="637" r="12736" b="22092"/>
          <a:stretch/>
        </p:blipFill>
        <p:spPr bwMode="auto">
          <a:xfrm>
            <a:off x="1" y="1052736"/>
            <a:ext cx="9106436" cy="58052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273149" y="1282380"/>
            <a:ext cx="5955035" cy="3802804"/>
          </a:xfrm>
          <a:prstGeom prst="ellipse">
            <a:avLst/>
          </a:prstGeom>
          <a:solidFill>
            <a:schemeClr val="tx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Freeform 7"/>
          <p:cNvSpPr/>
          <p:nvPr/>
        </p:nvSpPr>
        <p:spPr>
          <a:xfrm>
            <a:off x="1619672" y="2708921"/>
            <a:ext cx="3698036" cy="1152127"/>
          </a:xfrm>
          <a:custGeom>
            <a:avLst/>
            <a:gdLst>
              <a:gd name="connsiteX0" fmla="*/ 0 w 2590844"/>
              <a:gd name="connsiteY0" fmla="*/ 128860 h 1288600"/>
              <a:gd name="connsiteX1" fmla="*/ 128860 w 2590844"/>
              <a:gd name="connsiteY1" fmla="*/ 0 h 1288600"/>
              <a:gd name="connsiteX2" fmla="*/ 2461984 w 2590844"/>
              <a:gd name="connsiteY2" fmla="*/ 0 h 1288600"/>
              <a:gd name="connsiteX3" fmla="*/ 2590844 w 2590844"/>
              <a:gd name="connsiteY3" fmla="*/ 128860 h 1288600"/>
              <a:gd name="connsiteX4" fmla="*/ 2590844 w 2590844"/>
              <a:gd name="connsiteY4" fmla="*/ 1159740 h 1288600"/>
              <a:gd name="connsiteX5" fmla="*/ 2461984 w 2590844"/>
              <a:gd name="connsiteY5" fmla="*/ 1288600 h 1288600"/>
              <a:gd name="connsiteX6" fmla="*/ 128860 w 2590844"/>
              <a:gd name="connsiteY6" fmla="*/ 1288600 h 1288600"/>
              <a:gd name="connsiteX7" fmla="*/ 0 w 2590844"/>
              <a:gd name="connsiteY7" fmla="*/ 1159740 h 1288600"/>
              <a:gd name="connsiteX8" fmla="*/ 0 w 2590844"/>
              <a:gd name="connsiteY8" fmla="*/ 128860 h 1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844" h="1288600">
                <a:moveTo>
                  <a:pt x="0" y="128860"/>
                </a:moveTo>
                <a:cubicBezTo>
                  <a:pt x="0" y="57693"/>
                  <a:pt x="57693" y="0"/>
                  <a:pt x="128860" y="0"/>
                </a:cubicBezTo>
                <a:lnTo>
                  <a:pt x="2461984" y="0"/>
                </a:lnTo>
                <a:cubicBezTo>
                  <a:pt x="2533151" y="0"/>
                  <a:pt x="2590844" y="57693"/>
                  <a:pt x="2590844" y="128860"/>
                </a:cubicBezTo>
                <a:lnTo>
                  <a:pt x="2590844" y="1159740"/>
                </a:lnTo>
                <a:cubicBezTo>
                  <a:pt x="2590844" y="1230907"/>
                  <a:pt x="2533151" y="1288600"/>
                  <a:pt x="2461984" y="1288600"/>
                </a:cubicBezTo>
                <a:lnTo>
                  <a:pt x="128860" y="1288600"/>
                </a:lnTo>
                <a:cubicBezTo>
                  <a:pt x="57693" y="1288600"/>
                  <a:pt x="0" y="1230907"/>
                  <a:pt x="0" y="1159740"/>
                </a:cubicBezTo>
                <a:lnTo>
                  <a:pt x="0" y="128860"/>
                </a:lnTo>
                <a:close/>
              </a:path>
            </a:pathLst>
          </a:custGeom>
          <a:solidFill>
            <a:schemeClr val="accent2">
              <a:lumMod val="60000"/>
              <a:lumOff val="40000"/>
              <a:alpha val="79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222" tIns="68222" rIns="68222" bIns="68222" numCol="1" spcCol="1270" anchor="ctr" anchorCtr="0">
            <a:noAutofit/>
          </a:bodyPr>
          <a:lstStyle/>
          <a:p>
            <a:pPr algn="ctr" defTabSz="622300">
              <a:spcBef>
                <a:spcPct val="0"/>
              </a:spcBef>
            </a:pPr>
            <a:r>
              <a:rPr lang="en-US" sz="1600" b="1" dirty="0">
                <a:solidFill>
                  <a:schemeClr val="bg1"/>
                </a:solidFill>
                <a:effectLst>
                  <a:outerShdw blurRad="38100" dist="38100" dir="2700000" algn="tl">
                    <a:srgbClr val="000000">
                      <a:alpha val="43137"/>
                    </a:srgbClr>
                  </a:outerShdw>
                </a:effectLst>
                <a:latin typeface="Arial" pitchFamily="34" charset="0"/>
                <a:cs typeface="Arial" pitchFamily="34" charset="0"/>
              </a:rPr>
              <a:t>NATIONAL SAR PLAN “NEARCHOS” &amp;</a:t>
            </a:r>
          </a:p>
          <a:p>
            <a:pPr algn="ctr" defTabSz="622300">
              <a:spcBef>
                <a:spcPct val="0"/>
              </a:spcBef>
            </a:pPr>
            <a:r>
              <a:rPr lang="en-US" sz="1600" b="1" dirty="0">
                <a:solidFill>
                  <a:schemeClr val="bg1"/>
                </a:solidFill>
                <a:effectLst>
                  <a:outerShdw blurRad="38100" dist="38100" dir="2700000" algn="tl">
                    <a:srgbClr val="000000">
                      <a:alpha val="43137"/>
                    </a:srgbClr>
                  </a:outerShdw>
                </a:effectLst>
                <a:latin typeface="Arial" pitchFamily="34" charset="0"/>
                <a:cs typeface="Arial" pitchFamily="34" charset="0"/>
              </a:rPr>
              <a:t> BILATERAL AGREEMENTS</a:t>
            </a:r>
          </a:p>
        </p:txBody>
      </p:sp>
      <p:sp>
        <p:nvSpPr>
          <p:cNvPr id="9" name="Freeform 8"/>
          <p:cNvSpPr/>
          <p:nvPr/>
        </p:nvSpPr>
        <p:spPr>
          <a:xfrm>
            <a:off x="3131840" y="4077072"/>
            <a:ext cx="3698036" cy="1368152"/>
          </a:xfrm>
          <a:custGeom>
            <a:avLst/>
            <a:gdLst>
              <a:gd name="connsiteX0" fmla="*/ 0 w 2590844"/>
              <a:gd name="connsiteY0" fmla="*/ 128860 h 1288600"/>
              <a:gd name="connsiteX1" fmla="*/ 128860 w 2590844"/>
              <a:gd name="connsiteY1" fmla="*/ 0 h 1288600"/>
              <a:gd name="connsiteX2" fmla="*/ 2461984 w 2590844"/>
              <a:gd name="connsiteY2" fmla="*/ 0 h 1288600"/>
              <a:gd name="connsiteX3" fmla="*/ 2590844 w 2590844"/>
              <a:gd name="connsiteY3" fmla="*/ 128860 h 1288600"/>
              <a:gd name="connsiteX4" fmla="*/ 2590844 w 2590844"/>
              <a:gd name="connsiteY4" fmla="*/ 1159740 h 1288600"/>
              <a:gd name="connsiteX5" fmla="*/ 2461984 w 2590844"/>
              <a:gd name="connsiteY5" fmla="*/ 1288600 h 1288600"/>
              <a:gd name="connsiteX6" fmla="*/ 128860 w 2590844"/>
              <a:gd name="connsiteY6" fmla="*/ 1288600 h 1288600"/>
              <a:gd name="connsiteX7" fmla="*/ 0 w 2590844"/>
              <a:gd name="connsiteY7" fmla="*/ 1159740 h 1288600"/>
              <a:gd name="connsiteX8" fmla="*/ 0 w 2590844"/>
              <a:gd name="connsiteY8" fmla="*/ 128860 h 1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844" h="1288600">
                <a:moveTo>
                  <a:pt x="0" y="128860"/>
                </a:moveTo>
                <a:cubicBezTo>
                  <a:pt x="0" y="57693"/>
                  <a:pt x="57693" y="0"/>
                  <a:pt x="128860" y="0"/>
                </a:cubicBezTo>
                <a:lnTo>
                  <a:pt x="2461984" y="0"/>
                </a:lnTo>
                <a:cubicBezTo>
                  <a:pt x="2533151" y="0"/>
                  <a:pt x="2590844" y="57693"/>
                  <a:pt x="2590844" y="128860"/>
                </a:cubicBezTo>
                <a:lnTo>
                  <a:pt x="2590844" y="1159740"/>
                </a:lnTo>
                <a:cubicBezTo>
                  <a:pt x="2590844" y="1230907"/>
                  <a:pt x="2533151" y="1288600"/>
                  <a:pt x="2461984" y="1288600"/>
                </a:cubicBezTo>
                <a:lnTo>
                  <a:pt x="128860" y="1288600"/>
                </a:lnTo>
                <a:cubicBezTo>
                  <a:pt x="57693" y="1288600"/>
                  <a:pt x="0" y="1230907"/>
                  <a:pt x="0" y="1159740"/>
                </a:cubicBezTo>
                <a:lnTo>
                  <a:pt x="0" y="128860"/>
                </a:lnTo>
                <a:close/>
              </a:path>
            </a:pathLst>
          </a:custGeom>
          <a:solidFill>
            <a:schemeClr val="accent1">
              <a:alpha val="79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222" tIns="68222" rIns="68222" bIns="68222" numCol="1" spcCol="1270" anchor="ctr" anchorCtr="0">
            <a:noAutofit/>
          </a:bodyPr>
          <a:lstStyle/>
          <a:p>
            <a:pPr algn="ctr" defTabSz="711200">
              <a:lnSpc>
                <a:spcPct val="90000"/>
              </a:lnSpc>
              <a:spcBef>
                <a:spcPct val="0"/>
              </a:spcBef>
              <a:spcAft>
                <a:spcPct val="35000"/>
              </a:spcAft>
            </a:pPr>
            <a:r>
              <a:rPr lang="en-US" b="1" u="sng" dirty="0">
                <a:solidFill>
                  <a:schemeClr val="bg1"/>
                </a:solidFill>
                <a:effectLst>
                  <a:outerShdw blurRad="38100" dist="38100" dir="2700000" algn="tl">
                    <a:srgbClr val="000000">
                      <a:alpha val="43137"/>
                    </a:srgbClr>
                  </a:outerShdw>
                </a:effectLst>
                <a:latin typeface="Arial" pitchFamily="34" charset="0"/>
                <a:cs typeface="Arial" pitchFamily="34" charset="0"/>
              </a:rPr>
              <a:t>OPERATIONAL  COMPONENT</a:t>
            </a:r>
          </a:p>
          <a:p>
            <a:pPr marL="371475" indent="-285750" defTabSz="711200">
              <a:lnSpc>
                <a:spcPct val="90000"/>
              </a:lnSpc>
              <a:spcBef>
                <a:spcPct val="0"/>
              </a:spcBef>
              <a:spcAft>
                <a:spcPct val="35000"/>
              </a:spcAft>
              <a:buFont typeface="Arial" pitchFamily="34" charset="0"/>
              <a:buChar cha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MULTINATIONAL SAREX</a:t>
            </a:r>
          </a:p>
          <a:p>
            <a:pPr marL="371475" indent="-285750" defTabSz="711200">
              <a:lnSpc>
                <a:spcPct val="90000"/>
              </a:lnSpc>
              <a:spcBef>
                <a:spcPct val="0"/>
              </a:spcBef>
              <a:spcAft>
                <a:spcPct val="35000"/>
              </a:spcAft>
              <a:buFont typeface="Arial" pitchFamily="34" charset="0"/>
              <a:buChar cha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EXCHANGE KNOWLEDGE</a:t>
            </a:r>
          </a:p>
          <a:p>
            <a:pPr marL="371475" indent="-285750" defTabSz="711200">
              <a:lnSpc>
                <a:spcPct val="90000"/>
              </a:lnSpc>
              <a:spcBef>
                <a:spcPct val="0"/>
              </a:spcBef>
              <a:spcAft>
                <a:spcPct val="35000"/>
              </a:spcAft>
              <a:buFont typeface="Arial" pitchFamily="34" charset="0"/>
              <a:buChar cha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EXTEND CAPABILITIES</a:t>
            </a:r>
          </a:p>
        </p:txBody>
      </p:sp>
      <p:sp>
        <p:nvSpPr>
          <p:cNvPr id="10" name="Freeform 9"/>
          <p:cNvSpPr/>
          <p:nvPr/>
        </p:nvSpPr>
        <p:spPr>
          <a:xfrm>
            <a:off x="369908" y="1334287"/>
            <a:ext cx="3672408" cy="1158609"/>
          </a:xfrm>
          <a:custGeom>
            <a:avLst/>
            <a:gdLst>
              <a:gd name="connsiteX0" fmla="*/ 0 w 2593057"/>
              <a:gd name="connsiteY0" fmla="*/ 128860 h 1288600"/>
              <a:gd name="connsiteX1" fmla="*/ 128860 w 2593057"/>
              <a:gd name="connsiteY1" fmla="*/ 0 h 1288600"/>
              <a:gd name="connsiteX2" fmla="*/ 2464197 w 2593057"/>
              <a:gd name="connsiteY2" fmla="*/ 0 h 1288600"/>
              <a:gd name="connsiteX3" fmla="*/ 2593057 w 2593057"/>
              <a:gd name="connsiteY3" fmla="*/ 128860 h 1288600"/>
              <a:gd name="connsiteX4" fmla="*/ 2593057 w 2593057"/>
              <a:gd name="connsiteY4" fmla="*/ 1159740 h 1288600"/>
              <a:gd name="connsiteX5" fmla="*/ 2464197 w 2593057"/>
              <a:gd name="connsiteY5" fmla="*/ 1288600 h 1288600"/>
              <a:gd name="connsiteX6" fmla="*/ 128860 w 2593057"/>
              <a:gd name="connsiteY6" fmla="*/ 1288600 h 1288600"/>
              <a:gd name="connsiteX7" fmla="*/ 0 w 2593057"/>
              <a:gd name="connsiteY7" fmla="*/ 1159740 h 1288600"/>
              <a:gd name="connsiteX8" fmla="*/ 0 w 2593057"/>
              <a:gd name="connsiteY8" fmla="*/ 128860 h 1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057" h="1288600">
                <a:moveTo>
                  <a:pt x="0" y="128860"/>
                </a:moveTo>
                <a:cubicBezTo>
                  <a:pt x="0" y="57693"/>
                  <a:pt x="57693" y="0"/>
                  <a:pt x="128860" y="0"/>
                </a:cubicBezTo>
                <a:lnTo>
                  <a:pt x="2464197" y="0"/>
                </a:lnTo>
                <a:cubicBezTo>
                  <a:pt x="2535364" y="0"/>
                  <a:pt x="2593057" y="57693"/>
                  <a:pt x="2593057" y="128860"/>
                </a:cubicBezTo>
                <a:lnTo>
                  <a:pt x="2593057" y="1159740"/>
                </a:lnTo>
                <a:cubicBezTo>
                  <a:pt x="2593057" y="1230907"/>
                  <a:pt x="2535364" y="1288600"/>
                  <a:pt x="2464197" y="1288600"/>
                </a:cubicBezTo>
                <a:lnTo>
                  <a:pt x="128860" y="1288600"/>
                </a:lnTo>
                <a:cubicBezTo>
                  <a:pt x="57693" y="1288600"/>
                  <a:pt x="0" y="1230907"/>
                  <a:pt x="0" y="1159740"/>
                </a:cubicBezTo>
                <a:lnTo>
                  <a:pt x="0" y="128860"/>
                </a:lnTo>
                <a:close/>
              </a:path>
            </a:pathLst>
          </a:custGeom>
          <a:solidFill>
            <a:schemeClr val="accent1">
              <a:alpha val="79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222" tIns="68222" rIns="68222" bIns="68222" numCol="1" spcCol="1270" anchor="ctr" anchorCtr="0">
            <a:noAutofit/>
          </a:bodyPr>
          <a:lstStyle/>
          <a:p>
            <a:pPr algn="ctr" defTabSz="533400">
              <a:lnSpc>
                <a:spcPct val="90000"/>
              </a:lnSpc>
              <a:spcBef>
                <a:spcPct val="0"/>
              </a:spcBef>
              <a:spcAft>
                <a:spcPct val="35000"/>
              </a:spcAft>
            </a:pPr>
            <a:r>
              <a:rPr lang="en-US" b="1" u="sng" dirty="0">
                <a:solidFill>
                  <a:schemeClr val="bg1"/>
                </a:solidFill>
                <a:effectLst>
                  <a:outerShdw blurRad="38100" dist="38100" dir="2700000" algn="tl">
                    <a:srgbClr val="000000">
                      <a:alpha val="43137"/>
                    </a:srgbClr>
                  </a:outerShdw>
                </a:effectLst>
                <a:latin typeface="Arial" pitchFamily="34" charset="0"/>
                <a:cs typeface="Arial" pitchFamily="34" charset="0"/>
              </a:rPr>
              <a:t>POLITICAL  COMPONENT</a:t>
            </a:r>
          </a:p>
          <a:p>
            <a:pPr marL="371475" indent="-285750" defTabSz="533400">
              <a:lnSpc>
                <a:spcPct val="90000"/>
              </a:lnSpc>
              <a:spcBef>
                <a:spcPct val="0"/>
              </a:spcBef>
              <a:spcAft>
                <a:spcPct val="35000"/>
              </a:spcAft>
              <a:buFont typeface="Arial" pitchFamily="34" charset="0"/>
              <a:buChar cha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INTERNATIONAL CONVENTIONS  </a:t>
            </a:r>
          </a:p>
          <a:p>
            <a:pPr marL="371475" indent="-285750" defTabSz="533400">
              <a:lnSpc>
                <a:spcPct val="90000"/>
              </a:lnSpc>
              <a:spcBef>
                <a:spcPct val="0"/>
              </a:spcBef>
              <a:spcAft>
                <a:spcPct val="35000"/>
              </a:spcAft>
              <a:buFont typeface="Arial" pitchFamily="34" charset="0"/>
              <a:buChar cha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EU DIRECTIVES</a:t>
            </a:r>
          </a:p>
        </p:txBody>
      </p:sp>
      <p:sp>
        <p:nvSpPr>
          <p:cNvPr id="11" name="Bent-Up Arrow 10"/>
          <p:cNvSpPr/>
          <p:nvPr/>
        </p:nvSpPr>
        <p:spPr>
          <a:xfrm rot="5400000">
            <a:off x="542749" y="2725546"/>
            <a:ext cx="1054093" cy="916471"/>
          </a:xfrm>
          <a:prstGeom prst="bentUpArrow">
            <a:avLst>
              <a:gd name="adj1" fmla="val 18428"/>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Bent-Up Arrow 12"/>
          <p:cNvSpPr/>
          <p:nvPr/>
        </p:nvSpPr>
        <p:spPr>
          <a:xfrm rot="5400000">
            <a:off x="2096199" y="4019851"/>
            <a:ext cx="1054093" cy="916471"/>
          </a:xfrm>
          <a:prstGeom prst="bentUpArrow">
            <a:avLst>
              <a:gd name="adj1" fmla="val 18428"/>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Freeform 13"/>
          <p:cNvSpPr/>
          <p:nvPr/>
        </p:nvSpPr>
        <p:spPr>
          <a:xfrm>
            <a:off x="5220072" y="6055772"/>
            <a:ext cx="3672408" cy="613587"/>
          </a:xfrm>
          <a:custGeom>
            <a:avLst/>
            <a:gdLst>
              <a:gd name="connsiteX0" fmla="*/ 0 w 2590844"/>
              <a:gd name="connsiteY0" fmla="*/ 128860 h 1288600"/>
              <a:gd name="connsiteX1" fmla="*/ 128860 w 2590844"/>
              <a:gd name="connsiteY1" fmla="*/ 0 h 1288600"/>
              <a:gd name="connsiteX2" fmla="*/ 2461984 w 2590844"/>
              <a:gd name="connsiteY2" fmla="*/ 0 h 1288600"/>
              <a:gd name="connsiteX3" fmla="*/ 2590844 w 2590844"/>
              <a:gd name="connsiteY3" fmla="*/ 128860 h 1288600"/>
              <a:gd name="connsiteX4" fmla="*/ 2590844 w 2590844"/>
              <a:gd name="connsiteY4" fmla="*/ 1159740 h 1288600"/>
              <a:gd name="connsiteX5" fmla="*/ 2461984 w 2590844"/>
              <a:gd name="connsiteY5" fmla="*/ 1288600 h 1288600"/>
              <a:gd name="connsiteX6" fmla="*/ 128860 w 2590844"/>
              <a:gd name="connsiteY6" fmla="*/ 1288600 h 1288600"/>
              <a:gd name="connsiteX7" fmla="*/ 0 w 2590844"/>
              <a:gd name="connsiteY7" fmla="*/ 1159740 h 1288600"/>
              <a:gd name="connsiteX8" fmla="*/ 0 w 2590844"/>
              <a:gd name="connsiteY8" fmla="*/ 128860 h 1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844" h="1288600">
                <a:moveTo>
                  <a:pt x="0" y="128860"/>
                </a:moveTo>
                <a:cubicBezTo>
                  <a:pt x="0" y="57693"/>
                  <a:pt x="57693" y="0"/>
                  <a:pt x="128860" y="0"/>
                </a:cubicBezTo>
                <a:lnTo>
                  <a:pt x="2461984" y="0"/>
                </a:lnTo>
                <a:cubicBezTo>
                  <a:pt x="2533151" y="0"/>
                  <a:pt x="2590844" y="57693"/>
                  <a:pt x="2590844" y="128860"/>
                </a:cubicBezTo>
                <a:lnTo>
                  <a:pt x="2590844" y="1159740"/>
                </a:lnTo>
                <a:cubicBezTo>
                  <a:pt x="2590844" y="1230907"/>
                  <a:pt x="2533151" y="1288600"/>
                  <a:pt x="2461984" y="1288600"/>
                </a:cubicBezTo>
                <a:lnTo>
                  <a:pt x="128860" y="1288600"/>
                </a:lnTo>
                <a:cubicBezTo>
                  <a:pt x="57693" y="1288600"/>
                  <a:pt x="0" y="1230907"/>
                  <a:pt x="0" y="1159740"/>
                </a:cubicBezTo>
                <a:lnTo>
                  <a:pt x="0" y="128860"/>
                </a:lnTo>
                <a:close/>
              </a:path>
            </a:pathLst>
          </a:custGeom>
          <a:solidFill>
            <a:schemeClr val="accent2">
              <a:lumMod val="60000"/>
              <a:lumOff val="40000"/>
              <a:alpha val="79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222" tIns="68222" rIns="68222" bIns="68222" numCol="1" spcCol="1270" anchor="ctr" anchorCtr="0">
            <a:noAutofit/>
          </a:bodyPr>
          <a:lstStyle/>
          <a:p>
            <a:pPr algn="ctr" defTabSz="622300">
              <a:spcBef>
                <a:spcPct val="0"/>
              </a:spcBef>
            </a:pP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ZERO LOSS OF LIVE</a:t>
            </a:r>
          </a:p>
        </p:txBody>
      </p:sp>
      <p:sp>
        <p:nvSpPr>
          <p:cNvPr id="15" name="Bent-Up Arrow 14"/>
          <p:cNvSpPr/>
          <p:nvPr/>
        </p:nvSpPr>
        <p:spPr>
          <a:xfrm rot="5400000">
            <a:off x="4153859" y="5597538"/>
            <a:ext cx="933064" cy="916471"/>
          </a:xfrm>
          <a:prstGeom prst="bentUpArrow">
            <a:avLst>
              <a:gd name="adj1" fmla="val 18428"/>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9 - Ορθογώνιο"/>
          <p:cNvSpPr/>
          <p:nvPr/>
        </p:nvSpPr>
        <p:spPr>
          <a:xfrm>
            <a:off x="0" y="764704"/>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 </a:t>
            </a:r>
          </a:p>
        </p:txBody>
      </p:sp>
    </p:spTree>
    <p:extLst>
      <p:ext uri="{BB962C8B-B14F-4D97-AF65-F5344CB8AC3E}">
        <p14:creationId xmlns:p14="http://schemas.microsoft.com/office/powerpoint/2010/main" val="21150142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501090" y="6500836"/>
            <a:ext cx="400050" cy="357188"/>
          </a:xfrm>
        </p:spPr>
        <p:txBody>
          <a:bodyPr/>
          <a:lstStyle/>
          <a:p>
            <a:pPr>
              <a:defRPr/>
            </a:pPr>
            <a:fld id="{93EA530F-FE5C-4B15-BC10-EC9085ADC392}" type="slidenum">
              <a:rPr lang="el-GR"/>
              <a:pPr>
                <a:defRPr/>
              </a:pPr>
              <a:t>37</a:t>
            </a:fld>
            <a:endParaRPr lang="el-GR" dirty="0"/>
          </a:p>
        </p:txBody>
      </p:sp>
      <p:sp>
        <p:nvSpPr>
          <p:cNvPr id="8" name="1 - Τίτλος"/>
          <p:cNvSpPr txBox="1">
            <a:spLocks/>
          </p:cNvSpPr>
          <p:nvPr/>
        </p:nvSpPr>
        <p:spPr>
          <a:xfrm>
            <a:off x="0" y="260648"/>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effectLst/>
                <a:latin typeface="Arial" pitchFamily="34" charset="0"/>
                <a:cs typeface="Arial" pitchFamily="34" charset="0"/>
              </a:rPr>
              <a:t>JRCC LARNACA</a:t>
            </a:r>
            <a:endParaRPr lang="el-GR" sz="2800" dirty="0">
              <a:effectLst/>
              <a:latin typeface="Arial" pitchFamily="34" charset="0"/>
              <a:cs typeface="Arial" pitchFamily="34" charset="0"/>
            </a:endParaRPr>
          </a:p>
        </p:txBody>
      </p:sp>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39" t="11210" r="21353" b="9031"/>
          <a:stretch/>
        </p:blipFill>
        <p:spPr bwMode="auto">
          <a:xfrm>
            <a:off x="1677514" y="908720"/>
            <a:ext cx="5788972" cy="493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5949280"/>
            <a:ext cx="6048672" cy="86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02042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364088" y="2132856"/>
            <a:ext cx="3600400" cy="3384376"/>
          </a:xfrm>
        </p:spPr>
        <p:txBody>
          <a:bodyPr>
            <a:normAutofit/>
          </a:bodyPr>
          <a:lstStyle/>
          <a:p>
            <a:pPr marL="0" indent="0" algn="just">
              <a:buNone/>
            </a:pPr>
            <a:r>
              <a:rPr lang="en-US" sz="1800" b="1" dirty="0">
                <a:latin typeface="Arial" pitchFamily="34" charset="0"/>
                <a:cs typeface="Arial" pitchFamily="34" charset="0"/>
              </a:rPr>
              <a:t>The primary mission of the JRCC is to organise the Cyprus Republic SAR system, command &amp; control and coordinate SAR operations,</a:t>
            </a:r>
          </a:p>
          <a:p>
            <a:pPr marL="0" indent="0" algn="just">
              <a:buNone/>
            </a:pPr>
            <a:r>
              <a:rPr lang="en-US" sz="1800" b="1" dirty="0">
                <a:solidFill>
                  <a:srgbClr val="FFC000"/>
                </a:solidFill>
                <a:latin typeface="Arial" pitchFamily="34" charset="0"/>
                <a:cs typeface="Arial" pitchFamily="34" charset="0"/>
              </a:rPr>
              <a:t>                  in order</a:t>
            </a:r>
          </a:p>
          <a:p>
            <a:pPr marL="0" indent="0" algn="just" defTabSz="914302">
              <a:buNone/>
              <a:defRPr/>
            </a:pPr>
            <a:r>
              <a:rPr lang="en-US" sz="1800" b="1" dirty="0">
                <a:latin typeface="Arial" pitchFamily="34" charset="0"/>
                <a:cs typeface="Arial" pitchFamily="34" charset="0"/>
              </a:rPr>
              <a:t>to find and rescue people in distress</a:t>
            </a:r>
            <a:r>
              <a:rPr lang="el-GR" sz="1800" b="1" dirty="0">
                <a:latin typeface="Arial" pitchFamily="34" charset="0"/>
                <a:cs typeface="Arial" pitchFamily="34" charset="0"/>
              </a:rPr>
              <a:t> </a:t>
            </a:r>
            <a:r>
              <a:rPr lang="en-US" sz="1800" b="1" dirty="0">
                <a:latin typeface="Arial" pitchFamily="34" charset="0"/>
                <a:cs typeface="Arial" pitchFamily="34" charset="0"/>
              </a:rPr>
              <a:t>as a result  of  naval or aircraft incidents; operating within its own area of responsibility.</a:t>
            </a:r>
            <a:endParaRPr lang="en-US" sz="1400" b="1" dirty="0">
              <a:latin typeface="Arial" pitchFamily="34" charset="0"/>
              <a:cs typeface="Arial"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44824"/>
            <a:ext cx="5004556" cy="3859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403648" y="4005064"/>
            <a:ext cx="2232248" cy="400110"/>
          </a:xfrm>
          <a:prstGeom prst="rect">
            <a:avLst/>
          </a:prstGeom>
          <a:solidFill>
            <a:schemeClr val="tx1">
              <a:alpha val="59000"/>
            </a:schemeClr>
          </a:solidFill>
        </p:spPr>
        <p:txBody>
          <a:bodyPr wrap="square" rtlCol="0">
            <a:spAutoFit/>
          </a:bodyPr>
          <a:lstStyle/>
          <a:p>
            <a:pPr algn="ctr"/>
            <a:r>
              <a:rPr lang="en-US" sz="2000" b="1" dirty="0">
                <a:solidFill>
                  <a:srgbClr val="FF0000"/>
                </a:solidFill>
                <a:latin typeface="Arial" pitchFamily="34" charset="0"/>
                <a:cs typeface="Arial" pitchFamily="34" charset="0"/>
              </a:rPr>
              <a:t>NICOSIA FIR</a:t>
            </a:r>
            <a:endParaRPr lang="el-GR" sz="2000" b="1" dirty="0">
              <a:solidFill>
                <a:srgbClr val="FF0000"/>
              </a:solidFill>
              <a:latin typeface="Arial" pitchFamily="34" charset="0"/>
              <a:cs typeface="Arial" pitchFamily="34" charset="0"/>
            </a:endParaRPr>
          </a:p>
        </p:txBody>
      </p:sp>
      <p:sp>
        <p:nvSpPr>
          <p:cNvPr id="7" name="1 - Τίτλος"/>
          <p:cNvSpPr>
            <a:spLocks noGrp="1"/>
          </p:cNvSpPr>
          <p:nvPr>
            <p:ph type="title"/>
          </p:nvPr>
        </p:nvSpPr>
        <p:spPr>
          <a:xfrm>
            <a:off x="0" y="44624"/>
            <a:ext cx="9144000" cy="936104"/>
          </a:xfrm>
        </p:spPr>
        <p:txBody>
          <a:bodyPr>
            <a:normAutofit/>
          </a:bodyPr>
          <a:lstStyle/>
          <a:p>
            <a:r>
              <a:rPr lang="en-US" sz="2800" b="1" dirty="0">
                <a:effectLst/>
                <a:latin typeface="Arial" pitchFamily="34" charset="0"/>
                <a:cs typeface="Arial" pitchFamily="34" charset="0"/>
              </a:rPr>
              <a:t>JRCC LARNACA</a:t>
            </a:r>
            <a:endParaRPr lang="el-GR" sz="2800" b="1" dirty="0">
              <a:effectLst/>
              <a:latin typeface="Arial" pitchFamily="34" charset="0"/>
              <a:cs typeface="Arial" pitchFamily="34" charset="0"/>
            </a:endParaRPr>
          </a:p>
        </p:txBody>
      </p:sp>
      <p:sp>
        <p:nvSpPr>
          <p:cNvPr id="8" name="9 - Ορθογώνιο"/>
          <p:cNvSpPr/>
          <p:nvPr/>
        </p:nvSpPr>
        <p:spPr>
          <a:xfrm>
            <a:off x="0" y="764704"/>
            <a:ext cx="9144000" cy="523220"/>
          </a:xfrm>
          <a:prstGeom prst="rect">
            <a:avLst/>
          </a:prstGeom>
        </p:spPr>
        <p:txBody>
          <a:bodyPr wrap="square">
            <a:spAutoFit/>
          </a:bodyPr>
          <a:lstStyle/>
          <a:p>
            <a:pPr marL="342900" indent="-342900" algn="ctr">
              <a:spcBef>
                <a:spcPct val="20000"/>
              </a:spcBef>
              <a:defRPr/>
            </a:pPr>
            <a:r>
              <a:rPr lang="en-GB" sz="2800" b="1" u="sng" dirty="0">
                <a:solidFill>
                  <a:prstClr val="white"/>
                </a:solidFill>
                <a:latin typeface="Arial" pitchFamily="34" charset="0"/>
                <a:cs typeface="Arial" pitchFamily="34" charset="0"/>
              </a:rPr>
              <a:t>MISSION</a:t>
            </a:r>
          </a:p>
        </p:txBody>
      </p:sp>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4</a:t>
            </a:fld>
            <a:endParaRPr lang="el-GR" dirty="0">
              <a:solidFill>
                <a:prstClr val="white">
                  <a:shade val="50000"/>
                </a:prstClr>
              </a:solidFill>
              <a:latin typeface="Arial" pitchFamily="34" charset="0"/>
              <a:cs typeface="Arial" pitchFamily="34" charset="0"/>
            </a:endParaRPr>
          </a:p>
        </p:txBody>
      </p:sp>
    </p:spTree>
    <p:extLst>
      <p:ext uri="{BB962C8B-B14F-4D97-AF65-F5344CB8AC3E}">
        <p14:creationId xmlns:p14="http://schemas.microsoft.com/office/powerpoint/2010/main" val="9874968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699045"/>
            <a:ext cx="4493906" cy="3672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ular Callout 9"/>
          <p:cNvSpPr/>
          <p:nvPr/>
        </p:nvSpPr>
        <p:spPr>
          <a:xfrm>
            <a:off x="1043608" y="1895865"/>
            <a:ext cx="1239296" cy="482995"/>
          </a:xfrm>
          <a:prstGeom prst="wedgeRectCallout">
            <a:avLst>
              <a:gd name="adj1" fmla="val -8469"/>
              <a:gd name="adj2" fmla="val 10177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Arial" pitchFamily="34" charset="0"/>
                <a:cs typeface="Arial" pitchFamily="34" charset="0"/>
              </a:rPr>
              <a:t>JRCC</a:t>
            </a:r>
            <a:endParaRPr lang="el-GR" sz="2000" b="1" dirty="0">
              <a:solidFill>
                <a:prstClr val="black"/>
              </a:solidFill>
              <a:latin typeface="Arial" pitchFamily="34" charset="0"/>
              <a:cs typeface="Arial" pitchFamily="34" charset="0"/>
            </a:endParaRPr>
          </a:p>
        </p:txBody>
      </p:sp>
      <p:pic>
        <p:nvPicPr>
          <p:cNvPr id="11" name="7 - Εικόνα" descr="DSC_0268.JPG"/>
          <p:cNvPicPr>
            <a:picLocks noChangeAspect="1"/>
          </p:cNvPicPr>
          <p:nvPr/>
        </p:nvPicPr>
        <p:blipFill>
          <a:blip r:embed="rId4" cstate="print"/>
          <a:stretch>
            <a:fillRect/>
          </a:stretch>
        </p:blipFill>
        <p:spPr>
          <a:xfrm rot="5400000">
            <a:off x="4607120" y="2456012"/>
            <a:ext cx="5042324" cy="3528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39552" y="5587206"/>
            <a:ext cx="4493906" cy="1154162"/>
          </a:xfrm>
          <a:prstGeom prst="rect">
            <a:avLst/>
          </a:prstGeom>
          <a:solidFill>
            <a:schemeClr val="tx1">
              <a:alpha val="85000"/>
            </a:schemeClr>
          </a:solidFill>
          <a:effectLst>
            <a:softEdge rad="31750"/>
          </a:effectLst>
        </p:spPr>
        <p:txBody>
          <a:bodyPr wrap="square" rtlCol="0">
            <a:spAutoFit/>
          </a:bodyPr>
          <a:lstStyle/>
          <a:p>
            <a:pPr algn="ctr">
              <a:lnSpc>
                <a:spcPct val="150000"/>
              </a:lnSpc>
            </a:pPr>
            <a:r>
              <a:rPr lang="en-US" sz="1600" b="1" u="sng" dirty="0">
                <a:solidFill>
                  <a:prstClr val="black"/>
                </a:solidFill>
                <a:latin typeface="Arial" pitchFamily="34" charset="0"/>
                <a:cs typeface="Arial" pitchFamily="34" charset="0"/>
              </a:rPr>
              <a:t>JRCC ADDRESS</a:t>
            </a:r>
            <a:endParaRPr lang="el-GR" sz="1600" b="1" u="sng" dirty="0">
              <a:solidFill>
                <a:prstClr val="black"/>
              </a:solidFill>
              <a:latin typeface="Arial" pitchFamily="34" charset="0"/>
              <a:cs typeface="Arial" pitchFamily="34" charset="0"/>
            </a:endParaRPr>
          </a:p>
          <a:p>
            <a:pPr algn="ctr">
              <a:lnSpc>
                <a:spcPct val="150000"/>
              </a:lnSpc>
            </a:pPr>
            <a:r>
              <a:rPr lang="el-GR" sz="1500" b="1" dirty="0">
                <a:solidFill>
                  <a:prstClr val="black"/>
                </a:solidFill>
                <a:latin typeface="Arial" pitchFamily="34" charset="0"/>
                <a:cs typeface="Arial" pitchFamily="34" charset="0"/>
              </a:rPr>
              <a:t>50,</a:t>
            </a:r>
            <a:r>
              <a:rPr lang="en-US" sz="1500" b="1" dirty="0">
                <a:solidFill>
                  <a:prstClr val="black"/>
                </a:solidFill>
                <a:latin typeface="Arial" pitchFamily="34" charset="0"/>
                <a:cs typeface="Arial" pitchFamily="34" charset="0"/>
              </a:rPr>
              <a:t> SPYROU KYPRIANOU Avenue</a:t>
            </a:r>
            <a:endParaRPr lang="el-GR" sz="1500" b="1" dirty="0">
              <a:solidFill>
                <a:prstClr val="black"/>
              </a:solidFill>
              <a:latin typeface="Arial" pitchFamily="34" charset="0"/>
              <a:cs typeface="Arial" pitchFamily="34" charset="0"/>
            </a:endParaRPr>
          </a:p>
          <a:p>
            <a:pPr algn="ctr">
              <a:lnSpc>
                <a:spcPct val="150000"/>
              </a:lnSpc>
            </a:pPr>
            <a:r>
              <a:rPr lang="el-GR" sz="1500" b="1" dirty="0">
                <a:solidFill>
                  <a:prstClr val="black"/>
                </a:solidFill>
                <a:latin typeface="Arial" pitchFamily="34" charset="0"/>
                <a:cs typeface="Arial" pitchFamily="34" charset="0"/>
              </a:rPr>
              <a:t> </a:t>
            </a:r>
            <a:r>
              <a:rPr lang="en-US" sz="1500" b="1" dirty="0">
                <a:solidFill>
                  <a:prstClr val="black"/>
                </a:solidFill>
                <a:latin typeface="Arial" pitchFamily="34" charset="0"/>
                <a:cs typeface="Arial" pitchFamily="34" charset="0"/>
              </a:rPr>
              <a:t> IRIDA No 3 Building,</a:t>
            </a:r>
            <a:r>
              <a:rPr lang="el-GR" sz="1500" b="1" dirty="0">
                <a:solidFill>
                  <a:prstClr val="black"/>
                </a:solidFill>
                <a:latin typeface="Arial" pitchFamily="34" charset="0"/>
                <a:cs typeface="Arial" pitchFamily="34" charset="0"/>
              </a:rPr>
              <a:t> 11</a:t>
            </a:r>
            <a:r>
              <a:rPr lang="en-US" sz="1500" b="1" baseline="30000" dirty="0">
                <a:solidFill>
                  <a:prstClr val="black"/>
                </a:solidFill>
                <a:latin typeface="Arial" pitchFamily="34" charset="0"/>
                <a:cs typeface="Arial" pitchFamily="34" charset="0"/>
              </a:rPr>
              <a:t>th</a:t>
            </a:r>
            <a:r>
              <a:rPr lang="en-US" sz="1500" b="1" dirty="0">
                <a:solidFill>
                  <a:prstClr val="black"/>
                </a:solidFill>
                <a:latin typeface="Arial" pitchFamily="34" charset="0"/>
                <a:cs typeface="Arial" pitchFamily="34" charset="0"/>
              </a:rPr>
              <a:t> Floor</a:t>
            </a:r>
            <a:r>
              <a:rPr lang="el-GR" sz="1500" b="1" dirty="0">
                <a:solidFill>
                  <a:prstClr val="black"/>
                </a:solidFill>
                <a:latin typeface="Arial" pitchFamily="34" charset="0"/>
                <a:cs typeface="Arial" pitchFamily="34" charset="0"/>
              </a:rPr>
              <a:t>, 6057 </a:t>
            </a:r>
            <a:r>
              <a:rPr lang="en-US" sz="1500" b="1" dirty="0">
                <a:solidFill>
                  <a:prstClr val="black"/>
                </a:solidFill>
                <a:latin typeface="Arial" pitchFamily="34" charset="0"/>
                <a:cs typeface="Arial" pitchFamily="34" charset="0"/>
              </a:rPr>
              <a:t>Larnaca</a:t>
            </a:r>
            <a:endParaRPr lang="el-GR" sz="1500" b="1" u="sng" dirty="0">
              <a:solidFill>
                <a:prstClr val="black"/>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5</a:t>
            </a:fld>
            <a:endParaRPr lang="el-GR" dirty="0">
              <a:solidFill>
                <a:prstClr val="white">
                  <a:shade val="50000"/>
                </a:prstClr>
              </a:solidFill>
              <a:latin typeface="Arial" pitchFamily="34" charset="0"/>
              <a:cs typeface="Arial" pitchFamily="34" charset="0"/>
            </a:endParaRPr>
          </a:p>
        </p:txBody>
      </p:sp>
      <p:sp>
        <p:nvSpPr>
          <p:cNvPr id="15" name="1 - Τίτλος"/>
          <p:cNvSpPr>
            <a:spLocks noGrp="1"/>
          </p:cNvSpPr>
          <p:nvPr>
            <p:ph type="title"/>
          </p:nvPr>
        </p:nvSpPr>
        <p:spPr>
          <a:xfrm>
            <a:off x="0" y="44624"/>
            <a:ext cx="9144000" cy="936104"/>
          </a:xfrm>
        </p:spPr>
        <p:txBody>
          <a:bodyPr>
            <a:normAutofit/>
          </a:bodyPr>
          <a:lstStyle/>
          <a:p>
            <a:r>
              <a:rPr lang="en-US" sz="2800" dirty="0">
                <a:effectLst/>
                <a:latin typeface="Arial" pitchFamily="34" charset="0"/>
                <a:cs typeface="Arial" pitchFamily="34" charset="0"/>
              </a:rPr>
              <a:t>JRCC LARNACA</a:t>
            </a:r>
            <a:endParaRPr lang="el-GR" sz="2800" dirty="0">
              <a:effectLst/>
              <a:latin typeface="Arial" pitchFamily="34" charset="0"/>
              <a:cs typeface="Arial" pitchFamily="34" charset="0"/>
            </a:endParaRPr>
          </a:p>
        </p:txBody>
      </p:sp>
      <p:sp>
        <p:nvSpPr>
          <p:cNvPr id="16" name="9 - Ορθογώνιο"/>
          <p:cNvSpPr/>
          <p:nvPr/>
        </p:nvSpPr>
        <p:spPr>
          <a:xfrm>
            <a:off x="0" y="836711"/>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ORGANISATION OF THE JRCC LARNACA</a:t>
            </a:r>
          </a:p>
        </p:txBody>
      </p:sp>
    </p:spTree>
    <p:extLst>
      <p:ext uri="{BB962C8B-B14F-4D97-AF65-F5344CB8AC3E}">
        <p14:creationId xmlns:p14="http://schemas.microsoft.com/office/powerpoint/2010/main" val="275000558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EEA44F-5073-4DAE-896C-D9E93310C9BC}" type="slidenum">
              <a:rPr lang="el-GR" smtClean="0">
                <a:solidFill>
                  <a:prstClr val="white">
                    <a:shade val="50000"/>
                  </a:prstClr>
                </a:solidFill>
                <a:latin typeface="Arial" pitchFamily="34" charset="0"/>
                <a:cs typeface="Arial" pitchFamily="34" charset="0"/>
              </a:rPr>
              <a:pPr/>
              <a:t>6</a:t>
            </a:fld>
            <a:endParaRPr lang="el-GR" dirty="0">
              <a:solidFill>
                <a:prstClr val="white">
                  <a:shade val="50000"/>
                </a:prstClr>
              </a:solidFill>
              <a:latin typeface="Arial" pitchFamily="34" charset="0"/>
              <a:cs typeface="Arial" pitchFamily="34" charset="0"/>
            </a:endParaRPr>
          </a:p>
        </p:txBody>
      </p:sp>
      <p:pic>
        <p:nvPicPr>
          <p:cNvPr id="7170" name="Picture 2" descr="C:\Users\ESaparillas\Desktop\DSCN22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556792"/>
            <a:ext cx="3384376"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171" name="Picture 3" descr="C:\Users\ESaparillas\Desktop\DSCN22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4149080"/>
            <a:ext cx="3384376" cy="2522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172" name="Picture 4" descr="C:\Users\ESaparillas\Desktop\DSCN2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149080"/>
            <a:ext cx="3384376" cy="2539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173" name="Picture 5" descr="C:\Users\ESaparillas\Desktop\DSCN226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767" b="18767"/>
          <a:stretch/>
        </p:blipFill>
        <p:spPr bwMode="auto">
          <a:xfrm>
            <a:off x="1187624" y="1556792"/>
            <a:ext cx="3384376"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1 - Τίτλος"/>
          <p:cNvSpPr txBox="1">
            <a:spLocks/>
          </p:cNvSpPr>
          <p:nvPr/>
        </p:nvSpPr>
        <p:spPr>
          <a:xfrm>
            <a:off x="0" y="44624"/>
            <a:ext cx="9144000" cy="936104"/>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a:effectLst/>
                <a:latin typeface="Arial" pitchFamily="34" charset="0"/>
                <a:cs typeface="Arial" pitchFamily="34" charset="0"/>
              </a:rPr>
              <a:t>JRCC LARNACA</a:t>
            </a:r>
            <a:endParaRPr lang="el-GR" sz="2800" dirty="0">
              <a:effectLst/>
              <a:latin typeface="Arial" pitchFamily="34" charset="0"/>
              <a:cs typeface="Arial" pitchFamily="34" charset="0"/>
            </a:endParaRPr>
          </a:p>
        </p:txBody>
      </p:sp>
      <p:sp>
        <p:nvSpPr>
          <p:cNvPr id="11" name="9 - Ορθογώνιο"/>
          <p:cNvSpPr/>
          <p:nvPr/>
        </p:nvSpPr>
        <p:spPr>
          <a:xfrm>
            <a:off x="0" y="836711"/>
            <a:ext cx="9144000" cy="461665"/>
          </a:xfrm>
          <a:prstGeom prst="rect">
            <a:avLst/>
          </a:prstGeom>
        </p:spPr>
        <p:txBody>
          <a:bodyPr wrap="square">
            <a:spAutoFit/>
          </a:bodyPr>
          <a:lstStyle/>
          <a:p>
            <a:pPr marL="342900" indent="-342900" algn="ctr">
              <a:spcBef>
                <a:spcPct val="20000"/>
              </a:spcBef>
              <a:defRPr/>
            </a:pPr>
            <a:r>
              <a:rPr lang="en-GB" sz="2400" b="1" u="sng" dirty="0">
                <a:solidFill>
                  <a:prstClr val="white"/>
                </a:solidFill>
                <a:latin typeface="Arial" pitchFamily="34" charset="0"/>
                <a:cs typeface="Arial" pitchFamily="34" charset="0"/>
              </a:rPr>
              <a:t>ORGANISATION OF THE JRCC LARNACA</a:t>
            </a:r>
          </a:p>
        </p:txBody>
      </p:sp>
    </p:spTree>
    <p:extLst>
      <p:ext uri="{BB962C8B-B14F-4D97-AF65-F5344CB8AC3E}">
        <p14:creationId xmlns:p14="http://schemas.microsoft.com/office/powerpoint/2010/main" val="20700799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a:xfrm rot="8157148">
            <a:off x="4768878" y="2821629"/>
            <a:ext cx="190249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ight Arrow 8"/>
          <p:cNvSpPr/>
          <p:nvPr/>
        </p:nvSpPr>
        <p:spPr>
          <a:xfrm rot="5400000">
            <a:off x="3368750" y="2660220"/>
            <a:ext cx="58955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ight Arrow 17"/>
          <p:cNvSpPr/>
          <p:nvPr/>
        </p:nvSpPr>
        <p:spPr>
          <a:xfrm rot="3462697">
            <a:off x="1183834" y="2954991"/>
            <a:ext cx="12991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0" y="125760"/>
            <a:ext cx="9144000" cy="1143000"/>
          </a:xfrm>
        </p:spPr>
        <p:txBody>
          <a:bodyPr>
            <a:noAutofit/>
          </a:bodyPr>
          <a:lstStyle/>
          <a:p>
            <a:r>
              <a:rPr lang="en-US" sz="2800" dirty="0">
                <a:effectLst/>
                <a:latin typeface="Arial" pitchFamily="34" charset="0"/>
                <a:cs typeface="Arial" pitchFamily="34" charset="0"/>
              </a:rPr>
              <a:t>SEARCH AND RESCUE SYSTEM</a:t>
            </a:r>
            <a:br>
              <a:rPr lang="en-US" sz="2800" dirty="0">
                <a:effectLst/>
                <a:latin typeface="Arial" pitchFamily="34" charset="0"/>
                <a:cs typeface="Arial" pitchFamily="34" charset="0"/>
              </a:rPr>
            </a:br>
            <a:r>
              <a:rPr lang="en-US" sz="2800" dirty="0">
                <a:effectLst/>
                <a:latin typeface="Arial" pitchFamily="34" charset="0"/>
                <a:cs typeface="Arial" pitchFamily="34" charset="0"/>
              </a:rPr>
              <a:t>OF THE REPUBLIC OF CYPRUS</a:t>
            </a:r>
            <a:endParaRPr lang="el-GR" sz="2800" dirty="0">
              <a:effectLst/>
              <a:latin typeface="Arial" pitchFamily="34" charset="0"/>
              <a:cs typeface="Arial" pitchFamily="34" charset="0"/>
            </a:endParaRPr>
          </a:p>
        </p:txBody>
      </p:sp>
      <p:sp>
        <p:nvSpPr>
          <p:cNvPr id="11" name="Freeform 10"/>
          <p:cNvSpPr/>
          <p:nvPr/>
        </p:nvSpPr>
        <p:spPr>
          <a:xfrm>
            <a:off x="251520" y="1695490"/>
            <a:ext cx="2232248" cy="1086601"/>
          </a:xfrm>
          <a:custGeom>
            <a:avLst/>
            <a:gdLst>
              <a:gd name="connsiteX0" fmla="*/ 0 w 2593057"/>
              <a:gd name="connsiteY0" fmla="*/ 128860 h 1288600"/>
              <a:gd name="connsiteX1" fmla="*/ 128860 w 2593057"/>
              <a:gd name="connsiteY1" fmla="*/ 0 h 1288600"/>
              <a:gd name="connsiteX2" fmla="*/ 2464197 w 2593057"/>
              <a:gd name="connsiteY2" fmla="*/ 0 h 1288600"/>
              <a:gd name="connsiteX3" fmla="*/ 2593057 w 2593057"/>
              <a:gd name="connsiteY3" fmla="*/ 128860 h 1288600"/>
              <a:gd name="connsiteX4" fmla="*/ 2593057 w 2593057"/>
              <a:gd name="connsiteY4" fmla="*/ 1159740 h 1288600"/>
              <a:gd name="connsiteX5" fmla="*/ 2464197 w 2593057"/>
              <a:gd name="connsiteY5" fmla="*/ 1288600 h 1288600"/>
              <a:gd name="connsiteX6" fmla="*/ 128860 w 2593057"/>
              <a:gd name="connsiteY6" fmla="*/ 1288600 h 1288600"/>
              <a:gd name="connsiteX7" fmla="*/ 0 w 2593057"/>
              <a:gd name="connsiteY7" fmla="*/ 1159740 h 1288600"/>
              <a:gd name="connsiteX8" fmla="*/ 0 w 2593057"/>
              <a:gd name="connsiteY8" fmla="*/ 128860 h 1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057" h="1288600">
                <a:moveTo>
                  <a:pt x="0" y="128860"/>
                </a:moveTo>
                <a:cubicBezTo>
                  <a:pt x="0" y="57693"/>
                  <a:pt x="57693" y="0"/>
                  <a:pt x="128860" y="0"/>
                </a:cubicBezTo>
                <a:lnTo>
                  <a:pt x="2464197" y="0"/>
                </a:lnTo>
                <a:cubicBezTo>
                  <a:pt x="2535364" y="0"/>
                  <a:pt x="2593057" y="57693"/>
                  <a:pt x="2593057" y="128860"/>
                </a:cubicBezTo>
                <a:lnTo>
                  <a:pt x="2593057" y="1159740"/>
                </a:lnTo>
                <a:cubicBezTo>
                  <a:pt x="2593057" y="1230907"/>
                  <a:pt x="2535364" y="1288600"/>
                  <a:pt x="2464197" y="1288600"/>
                </a:cubicBezTo>
                <a:lnTo>
                  <a:pt x="128860" y="1288600"/>
                </a:lnTo>
                <a:cubicBezTo>
                  <a:pt x="57693" y="1288600"/>
                  <a:pt x="0" y="1230907"/>
                  <a:pt x="0" y="1159740"/>
                </a:cubicBezTo>
                <a:lnTo>
                  <a:pt x="0" y="128860"/>
                </a:lnTo>
                <a:close/>
              </a:path>
            </a:pathLst>
          </a:custGeom>
          <a:solidFill>
            <a:schemeClr val="accent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222" tIns="68222" rIns="68222" bIns="68222" numCol="1" spcCol="1270" anchor="ctr" anchorCtr="0">
            <a:noAutofit/>
          </a:bodyPr>
          <a:lstStyle/>
          <a:p>
            <a:pPr algn="ctr" defTabSz="533400">
              <a:lnSpc>
                <a:spcPct val="90000"/>
              </a:lnSpc>
              <a:spcBef>
                <a:spcPct val="0"/>
              </a:spcBef>
              <a:spcAft>
                <a:spcPct val="35000"/>
              </a:spcAft>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INTERNATIONAL </a:t>
            </a:r>
          </a:p>
          <a:p>
            <a:pPr algn="ctr" defTabSz="711200">
              <a:lnSpc>
                <a:spcPct val="90000"/>
              </a:lnSpc>
              <a:spcBef>
                <a:spcPct val="0"/>
              </a:spcBef>
              <a:spcAft>
                <a:spcPct val="35000"/>
              </a:spcAft>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CONVENTIONS</a:t>
            </a:r>
          </a:p>
        </p:txBody>
      </p:sp>
      <p:sp>
        <p:nvSpPr>
          <p:cNvPr id="13" name="Freeform 12"/>
          <p:cNvSpPr/>
          <p:nvPr/>
        </p:nvSpPr>
        <p:spPr>
          <a:xfrm>
            <a:off x="2699792" y="1711515"/>
            <a:ext cx="2255018" cy="1086601"/>
          </a:xfrm>
          <a:custGeom>
            <a:avLst/>
            <a:gdLst>
              <a:gd name="connsiteX0" fmla="*/ 0 w 2786937"/>
              <a:gd name="connsiteY0" fmla="*/ 98581 h 985809"/>
              <a:gd name="connsiteX1" fmla="*/ 98581 w 2786937"/>
              <a:gd name="connsiteY1" fmla="*/ 0 h 985809"/>
              <a:gd name="connsiteX2" fmla="*/ 2688356 w 2786937"/>
              <a:gd name="connsiteY2" fmla="*/ 0 h 985809"/>
              <a:gd name="connsiteX3" fmla="*/ 2786937 w 2786937"/>
              <a:gd name="connsiteY3" fmla="*/ 98581 h 985809"/>
              <a:gd name="connsiteX4" fmla="*/ 2786937 w 2786937"/>
              <a:gd name="connsiteY4" fmla="*/ 887228 h 985809"/>
              <a:gd name="connsiteX5" fmla="*/ 2688356 w 2786937"/>
              <a:gd name="connsiteY5" fmla="*/ 985809 h 985809"/>
              <a:gd name="connsiteX6" fmla="*/ 98581 w 2786937"/>
              <a:gd name="connsiteY6" fmla="*/ 985809 h 985809"/>
              <a:gd name="connsiteX7" fmla="*/ 0 w 2786937"/>
              <a:gd name="connsiteY7" fmla="*/ 887228 h 985809"/>
              <a:gd name="connsiteX8" fmla="*/ 0 w 2786937"/>
              <a:gd name="connsiteY8" fmla="*/ 98581 h 98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937" h="985809">
                <a:moveTo>
                  <a:pt x="0" y="98581"/>
                </a:moveTo>
                <a:cubicBezTo>
                  <a:pt x="0" y="44136"/>
                  <a:pt x="44136" y="0"/>
                  <a:pt x="98581" y="0"/>
                </a:cubicBezTo>
                <a:lnTo>
                  <a:pt x="2688356" y="0"/>
                </a:lnTo>
                <a:cubicBezTo>
                  <a:pt x="2742801" y="0"/>
                  <a:pt x="2786937" y="44136"/>
                  <a:pt x="2786937" y="98581"/>
                </a:cubicBezTo>
                <a:lnTo>
                  <a:pt x="2786937" y="887228"/>
                </a:lnTo>
                <a:cubicBezTo>
                  <a:pt x="2786937" y="941673"/>
                  <a:pt x="2742801" y="985809"/>
                  <a:pt x="2688356" y="985809"/>
                </a:cubicBezTo>
                <a:lnTo>
                  <a:pt x="98581" y="985809"/>
                </a:lnTo>
                <a:cubicBezTo>
                  <a:pt x="44136" y="985809"/>
                  <a:pt x="0" y="941673"/>
                  <a:pt x="0" y="887228"/>
                </a:cubicBezTo>
                <a:lnTo>
                  <a:pt x="0" y="98581"/>
                </a:lnTo>
                <a:close/>
              </a:path>
            </a:pathLst>
          </a:custGeom>
          <a:solidFill>
            <a:schemeClr val="accent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733" tIns="51733" rIns="51733" bIns="51733" numCol="1" spcCol="1270" anchor="ctr" anchorCtr="0">
            <a:noAutofit/>
          </a:bodyPr>
          <a:lstStyle/>
          <a:p>
            <a:pPr algn="ctr" defTabSz="711200">
              <a:lnSpc>
                <a:spcPct val="90000"/>
              </a:lnSpc>
              <a:spcBef>
                <a:spcPct val="0"/>
              </a:spcBef>
              <a:spcAft>
                <a:spcPct val="35000"/>
              </a:spcAft>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ICAO ANNEX 12</a:t>
            </a:r>
          </a:p>
          <a:p>
            <a:pPr algn="ctr" defTabSz="711200">
              <a:lnSpc>
                <a:spcPct val="90000"/>
              </a:lnSpc>
              <a:spcBef>
                <a:spcPct val="0"/>
              </a:spcBef>
              <a:spcAft>
                <a:spcPct val="35000"/>
              </a:spcAft>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IAMSAR MANUAL</a:t>
            </a:r>
            <a:endParaRPr lang="el-GR"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Freeform 14"/>
          <p:cNvSpPr/>
          <p:nvPr/>
        </p:nvSpPr>
        <p:spPr>
          <a:xfrm>
            <a:off x="5122994" y="1711516"/>
            <a:ext cx="2255018" cy="1086600"/>
          </a:xfrm>
          <a:custGeom>
            <a:avLst/>
            <a:gdLst>
              <a:gd name="connsiteX0" fmla="*/ 0 w 2590844"/>
              <a:gd name="connsiteY0" fmla="*/ 128860 h 1288600"/>
              <a:gd name="connsiteX1" fmla="*/ 128860 w 2590844"/>
              <a:gd name="connsiteY1" fmla="*/ 0 h 1288600"/>
              <a:gd name="connsiteX2" fmla="*/ 2461984 w 2590844"/>
              <a:gd name="connsiteY2" fmla="*/ 0 h 1288600"/>
              <a:gd name="connsiteX3" fmla="*/ 2590844 w 2590844"/>
              <a:gd name="connsiteY3" fmla="*/ 128860 h 1288600"/>
              <a:gd name="connsiteX4" fmla="*/ 2590844 w 2590844"/>
              <a:gd name="connsiteY4" fmla="*/ 1159740 h 1288600"/>
              <a:gd name="connsiteX5" fmla="*/ 2461984 w 2590844"/>
              <a:gd name="connsiteY5" fmla="*/ 1288600 h 1288600"/>
              <a:gd name="connsiteX6" fmla="*/ 128860 w 2590844"/>
              <a:gd name="connsiteY6" fmla="*/ 1288600 h 1288600"/>
              <a:gd name="connsiteX7" fmla="*/ 0 w 2590844"/>
              <a:gd name="connsiteY7" fmla="*/ 1159740 h 1288600"/>
              <a:gd name="connsiteX8" fmla="*/ 0 w 2590844"/>
              <a:gd name="connsiteY8" fmla="*/ 128860 h 128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844" h="1288600">
                <a:moveTo>
                  <a:pt x="0" y="128860"/>
                </a:moveTo>
                <a:cubicBezTo>
                  <a:pt x="0" y="57693"/>
                  <a:pt x="57693" y="0"/>
                  <a:pt x="128860" y="0"/>
                </a:cubicBezTo>
                <a:lnTo>
                  <a:pt x="2461984" y="0"/>
                </a:lnTo>
                <a:cubicBezTo>
                  <a:pt x="2533151" y="0"/>
                  <a:pt x="2590844" y="57693"/>
                  <a:pt x="2590844" y="128860"/>
                </a:cubicBezTo>
                <a:lnTo>
                  <a:pt x="2590844" y="1159740"/>
                </a:lnTo>
                <a:cubicBezTo>
                  <a:pt x="2590844" y="1230907"/>
                  <a:pt x="2533151" y="1288600"/>
                  <a:pt x="2461984" y="1288600"/>
                </a:cubicBezTo>
                <a:lnTo>
                  <a:pt x="128860" y="1288600"/>
                </a:lnTo>
                <a:cubicBezTo>
                  <a:pt x="57693" y="1288600"/>
                  <a:pt x="0" y="1230907"/>
                  <a:pt x="0" y="1159740"/>
                </a:cubicBezTo>
                <a:lnTo>
                  <a:pt x="0" y="128860"/>
                </a:lnTo>
                <a:close/>
              </a:path>
            </a:pathLst>
          </a:custGeom>
          <a:solidFill>
            <a:schemeClr val="accent1"/>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222" tIns="68222" rIns="68222" bIns="68222" numCol="1" spcCol="1270" anchor="ctr" anchorCtr="0">
            <a:noAutofit/>
          </a:bodyPr>
          <a:lstStyle/>
          <a:p>
            <a:pPr algn="ctr" defTabSz="711200">
              <a:lnSpc>
                <a:spcPct val="90000"/>
              </a:lnSpc>
              <a:spcBef>
                <a:spcPct val="0"/>
              </a:spcBef>
              <a:spcAft>
                <a:spcPct val="35000"/>
              </a:spcAft>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NATIONAL</a:t>
            </a:r>
          </a:p>
          <a:p>
            <a:pPr algn="ctr" defTabSz="711200">
              <a:lnSpc>
                <a:spcPct val="90000"/>
              </a:lnSpc>
              <a:spcBef>
                <a:spcPct val="0"/>
              </a:spcBef>
              <a:spcAft>
                <a:spcPct val="35000"/>
              </a:spcAft>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SAR LAW</a:t>
            </a:r>
            <a:endParaRPr lang="el-GR"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CEEA44F-5073-4DAE-896C-D9E93310C9BC}" type="slidenum">
              <a:rPr lang="el-GR" smtClean="0">
                <a:solidFill>
                  <a:prstClr val="white">
                    <a:shade val="50000"/>
                  </a:prstClr>
                </a:solidFill>
              </a:rPr>
              <a:pPr/>
              <a:t>7</a:t>
            </a:fld>
            <a:endParaRPr lang="el-GR">
              <a:solidFill>
                <a:prstClr val="white">
                  <a:shade val="50000"/>
                </a:prstClr>
              </a:solidFill>
            </a:endParaRPr>
          </a:p>
        </p:txBody>
      </p:sp>
      <p:sp>
        <p:nvSpPr>
          <p:cNvPr id="5" name="Oval 4"/>
          <p:cNvSpPr/>
          <p:nvPr/>
        </p:nvSpPr>
        <p:spPr>
          <a:xfrm>
            <a:off x="1859632" y="3169428"/>
            <a:ext cx="3528392" cy="3201116"/>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300">
              <a:lnSpc>
                <a:spcPct val="90000"/>
              </a:lnSpc>
              <a:spcBef>
                <a:spcPct val="0"/>
              </a:spcBef>
              <a:spcAft>
                <a:spcPct val="35000"/>
              </a:spcAft>
            </a:pPr>
            <a:r>
              <a:rPr lang="en-US" sz="2200" b="1" dirty="0">
                <a:solidFill>
                  <a:schemeClr val="bg1"/>
                </a:solidFill>
                <a:effectLst>
                  <a:outerShdw blurRad="38100" dist="38100" dir="2700000" algn="tl">
                    <a:srgbClr val="000000">
                      <a:alpha val="43137"/>
                    </a:srgbClr>
                  </a:outerShdw>
                </a:effectLst>
                <a:latin typeface="Arial" pitchFamily="34" charset="0"/>
                <a:cs typeface="Arial" pitchFamily="34" charset="0"/>
              </a:rPr>
              <a:t>NATIONAL</a:t>
            </a:r>
          </a:p>
          <a:p>
            <a:pPr algn="ctr" defTabSz="622300">
              <a:lnSpc>
                <a:spcPct val="90000"/>
              </a:lnSpc>
              <a:spcBef>
                <a:spcPct val="0"/>
              </a:spcBef>
              <a:spcAft>
                <a:spcPct val="35000"/>
              </a:spcAft>
            </a:pPr>
            <a:r>
              <a:rPr lang="en-US" sz="2200" b="1" dirty="0">
                <a:solidFill>
                  <a:schemeClr val="bg1"/>
                </a:solidFill>
                <a:effectLst>
                  <a:outerShdw blurRad="38100" dist="38100" dir="2700000" algn="tl">
                    <a:srgbClr val="000000">
                      <a:alpha val="43137"/>
                    </a:srgbClr>
                  </a:outerShdw>
                </a:effectLst>
                <a:latin typeface="Arial" pitchFamily="34" charset="0"/>
                <a:cs typeface="Arial" pitchFamily="34" charset="0"/>
              </a:rPr>
              <a:t>SAR PLAN</a:t>
            </a:r>
          </a:p>
          <a:p>
            <a:pPr algn="ctr" defTabSz="622300">
              <a:lnSpc>
                <a:spcPct val="90000"/>
              </a:lnSpc>
              <a:spcBef>
                <a:spcPct val="0"/>
              </a:spcBef>
              <a:spcAft>
                <a:spcPct val="35000"/>
              </a:spcAft>
            </a:pPr>
            <a:r>
              <a:rPr lang="en-US" sz="2200" b="1" dirty="0">
                <a:solidFill>
                  <a:schemeClr val="bg1"/>
                </a:solidFill>
                <a:effectLst>
                  <a:outerShdw blurRad="38100" dist="38100" dir="2700000" algn="tl">
                    <a:srgbClr val="000000">
                      <a:alpha val="43137"/>
                    </a:srgbClr>
                  </a:outerShdw>
                </a:effectLst>
                <a:latin typeface="Arial" pitchFamily="34" charset="0"/>
                <a:cs typeface="Arial" pitchFamily="34" charset="0"/>
              </a:rPr>
              <a:t>“NEARCHOS”</a:t>
            </a:r>
          </a:p>
          <a:p>
            <a:pPr algn="ctr" defTabSz="622300">
              <a:lnSpc>
                <a:spcPct val="90000"/>
              </a:lnSpc>
              <a:spcBef>
                <a:spcPct val="0"/>
              </a:spcBef>
              <a:spcAft>
                <a:spcPct val="35000"/>
              </a:spcAft>
            </a:pPr>
            <a:r>
              <a:rPr lang="en-US" sz="2200" b="1" dirty="0">
                <a:solidFill>
                  <a:schemeClr val="bg1"/>
                </a:solidFill>
                <a:effectLst>
                  <a:outerShdw blurRad="38100" dist="38100" dir="2700000" algn="tl">
                    <a:srgbClr val="000000">
                      <a:alpha val="43137"/>
                    </a:srgbClr>
                  </a:outerShdw>
                </a:effectLst>
                <a:latin typeface="Arial" pitchFamily="34" charset="0"/>
                <a:cs typeface="Arial" pitchFamily="34" charset="0"/>
              </a:rPr>
              <a:t>&amp;</a:t>
            </a:r>
          </a:p>
          <a:p>
            <a:pPr algn="ctr" defTabSz="711200">
              <a:lnSpc>
                <a:spcPct val="90000"/>
              </a:lnSpc>
              <a:spcBef>
                <a:spcPct val="0"/>
              </a:spcBef>
              <a:spcAft>
                <a:spcPct val="35000"/>
              </a:spcAft>
            </a:pPr>
            <a:r>
              <a:rPr lang="en-US" sz="2200" b="1" dirty="0">
                <a:solidFill>
                  <a:schemeClr val="bg1"/>
                </a:solidFill>
                <a:effectLst>
                  <a:outerShdw blurRad="38100" dist="38100" dir="2700000" algn="tl">
                    <a:srgbClr val="000000">
                      <a:alpha val="43137"/>
                    </a:srgbClr>
                  </a:outerShdw>
                </a:effectLst>
                <a:latin typeface="Arial" pitchFamily="34" charset="0"/>
                <a:cs typeface="Arial" pitchFamily="34" charset="0"/>
              </a:rPr>
              <a:t>BILATERAL</a:t>
            </a:r>
          </a:p>
          <a:p>
            <a:pPr algn="ctr" defTabSz="711200">
              <a:lnSpc>
                <a:spcPct val="90000"/>
              </a:lnSpc>
              <a:spcBef>
                <a:spcPct val="0"/>
              </a:spcBef>
              <a:spcAft>
                <a:spcPct val="35000"/>
              </a:spcAft>
            </a:pPr>
            <a:r>
              <a:rPr lang="en-US" sz="2200" b="1" dirty="0">
                <a:solidFill>
                  <a:schemeClr val="bg1"/>
                </a:solidFill>
                <a:effectLst>
                  <a:outerShdw blurRad="38100" dist="38100" dir="2700000" algn="tl">
                    <a:srgbClr val="000000">
                      <a:alpha val="43137"/>
                    </a:srgbClr>
                  </a:outerShdw>
                </a:effectLst>
                <a:latin typeface="Arial" pitchFamily="34" charset="0"/>
                <a:cs typeface="Arial" pitchFamily="34" charset="0"/>
              </a:rPr>
              <a:t>AGREEMENTS</a:t>
            </a:r>
            <a:r>
              <a:rPr lang="en-US" sz="2500" b="1" dirty="0">
                <a:solidFill>
                  <a:schemeClr val="bg1"/>
                </a:solidFill>
                <a:effectLst>
                  <a:outerShdw blurRad="38100" dist="38100" dir="2700000" algn="tl">
                    <a:srgbClr val="000000">
                      <a:alpha val="43137"/>
                    </a:srgbClr>
                  </a:outerShdw>
                </a:effectLst>
                <a:latin typeface="Arial" pitchFamily="34" charset="0"/>
                <a:cs typeface="Arial" pitchFamily="34" charset="0"/>
              </a:rPr>
              <a:t> </a:t>
            </a:r>
          </a:p>
        </p:txBody>
      </p:sp>
      <p:sp>
        <p:nvSpPr>
          <p:cNvPr id="12" name="Oval 11"/>
          <p:cNvSpPr/>
          <p:nvPr/>
        </p:nvSpPr>
        <p:spPr>
          <a:xfrm>
            <a:off x="6084168" y="3602568"/>
            <a:ext cx="2976411" cy="2375963"/>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300">
              <a:lnSpc>
                <a:spcPct val="90000"/>
              </a:lnSpc>
              <a:spcBef>
                <a:spcPct val="0"/>
              </a:spcBef>
              <a:spcAft>
                <a:spcPct val="35000"/>
              </a:spcAft>
            </a:pP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REGIONAL</a:t>
            </a:r>
          </a:p>
          <a:p>
            <a:pPr algn="ctr" defTabSz="622300">
              <a:lnSpc>
                <a:spcPct val="90000"/>
              </a:lnSpc>
              <a:spcBef>
                <a:spcPct val="0"/>
              </a:spcBef>
              <a:spcAft>
                <a:spcPct val="35000"/>
              </a:spcAft>
            </a:pP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COOPERATION</a:t>
            </a:r>
          </a:p>
          <a:p>
            <a:pPr algn="ctr" defTabSz="622300">
              <a:lnSpc>
                <a:spcPct val="90000"/>
              </a:lnSpc>
              <a:spcBef>
                <a:spcPct val="0"/>
              </a:spcBef>
              <a:spcAft>
                <a:spcPct val="35000"/>
              </a:spcAft>
            </a:pP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&amp; SAR PLAN</a:t>
            </a:r>
          </a:p>
        </p:txBody>
      </p:sp>
      <p:sp>
        <p:nvSpPr>
          <p:cNvPr id="14" name="Right Arrow 13"/>
          <p:cNvSpPr/>
          <p:nvPr/>
        </p:nvSpPr>
        <p:spPr>
          <a:xfrm>
            <a:off x="5388024" y="4527670"/>
            <a:ext cx="6961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998827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792088"/>
          </a:xfrm>
        </p:spPr>
        <p:txBody>
          <a:bodyPr>
            <a:normAutofit/>
          </a:bodyPr>
          <a:lstStyle/>
          <a:p>
            <a:r>
              <a:rPr lang="en-US" sz="2800" b="1" dirty="0">
                <a:effectLst/>
                <a:latin typeface="Arial" pitchFamily="34" charset="0"/>
                <a:cs typeface="Arial" pitchFamily="34" charset="0"/>
              </a:rPr>
              <a:t>JRCC LARNACA</a:t>
            </a:r>
            <a:endParaRPr lang="el-GR" sz="2800" b="1" dirty="0">
              <a:effectLst/>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0CEEA44F-5073-4DAE-896C-D9E93310C9BC}" type="slidenum">
              <a:rPr lang="el-GR" smtClean="0">
                <a:latin typeface="Arial" pitchFamily="34" charset="0"/>
                <a:cs typeface="Arial" pitchFamily="34" charset="0"/>
              </a:rPr>
              <a:pPr/>
              <a:t>8</a:t>
            </a:fld>
            <a:endParaRPr lang="el-GR"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48" t="20114" r="50000" b="8114"/>
          <a:stretch/>
        </p:blipFill>
        <p:spPr bwMode="auto">
          <a:xfrm>
            <a:off x="611560" y="1623818"/>
            <a:ext cx="3816424" cy="4969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9 - Ορθογώνιο"/>
          <p:cNvSpPr/>
          <p:nvPr/>
        </p:nvSpPr>
        <p:spPr>
          <a:xfrm>
            <a:off x="0" y="908720"/>
            <a:ext cx="9144000" cy="461665"/>
          </a:xfrm>
          <a:prstGeom prst="rect">
            <a:avLst/>
          </a:prstGeom>
        </p:spPr>
        <p:txBody>
          <a:bodyPr wrap="square">
            <a:spAutoFit/>
          </a:bodyPr>
          <a:lstStyle/>
          <a:p>
            <a:pPr marL="342900" indent="-342900" algn="ctr">
              <a:spcBef>
                <a:spcPct val="20000"/>
              </a:spcBef>
              <a:defRPr/>
            </a:pPr>
            <a:r>
              <a:rPr lang="en-GB" sz="2400" b="1" u="sng" dirty="0">
                <a:latin typeface="Arial" pitchFamily="34" charset="0"/>
                <a:cs typeface="Arial" pitchFamily="34" charset="0"/>
              </a:rPr>
              <a:t>NATIONAL SAR PLAN </a:t>
            </a:r>
            <a:r>
              <a:rPr lang="el-GR" sz="2400" b="1" u="sng" dirty="0">
                <a:latin typeface="Arial" pitchFamily="34" charset="0"/>
                <a:cs typeface="Arial" pitchFamily="34" charset="0"/>
              </a:rPr>
              <a:t>«</a:t>
            </a:r>
            <a:r>
              <a:rPr lang="en-US" sz="2400" b="1" u="sng" dirty="0">
                <a:latin typeface="Arial" pitchFamily="34" charset="0"/>
                <a:cs typeface="Arial" pitchFamily="34" charset="0"/>
              </a:rPr>
              <a:t>NEARCHOS</a:t>
            </a:r>
            <a:r>
              <a:rPr lang="el-GR" sz="2400" b="1" u="sng" dirty="0">
                <a:latin typeface="Arial" pitchFamily="34" charset="0"/>
                <a:cs typeface="Arial" pitchFamily="34" charset="0"/>
              </a:rPr>
              <a:t>»</a:t>
            </a:r>
            <a:endParaRPr lang="en-GB" sz="2400" b="1" u="sng" dirty="0">
              <a:latin typeface="Arial" pitchFamily="34" charset="0"/>
              <a:cs typeface="Arial" pitchFamily="34" charset="0"/>
            </a:endParaRPr>
          </a:p>
        </p:txBody>
      </p:sp>
      <p:sp>
        <p:nvSpPr>
          <p:cNvPr id="8" name="5 - TextBox"/>
          <p:cNvSpPr txBox="1"/>
          <p:nvPr/>
        </p:nvSpPr>
        <p:spPr>
          <a:xfrm>
            <a:off x="4644008" y="2654910"/>
            <a:ext cx="4176464" cy="2862322"/>
          </a:xfrm>
          <a:prstGeom prst="rect">
            <a:avLst/>
          </a:prstGeom>
          <a:noFill/>
        </p:spPr>
        <p:txBody>
          <a:bodyPr wrap="square" rtlCol="0">
            <a:spAutoFit/>
          </a:bodyPr>
          <a:lstStyle/>
          <a:p>
            <a:pPr algn="just"/>
            <a:r>
              <a:rPr lang="en-GB" sz="2000" b="1" dirty="0">
                <a:latin typeface="Arial" pitchFamily="34" charset="0"/>
                <a:cs typeface="Arial" pitchFamily="34" charset="0"/>
              </a:rPr>
              <a:t>Basic coordinating</a:t>
            </a:r>
            <a:r>
              <a:rPr lang="el-GR" sz="2000" b="1" dirty="0">
                <a:latin typeface="Arial" pitchFamily="34" charset="0"/>
                <a:cs typeface="Arial" pitchFamily="34" charset="0"/>
              </a:rPr>
              <a:t> </a:t>
            </a:r>
            <a:r>
              <a:rPr lang="en-GB" sz="2000" b="1" dirty="0">
                <a:latin typeface="Arial" pitchFamily="34" charset="0"/>
                <a:cs typeface="Arial" pitchFamily="34" charset="0"/>
              </a:rPr>
              <a:t>instructions are provided in </a:t>
            </a:r>
            <a:r>
              <a:rPr lang="en-GB" sz="2000" b="1" dirty="0">
                <a:solidFill>
                  <a:srgbClr val="FFC000"/>
                </a:solidFill>
                <a:latin typeface="Arial" pitchFamily="34" charset="0"/>
                <a:cs typeface="Arial" pitchFamily="34" charset="0"/>
              </a:rPr>
              <a:t>the</a:t>
            </a:r>
            <a:r>
              <a:rPr lang="el-GR" sz="2000" b="1" dirty="0">
                <a:solidFill>
                  <a:srgbClr val="FFC000"/>
                </a:solidFill>
                <a:latin typeface="Arial" pitchFamily="34" charset="0"/>
                <a:cs typeface="Arial" pitchFamily="34" charset="0"/>
              </a:rPr>
              <a:t> </a:t>
            </a:r>
            <a:r>
              <a:rPr lang="en-US" sz="2000" b="1" dirty="0">
                <a:solidFill>
                  <a:srgbClr val="FFC000"/>
                </a:solidFill>
                <a:latin typeface="Arial" pitchFamily="34" charset="0"/>
                <a:cs typeface="Arial" pitchFamily="34" charset="0"/>
              </a:rPr>
              <a:t>National </a:t>
            </a:r>
            <a:r>
              <a:rPr lang="en-GB" sz="2000" b="1" dirty="0">
                <a:solidFill>
                  <a:srgbClr val="FFC000"/>
                </a:solidFill>
                <a:latin typeface="Arial" pitchFamily="34" charset="0"/>
                <a:cs typeface="Arial" pitchFamily="34" charset="0"/>
              </a:rPr>
              <a:t>SAR Plan, in respect of the main SAR incidents </a:t>
            </a:r>
            <a:r>
              <a:rPr lang="en-GB" sz="2000" b="1" dirty="0">
                <a:latin typeface="Arial" pitchFamily="34" charset="0"/>
                <a:cs typeface="Arial" pitchFamily="34" charset="0"/>
              </a:rPr>
              <a:t>that may be handled in the operational environment of the Republic of Cyprus. </a:t>
            </a:r>
            <a:r>
              <a:rPr lang="en-AU" sz="2000" b="1" dirty="0">
                <a:latin typeface="Arial" pitchFamily="34" charset="0"/>
                <a:cs typeface="Arial" pitchFamily="34" charset="0"/>
              </a:rPr>
              <a:t>These instructions </a:t>
            </a:r>
            <a:r>
              <a:rPr lang="en-AU" sz="2000" b="1" dirty="0">
                <a:solidFill>
                  <a:srgbClr val="FFC000"/>
                </a:solidFill>
                <a:latin typeface="Arial" pitchFamily="34" charset="0"/>
                <a:cs typeface="Arial" pitchFamily="34" charset="0"/>
              </a:rPr>
              <a:t>set out the role</a:t>
            </a:r>
            <a:r>
              <a:rPr lang="en-AU" sz="2000" b="1" dirty="0">
                <a:latin typeface="Arial" pitchFamily="34" charset="0"/>
                <a:cs typeface="Arial" pitchFamily="34" charset="0"/>
              </a:rPr>
              <a:t> </a:t>
            </a:r>
            <a:r>
              <a:rPr lang="en-AU" sz="2000" b="1" dirty="0">
                <a:solidFill>
                  <a:srgbClr val="FFC000"/>
                </a:solidFill>
                <a:latin typeface="Arial" pitchFamily="34" charset="0"/>
                <a:cs typeface="Arial" pitchFamily="34" charset="0"/>
              </a:rPr>
              <a:t>of every service </a:t>
            </a:r>
            <a:r>
              <a:rPr lang="en-AU" sz="2000" b="1" dirty="0">
                <a:latin typeface="Arial" pitchFamily="34" charset="0"/>
                <a:cs typeface="Arial" pitchFamily="34" charset="0"/>
              </a:rPr>
              <a:t>depending on the incident.</a:t>
            </a:r>
            <a:endParaRPr lang="el-GR" sz="2000" b="1" dirty="0">
              <a:latin typeface="Arial" pitchFamily="34" charset="0"/>
              <a:cs typeface="Arial" pitchFamily="34" charset="0"/>
            </a:endParaRPr>
          </a:p>
        </p:txBody>
      </p:sp>
    </p:spTree>
    <p:extLst>
      <p:ext uri="{BB962C8B-B14F-4D97-AF65-F5344CB8AC3E}">
        <p14:creationId xmlns:p14="http://schemas.microsoft.com/office/powerpoint/2010/main" val="8250205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txBox="1">
            <a:spLocks/>
          </p:cNvSpPr>
          <p:nvPr/>
        </p:nvSpPr>
        <p:spPr>
          <a:xfrm>
            <a:off x="0" y="188640"/>
            <a:ext cx="9144000" cy="936104"/>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2800" dirty="0">
                <a:effectLst/>
                <a:latin typeface="Arial" pitchFamily="34" charset="0"/>
                <a:cs typeface="Arial" pitchFamily="34" charset="0"/>
              </a:rPr>
              <a:t>JRCC LARNACA</a:t>
            </a:r>
            <a:endParaRPr lang="el-GR" sz="2800" dirty="0">
              <a:effectLst/>
              <a:latin typeface="Arial" pitchFamily="34" charset="0"/>
              <a:cs typeface="Arial" pitchFamily="34" charset="0"/>
            </a:endParaRPr>
          </a:p>
        </p:txBody>
      </p:sp>
      <p:sp>
        <p:nvSpPr>
          <p:cNvPr id="8" name="9 - Ορθογώνιο"/>
          <p:cNvSpPr/>
          <p:nvPr/>
        </p:nvSpPr>
        <p:spPr>
          <a:xfrm>
            <a:off x="0" y="714356"/>
            <a:ext cx="9144000" cy="461665"/>
          </a:xfrm>
          <a:prstGeom prst="rect">
            <a:avLst/>
          </a:prstGeom>
        </p:spPr>
        <p:txBody>
          <a:bodyPr wrap="square">
            <a:spAutoFit/>
          </a:bodyPr>
          <a:lstStyle/>
          <a:p>
            <a:pPr marL="342900" indent="-342900" algn="ctr">
              <a:spcBef>
                <a:spcPct val="20000"/>
              </a:spcBef>
              <a:defRPr/>
            </a:pPr>
            <a:r>
              <a:rPr lang="en-GB" sz="2400" b="1" u="sng" dirty="0">
                <a:latin typeface="Arial" pitchFamily="34" charset="0"/>
                <a:cs typeface="Arial" pitchFamily="34" charset="0"/>
              </a:rPr>
              <a:t>PRIMARY SAR UNITS</a:t>
            </a:r>
          </a:p>
        </p:txBody>
      </p:sp>
      <p:sp>
        <p:nvSpPr>
          <p:cNvPr id="2" name="Slide Number Placeholder 1"/>
          <p:cNvSpPr>
            <a:spLocks noGrp="1"/>
          </p:cNvSpPr>
          <p:nvPr>
            <p:ph type="sldNum" sz="quarter" idx="12"/>
          </p:nvPr>
        </p:nvSpPr>
        <p:spPr/>
        <p:txBody>
          <a:bodyPr/>
          <a:lstStyle/>
          <a:p>
            <a:fld id="{0CEEA44F-5073-4DAE-896C-D9E93310C9BC}" type="slidenum">
              <a:rPr lang="el-GR" smtClean="0">
                <a:latin typeface="Arial" pitchFamily="34" charset="0"/>
                <a:cs typeface="Arial" pitchFamily="34" charset="0"/>
              </a:rPr>
              <a:pPr/>
              <a:t>9</a:t>
            </a:fld>
            <a:endParaRPr lang="el-GR"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3" t="8725" r="10689" b="9926"/>
          <a:stretch/>
        </p:blipFill>
        <p:spPr bwMode="auto">
          <a:xfrm>
            <a:off x="683568" y="2268231"/>
            <a:ext cx="3503777" cy="2046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MSolomonides\Desktop\460 SQN\DSC_12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590523"/>
            <a:ext cx="3503777" cy="1910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377602"/>
            <a:ext cx="3707313" cy="1827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t="28697" r="20498" b="46438"/>
          <a:stretch/>
        </p:blipFill>
        <p:spPr bwMode="auto">
          <a:xfrm>
            <a:off x="4716016" y="4590523"/>
            <a:ext cx="3564319" cy="1858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82949564"/>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18160</TotalTime>
  <Words>4027</Words>
  <Application>Microsoft Office PowerPoint</Application>
  <PresentationFormat>On-screen Show (4:3)</PresentationFormat>
  <Paragraphs>431</Paragraphs>
  <Slides>37</Slides>
  <Notes>37</Notes>
  <HiddenSlides>8</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Αποκορύφωμα</vt:lpstr>
      <vt:lpstr>JOINT RESCUE COORDINATION CENTER larnaca</vt:lpstr>
      <vt:lpstr>PowerPoint Presentation</vt:lpstr>
      <vt:lpstr>PowerPoint Presentation</vt:lpstr>
      <vt:lpstr>JRCC LARNACA</vt:lpstr>
      <vt:lpstr>JRCC LARNACA</vt:lpstr>
      <vt:lpstr>PowerPoint Presentation</vt:lpstr>
      <vt:lpstr>SEARCH AND RESCUE SYSTEM OF THE REPUBLIC OF CYPRUS</vt:lpstr>
      <vt:lpstr>JRCC LARNACA</vt:lpstr>
      <vt:lpstr>PowerPoint Presentation</vt:lpstr>
      <vt:lpstr>PowerPoint Presentation</vt:lpstr>
      <vt:lpstr>   JRCC LARNACA COASTAL SERVICES-CYPRUS RADIO  </vt:lpstr>
      <vt:lpstr>JRCC LARNACA</vt:lpstr>
      <vt:lpstr>JRCC LARNACA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JRCC LARNACA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“ARGONAUT 2011”</dc:title>
  <dc:creator>Κώστας</dc:creator>
  <cp:lastModifiedBy>Iacovos Stylianides</cp:lastModifiedBy>
  <cp:revision>1867</cp:revision>
  <cp:lastPrinted>2015-09-12T08:27:02Z</cp:lastPrinted>
  <dcterms:created xsi:type="dcterms:W3CDTF">2011-02-25T06:20:48Z</dcterms:created>
  <dcterms:modified xsi:type="dcterms:W3CDTF">2016-10-21T08:22:27Z</dcterms:modified>
</cp:coreProperties>
</file>