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7" r:id="rId2"/>
    <p:sldId id="266" r:id="rId3"/>
    <p:sldId id="261" r:id="rId4"/>
    <p:sldId id="267" r:id="rId5"/>
    <p:sldId id="269" r:id="rId6"/>
    <p:sldId id="270" r:id="rId7"/>
    <p:sldId id="272" r:id="rId8"/>
    <p:sldId id="264" r:id="rId9"/>
    <p:sldId id="273" r:id="rId10"/>
    <p:sldId id="274" r:id="rId11"/>
    <p:sldId id="265" r:id="rId12"/>
    <p:sldId id="275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2903D-753D-431D-BB77-2F06BFEC5A73}" type="datetimeFigureOut">
              <a:rPr lang="en-US" smtClean="0"/>
              <a:t>02/05/2017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9E2E1-4486-4896-8840-DFFA8A481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3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4CC0F0-9784-4469-9E60-0AFBF7AF70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9D8F8E-8DFC-41B7-B16A-D68E7C520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2400" y="0"/>
            <a:ext cx="8796923" cy="96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l-GR" sz="2800" b="1" dirty="0" smtClean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000" b="1" dirty="0" smtClean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Ο ΤΟΜΕΑΣ ΤΩΝ ΑΕΡΟΜΕΤΑΦΟΡΩΝ ΣΤΗΝ ΚΥΠΡΟ ΚΑΙ Η ΣΗΜΑΣΙΑ ΤΟΥ ΓΙΑ ΤΟΝ ΤΟΥΡΙΣΜΟ</a:t>
            </a:r>
            <a:endParaRPr lang="el-GR" sz="2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l-GR" sz="28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000" b="1" dirty="0" smtClean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l-GR" sz="28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el-GR" sz="2000" b="1" dirty="0" smtClean="0">
              <a:solidFill>
                <a:schemeClr val="tx2"/>
              </a:solidFill>
            </a:endParaRPr>
          </a:p>
          <a:p>
            <a:pPr algn="ctr"/>
            <a:endParaRPr lang="el-GR" sz="2000" b="1" dirty="0" smtClean="0">
              <a:solidFill>
                <a:schemeClr val="tx2"/>
              </a:solidFill>
            </a:endParaRPr>
          </a:p>
          <a:p>
            <a:pPr algn="ctr"/>
            <a:endParaRPr lang="el-GR" sz="2000" b="1" dirty="0" smtClean="0">
              <a:solidFill>
                <a:schemeClr val="tx2"/>
              </a:solidFill>
            </a:endParaRPr>
          </a:p>
          <a:p>
            <a:pPr algn="ctr"/>
            <a:endParaRPr lang="el-GR" sz="2000" b="1" dirty="0" smtClean="0">
              <a:solidFill>
                <a:schemeClr val="tx2"/>
              </a:solidFill>
            </a:endParaRPr>
          </a:p>
          <a:p>
            <a:pPr algn="ctr"/>
            <a:endParaRPr lang="el-GR" sz="2000" b="1" dirty="0" smtClean="0">
              <a:solidFill>
                <a:schemeClr val="tx2"/>
              </a:solidFill>
            </a:endParaRPr>
          </a:p>
          <a:p>
            <a:pPr algn="ctr"/>
            <a:endParaRPr lang="el-GR" sz="2000" b="1" dirty="0" smtClean="0">
              <a:solidFill>
                <a:schemeClr val="tx2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2"/>
                </a:solidFill>
              </a:rPr>
              <a:t>Μαρίνος </a:t>
            </a:r>
            <a:r>
              <a:rPr lang="el-GR" sz="2000" b="1" dirty="0">
                <a:solidFill>
                  <a:schemeClr val="tx2"/>
                </a:solidFill>
              </a:rPr>
              <a:t>Μενελάου </a:t>
            </a:r>
          </a:p>
          <a:p>
            <a:pPr algn="ctr"/>
            <a:r>
              <a:rPr lang="el-GR" sz="2000" b="1" dirty="0">
                <a:solidFill>
                  <a:schemeClr val="tx2"/>
                </a:solidFill>
              </a:rPr>
              <a:t>Αν. Γενικός Διευθυντής </a:t>
            </a:r>
          </a:p>
          <a:p>
            <a:pPr algn="ctr"/>
            <a:r>
              <a:rPr lang="el-GR" sz="2000" b="1" dirty="0">
                <a:solidFill>
                  <a:schemeClr val="tx2"/>
                </a:solidFill>
              </a:rPr>
              <a:t>Κυπριακός Οργανισμός Τουρισμού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l-GR" sz="2800" b="1" dirty="0" smtClean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sz="28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sz="32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l-GR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1143002" y="1529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0"/>
            <a:ext cx="2133600" cy="1219381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/>
          <a:stretch/>
        </p:blipFill>
        <p:spPr bwMode="auto">
          <a:xfrm>
            <a:off x="0" y="0"/>
            <a:ext cx="4648199" cy="121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ogo-aggliko-lowres-me-fa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5791200"/>
            <a:ext cx="1338072" cy="981638"/>
          </a:xfrm>
          <a:prstGeom prst="rect">
            <a:avLst/>
          </a:prstGeom>
        </p:spPr>
      </p:pic>
      <p:pic>
        <p:nvPicPr>
          <p:cNvPr id="9" name="Picture 8" descr="plane_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0"/>
            <a:ext cx="233554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06" y="0"/>
            <a:ext cx="9125893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9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ΕΠΙΤΥΧΗΜΕΝΑ ΠΑΡΑΔΕΙΓΜΑΤΑ</a:t>
            </a:r>
            <a:r>
              <a:rPr lang="en-GB" sz="1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SUCCESS STORIES</a:t>
            </a:r>
            <a:endParaRPr lang="en-US" sz="19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9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Ισραήλ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Προοπτικές κοντινής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αγοράς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– Short Stay/City Break 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2017: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Πτήσεις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από Τελ Αβίβ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Χάιφα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Aegean, Arkia, Blue Air, El Al,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Israir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Ryanair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Απευθείας διασύνδεση και με την Πάφο.</a:t>
            </a: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Τουριστικές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Αφίξεις: Από  ≈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44.000 (2013)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στις ≈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149.000 (2016)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9243"/>
          <a:stretch>
            <a:fillRect/>
          </a:stretch>
        </p:blipFill>
        <p:spPr bwMode="auto">
          <a:xfrm>
            <a:off x="457201" y="3978632"/>
            <a:ext cx="3124200" cy="219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434" y="4495800"/>
            <a:ext cx="492561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   WAY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FORWARD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 … 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ΠΡΟΚΛΗΣΕΙΣ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Arial"/>
                <a:ea typeface="Calibri"/>
              </a:rPr>
              <a:t> </a:t>
            </a:r>
            <a:endParaRPr lang="en-US" dirty="0">
              <a:latin typeface="Arial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l-GR" sz="2400" dirty="0" smtClean="0">
                <a:latin typeface="Arial"/>
                <a:ea typeface="Calibri"/>
              </a:rPr>
              <a:t>Αξιοποίηση αυξημένης Τουριστικής Κίνησης - </a:t>
            </a:r>
            <a:r>
              <a:rPr lang="en-US" sz="2400" dirty="0" smtClean="0">
                <a:latin typeface="Arial"/>
                <a:ea typeface="Calibri"/>
              </a:rPr>
              <a:t>Brand Loyalty.</a:t>
            </a:r>
            <a:endParaRPr lang="el-GR" sz="2400" dirty="0" smtClean="0">
              <a:latin typeface="Arial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Arial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l-GR" sz="2400" dirty="0" smtClean="0">
                <a:latin typeface="Arial"/>
                <a:ea typeface="Calibri"/>
              </a:rPr>
              <a:t>Διατήρηση ‘κεκτημένων’ </a:t>
            </a:r>
            <a:r>
              <a:rPr lang="en-US" sz="2400" dirty="0" smtClean="0">
                <a:latin typeface="Arial"/>
                <a:ea typeface="Calibri"/>
              </a:rPr>
              <a:t>2016 </a:t>
            </a:r>
            <a:r>
              <a:rPr lang="el-GR" sz="2400" dirty="0" smtClean="0">
                <a:latin typeface="Arial"/>
                <a:ea typeface="Calibri"/>
              </a:rPr>
              <a:t>- </a:t>
            </a:r>
            <a:r>
              <a:rPr lang="en-GB" sz="2400" dirty="0" smtClean="0">
                <a:latin typeface="Arial"/>
                <a:ea typeface="Calibri"/>
              </a:rPr>
              <a:t>Consolidation</a:t>
            </a:r>
            <a:r>
              <a:rPr lang="el-GR" sz="2400" dirty="0" smtClean="0">
                <a:latin typeface="Arial"/>
                <a:ea typeface="Calibri"/>
              </a:rPr>
              <a:t>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l-GR" sz="2400" dirty="0" smtClean="0">
              <a:latin typeface="Arial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l-GR" sz="2400" dirty="0" smtClean="0">
                <a:latin typeface="Arial"/>
                <a:ea typeface="Calibri"/>
              </a:rPr>
              <a:t>Ενδυνάμωση τουριστικών ροών την περίοδο Νοεμβρίου-Μάιου  από αγορές με σημαντική προοπτική.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l-GR" sz="2400" dirty="0" smtClean="0">
              <a:latin typeface="Arial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l-GR" sz="2400" dirty="0" smtClean="0">
                <a:latin typeface="Arial"/>
                <a:ea typeface="Calibri"/>
              </a:rPr>
              <a:t>Βελτίωση αεροπορικής συνδεσιμότητας με τρίτες χώρες εκτός Ε.Ε. Συνεργασία με γειτονικές χώρες. Αξιοποίηση Περιφερειακών Συνεργειών</a:t>
            </a:r>
            <a:r>
              <a:rPr lang="en-US" sz="2400" dirty="0" smtClean="0">
                <a:latin typeface="Arial"/>
                <a:ea typeface="Calibri"/>
              </a:rPr>
              <a:t>.</a:t>
            </a:r>
            <a:r>
              <a:rPr lang="el-GR" sz="2400" dirty="0" smtClean="0">
                <a:latin typeface="Arial"/>
                <a:ea typeface="Calibri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Arial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>
                <a:latin typeface="Arial"/>
                <a:ea typeface="Calibri"/>
              </a:rPr>
              <a:t>	</a:t>
            </a:r>
            <a:r>
              <a:rPr lang="el-G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Νέα Εθνική Στρατηγική Τουρισμού.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alibri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3134163" cy="107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28600"/>
            <a:ext cx="46482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47222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164DA2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Σας </a:t>
            </a:r>
            <a:r>
              <a:rPr lang="en-US" sz="4000" dirty="0" smtClean="0">
                <a:solidFill>
                  <a:srgbClr val="164DA2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sz="4000" dirty="0" err="1" smtClean="0">
                <a:solidFill>
                  <a:srgbClr val="164DA2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υχαριστώ</a:t>
            </a:r>
            <a:r>
              <a:rPr lang="el-GR" sz="4000" dirty="0" smtClean="0">
                <a:solidFill>
                  <a:srgbClr val="164DA2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164DA2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486400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50800" dist="38100" dir="18900000" algn="bl" rotWithShape="0">
                    <a:srgbClr val="5B9BD5">
                      <a:lumMod val="75000"/>
                      <a:alpha val="40000"/>
                    </a:srgbClr>
                  </a:outerShdw>
                </a:effectLst>
              </a:rPr>
              <a:t>ΚΥΠΡΙΑΚΟΣ ΟΡΓΑΝΙΣΜΟΣ ΤΟΥΡΙΜΟΥ</a:t>
            </a:r>
          </a:p>
          <a:p>
            <a:endParaRPr lang="en-US" sz="1600" b="1" dirty="0">
              <a:solidFill>
                <a:srgbClr val="5B9BD5">
                  <a:lumMod val="75000"/>
                </a:srgbClr>
              </a:solidFill>
              <a:effectLst>
                <a:outerShdw blurRad="50800" dist="38100" dir="18900000" algn="bl" rotWithShape="0">
                  <a:srgbClr val="5B9BD5">
                    <a:lumMod val="75000"/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50800" dist="38100" dir="18900000" algn="bl" rotWithShape="0">
                    <a:srgbClr val="5B9BD5">
                      <a:lumMod val="75000"/>
                      <a:alpha val="40000"/>
                    </a:srgbClr>
                  </a:outerShdw>
                </a:effectLst>
              </a:rPr>
              <a:t>www.visitcyprus.com     www.visitcyprus.biz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5"/>
          <a:stretch/>
        </p:blipFill>
        <p:spPr bwMode="auto">
          <a:xfrm>
            <a:off x="838200" y="1143000"/>
            <a:ext cx="1834075" cy="91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-aggliko-lowres-me-fa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419600"/>
            <a:ext cx="1338072" cy="9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1143002" y="1529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n-US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781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Διαχρονική </a:t>
            </a:r>
            <a:r>
              <a:rPr lang="el-GR" sz="2100" b="1" dirty="0">
                <a:latin typeface="Arial" panose="020B0604020202020204" pitchFamily="34" charset="0"/>
                <a:cs typeface="Arial" panose="020B0604020202020204" pitchFamily="34" charset="0"/>
              </a:rPr>
              <a:t>Στήριξη Τομέα Αερομεταφορών από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τον Κυπριακό </a:t>
            </a:r>
            <a:r>
              <a:rPr lang="el-GR" sz="2100" b="1" dirty="0">
                <a:latin typeface="Arial" panose="020B0604020202020204" pitchFamily="34" charset="0"/>
                <a:cs typeface="Arial" panose="020B0604020202020204" pitchFamily="34" charset="0"/>
              </a:rPr>
              <a:t>Οργανισμό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Τουρισμού (ΚΟΤ)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0000"/>
              </a:lnSpc>
              <a:buNone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1. Δυναμικά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διαβήματα για Φιλελευθεροποίηση Αιθέρων 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Open Skies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 - Διεύρυνση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Διμερών Αεροπορικών Συμφωνιών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buNone/>
            </a:pP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openskies-agreement-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5724525" cy="3705225"/>
          </a:xfrm>
          <a:prstGeom prst="rect">
            <a:avLst/>
          </a:prstGeom>
        </p:spPr>
      </p:pic>
      <p:pic>
        <p:nvPicPr>
          <p:cNvPr id="7" name="Picture 6" descr="opens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057400"/>
            <a:ext cx="2956560" cy="1987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796171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2. Συνεργασία με αρμόδιους φορείς</a:t>
            </a:r>
            <a:endParaRPr lang="en-GB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3. Συμμετοχή σε Α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TLAS                   </a:t>
            </a:r>
            <a:endParaRPr lang="nl-NL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3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860132" cy="990600"/>
          </a:xfrm>
          <a:prstGeom prst="rect">
            <a:avLst/>
          </a:prstGeom>
        </p:spPr>
      </p:pic>
      <p:pic>
        <p:nvPicPr>
          <p:cNvPr id="11" name="Picture 10" descr="3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5410200"/>
            <a:ext cx="2895600" cy="9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781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l-G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Διαχρονική </a:t>
            </a:r>
            <a:r>
              <a:rPr lang="el-GR" sz="2100" b="1" dirty="0">
                <a:latin typeface="Arial" panose="020B0604020202020204" pitchFamily="34" charset="0"/>
                <a:cs typeface="Arial" panose="020B0604020202020204" pitchFamily="34" charset="0"/>
              </a:rPr>
              <a:t>Στήριξη Τομέα Αερομεταφορών από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τον Κυπριακό </a:t>
            </a:r>
            <a:r>
              <a:rPr lang="el-GR" sz="2100" b="1" dirty="0">
                <a:latin typeface="Arial" panose="020B0604020202020204" pitchFamily="34" charset="0"/>
                <a:cs typeface="Arial" panose="020B0604020202020204" pitchFamily="34" charset="0"/>
              </a:rPr>
              <a:t>Οργανισμό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Τουρισμού (ΚΟΤ)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4. Ουσιαστική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αρωγή για τη δραστηριοποίηση και εγκαθίδρυση νέων Αεροπορικών Εταιρειών στην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Κύπρο – </a:t>
            </a:r>
            <a:r>
              <a:rPr lang="el-GR" sz="2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Συνεργασία με </a:t>
            </a:r>
            <a:r>
              <a:rPr lang="en-GB" sz="2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Hermes Airports</a:t>
            </a:r>
            <a:endParaRPr lang="en-US" sz="21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α)	Καταλυτική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συνεισφορά ως προς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αρχική κρατική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έγκριση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εφαρμογής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Σχεδίων Κινήτρων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Hermes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Airports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2286000" cy="8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ERMES  logo onl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5181600"/>
            <a:ext cx="3657600" cy="1426845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953000"/>
            <a:ext cx="2800350" cy="163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590800"/>
            <a:ext cx="85344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 (β)   Εφαρμογή πρωτοκόλλου συνεργασίας με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Hermes airports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για το          συντονισμό και τον καθορισμό προτεραιοτήτων, στόχων και βέλτιστης στρατηγικής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Καθοδήγηση, συντονισμός εγχώριας τουριστικής 			  βιομηχανίας. Πρωτοβουλία σύστασης Τ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ask Force</a:t>
            </a:r>
          </a:p>
          <a:p>
            <a:endParaRPr lang="el-GR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		- Διαφημιστική /προωθητική συνεργασία. Πιλοτική 			  ενέργεια διαφήμισης Κύπρου (2016)		</a:t>
            </a:r>
            <a:endParaRPr lang="nl-NL" sz="2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781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l-G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Διαχρονική </a:t>
            </a:r>
            <a:r>
              <a:rPr lang="el-GR" sz="2100" b="1" dirty="0">
                <a:latin typeface="Arial" panose="020B0604020202020204" pitchFamily="34" charset="0"/>
                <a:cs typeface="Arial" panose="020B0604020202020204" pitchFamily="34" charset="0"/>
              </a:rPr>
              <a:t>Στήριξη Τομέα Αερομεταφορών από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τον Κυπριακό </a:t>
            </a:r>
            <a:r>
              <a:rPr lang="el-GR" sz="2100" b="1" dirty="0">
                <a:latin typeface="Arial" panose="020B0604020202020204" pitchFamily="34" charset="0"/>
                <a:cs typeface="Arial" panose="020B0604020202020204" pitchFamily="34" charset="0"/>
              </a:rPr>
              <a:t>Οργανισμό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Τουρισμού (ΚΟΤ)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4. Ουσιαστική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αρωγή για τη δραστηριοποίηση και εγκαθίδρυση νέων Αεροπορικών Εταιρειών στην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Κύπρο – </a:t>
            </a:r>
            <a:r>
              <a:rPr lang="el-GR" sz="2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Συνεργασία με </a:t>
            </a:r>
            <a:r>
              <a:rPr lang="en-GB" sz="2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Hermes Airports</a:t>
            </a:r>
            <a:endParaRPr lang="el-GR" sz="21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γ)	Τακτικές επαφές, ως ομάδα/αντιπροσωπεία σε Κύπρο και 	εξωτερικό.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Chengdu-Expat-world-rou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5389245" cy="1752600"/>
          </a:xfrm>
          <a:prstGeom prst="rect">
            <a:avLst/>
          </a:prstGeom>
        </p:spPr>
      </p:pic>
      <p:pic>
        <p:nvPicPr>
          <p:cNvPr id="9" name="Picture 8" descr="EasyJet_emblem_logotype_logo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343400"/>
            <a:ext cx="3200400" cy="809701"/>
          </a:xfrm>
          <a:prstGeom prst="rect">
            <a:avLst/>
          </a:prstGeom>
        </p:spPr>
      </p:pic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410200"/>
            <a:ext cx="4495800" cy="866775"/>
          </a:xfrm>
          <a:prstGeom prst="rect">
            <a:avLst/>
          </a:prstGeom>
        </p:spPr>
      </p:pic>
      <p:pic>
        <p:nvPicPr>
          <p:cNvPr id="11" name="Picture 10" descr="2000px-Wizz_Air_log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5410200"/>
            <a:ext cx="2743283" cy="1246823"/>
          </a:xfrm>
          <a:prstGeom prst="rect">
            <a:avLst/>
          </a:prstGeom>
        </p:spPr>
      </p:pic>
      <p:pic>
        <p:nvPicPr>
          <p:cNvPr id="12" name="Picture 11" descr="Small_Planet_Airlines_(logo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3124200"/>
            <a:ext cx="3048000" cy="7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7818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l-G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Διαχρονική </a:t>
            </a:r>
            <a:r>
              <a:rPr lang="el-GR" sz="2100" b="1" dirty="0">
                <a:latin typeface="Arial" panose="020B0604020202020204" pitchFamily="34" charset="0"/>
                <a:cs typeface="Arial" panose="020B0604020202020204" pitchFamily="34" charset="0"/>
              </a:rPr>
              <a:t>Στήριξη Τομέα Αερομεταφορών από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τον Κυπριακό </a:t>
            </a:r>
            <a:r>
              <a:rPr lang="el-GR" sz="2100" b="1" dirty="0">
                <a:latin typeface="Arial" panose="020B0604020202020204" pitchFamily="34" charset="0"/>
                <a:cs typeface="Arial" panose="020B0604020202020204" pitchFamily="34" charset="0"/>
              </a:rPr>
              <a:t>Οργανισμό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Τουρισμού (ΚΟΤ)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4. Ουσιαστική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αρωγή για τη δραστηριοποίηση και εγκαθίδρυση νέων Αεροπορικών Εταιρειών στην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Κύπρο – </a:t>
            </a:r>
            <a:r>
              <a:rPr lang="el-GR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Συνεργασίας ΚΟΤ με Αεροπορικές Εταιρείες.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buNone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	Νέα μη εξυπηρετούμενα δρομολόγια.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buNone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	Ισότιμη, διάφανη και ισορροπημένη αντιμετώπιση αεροπορικών 	εταιρειών.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buNone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	Διεύρυνση δρομολογημένης σύνδεσης με επαρχιακά αεροδρόμια.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buNone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	Στόχευση για επικέντρωση κατά τη χειμερινή/εκτός αιχμής περίοδο.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hutterstock_150110057-1024x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95800"/>
            <a:ext cx="3352800" cy="2023419"/>
          </a:xfrm>
          <a:prstGeom prst="rect">
            <a:avLst/>
          </a:prstGeom>
        </p:spPr>
      </p:pic>
      <p:pic>
        <p:nvPicPr>
          <p:cNvPr id="5" name="Picture 4" descr="Passeng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495800"/>
            <a:ext cx="3657600" cy="20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7818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el-G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l-G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Διαχρονική 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Στήριξη Τομέα Αερομεταφορών από </a:t>
            </a:r>
            <a:r>
              <a:rPr lang="el-G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τον Κυπριακό </a:t>
            </a:r>
            <a:r>
              <a:rPr lang="el-GR" sz="2300" b="1" dirty="0">
                <a:latin typeface="Arial" panose="020B0604020202020204" pitchFamily="34" charset="0"/>
                <a:cs typeface="Arial" panose="020B0604020202020204" pitchFamily="34" charset="0"/>
              </a:rPr>
              <a:t>Οργανισμό </a:t>
            </a:r>
            <a:r>
              <a:rPr lang="el-G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Τουρισμού (ΚΟΤ)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buNone/>
            </a:pPr>
            <a:r>
              <a:rPr lang="el-G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5. Δράσεις για αποκόμιση θετικότερης εμπειρίας επισκεπτών (διαβήματα για άμβλυνση προβλημάτων συμφόρησης στα αεροδρόμια, βελτίωση χερσαίων συγκοινωνιών, συμπεριφορές επαγγελματιών). 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l-G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Διαβήματα προς Ευρωπαϊκή Επιτροπή για δημιουργία ειδικού καθεστώτος για νησιώτικους προορισμούς (άρση αυστηρού περιοριστικού πλαισίου).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l-G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Επαφές για αεροπορική επέκταση ‘προς ανατολάς’ καθώς και για αξιοποίηση της Κύπρου, τόσο ως βάση, όσο και ως γεωγραφικό χώρο αξιοποίησης της 5</a:t>
            </a:r>
            <a:r>
              <a:rPr lang="el-GR" sz="2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ελευθερίας από αερομεταφορείς.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105400"/>
            <a:ext cx="1905000" cy="1371600"/>
          </a:xfrm>
          <a:prstGeom prst="rect">
            <a:avLst/>
          </a:prstGeom>
        </p:spPr>
      </p:pic>
      <p:pic>
        <p:nvPicPr>
          <p:cNvPr id="14" name="Picture 13" descr="Air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953000"/>
            <a:ext cx="2514600" cy="1648918"/>
          </a:xfrm>
          <a:prstGeom prst="rect">
            <a:avLst/>
          </a:prstGeom>
        </p:spPr>
      </p:pic>
      <p:pic>
        <p:nvPicPr>
          <p:cNvPr id="15" name="Picture 14" descr="Qatar-Airways-logo-logotype-1024x7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953000"/>
            <a:ext cx="3276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06" y="0"/>
            <a:ext cx="9125893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9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ΕΠΙΤΥΧΗΜΕΝΑ ΠΑΡΑΔΕΙΓΜΑΤΑ</a:t>
            </a:r>
            <a:r>
              <a:rPr lang="en-GB" sz="1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SUCCESS STORIES</a:t>
            </a:r>
          </a:p>
          <a:p>
            <a:pPr marL="0" indent="0">
              <a:buNone/>
            </a:pPr>
            <a:endParaRPr lang="en-US" sz="19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None/>
            </a:pP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Ρωσία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Τουριστικές Αφίξεις: Από  ≈115.000 το 2006 στις ≈782.000 το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</a:p>
          <a:p>
            <a:pPr marL="457200" indent="-457200" algn="just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	25% συνολικών τουριστικών αφίξεων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None/>
            </a:pP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None/>
            </a:pP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Επιμήκυνση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Αφίξεις 1-3/2017 αυξημένες κατά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2017: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δρομολογημένοι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προορισμοί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≈20 συνολικά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προορισμοί το καλοκαίρι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Moscow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Rostov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on Don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Nizhny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Novgorod 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Samara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Novosibirsk                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Tsentralny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Omsk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Yekaterinburg              St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Petersburg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Ufa		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Roschino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Tyumen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Perm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Bolshoye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Savino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819400" cy="246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4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06" y="0"/>
            <a:ext cx="9125893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9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ΕΠΙΤΥΧΗΜΕΝΑ ΠΑΡΑΔΕΙΓΜΑΤΑ</a:t>
            </a:r>
            <a:r>
              <a:rPr lang="en-GB" sz="1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SUCCESS STORIES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0000"/>
              </a:lnSpc>
              <a:buNone/>
            </a:pP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Γερμανία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2017: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12 δρομολογημένοι προορισμοί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Cologne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Dresden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Dusseldorf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Erfurt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Frankfurt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Hannover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Leipzig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Munich</a:t>
            </a:r>
            <a:r>
              <a:rPr lang="el-G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Nurnberg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Stuttgart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el-GR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n-GB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l-G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l-GR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Επιβατική Κίνηση Γερμανίας</a:t>
            </a:r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(Seat Capacity 2014 106.000 vs 262.000 2017)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3962400" cy="24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317178" cy="421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4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1599</TotalTime>
  <Words>388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Panayiotis Hadjilolizou</dc:creator>
  <cp:lastModifiedBy>Panayiotis Hadjilolizou</cp:lastModifiedBy>
  <cp:revision>113</cp:revision>
  <cp:lastPrinted>2017-05-02T06:11:06Z</cp:lastPrinted>
  <dcterms:created xsi:type="dcterms:W3CDTF">2017-04-26T06:20:49Z</dcterms:created>
  <dcterms:modified xsi:type="dcterms:W3CDTF">2017-05-02T09:15:15Z</dcterms:modified>
</cp:coreProperties>
</file>