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20" r:id="rId2"/>
  </p:sldMasterIdLst>
  <p:notesMasterIdLst>
    <p:notesMasterId r:id="rId14"/>
  </p:notesMasterIdLst>
  <p:handoutMasterIdLst>
    <p:handoutMasterId r:id="rId15"/>
  </p:handoutMasterIdLst>
  <p:sldIdLst>
    <p:sldId id="277" r:id="rId3"/>
    <p:sldId id="295" r:id="rId4"/>
    <p:sldId id="296" r:id="rId5"/>
    <p:sldId id="299" r:id="rId6"/>
    <p:sldId id="305" r:id="rId7"/>
    <p:sldId id="266" r:id="rId8"/>
    <p:sldId id="303" r:id="rId9"/>
    <p:sldId id="302" r:id="rId10"/>
    <p:sldId id="262" r:id="rId11"/>
    <p:sldId id="301" r:id="rId12"/>
    <p:sldId id="294" r:id="rId13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3" autoAdjust="0"/>
    <p:restoredTop sz="94660"/>
  </p:normalViewPr>
  <p:slideViewPr>
    <p:cSldViewPr>
      <p:cViewPr varScale="1">
        <p:scale>
          <a:sx n="80" d="100"/>
          <a:sy n="80" d="100"/>
        </p:scale>
        <p:origin x="67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6AB0F-DFD8-4B28-938C-7EEDC36C127C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AB3FD5-96F7-4432-81DB-2682EA807DAF}">
      <dgm:prSet phldrT="[Text]" custT="1"/>
      <dgm:spPr>
        <a:solidFill>
          <a:srgbClr val="AFABAB">
            <a:alpha val="0"/>
          </a:srgbClr>
        </a:solidFill>
        <a:ln>
          <a:noFill/>
        </a:ln>
      </dgm:spPr>
      <dgm:t>
        <a:bodyPr/>
        <a:lstStyle/>
        <a:p>
          <a:pPr algn="ctr"/>
          <a:endParaRPr lang="en-GB" sz="1400" b="0" i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2F45E02-8366-4CD4-B677-4DEAC541F96A}" type="sibTrans" cxnId="{77B2A759-613B-4A1D-8B67-AF80D70BFF2C}">
      <dgm:prSet/>
      <dgm:spPr/>
      <dgm:t>
        <a:bodyPr/>
        <a:lstStyle/>
        <a:p>
          <a:endParaRPr lang="en-GB" b="0" i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8BACAE4-4C00-4948-BBEE-BB1C2CCA809E}" type="parTrans" cxnId="{77B2A759-613B-4A1D-8B67-AF80D70BFF2C}">
      <dgm:prSet/>
      <dgm:spPr/>
      <dgm:t>
        <a:bodyPr/>
        <a:lstStyle/>
        <a:p>
          <a:endParaRPr lang="en-GB" b="0" i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3D1E20B-FC3C-43FD-ABD9-739B88817677}">
      <dgm:prSet phldrT="[Text]" custT="1"/>
      <dgm:spPr>
        <a:solidFill>
          <a:schemeClr val="accent1">
            <a:lumMod val="75000"/>
            <a:alpha val="0"/>
          </a:schemeClr>
        </a:solidFill>
        <a:ln>
          <a:noFill/>
        </a:ln>
      </dgm:spPr>
      <dgm:t>
        <a:bodyPr/>
        <a:lstStyle/>
        <a:p>
          <a:pPr algn="ctr"/>
          <a:endParaRPr lang="en-GB" sz="1400" b="0" i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8E5C83-0066-4D93-ABB3-A6A5D2ECB6EF}" type="sibTrans" cxnId="{6355104D-B176-417B-B32C-50EB6B4352F1}">
      <dgm:prSet/>
      <dgm:spPr/>
      <dgm:t>
        <a:bodyPr/>
        <a:lstStyle/>
        <a:p>
          <a:endParaRPr lang="en-GB" b="0" i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C3A94B0-AB9C-4D79-9993-21B3312EFA42}" type="parTrans" cxnId="{6355104D-B176-417B-B32C-50EB6B4352F1}">
      <dgm:prSet/>
      <dgm:spPr/>
      <dgm:t>
        <a:bodyPr/>
        <a:lstStyle/>
        <a:p>
          <a:endParaRPr lang="en-GB" b="0" i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4B36DB1-9FA5-4853-9406-DC48B67DF997}">
      <dgm:prSet phldrT="[Text]" custT="1"/>
      <dgm:spPr>
        <a:solidFill>
          <a:srgbClr val="CFCCCC">
            <a:alpha val="0"/>
          </a:srgbClr>
        </a:solidFill>
        <a:ln>
          <a:noFill/>
        </a:ln>
      </dgm:spPr>
      <dgm:t>
        <a:bodyPr/>
        <a:lstStyle/>
        <a:p>
          <a:endParaRPr lang="en-GB" sz="1400" b="0" i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912C7C-39A7-4F19-B389-6832B0B10082}" type="sibTrans" cxnId="{5D690280-7831-4ABE-8965-3FAFFFEADCDE}">
      <dgm:prSet/>
      <dgm:spPr/>
      <dgm:t>
        <a:bodyPr/>
        <a:lstStyle/>
        <a:p>
          <a:endParaRPr lang="en-GB" b="0" i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31B810-89C9-484E-A288-70F71FAF4DEB}" type="parTrans" cxnId="{5D690280-7831-4ABE-8965-3FAFFFEADCDE}">
      <dgm:prSet/>
      <dgm:spPr/>
      <dgm:t>
        <a:bodyPr/>
        <a:lstStyle/>
        <a:p>
          <a:endParaRPr lang="en-GB" b="0" i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B5C0B19-6350-4F75-B96B-26FB914C95CD}">
      <dgm:prSet phldrT="[Text]" custT="1"/>
      <dgm:spPr>
        <a:solidFill>
          <a:schemeClr val="accent1">
            <a:lumMod val="75000"/>
            <a:alpha val="0"/>
          </a:schemeClr>
        </a:solidFill>
        <a:ln>
          <a:noFill/>
        </a:ln>
      </dgm:spPr>
      <dgm:t>
        <a:bodyPr/>
        <a:lstStyle/>
        <a:p>
          <a:pPr algn="ctr"/>
          <a:endParaRPr lang="en-GB" sz="1400" b="0" i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177CA3B-CAAD-4226-BB8E-F5024BC9894D}" type="sibTrans" cxnId="{0599BA9A-2C43-4C17-91FD-F682FE5AB8D3}">
      <dgm:prSet/>
      <dgm:spPr/>
      <dgm:t>
        <a:bodyPr/>
        <a:lstStyle/>
        <a:p>
          <a:endParaRPr lang="en-GB" b="0" i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C641CE2-8D24-4F3B-9DB2-4C098586C5D4}" type="parTrans" cxnId="{0599BA9A-2C43-4C17-91FD-F682FE5AB8D3}">
      <dgm:prSet/>
      <dgm:spPr/>
      <dgm:t>
        <a:bodyPr/>
        <a:lstStyle/>
        <a:p>
          <a:endParaRPr lang="en-GB" b="0" i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7A0D025-3C02-47D7-8488-02B2A69B29B4}" type="pres">
      <dgm:prSet presAssocID="{ADC6AB0F-DFD8-4B28-938C-7EEDC36C127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71248BC-2BC1-46D3-BC86-491190CF8F85}" type="pres">
      <dgm:prSet presAssocID="{ADC6AB0F-DFD8-4B28-938C-7EEDC36C127C}" presName="children" presStyleCnt="0"/>
      <dgm:spPr/>
    </dgm:pt>
    <dgm:pt modelId="{FCCD2AA7-7923-4EE3-B8D6-787FB3655411}" type="pres">
      <dgm:prSet presAssocID="{ADC6AB0F-DFD8-4B28-938C-7EEDC36C127C}" presName="childPlaceholder" presStyleCnt="0"/>
      <dgm:spPr/>
    </dgm:pt>
    <dgm:pt modelId="{50A74C92-5A01-4A54-B490-B4653A17E254}" type="pres">
      <dgm:prSet presAssocID="{ADC6AB0F-DFD8-4B28-938C-7EEDC36C127C}" presName="circle" presStyleCnt="0"/>
      <dgm:spPr/>
    </dgm:pt>
    <dgm:pt modelId="{AF12054C-FEC2-40D5-8045-62B5E21D0C2B}" type="pres">
      <dgm:prSet presAssocID="{ADC6AB0F-DFD8-4B28-938C-7EEDC36C127C}" presName="quadrant1" presStyleLbl="node1" presStyleIdx="0" presStyleCnt="4" custScaleX="97945" custScaleY="80881" custLinFactNeighborX="12338" custLinFactNeighborY="17069">
        <dgm:presLayoutVars>
          <dgm:chMax val="1"/>
          <dgm:bulletEnabled val="1"/>
        </dgm:presLayoutVars>
      </dgm:prSet>
      <dgm:spPr/>
    </dgm:pt>
    <dgm:pt modelId="{11A2F9E1-6434-4D04-BCF9-0F1E24F1B38C}" type="pres">
      <dgm:prSet presAssocID="{ADC6AB0F-DFD8-4B28-938C-7EEDC36C127C}" presName="quadrant2" presStyleLbl="node1" presStyleIdx="1" presStyleCnt="4" custScaleX="103206" custScaleY="78172" custLinFactNeighborX="3830" custLinFactNeighborY="1382">
        <dgm:presLayoutVars>
          <dgm:chMax val="1"/>
          <dgm:bulletEnabled val="1"/>
        </dgm:presLayoutVars>
      </dgm:prSet>
      <dgm:spPr/>
    </dgm:pt>
    <dgm:pt modelId="{DEE8E288-9FF1-4BD8-84D7-39D668FADAAE}" type="pres">
      <dgm:prSet presAssocID="{ADC6AB0F-DFD8-4B28-938C-7EEDC36C127C}" presName="quadrant3" presStyleLbl="node1" presStyleIdx="2" presStyleCnt="4" custScaleX="103157" custScaleY="87891" custLinFactNeighborX="2100" custLinFactNeighborY="-9970">
        <dgm:presLayoutVars>
          <dgm:chMax val="1"/>
          <dgm:bulletEnabled val="1"/>
        </dgm:presLayoutVars>
      </dgm:prSet>
      <dgm:spPr/>
    </dgm:pt>
    <dgm:pt modelId="{A24029CA-10E8-415B-A6FE-C49A4F3E963F}" type="pres">
      <dgm:prSet presAssocID="{ADC6AB0F-DFD8-4B28-938C-7EEDC36C127C}" presName="quadrant4" presStyleLbl="node1" presStyleIdx="3" presStyleCnt="4" custScaleX="101927" custScaleY="90381" custLinFactNeighborX="-2968" custLinFactNeighborY="-19045">
        <dgm:presLayoutVars>
          <dgm:chMax val="1"/>
          <dgm:bulletEnabled val="1"/>
        </dgm:presLayoutVars>
      </dgm:prSet>
      <dgm:spPr/>
    </dgm:pt>
    <dgm:pt modelId="{9DFFFAD5-DC98-436C-88CA-FEBA7D9DFE0B}" type="pres">
      <dgm:prSet presAssocID="{ADC6AB0F-DFD8-4B28-938C-7EEDC36C127C}" presName="quadrantPlaceholder" presStyleCnt="0"/>
      <dgm:spPr/>
    </dgm:pt>
    <dgm:pt modelId="{3AEDB72E-358C-42D7-8844-F00A9083F3D4}" type="pres">
      <dgm:prSet presAssocID="{ADC6AB0F-DFD8-4B28-938C-7EEDC36C127C}" presName="center1" presStyleLbl="fgShp" presStyleIdx="0" presStyleCnt="2" custScaleX="100049"/>
      <dgm:spPr/>
    </dgm:pt>
    <dgm:pt modelId="{D53C502E-DC64-471A-B8BD-5F4F57F598C4}" type="pres">
      <dgm:prSet presAssocID="{ADC6AB0F-DFD8-4B28-938C-7EEDC36C127C}" presName="center2" presStyleLbl="fgShp" presStyleIdx="1" presStyleCnt="2" custLinFactNeighborY="-29390"/>
      <dgm:spPr/>
    </dgm:pt>
  </dgm:ptLst>
  <dgm:cxnLst>
    <dgm:cxn modelId="{D80CDE2A-F3A3-4B0F-8292-90B4CC3E0A79}" type="presOf" srcId="{B4B36DB1-9FA5-4853-9406-DC48B67DF997}" destId="{A24029CA-10E8-415B-A6FE-C49A4F3E963F}" srcOrd="0" destOrd="0" presId="urn:microsoft.com/office/officeart/2005/8/layout/cycle4"/>
    <dgm:cxn modelId="{9206C546-DAE7-45DC-9887-DBC9EB405DF8}" type="presOf" srcId="{ADC6AB0F-DFD8-4B28-938C-7EEDC36C127C}" destId="{47A0D025-3C02-47D7-8488-02B2A69B29B4}" srcOrd="0" destOrd="0" presId="urn:microsoft.com/office/officeart/2005/8/layout/cycle4"/>
    <dgm:cxn modelId="{4ED17F6A-92DB-4831-A061-6BF006E6041A}" type="presOf" srcId="{BB5C0B19-6350-4F75-B96B-26FB914C95CD}" destId="{AF12054C-FEC2-40D5-8045-62B5E21D0C2B}" srcOrd="0" destOrd="0" presId="urn:microsoft.com/office/officeart/2005/8/layout/cycle4"/>
    <dgm:cxn modelId="{6355104D-B176-417B-B32C-50EB6B4352F1}" srcId="{ADC6AB0F-DFD8-4B28-938C-7EEDC36C127C}" destId="{E3D1E20B-FC3C-43FD-ABD9-739B88817677}" srcOrd="1" destOrd="0" parTransId="{5C3A94B0-AB9C-4D79-9993-21B3312EFA42}" sibTransId="{DA8E5C83-0066-4D93-ABB3-A6A5D2ECB6EF}"/>
    <dgm:cxn modelId="{77B2A759-613B-4A1D-8B67-AF80D70BFF2C}" srcId="{ADC6AB0F-DFD8-4B28-938C-7EEDC36C127C}" destId="{FEAB3FD5-96F7-4432-81DB-2682EA807DAF}" srcOrd="2" destOrd="0" parTransId="{38BACAE4-4C00-4948-BBEE-BB1C2CCA809E}" sibTransId="{E2F45E02-8366-4CD4-B677-4DEAC541F96A}"/>
    <dgm:cxn modelId="{5D690280-7831-4ABE-8965-3FAFFFEADCDE}" srcId="{ADC6AB0F-DFD8-4B28-938C-7EEDC36C127C}" destId="{B4B36DB1-9FA5-4853-9406-DC48B67DF997}" srcOrd="3" destOrd="0" parTransId="{8631B810-89C9-484E-A288-70F71FAF4DEB}" sibTransId="{7A912C7C-39A7-4F19-B389-6832B0B10082}"/>
    <dgm:cxn modelId="{0599BA9A-2C43-4C17-91FD-F682FE5AB8D3}" srcId="{ADC6AB0F-DFD8-4B28-938C-7EEDC36C127C}" destId="{BB5C0B19-6350-4F75-B96B-26FB914C95CD}" srcOrd="0" destOrd="0" parTransId="{EC641CE2-8D24-4F3B-9DB2-4C098586C5D4}" sibTransId="{7177CA3B-CAAD-4226-BB8E-F5024BC9894D}"/>
    <dgm:cxn modelId="{C321E4B9-1C19-4711-B08F-1FA88924600D}" type="presOf" srcId="{FEAB3FD5-96F7-4432-81DB-2682EA807DAF}" destId="{DEE8E288-9FF1-4BD8-84D7-39D668FADAAE}" srcOrd="0" destOrd="0" presId="urn:microsoft.com/office/officeart/2005/8/layout/cycle4"/>
    <dgm:cxn modelId="{F55CA3C8-D59B-4D9C-A032-C00510C827E7}" type="presOf" srcId="{E3D1E20B-FC3C-43FD-ABD9-739B88817677}" destId="{11A2F9E1-6434-4D04-BCF9-0F1E24F1B38C}" srcOrd="0" destOrd="0" presId="urn:microsoft.com/office/officeart/2005/8/layout/cycle4"/>
    <dgm:cxn modelId="{6F7EF04E-5E1A-4294-9C57-3307BA367D26}" type="presParOf" srcId="{47A0D025-3C02-47D7-8488-02B2A69B29B4}" destId="{071248BC-2BC1-46D3-BC86-491190CF8F85}" srcOrd="0" destOrd="0" presId="urn:microsoft.com/office/officeart/2005/8/layout/cycle4"/>
    <dgm:cxn modelId="{4FAD2A23-C164-47A5-926D-8C905AC84DA7}" type="presParOf" srcId="{071248BC-2BC1-46D3-BC86-491190CF8F85}" destId="{FCCD2AA7-7923-4EE3-B8D6-787FB3655411}" srcOrd="0" destOrd="0" presId="urn:microsoft.com/office/officeart/2005/8/layout/cycle4"/>
    <dgm:cxn modelId="{FF5C4904-EFDE-4BA1-843A-54343C1668EF}" type="presParOf" srcId="{47A0D025-3C02-47D7-8488-02B2A69B29B4}" destId="{50A74C92-5A01-4A54-B490-B4653A17E254}" srcOrd="1" destOrd="0" presId="urn:microsoft.com/office/officeart/2005/8/layout/cycle4"/>
    <dgm:cxn modelId="{2CB4F06D-40CF-43F3-AE35-F07086E82B95}" type="presParOf" srcId="{50A74C92-5A01-4A54-B490-B4653A17E254}" destId="{AF12054C-FEC2-40D5-8045-62B5E21D0C2B}" srcOrd="0" destOrd="0" presId="urn:microsoft.com/office/officeart/2005/8/layout/cycle4"/>
    <dgm:cxn modelId="{6F91D0B0-3F26-464F-9DB4-62C870D05A05}" type="presParOf" srcId="{50A74C92-5A01-4A54-B490-B4653A17E254}" destId="{11A2F9E1-6434-4D04-BCF9-0F1E24F1B38C}" srcOrd="1" destOrd="0" presId="urn:microsoft.com/office/officeart/2005/8/layout/cycle4"/>
    <dgm:cxn modelId="{7E8461A1-1BDF-4C7A-BE7F-ABD7B84A7C7F}" type="presParOf" srcId="{50A74C92-5A01-4A54-B490-B4653A17E254}" destId="{DEE8E288-9FF1-4BD8-84D7-39D668FADAAE}" srcOrd="2" destOrd="0" presId="urn:microsoft.com/office/officeart/2005/8/layout/cycle4"/>
    <dgm:cxn modelId="{BE39099A-3583-46E5-BC19-40C4BC885B53}" type="presParOf" srcId="{50A74C92-5A01-4A54-B490-B4653A17E254}" destId="{A24029CA-10E8-415B-A6FE-C49A4F3E963F}" srcOrd="3" destOrd="0" presId="urn:microsoft.com/office/officeart/2005/8/layout/cycle4"/>
    <dgm:cxn modelId="{F56FC4A2-94A5-4876-BE62-F3B10E4C3B61}" type="presParOf" srcId="{50A74C92-5A01-4A54-B490-B4653A17E254}" destId="{9DFFFAD5-DC98-436C-88CA-FEBA7D9DFE0B}" srcOrd="4" destOrd="0" presId="urn:microsoft.com/office/officeart/2005/8/layout/cycle4"/>
    <dgm:cxn modelId="{3227A04E-A0EB-4996-840D-2B4C32D6C6AE}" type="presParOf" srcId="{47A0D025-3C02-47D7-8488-02B2A69B29B4}" destId="{3AEDB72E-358C-42D7-8844-F00A9083F3D4}" srcOrd="2" destOrd="0" presId="urn:microsoft.com/office/officeart/2005/8/layout/cycle4"/>
    <dgm:cxn modelId="{0B60FBB6-3C16-4BDE-BAD1-8E9D9634FFB2}" type="presParOf" srcId="{47A0D025-3C02-47D7-8488-02B2A69B29B4}" destId="{D53C502E-DC64-471A-B8BD-5F4F57F598C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2054C-FEC2-40D5-8045-62B5E21D0C2B}">
      <dsp:nvSpPr>
        <dsp:cNvPr id="0" name=""/>
        <dsp:cNvSpPr/>
      </dsp:nvSpPr>
      <dsp:spPr>
        <a:xfrm>
          <a:off x="1318367" y="686059"/>
          <a:ext cx="1688663" cy="1394464"/>
        </a:xfrm>
        <a:prstGeom prst="pieWedge">
          <a:avLst/>
        </a:prstGeom>
        <a:solidFill>
          <a:schemeClr val="accent1">
            <a:lumMod val="75000"/>
            <a:alpha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0" i="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812965" y="1094488"/>
        <a:ext cx="1194065" cy="986035"/>
      </dsp:txXfrm>
    </dsp:sp>
    <dsp:sp modelId="{11A2F9E1-6434-4D04-BCF9-0F1E24F1B38C}">
      <dsp:nvSpPr>
        <dsp:cNvPr id="0" name=""/>
        <dsp:cNvSpPr/>
      </dsp:nvSpPr>
      <dsp:spPr>
        <a:xfrm rot="5400000">
          <a:off x="3145862" y="223148"/>
          <a:ext cx="1347758" cy="1779368"/>
        </a:xfrm>
        <a:prstGeom prst="pieWedge">
          <a:avLst/>
        </a:prstGeom>
        <a:solidFill>
          <a:schemeClr val="accent1">
            <a:lumMod val="75000"/>
            <a:alpha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0" i="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-5400000">
        <a:off x="2930057" y="833702"/>
        <a:ext cx="1258203" cy="953009"/>
      </dsp:txXfrm>
    </dsp:sp>
    <dsp:sp modelId="{DEE8E288-9FF1-4BD8-84D7-39D668FADAAE}">
      <dsp:nvSpPr>
        <dsp:cNvPr id="0" name=""/>
        <dsp:cNvSpPr/>
      </dsp:nvSpPr>
      <dsp:spPr>
        <a:xfrm rot="10800000">
          <a:off x="2900653" y="1963181"/>
          <a:ext cx="1778523" cy="1515323"/>
        </a:xfrm>
        <a:prstGeom prst="pieWedge">
          <a:avLst/>
        </a:prstGeom>
        <a:solidFill>
          <a:srgbClr val="AFABAB">
            <a:alpha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0" i="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2900653" y="1963181"/>
        <a:ext cx="1257606" cy="1071495"/>
      </dsp:txXfrm>
    </dsp:sp>
    <dsp:sp modelId="{A24029CA-10E8-415B-A6FE-C49A4F3E963F}">
      <dsp:nvSpPr>
        <dsp:cNvPr id="0" name=""/>
        <dsp:cNvSpPr/>
      </dsp:nvSpPr>
      <dsp:spPr>
        <a:xfrm rot="16200000">
          <a:off x="1119682" y="1685722"/>
          <a:ext cx="1558253" cy="1757317"/>
        </a:xfrm>
        <a:prstGeom prst="pieWedge">
          <a:avLst/>
        </a:prstGeom>
        <a:solidFill>
          <a:srgbClr val="CFCCCC">
            <a:alpha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0" i="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5400000">
        <a:off x="1534856" y="1785254"/>
        <a:ext cx="1242611" cy="1101851"/>
      </dsp:txXfrm>
    </dsp:sp>
    <dsp:sp modelId="{3AEDB72E-358C-42D7-8844-F00A9083F3D4}">
      <dsp:nvSpPr>
        <dsp:cNvPr id="0" name=""/>
        <dsp:cNvSpPr/>
      </dsp:nvSpPr>
      <dsp:spPr>
        <a:xfrm>
          <a:off x="2554064" y="1632513"/>
          <a:ext cx="595561" cy="5176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C502E-DC64-471A-B8BD-5F4F57F598C4}">
      <dsp:nvSpPr>
        <dsp:cNvPr id="0" name=""/>
        <dsp:cNvSpPr/>
      </dsp:nvSpPr>
      <dsp:spPr>
        <a:xfrm rot="10800000">
          <a:off x="2554209" y="1679470"/>
          <a:ext cx="595270" cy="5176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1FB1-A8A9-4AED-B24F-B726C77305B3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99B01-4D3F-4586-88D4-98CACE9D4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31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8FEBE-006D-4E3E-A91E-4E498D1AFCB0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2642F-FDAD-4697-9B6F-4650C9BB8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Cyprus fit</a:t>
            </a:r>
          </a:p>
          <a:p>
            <a:pPr lvl="1"/>
            <a:r>
              <a:rPr lang="en-US" dirty="0"/>
              <a:t>Our network</a:t>
            </a:r>
          </a:p>
          <a:p>
            <a:pPr lvl="1"/>
            <a:r>
              <a:rPr lang="en-US" dirty="0"/>
              <a:t>Our business model</a:t>
            </a:r>
          </a:p>
          <a:p>
            <a:pPr lvl="1"/>
            <a:r>
              <a:rPr lang="en-US" dirty="0"/>
              <a:t>Our customers</a:t>
            </a:r>
          </a:p>
          <a:p>
            <a:pPr lvl="1"/>
            <a:r>
              <a:rPr lang="en-US" dirty="0"/>
              <a:t>Our plan</a:t>
            </a:r>
          </a:p>
          <a:p>
            <a:r>
              <a:rPr lang="en-US" dirty="0"/>
              <a:t>Does Cyprus</a:t>
            </a:r>
          </a:p>
          <a:p>
            <a:pPr lvl="1"/>
            <a:r>
              <a:rPr lang="en-US" dirty="0"/>
              <a:t>Work as a place to do business</a:t>
            </a:r>
          </a:p>
          <a:p>
            <a:pPr lvl="1"/>
            <a:r>
              <a:rPr lang="en-US" dirty="0"/>
              <a:t>Offer the right product and partners</a:t>
            </a:r>
          </a:p>
          <a:p>
            <a:pPr lvl="1"/>
            <a:r>
              <a:rPr lang="en-US" dirty="0"/>
              <a:t>Have a good future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by</a:t>
            </a:r>
            <a:r>
              <a:rPr lang="en-US" baseline="0" dirty="0"/>
              <a:t> partner we mean everybody in this room, so all of you have an accountability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one reason why having an integrated approach to marketing the destination is essential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Important for the airline to have confidence that the destination will deliver – customers, revenue</a:t>
            </a:r>
          </a:p>
          <a:p>
            <a:pPr lvl="0"/>
            <a:r>
              <a:rPr lang="en-US" baseline="0" dirty="0"/>
              <a:t>- Confident that the stakeholders are working together effectively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25C97-C3E3-487E-8207-B0BDD45E33E1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0769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7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 b="1147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9657"/>
            <a:ext cx="2133600" cy="273844"/>
          </a:xfrm>
        </p:spPr>
        <p:txBody>
          <a:bodyPr/>
          <a:lstStyle/>
          <a:p>
            <a:fld id="{496AE051-975D-4FF7-BB91-DFDAD6E026EC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965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9657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00" y="1885950"/>
            <a:ext cx="7772400" cy="1102519"/>
          </a:xfrm>
        </p:spPr>
        <p:txBody>
          <a:bodyPr anchor="b"/>
          <a:lstStyle>
            <a:lvl1pPr algn="l">
              <a:defRPr sz="3600" baseline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971800"/>
            <a:ext cx="6400800" cy="5715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63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371850"/>
            <a:ext cx="5486400" cy="425054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24200" y="28575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396835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4CD3-B23E-464F-9068-AF6C56D47A30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0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76600" y="291465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971800" y="154305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124200" y="222885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429000" y="360045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6600" y="742950"/>
            <a:ext cx="5486400" cy="3429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95600" y="205978"/>
            <a:ext cx="6477000" cy="70842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7753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90600" y="800100"/>
            <a:ext cx="4648200" cy="12573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990600" y="2228850"/>
            <a:ext cx="4648200" cy="12573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990600" y="3543300"/>
            <a:ext cx="4648200" cy="120015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028700"/>
            <a:ext cx="1981200" cy="12573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200" y="2343150"/>
            <a:ext cx="1981200" cy="12573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57200" y="3657600"/>
            <a:ext cx="1981200" cy="120015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09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310878"/>
            <a:ext cx="5105400" cy="177522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5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085851"/>
            <a:ext cx="3124200" cy="1764506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3257550"/>
            <a:ext cx="5105400" cy="17716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5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085851"/>
            <a:ext cx="3124200" cy="176450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76600" y="-22622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7121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200150"/>
            <a:ext cx="3048000" cy="26289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43200" y="205978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8676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9032-7D96-4608-93C3-3E8787EEF92F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 hidden="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8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AEF3-3CE0-4EA1-8B06-BBFB177CEBDB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title_WMAG_2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548" b="8997"/>
          <a:stretch/>
        </p:blipFill>
        <p:spPr>
          <a:xfrm>
            <a:off x="0" y="0"/>
            <a:ext cx="9144000" cy="51345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097405" y="0"/>
            <a:ext cx="7075169" cy="5143500"/>
          </a:xfrm>
          <a:prstGeom prst="rect">
            <a:avLst/>
          </a:prstGeom>
          <a:gradFill>
            <a:gsLst>
              <a:gs pos="12000">
                <a:schemeClr val="accent1">
                  <a:lumMod val="20000"/>
                  <a:lumOff val="80000"/>
                  <a:alpha val="91000"/>
                </a:schemeClr>
              </a:gs>
              <a:gs pos="0">
                <a:schemeClr val="accent1">
                  <a:lumMod val="20000"/>
                  <a:lumOff val="80000"/>
                  <a:alpha val="70000"/>
                </a:schemeClr>
              </a:gs>
              <a:gs pos="56264">
                <a:schemeClr val="accent1">
                  <a:lumMod val="20000"/>
                  <a:lumOff val="80000"/>
                  <a:alpha val="90000"/>
                </a:schemeClr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137412" y="-8930"/>
            <a:ext cx="7075169" cy="5143500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057400" y="-75009"/>
            <a:ext cx="80011" cy="5275660"/>
          </a:xfrm>
          <a:prstGeom prst="rect">
            <a:avLst/>
          </a:prstGeom>
          <a:gradFill>
            <a:gsLst>
              <a:gs pos="50000">
                <a:schemeClr val="accent1">
                  <a:lumMod val="75000"/>
                </a:schemeClr>
              </a:gs>
              <a:gs pos="4000">
                <a:srgbClr val="C2C2C2">
                  <a:alpha val="24000"/>
                </a:srgb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220200" cy="5143500"/>
          </a:xfrm>
          <a:prstGeom prst="rect">
            <a:avLst/>
          </a:prstGeom>
          <a:gradFill>
            <a:gsLst>
              <a:gs pos="79000">
                <a:schemeClr val="bg1">
                  <a:alpha val="0"/>
                </a:schemeClr>
              </a:gs>
              <a:gs pos="45000">
                <a:schemeClr val="bg1">
                  <a:alpha val="87000"/>
                </a:schemeClr>
              </a:gs>
              <a:gs pos="76000">
                <a:schemeClr val="bg1"/>
              </a:gs>
              <a:gs pos="51000">
                <a:schemeClr val="bg1"/>
              </a:gs>
            </a:gsLst>
            <a:lin ang="108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7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612F-39CE-4D37-89E8-0D5B6A8706A9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41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AF7F-C40A-4642-8B08-9477477768D0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2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B1B99-9292-4284-A3EC-CAA698428689}" type="datetime1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lowchart: Delay 9"/>
          <p:cNvSpPr/>
          <p:nvPr userDrawn="1"/>
        </p:nvSpPr>
        <p:spPr>
          <a:xfrm flipH="1">
            <a:off x="1219200" y="0"/>
            <a:ext cx="8001000" cy="5164931"/>
          </a:xfrm>
          <a:custGeom>
            <a:avLst/>
            <a:gdLst>
              <a:gd name="connsiteX0" fmla="*/ 0 w 2971800"/>
              <a:gd name="connsiteY0" fmla="*/ 0 h 6858000"/>
              <a:gd name="connsiteX1" fmla="*/ 1485900 w 2971800"/>
              <a:gd name="connsiteY1" fmla="*/ 0 h 6858000"/>
              <a:gd name="connsiteX2" fmla="*/ 2971800 w 2971800"/>
              <a:gd name="connsiteY2" fmla="*/ 3429000 h 6858000"/>
              <a:gd name="connsiteX3" fmla="*/ 1485900 w 2971800"/>
              <a:gd name="connsiteY3" fmla="*/ 6858000 h 6858000"/>
              <a:gd name="connsiteX4" fmla="*/ 0 w 2971800"/>
              <a:gd name="connsiteY4" fmla="*/ 6858000 h 6858000"/>
              <a:gd name="connsiteX5" fmla="*/ 0 w 2971800"/>
              <a:gd name="connsiteY5" fmla="*/ 0 h 6858000"/>
              <a:gd name="connsiteX0" fmla="*/ 0 w 8001000"/>
              <a:gd name="connsiteY0" fmla="*/ 0 h 6858000"/>
              <a:gd name="connsiteX1" fmla="*/ 6515100 w 8001000"/>
              <a:gd name="connsiteY1" fmla="*/ 0 h 6858000"/>
              <a:gd name="connsiteX2" fmla="*/ 8001000 w 8001000"/>
              <a:gd name="connsiteY2" fmla="*/ 3429000 h 6858000"/>
              <a:gd name="connsiteX3" fmla="*/ 6515100 w 8001000"/>
              <a:gd name="connsiteY3" fmla="*/ 6858000 h 6858000"/>
              <a:gd name="connsiteX4" fmla="*/ 5029200 w 8001000"/>
              <a:gd name="connsiteY4" fmla="*/ 6858000 h 6858000"/>
              <a:gd name="connsiteX5" fmla="*/ 0 w 8001000"/>
              <a:gd name="connsiteY5" fmla="*/ 0 h 6858000"/>
              <a:gd name="connsiteX0" fmla="*/ 0 w 8001000"/>
              <a:gd name="connsiteY0" fmla="*/ 0 h 6886575"/>
              <a:gd name="connsiteX1" fmla="*/ 6515100 w 8001000"/>
              <a:gd name="connsiteY1" fmla="*/ 0 h 6886575"/>
              <a:gd name="connsiteX2" fmla="*/ 8001000 w 8001000"/>
              <a:gd name="connsiteY2" fmla="*/ 3429000 h 6886575"/>
              <a:gd name="connsiteX3" fmla="*/ 6515100 w 8001000"/>
              <a:gd name="connsiteY3" fmla="*/ 6858000 h 6886575"/>
              <a:gd name="connsiteX4" fmla="*/ 0 w 8001000"/>
              <a:gd name="connsiteY4" fmla="*/ 6886575 h 6886575"/>
              <a:gd name="connsiteX5" fmla="*/ 0 w 8001000"/>
              <a:gd name="connsiteY5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00" h="6886575">
                <a:moveTo>
                  <a:pt x="0" y="0"/>
                </a:moveTo>
                <a:lnTo>
                  <a:pt x="6515100" y="0"/>
                </a:lnTo>
                <a:cubicBezTo>
                  <a:pt x="7335740" y="0"/>
                  <a:pt x="8001000" y="1535216"/>
                  <a:pt x="8001000" y="3429000"/>
                </a:cubicBezTo>
                <a:cubicBezTo>
                  <a:pt x="8001000" y="5322784"/>
                  <a:pt x="7335740" y="6858000"/>
                  <a:pt x="6515100" y="6858000"/>
                </a:cubicBezTo>
                <a:lnTo>
                  <a:pt x="0" y="68865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6000">
                <a:schemeClr val="accent1">
                  <a:lumMod val="75000"/>
                  <a:alpha val="76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  <a:gs pos="100000">
                <a:schemeClr val="accent1">
                  <a:lumMod val="50000"/>
                  <a:alpha val="88000"/>
                </a:schemeClr>
              </a:gs>
            </a:gsLst>
            <a:lin ang="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6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hidden="1"/>
          <p:cNvSpPr/>
          <p:nvPr userDrawn="1"/>
        </p:nvSpPr>
        <p:spPr>
          <a:xfrm>
            <a:off x="2085975" y="0"/>
            <a:ext cx="7115174" cy="5143500"/>
          </a:xfrm>
          <a:prstGeom prst="rect">
            <a:avLst/>
          </a:prstGeom>
          <a:gradFill>
            <a:gsLst>
              <a:gs pos="12000">
                <a:schemeClr val="accent1">
                  <a:lumMod val="75000"/>
                  <a:alpha val="99000"/>
                </a:schemeClr>
              </a:gs>
              <a:gs pos="0">
                <a:schemeClr val="accent1">
                  <a:lumMod val="50000"/>
                </a:schemeClr>
              </a:gs>
              <a:gs pos="56264">
                <a:srgbClr val="09457C">
                  <a:alpha val="96000"/>
                </a:srgbClr>
              </a:gs>
              <a:gs pos="100000">
                <a:schemeClr val="accent1">
                  <a:lumMod val="50000"/>
                  <a:alpha val="98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097405" y="0"/>
            <a:ext cx="7075169" cy="5143500"/>
          </a:xfrm>
          <a:prstGeom prst="rect">
            <a:avLst/>
          </a:prstGeom>
          <a:gradFill>
            <a:gsLst>
              <a:gs pos="12000">
                <a:schemeClr val="accent1">
                  <a:lumMod val="20000"/>
                  <a:lumOff val="80000"/>
                  <a:alpha val="91000"/>
                </a:schemeClr>
              </a:gs>
              <a:gs pos="0">
                <a:schemeClr val="accent1">
                  <a:lumMod val="20000"/>
                  <a:lumOff val="80000"/>
                  <a:alpha val="70000"/>
                </a:schemeClr>
              </a:gs>
              <a:gs pos="56264">
                <a:schemeClr val="accent1">
                  <a:lumMod val="20000"/>
                  <a:lumOff val="80000"/>
                  <a:alpha val="90000"/>
                </a:schemeClr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1" name="Rectangle 10" hidden="1"/>
          <p:cNvSpPr/>
          <p:nvPr userDrawn="1"/>
        </p:nvSpPr>
        <p:spPr>
          <a:xfrm>
            <a:off x="2057400" y="-35719"/>
            <a:ext cx="80011" cy="5275660"/>
          </a:xfrm>
          <a:prstGeom prst="rect">
            <a:avLst/>
          </a:prstGeom>
          <a:gradFill>
            <a:gsLst>
              <a:gs pos="50000">
                <a:schemeClr val="bg1">
                  <a:lumMod val="95000"/>
                  <a:alpha val="31000"/>
                </a:schemeClr>
              </a:gs>
              <a:gs pos="4000">
                <a:srgbClr val="C2C2C2">
                  <a:alpha val="24000"/>
                </a:srgbClr>
              </a:gs>
              <a:gs pos="100000">
                <a:schemeClr val="bg1">
                  <a:lumMod val="95000"/>
                  <a:alpha val="13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137412" y="-8930"/>
            <a:ext cx="7075169" cy="5143500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-75009"/>
            <a:ext cx="80011" cy="5275660"/>
          </a:xfrm>
          <a:prstGeom prst="rect">
            <a:avLst/>
          </a:prstGeom>
          <a:gradFill>
            <a:gsLst>
              <a:gs pos="50000">
                <a:schemeClr val="accent1">
                  <a:lumMod val="75000"/>
                </a:schemeClr>
              </a:gs>
              <a:gs pos="4000">
                <a:srgbClr val="C2C2C2">
                  <a:alpha val="24000"/>
                </a:srgb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7150"/>
            <a:ext cx="6477000" cy="708422"/>
          </a:xfrm>
        </p:spPr>
        <p:txBody>
          <a:bodyPr/>
          <a:lstStyle>
            <a:lvl1pPr>
              <a:defRPr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765572"/>
            <a:ext cx="7696200" cy="2949179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01E0-E256-44D1-94EA-DB91AC9C5DEF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1" b="12367"/>
          <a:stretch/>
        </p:blipFill>
        <p:spPr>
          <a:xfrm>
            <a:off x="0" y="0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33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53878-C81A-448E-A7C6-DEED6B13F47C}" type="datetime1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1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A3D3-0147-4DBA-BF80-082A3EFF2035}" type="datetime1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8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6E-2F4D-44F7-8C05-F9AD780073DA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" y="1257300"/>
            <a:ext cx="9144000" cy="3911203"/>
          </a:xfrm>
          <a:prstGeom prst="rect">
            <a:avLst/>
          </a:prstGeom>
          <a:gradFill>
            <a:gsLst>
              <a:gs pos="26000">
                <a:schemeClr val="accent1">
                  <a:lumMod val="75000"/>
                  <a:alpha val="76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  <a:gs pos="100000">
                <a:schemeClr val="accent1">
                  <a:lumMod val="50000"/>
                  <a:alpha val="88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23148"/>
          <a:stretch/>
        </p:blipFill>
        <p:spPr>
          <a:xfrm>
            <a:off x="1" y="-1"/>
            <a:ext cx="9144000" cy="12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68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C549-77FC-4908-98F1-5B650862789E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95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13C-FFBC-4CA4-9D1F-DC5F2552D0A4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88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A9E8-0E2E-4794-A364-4E8DA902533D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30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90600" y="800100"/>
            <a:ext cx="4648200" cy="12573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990600" y="2228850"/>
            <a:ext cx="4648200" cy="12573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990600" y="3543300"/>
            <a:ext cx="4648200" cy="120015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028700"/>
            <a:ext cx="1981200" cy="12573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200" y="2343150"/>
            <a:ext cx="1981200" cy="12573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57200" y="3657600"/>
            <a:ext cx="1981200" cy="120015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327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200150"/>
            <a:ext cx="3048000" cy="26289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43200" y="205978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05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74000">
                <a:schemeClr val="bg1">
                  <a:alpha val="0"/>
                </a:schemeClr>
              </a:gs>
              <a:gs pos="36000">
                <a:schemeClr val="bg1">
                  <a:alpha val="87000"/>
                </a:schemeClr>
              </a:gs>
              <a:gs pos="70000">
                <a:schemeClr val="bg1"/>
              </a:gs>
              <a:gs pos="68000">
                <a:schemeClr val="bg1"/>
              </a:gs>
            </a:gsLst>
            <a:lin ang="108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-7144"/>
            <a:ext cx="5791200" cy="708422"/>
          </a:xfrm>
        </p:spPr>
        <p:txBody>
          <a:bodyPr>
            <a:normAutofit/>
          </a:bodyPr>
          <a:lstStyle>
            <a:lvl1pPr>
              <a:defRPr sz="3200">
                <a:ln w="12700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701278"/>
            <a:ext cx="5791200" cy="3680222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E8A6B-B118-4EE4-91F3-2CDBE2637C0E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2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3893344"/>
            <a:ext cx="6284913" cy="1021556"/>
          </a:xfrm>
        </p:spPr>
        <p:txBody>
          <a:bodyPr anchor="t"/>
          <a:lstStyle>
            <a:lvl1pPr algn="l">
              <a:defRPr sz="4000" b="1" cap="all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6288" y="2636044"/>
            <a:ext cx="6284913" cy="112514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5CF5-B60A-464C-89B3-71F20E0CE9BB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0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0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-25004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857250"/>
            <a:ext cx="3048000" cy="3565922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857250"/>
            <a:ext cx="3048000" cy="3565922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F229-BCA9-4A29-8B27-D370598F63CA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0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220200" cy="5143500"/>
          </a:xfrm>
          <a:prstGeom prst="rect">
            <a:avLst/>
          </a:prstGeom>
          <a:gradFill>
            <a:gsLst>
              <a:gs pos="74000">
                <a:schemeClr val="bg1">
                  <a:alpha val="0"/>
                </a:schemeClr>
              </a:gs>
              <a:gs pos="36000">
                <a:schemeClr val="bg1">
                  <a:alpha val="87000"/>
                </a:schemeClr>
              </a:gs>
              <a:gs pos="70000">
                <a:schemeClr val="bg1"/>
              </a:gs>
              <a:gs pos="68000">
                <a:schemeClr val="bg1"/>
              </a:gs>
            </a:gsLst>
            <a:lin ang="108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389462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00050"/>
            <a:ext cx="6477000" cy="708422"/>
          </a:xfrm>
        </p:spPr>
        <p:txBody>
          <a:bodyPr/>
          <a:lstStyle>
            <a:lvl1pPr algn="l"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1869284"/>
            <a:ext cx="3200400" cy="2334816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91200" y="1389462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91200" y="1869284"/>
            <a:ext cx="3200400" cy="2334816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27AC7-6C09-4ADB-ABE3-6C21D1FA11FD}" type="datetime1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3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6477000" cy="70842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8A2E-764B-4320-ADDA-517735456E63}" type="datetime1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4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B5EBE-F6A4-4B07-AB73-BC112DB3670C}" type="datetime1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8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57300"/>
            <a:ext cx="9144000" cy="3911203"/>
          </a:xfrm>
          <a:prstGeom prst="rect">
            <a:avLst/>
          </a:prstGeom>
          <a:gradFill>
            <a:gsLst>
              <a:gs pos="26000">
                <a:schemeClr val="accent1">
                  <a:lumMod val="75000"/>
                  <a:alpha val="76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  <a:gs pos="100000">
                <a:schemeClr val="accent1">
                  <a:lumMod val="50000"/>
                  <a:alpha val="88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57350"/>
            <a:ext cx="3352800" cy="389337"/>
          </a:xfrm>
        </p:spPr>
        <p:txBody>
          <a:bodyPr anchor="b"/>
          <a:lstStyle>
            <a:lvl1pPr algn="l">
              <a:defRPr sz="2000" b="1">
                <a:ln w="3175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3892" y="1657350"/>
            <a:ext cx="3990109" cy="4389835"/>
          </a:xfrm>
        </p:spPr>
        <p:txBody>
          <a:bodyPr/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2046688"/>
            <a:ext cx="3352800" cy="30146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847EF-DF7A-4997-9F79-C88415D75AB6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7155"/>
            <a:ext cx="9144000" cy="13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_Europe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5" b="755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4000">
                <a:schemeClr val="bg1">
                  <a:alpha val="0"/>
                </a:schemeClr>
              </a:gs>
              <a:gs pos="55000">
                <a:schemeClr val="bg1">
                  <a:alpha val="87000"/>
                </a:schemeClr>
              </a:gs>
              <a:gs pos="70000">
                <a:schemeClr val="bg1"/>
              </a:gs>
              <a:gs pos="100000">
                <a:schemeClr val="bg1"/>
              </a:gs>
            </a:gsLst>
            <a:lin ang="108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ackground_America" hidden="1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4" b="943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0" y="91678"/>
            <a:ext cx="6096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891778"/>
            <a:ext cx="6477000" cy="368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E9294-BF44-425B-B11A-FCEAFB475302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ysClr val="windowText" lastClr="000000"/>
            </a:solidFill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A3CF-2682-4FA3-B49F-33FDA125A5F0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Background_America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b="1105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ackground_Europe" hidden="1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1" b="814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220200" cy="5143500"/>
          </a:xfrm>
          <a:prstGeom prst="rect">
            <a:avLst/>
          </a:prstGeom>
          <a:gradFill>
            <a:gsLst>
              <a:gs pos="74000">
                <a:schemeClr val="bg1">
                  <a:alpha val="0"/>
                </a:schemeClr>
              </a:gs>
              <a:gs pos="36000">
                <a:schemeClr val="bg1">
                  <a:alpha val="87000"/>
                </a:schemeClr>
              </a:gs>
              <a:gs pos="70000">
                <a:schemeClr val="bg1"/>
              </a:gs>
              <a:gs pos="68000">
                <a:schemeClr val="bg1"/>
              </a:gs>
            </a:gsLst>
            <a:lin ang="108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8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664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0" y="1962150"/>
            <a:ext cx="9144000" cy="1905000"/>
          </a:xfrm>
          <a:prstGeom prst="rect">
            <a:avLst/>
          </a:prstGeom>
          <a:gradFill>
            <a:gsLst>
              <a:gs pos="19000">
                <a:schemeClr val="accent1">
                  <a:lumMod val="75000"/>
                  <a:alpha val="94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92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733550"/>
            <a:ext cx="8229600" cy="1828800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The Importance Of Air Transportation</a:t>
            </a:r>
            <a:b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in the Tourism Industry</a:t>
            </a:r>
            <a:endParaRPr lang="en-US" dirty="0">
              <a:ln>
                <a:solidFill>
                  <a:sysClr val="windowText" lastClr="000000"/>
                </a:solidFill>
              </a:ln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\\A_b1_01\Group\A_DEVELOPPEMENT_COMPAGNIES\INGENIERIE\_2006 2013 CHYPRE\_Julie\PHOTOS\others\hermes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95250"/>
            <a:ext cx="1461241" cy="81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36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E7FD5A-60DD-46A5-8459-7F105F18FFDE}"/>
              </a:ext>
            </a:extLst>
          </p:cNvPr>
          <p:cNvSpPr txBox="1">
            <a:spLocks/>
          </p:cNvSpPr>
          <p:nvPr/>
        </p:nvSpPr>
        <p:spPr>
          <a:xfrm>
            <a:off x="1171366" y="819150"/>
            <a:ext cx="7820234" cy="2672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kern="120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C0908C-C319-405B-8E1C-6340D8823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/>
          <a:stretch/>
        </p:blipFill>
        <p:spPr>
          <a:xfrm>
            <a:off x="228600" y="3737896"/>
            <a:ext cx="1731078" cy="107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D3ACCD-3536-49A3-9A5E-3535425FAA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7"/>
          <a:stretch/>
        </p:blipFill>
        <p:spPr>
          <a:xfrm>
            <a:off x="228600" y="2419350"/>
            <a:ext cx="1752600" cy="105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E11C97-931F-41E0-9E23-EC31CD0703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17051" r="3744" b="12520"/>
          <a:stretch/>
        </p:blipFill>
        <p:spPr>
          <a:xfrm>
            <a:off x="233835" y="1092869"/>
            <a:ext cx="1742130" cy="105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9D19D5-1847-40E2-B3B0-38F9D4F39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3562350"/>
            <a:ext cx="1671560" cy="1502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ED7CF41D-2349-4E0E-955A-8DBA7D3FA9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2200" y="133350"/>
            <a:ext cx="6781800" cy="708025"/>
          </a:xfrm>
        </p:spPr>
        <p:txBody>
          <a:bodyPr>
            <a:normAutofit/>
          </a:bodyPr>
          <a:lstStyle/>
          <a:p>
            <a:r>
              <a:rPr lang="en-US" sz="31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Tourism Related Marketing Activities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F4580D6F-E8F0-490D-A673-C4831E8143E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24000" y="971550"/>
            <a:ext cx="7391400" cy="2392890"/>
          </a:xfrm>
        </p:spPr>
        <p:txBody>
          <a:bodyPr>
            <a:noAutofit/>
          </a:bodyPr>
          <a:lstStyle/>
          <a:p>
            <a:pPr marL="742950" lvl="1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  <a:tabLst>
                <a:tab pos="666750" algn="l"/>
                <a:tab pos="1143000" algn="l"/>
                <a:tab pos="1524000" algn="l"/>
                <a:tab pos="1905000" algn="l"/>
              </a:tabLst>
            </a:pPr>
            <a:r>
              <a:rPr lang="en-US" sz="24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Hermes active in promoting Cyprus as a tourism destination</a:t>
            </a:r>
            <a:br>
              <a:rPr lang="en-US" sz="24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	</a:t>
            </a:r>
            <a: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-Stakeholders’ relations-National Tourism Strategy</a:t>
            </a:r>
            <a:b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	-Participation in industry forums– Routes, WTM, ITB etc.</a:t>
            </a:r>
            <a:b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	-Marketing Campaigns – Thomas Cook, Aegean</a:t>
            </a:r>
            <a:b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	-Events organization – Thomas Cook, Jet 2, etc. </a:t>
            </a:r>
            <a:b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18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	-Exploring market opportunities – Israel, Georgia, Egypt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</a:br>
            <a:endParaRPr lang="en-GB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796044-C87A-4F8D-9E5E-E33899B65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3562350"/>
            <a:ext cx="2057400" cy="1542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C25F5-494D-462B-9AFA-0211ABB59E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86150"/>
            <a:ext cx="1169612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Content Placeholder 26">
            <a:extLst>
              <a:ext uri="{FF2B5EF4-FFF2-40B4-BE49-F238E27FC236}">
                <a16:creationId xmlns:a16="http://schemas.microsoft.com/office/drawing/2014/main" id="{BA23B1D1-93EE-419C-A364-71929D7F7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700" y="3486150"/>
            <a:ext cx="1181100" cy="157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744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70744" y="-95250"/>
            <a:ext cx="9390944" cy="5238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276350"/>
            <a:ext cx="3124200" cy="655837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79" y="3714750"/>
            <a:ext cx="2193751" cy="16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3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428750"/>
            <a:ext cx="7162800" cy="3106616"/>
          </a:xfrm>
        </p:spPr>
        <p:txBody>
          <a:bodyPr anchor="t">
            <a:no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Does tourism demand lead to increased  air connectivity? </a:t>
            </a:r>
            <a:br>
              <a:rPr lang="en-US" sz="28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8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			OR</a:t>
            </a:r>
            <a:br>
              <a:rPr lang="en-US" sz="28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8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Does increased  air connectivity attract more tourists to a destination?</a:t>
            </a:r>
            <a:br>
              <a:rPr lang="en-US" sz="28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8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\\A_b1_01\Group\A_DEVELOPPEMENT_COMPAGNIES\INGENIERIE\_2006 2013 CHYPRE\_Julie\PHOTOS\others\her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1020255"/>
            <a:ext cx="1239648" cy="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F856698-72C6-484A-8D20-B92448D56957}"/>
              </a:ext>
            </a:extLst>
          </p:cNvPr>
          <p:cNvSpPr txBox="1">
            <a:spLocks/>
          </p:cNvSpPr>
          <p:nvPr/>
        </p:nvSpPr>
        <p:spPr>
          <a:xfrm>
            <a:off x="2819400" y="286724"/>
            <a:ext cx="5105400" cy="70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reflection blurRad="6350" stA="140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Classic Question</a:t>
            </a:r>
          </a:p>
        </p:txBody>
      </p:sp>
      <p:pic>
        <p:nvPicPr>
          <p:cNvPr id="6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82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844"/>
            <a:ext cx="7391400" cy="994172"/>
          </a:xfrm>
        </p:spPr>
        <p:txBody>
          <a:bodyPr>
            <a:normAutofit/>
          </a:bodyPr>
          <a:lstStyle/>
          <a:p>
            <a:pPr defTabSz="914400"/>
            <a:r>
              <a:rPr lang="en-GB" sz="35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Cyprus Case – Strong correlation </a:t>
            </a:r>
            <a:endParaRPr lang="en-US" sz="35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2F0CC-689D-4469-9FDC-6DC35C326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01248"/>
            <a:ext cx="6858000" cy="3785101"/>
          </a:xfrm>
          <a:prstGeom prst="rect">
            <a:avLst/>
          </a:prstGeom>
          <a:ln>
            <a:noFill/>
          </a:ln>
        </p:spPr>
      </p:pic>
      <p:pic>
        <p:nvPicPr>
          <p:cNvPr id="8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613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87225"/>
            <a:ext cx="4800600" cy="749300"/>
          </a:xfrm>
        </p:spPr>
        <p:txBody>
          <a:bodyPr>
            <a:noAutofit/>
          </a:bodyPr>
          <a:lstStyle/>
          <a:p>
            <a:r>
              <a:rPr lang="en-GB" sz="31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Cyprus connectivity </a:t>
            </a:r>
            <a:endParaRPr lang="en-US" sz="3100" dirty="0">
              <a:ln w="12700"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AD4707-1EF6-44E3-9446-EE579CE90053}"/>
              </a:ext>
            </a:extLst>
          </p:cNvPr>
          <p:cNvSpPr txBox="1">
            <a:spLocks/>
          </p:cNvSpPr>
          <p:nvPr/>
        </p:nvSpPr>
        <p:spPr>
          <a:xfrm>
            <a:off x="5715000" y="1733550"/>
            <a:ext cx="304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ln>
                  <a:noFill/>
                </a:ln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Balanced portfolio of airline models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ln>
                  <a:noFill/>
                </a:ln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77 airlines operating over 140 routes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ln>
                  <a:noFill/>
                </a:ln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115 destinations in 40 countries</a:t>
            </a:r>
            <a:endParaRPr lang="en-US" sz="2000" dirty="0">
              <a:ln>
                <a:noFill/>
              </a:ln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719E6C-44F8-4F37-A935-44017C9D2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59216"/>
            <a:ext cx="4419600" cy="37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5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3844"/>
            <a:ext cx="7391400" cy="994172"/>
          </a:xfrm>
        </p:spPr>
        <p:txBody>
          <a:bodyPr>
            <a:normAutofit/>
          </a:bodyPr>
          <a:lstStyle/>
          <a:p>
            <a:pPr defTabSz="914400"/>
            <a:r>
              <a:rPr lang="en-GB" sz="3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Cyprus connectivity is satisfactory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C46A8-0A9B-463A-9562-33762BF93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00149"/>
            <a:ext cx="6858000" cy="29718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3D5E9-EB4E-4C58-8D52-1E525FAF03D6}"/>
              </a:ext>
            </a:extLst>
          </p:cNvPr>
          <p:cNvSpPr/>
          <p:nvPr/>
        </p:nvSpPr>
        <p:spPr>
          <a:xfrm>
            <a:off x="1051069" y="4762404"/>
            <a:ext cx="6250782" cy="21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SzPct val="75000"/>
              <a:tabLst>
                <a:tab pos="500063" algn="l"/>
                <a:tab pos="857250" algn="l"/>
                <a:tab pos="1143000" algn="l"/>
                <a:tab pos="1428750" algn="l"/>
              </a:tabLst>
            </a:pPr>
            <a:r>
              <a:rPr lang="en-US" sz="900" b="1" i="1" dirty="0">
                <a:latin typeface="Segoe"/>
                <a:ea typeface="Tahoma" panose="020B0604030504040204" pitchFamily="34" charset="0"/>
                <a:cs typeface="Segoe UI" panose="020B0502040204020203" pitchFamily="34" charset="0"/>
              </a:rPr>
              <a:t>Source:</a:t>
            </a:r>
            <a:r>
              <a:rPr lang="en-US" sz="900" dirty="0">
                <a:latin typeface="Segoe"/>
                <a:ea typeface="Tahoma" panose="020B0604030504040204" pitchFamily="34" charset="0"/>
                <a:cs typeface="Segoe UI" panose="020B0502040204020203" pitchFamily="34" charset="0"/>
              </a:rPr>
              <a:t>  ACI_2016_Connectivity Report &amp; IMF 2016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D40C2-5DA8-481F-880E-FBEB0A879B62}"/>
              </a:ext>
            </a:extLst>
          </p:cNvPr>
          <p:cNvSpPr/>
          <p:nvPr/>
        </p:nvSpPr>
        <p:spPr>
          <a:xfrm>
            <a:off x="1508269" y="4158462"/>
            <a:ext cx="7317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 fact it shows that the available connectivity could support a higher GDP </a:t>
            </a:r>
          </a:p>
        </p:txBody>
      </p:sp>
    </p:spTree>
    <p:extLst>
      <p:ext uri="{BB962C8B-B14F-4D97-AF65-F5344CB8AC3E}">
        <p14:creationId xmlns:p14="http://schemas.microsoft.com/office/powerpoint/2010/main" val="475785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712775" y="594280"/>
            <a:ext cx="3200400" cy="407466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Opportunities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52600" y="594153"/>
            <a:ext cx="3286128" cy="407466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4294967295"/>
          </p:nvPr>
        </p:nvSpPr>
        <p:spPr>
          <a:xfrm>
            <a:off x="1828800" y="594153"/>
            <a:ext cx="3286128" cy="407466"/>
          </a:xfr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ln w="12700">
                  <a:noFill/>
                </a:ln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Challenges</a:t>
            </a:r>
            <a:r>
              <a:rPr lang="en-US" sz="3100" dirty="0">
                <a:ln w="12700">
                  <a:noFill/>
                </a:ln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1589882" y="1201957"/>
            <a:ext cx="3763964" cy="3733800"/>
          </a:xfrm>
        </p:spPr>
        <p:txBody>
          <a:bodyPr>
            <a:normAutofit fontScale="55000" lnSpcReduction="20000"/>
          </a:bodyPr>
          <a:lstStyle/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r>
              <a:rPr lang="en-GB" sz="33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Relatively longer sector length</a:t>
            </a: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endParaRPr lang="en-GB" sz="33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r>
              <a:rPr lang="en-GB" sz="33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Small local market</a:t>
            </a: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endParaRPr lang="en-GB" sz="33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r>
              <a:rPr lang="en-GB" sz="33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seasonality </a:t>
            </a:r>
            <a:endParaRPr lang="en-US" sz="33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endParaRPr lang="en-GB" sz="33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r>
              <a:rPr lang="en-GB" sz="33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Weak, or outdated Cyprus branding</a:t>
            </a: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endParaRPr lang="en-GB" sz="33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r>
              <a:rPr lang="en-GB" sz="33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Low penetration of Cyprus in the individual market segment</a:t>
            </a:r>
          </a:p>
          <a:p>
            <a:pPr marL="248400" lvl="1" indent="-248400">
              <a:buSzPct val="75000"/>
              <a:buFont typeface="Wingdings" panose="05000000000000000000" pitchFamily="2" charset="2"/>
              <a:buChar char="Q"/>
              <a:tabLst>
                <a:tab pos="2038350" algn="l"/>
              </a:tabLst>
            </a:pPr>
            <a:endParaRPr lang="en-GB" sz="33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lvl="3" indent="-248400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5712775" y="1001619"/>
            <a:ext cx="3200400" cy="3733800"/>
          </a:xfrm>
        </p:spPr>
        <p:txBody>
          <a:bodyPr>
            <a:normAutofit fontScale="55000" lnSpcReduction="20000"/>
          </a:bodyPr>
          <a:lstStyle/>
          <a:p>
            <a:pPr marL="248400" indent="-248400"/>
            <a:endParaRPr lang="en-GB" sz="38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indent="-248400">
              <a:buFont typeface="Wingdings" panose="05000000000000000000" pitchFamily="2" charset="2"/>
              <a:buChar char="Q"/>
            </a:pPr>
            <a:r>
              <a:rPr lang="en-GB" sz="33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Take advantage of unexplored customer segments in all markets</a:t>
            </a:r>
          </a:p>
          <a:p>
            <a:pPr marL="248400" indent="-248400">
              <a:buFont typeface="Wingdings" panose="05000000000000000000" pitchFamily="2" charset="2"/>
              <a:buChar char="Q"/>
            </a:pPr>
            <a:endParaRPr lang="en-GB" sz="33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indent="-248400">
              <a:buFont typeface="Wingdings" panose="05000000000000000000" pitchFamily="2" charset="2"/>
              <a:buChar char="Q"/>
            </a:pPr>
            <a:r>
              <a:rPr lang="en-GB" sz="33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Invest in airlines that have capacity to expand and close gaps</a:t>
            </a:r>
          </a:p>
          <a:p>
            <a:pPr marL="248400" indent="-248400">
              <a:buFont typeface="Wingdings" panose="05000000000000000000" pitchFamily="2" charset="2"/>
              <a:buChar char="Q"/>
            </a:pPr>
            <a:endParaRPr lang="en-GB" sz="33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indent="-248400">
              <a:buFont typeface="Wingdings" panose="05000000000000000000" pitchFamily="2" charset="2"/>
              <a:buChar char="Q"/>
            </a:pPr>
            <a:r>
              <a:rPr lang="en-GB" sz="33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Closer collaboration with stakeholders</a:t>
            </a:r>
          </a:p>
          <a:p>
            <a:endParaRPr lang="en-GB" sz="3300" dirty="0"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248400" indent="-24840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 Tourism Strategy implementation</a:t>
            </a:r>
          </a:p>
          <a:p>
            <a:pPr marL="248400" indent="-248400">
              <a:buFont typeface="Wingdings" panose="05000000000000000000" pitchFamily="2" charset="2"/>
              <a:buChar char="Q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Segoe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Segoe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30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57150"/>
            <a:ext cx="8077200" cy="1066800"/>
          </a:xfrm>
        </p:spPr>
        <p:txBody>
          <a:bodyPr>
            <a:noAutofit/>
          </a:bodyPr>
          <a:lstStyle/>
          <a:p>
            <a:r>
              <a:rPr lang="en-US" sz="30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Fundamental Questions – Airline’s perspective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0800" y="1047750"/>
            <a:ext cx="34290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latin typeface="Segoe UI" pitchFamily="34" charset="0"/>
                <a:cs typeface="Segoe UI" pitchFamily="34" charset="0"/>
              </a:rPr>
              <a:t>Does Cyprus fit: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1657350"/>
            <a:ext cx="19358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Our network?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Our business model?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Our customers?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Our plan?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19800" y="1047750"/>
            <a:ext cx="34290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>
                <a:latin typeface="Segoe UI" pitchFamily="34" charset="0"/>
                <a:cs typeface="Segoe UI" pitchFamily="34" charset="0"/>
              </a:rPr>
              <a:t>Does Cyprus: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1657350"/>
            <a:ext cx="27967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Work as a place to do business?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Offer the right product?(market demand)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Have the right partners?(airports, tourism stakeholders, Government)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Have a good future?/can we make money?</a:t>
            </a:r>
          </a:p>
        </p:txBody>
      </p:sp>
      <p:pic>
        <p:nvPicPr>
          <p:cNvPr id="25" name="Picture 24" descr="red-check-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1657350"/>
            <a:ext cx="356840" cy="330077"/>
          </a:xfrm>
          <a:prstGeom prst="rect">
            <a:avLst/>
          </a:prstGeom>
        </p:spPr>
      </p:pic>
      <p:pic>
        <p:nvPicPr>
          <p:cNvPr id="27" name="Picture 26" descr="red-check-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2343150"/>
            <a:ext cx="356840" cy="330077"/>
          </a:xfrm>
          <a:prstGeom prst="rect">
            <a:avLst/>
          </a:prstGeom>
        </p:spPr>
      </p:pic>
      <p:pic>
        <p:nvPicPr>
          <p:cNvPr id="28" name="Picture 27" descr="red-check-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3028950"/>
            <a:ext cx="356840" cy="330077"/>
          </a:xfrm>
          <a:prstGeom prst="rect">
            <a:avLst/>
          </a:prstGeom>
        </p:spPr>
      </p:pic>
      <p:pic>
        <p:nvPicPr>
          <p:cNvPr id="29" name="Picture 28" descr="red-check-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3714750"/>
            <a:ext cx="356840" cy="330077"/>
          </a:xfrm>
          <a:prstGeom prst="rect">
            <a:avLst/>
          </a:prstGeom>
        </p:spPr>
      </p:pic>
      <p:pic>
        <p:nvPicPr>
          <p:cNvPr id="30" name="Picture 29" descr="red-check-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384599"/>
            <a:ext cx="356840" cy="330077"/>
          </a:xfrm>
          <a:prstGeom prst="rect">
            <a:avLst/>
          </a:prstGeom>
        </p:spPr>
      </p:pic>
      <p:pic>
        <p:nvPicPr>
          <p:cNvPr id="31" name="Picture 30" descr="red-check-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3319549"/>
            <a:ext cx="356840" cy="330077"/>
          </a:xfrm>
          <a:prstGeom prst="rect">
            <a:avLst/>
          </a:prstGeom>
        </p:spPr>
      </p:pic>
      <p:pic>
        <p:nvPicPr>
          <p:cNvPr id="32" name="Picture 31" descr="red-check-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476750"/>
            <a:ext cx="356840" cy="315811"/>
          </a:xfrm>
          <a:prstGeom prst="rect">
            <a:avLst/>
          </a:prstGeom>
        </p:spPr>
      </p:pic>
      <p:pic>
        <p:nvPicPr>
          <p:cNvPr id="21" name="Picture 20" descr="red-check-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657350"/>
            <a:ext cx="356840" cy="330077"/>
          </a:xfrm>
          <a:prstGeom prst="rect">
            <a:avLst/>
          </a:prstGeom>
        </p:spPr>
      </p:pic>
      <p:pic>
        <p:nvPicPr>
          <p:cNvPr id="19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8E6ACB7A-2FF9-44D5-BFFF-958F864EA913}"/>
              </a:ext>
            </a:extLst>
          </p:cNvPr>
          <p:cNvSpPr/>
          <p:nvPr/>
        </p:nvSpPr>
        <p:spPr>
          <a:xfrm>
            <a:off x="228600" y="1276350"/>
            <a:ext cx="2057400" cy="914400"/>
          </a:xfrm>
          <a:prstGeom prst="wedgeEllipseCallout">
            <a:avLst>
              <a:gd name="adj1" fmla="val -10497"/>
              <a:gd name="adj2" fmla="val 110174"/>
            </a:avLst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Profitability, Risk, Investment, Opportunity Cost</a:t>
            </a:r>
          </a:p>
        </p:txBody>
      </p:sp>
      <p:pic>
        <p:nvPicPr>
          <p:cNvPr id="20" name="Picture 4" descr="Related image">
            <a:extLst>
              <a:ext uri="{FF2B5EF4-FFF2-40B4-BE49-F238E27FC236}">
                <a16:creationId xmlns:a16="http://schemas.microsoft.com/office/drawing/2014/main" id="{57BD1014-9407-4DCA-9147-1B8078804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8" y="273456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729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5">
            <a:extLst>
              <a:ext uri="{FF2B5EF4-FFF2-40B4-BE49-F238E27FC236}">
                <a16:creationId xmlns:a16="http://schemas.microsoft.com/office/drawing/2014/main" id="{F8B08620-E877-4006-A417-9F843FC7794E}"/>
              </a:ext>
            </a:extLst>
          </p:cNvPr>
          <p:cNvSpPr/>
          <p:nvPr/>
        </p:nvSpPr>
        <p:spPr>
          <a:xfrm>
            <a:off x="7147557" y="3910546"/>
            <a:ext cx="1905000" cy="1219200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Winter product offering /brand</a:t>
            </a:r>
            <a:endParaRPr lang="en-US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Hotels to stay open</a:t>
            </a:r>
          </a:p>
          <a:p>
            <a:pPr lvl="0"/>
            <a:endParaRPr lang="en-GB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9" name="Rounded Rectangle 35">
            <a:extLst>
              <a:ext uri="{FF2B5EF4-FFF2-40B4-BE49-F238E27FC236}">
                <a16:creationId xmlns:a16="http://schemas.microsoft.com/office/drawing/2014/main" id="{A3C12A6C-7F65-45A9-BBDD-87EBC985A083}"/>
              </a:ext>
            </a:extLst>
          </p:cNvPr>
          <p:cNvSpPr/>
          <p:nvPr/>
        </p:nvSpPr>
        <p:spPr>
          <a:xfrm>
            <a:off x="1790700" y="3952110"/>
            <a:ext cx="1905000" cy="1200150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Hotels capacity available &amp; affordable</a:t>
            </a:r>
          </a:p>
        </p:txBody>
      </p:sp>
      <p:sp>
        <p:nvSpPr>
          <p:cNvPr id="38" name="Rounded Rectangle 35">
            <a:extLst>
              <a:ext uri="{FF2B5EF4-FFF2-40B4-BE49-F238E27FC236}">
                <a16:creationId xmlns:a16="http://schemas.microsoft.com/office/drawing/2014/main" id="{1A0C37C7-5764-4AAA-8CAB-6B1592C665D3}"/>
              </a:ext>
            </a:extLst>
          </p:cNvPr>
          <p:cNvSpPr/>
          <p:nvPr/>
        </p:nvSpPr>
        <p:spPr>
          <a:xfrm>
            <a:off x="6858000" y="1276350"/>
            <a:ext cx="2057400" cy="1295400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Promotion of the route</a:t>
            </a:r>
            <a:endParaRPr lang="en-US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Reinforcement from local travellers (outbound traffic)</a:t>
            </a:r>
            <a:endParaRPr lang="en-US" sz="1400" dirty="0"/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FB15DCAE-1CB1-45A2-8EEC-212B0B5B75C8}"/>
              </a:ext>
            </a:extLst>
          </p:cNvPr>
          <p:cNvSpPr/>
          <p:nvPr/>
        </p:nvSpPr>
        <p:spPr>
          <a:xfrm>
            <a:off x="1854362" y="1285875"/>
            <a:ext cx="1981200" cy="1219200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Destination Branding/ Demand creation</a:t>
            </a:r>
            <a:endParaRPr lang="en-US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Stakeholders’  support/incentives</a:t>
            </a:r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76034" y="133350"/>
            <a:ext cx="8267966" cy="924690"/>
          </a:xfrm>
        </p:spPr>
        <p:txBody>
          <a:bodyPr>
            <a:noAutofit/>
          </a:bodyPr>
          <a:lstStyle/>
          <a:p>
            <a:r>
              <a:rPr lang="en-US" sz="29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Introduction of New Route – Airline’s perspective</a:t>
            </a:r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ABFC7532-4803-4B4B-8213-75F902A41854}"/>
              </a:ext>
            </a:extLst>
          </p:cNvPr>
          <p:cNvSpPr/>
          <p:nvPr/>
        </p:nvSpPr>
        <p:spPr>
          <a:xfrm>
            <a:off x="1858434" y="2630012"/>
            <a:ext cx="1600200" cy="1143000"/>
          </a:xfrm>
          <a:prstGeom prst="rightArrow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Support at all stages is necessary</a:t>
            </a:r>
          </a:p>
        </p:txBody>
      </p: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93299A89-C457-4124-A37E-D1AE1072A8AA}"/>
              </a:ext>
            </a:extLst>
          </p:cNvPr>
          <p:cNvSpPr/>
          <p:nvPr/>
        </p:nvSpPr>
        <p:spPr>
          <a:xfrm>
            <a:off x="7467600" y="2647950"/>
            <a:ext cx="1524000" cy="1066800"/>
          </a:xfrm>
          <a:prstGeom prst="leftArrowCallou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Support at all stages is necessary</a:t>
            </a:r>
          </a:p>
          <a:p>
            <a:pPr algn="ctr"/>
            <a:endParaRPr lang="en-US" sz="1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0D10D2-B7B8-4E6B-A019-8A672E368BC9}"/>
              </a:ext>
            </a:extLst>
          </p:cNvPr>
          <p:cNvGrpSpPr/>
          <p:nvPr/>
        </p:nvGrpSpPr>
        <p:grpSpPr>
          <a:xfrm>
            <a:off x="5562600" y="1581150"/>
            <a:ext cx="1905000" cy="1537013"/>
            <a:chOff x="3530599" y="522692"/>
            <a:chExt cx="2118816" cy="1604868"/>
          </a:xfrm>
          <a:solidFill>
            <a:schemeClr val="accent1">
              <a:lumMod val="75000"/>
            </a:schemeClr>
          </a:solidFill>
        </p:grpSpPr>
        <p:sp>
          <p:nvSpPr>
            <p:cNvPr id="23" name="Pie 23">
              <a:extLst>
                <a:ext uri="{FF2B5EF4-FFF2-40B4-BE49-F238E27FC236}">
                  <a16:creationId xmlns:a16="http://schemas.microsoft.com/office/drawing/2014/main" id="{F86451DB-B618-4AC5-BCF3-C8B5ED70EF11}"/>
                </a:ext>
              </a:extLst>
            </p:cNvPr>
            <p:cNvSpPr/>
            <p:nvPr/>
          </p:nvSpPr>
          <p:spPr>
            <a:xfrm rot="5400000">
              <a:off x="3787573" y="265718"/>
              <a:ext cx="1604868" cy="2118816"/>
            </a:xfrm>
            <a:prstGeom prst="pieWedg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ie 4">
              <a:extLst>
                <a:ext uri="{FF2B5EF4-FFF2-40B4-BE49-F238E27FC236}">
                  <a16:creationId xmlns:a16="http://schemas.microsoft.com/office/drawing/2014/main" id="{AF86C64B-4329-4858-A772-1CD55AA7B385}"/>
                </a:ext>
              </a:extLst>
            </p:cNvPr>
            <p:cNvSpPr/>
            <p:nvPr/>
          </p:nvSpPr>
          <p:spPr>
            <a:xfrm>
              <a:off x="3530599" y="1200147"/>
              <a:ext cx="1640699" cy="927413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/>
              <a:r>
                <a:rPr lang="en-GB" sz="1400" dirty="0"/>
                <a:t>2. Airline’s yield and load factors satisfactory</a:t>
              </a:r>
              <a:endParaRPr lang="en-US" sz="1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1EB146-9C37-4FEC-8C1F-39605D8BCF1F}"/>
              </a:ext>
            </a:extLst>
          </p:cNvPr>
          <p:cNvGrpSpPr/>
          <p:nvPr/>
        </p:nvGrpSpPr>
        <p:grpSpPr>
          <a:xfrm>
            <a:off x="3733801" y="3181350"/>
            <a:ext cx="1752600" cy="1828800"/>
            <a:chOff x="1769607" y="2112717"/>
            <a:chExt cx="1741223" cy="1790405"/>
          </a:xfrm>
          <a:solidFill>
            <a:schemeClr val="accent1">
              <a:lumMod val="75000"/>
            </a:schemeClr>
          </a:solidFill>
        </p:grpSpPr>
        <p:sp>
          <p:nvSpPr>
            <p:cNvPr id="26" name="Pie 26">
              <a:extLst>
                <a:ext uri="{FF2B5EF4-FFF2-40B4-BE49-F238E27FC236}">
                  <a16:creationId xmlns:a16="http://schemas.microsoft.com/office/drawing/2014/main" id="{4073DEC8-335D-41A2-81D3-97AE9EC7EC4B}"/>
                </a:ext>
              </a:extLst>
            </p:cNvPr>
            <p:cNvSpPr/>
            <p:nvPr/>
          </p:nvSpPr>
          <p:spPr>
            <a:xfrm rot="16200000">
              <a:off x="1745016" y="2137308"/>
              <a:ext cx="1790405" cy="1741223"/>
            </a:xfrm>
            <a:prstGeom prst="pieWedg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ie 4">
              <a:extLst>
                <a:ext uri="{FF2B5EF4-FFF2-40B4-BE49-F238E27FC236}">
                  <a16:creationId xmlns:a16="http://schemas.microsoft.com/office/drawing/2014/main" id="{F9448045-3983-4F18-86E4-99CC38EC3102}"/>
                </a:ext>
              </a:extLst>
            </p:cNvPr>
            <p:cNvSpPr/>
            <p:nvPr/>
          </p:nvSpPr>
          <p:spPr>
            <a:xfrm>
              <a:off x="2119112" y="2112717"/>
              <a:ext cx="1328118" cy="952205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/>
              <a:r>
                <a:rPr lang="en-GB" sz="1400" dirty="0"/>
                <a:t>4. Expansion of operation with additional frequencies</a:t>
              </a:r>
              <a:endParaRPr lang="en-US" sz="14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C065AD-B416-4CAF-8D31-926A31FFA8F4}"/>
              </a:ext>
            </a:extLst>
          </p:cNvPr>
          <p:cNvGrpSpPr/>
          <p:nvPr/>
        </p:nvGrpSpPr>
        <p:grpSpPr>
          <a:xfrm>
            <a:off x="5562600" y="3181350"/>
            <a:ext cx="1905000" cy="1828800"/>
            <a:chOff x="3495586" y="2337694"/>
            <a:chExt cx="2117810" cy="1804399"/>
          </a:xfrm>
          <a:solidFill>
            <a:schemeClr val="accent1">
              <a:lumMod val="75000"/>
            </a:schemeClr>
          </a:solidFill>
        </p:grpSpPr>
        <p:sp>
          <p:nvSpPr>
            <p:cNvPr id="29" name="Pie 29">
              <a:extLst>
                <a:ext uri="{FF2B5EF4-FFF2-40B4-BE49-F238E27FC236}">
                  <a16:creationId xmlns:a16="http://schemas.microsoft.com/office/drawing/2014/main" id="{E93CF60A-88EA-4B75-8212-726E90A74FCB}"/>
                </a:ext>
              </a:extLst>
            </p:cNvPr>
            <p:cNvSpPr/>
            <p:nvPr/>
          </p:nvSpPr>
          <p:spPr>
            <a:xfrm rot="10800000">
              <a:off x="3495586" y="2337694"/>
              <a:ext cx="2117810" cy="1804399"/>
            </a:xfrm>
            <a:prstGeom prst="pieWedg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ie 4">
              <a:extLst>
                <a:ext uri="{FF2B5EF4-FFF2-40B4-BE49-F238E27FC236}">
                  <a16:creationId xmlns:a16="http://schemas.microsoft.com/office/drawing/2014/main" id="{490AD849-7C77-4870-8282-0177D9424825}"/>
                </a:ext>
              </a:extLst>
            </p:cNvPr>
            <p:cNvSpPr/>
            <p:nvPr/>
          </p:nvSpPr>
          <p:spPr>
            <a:xfrm>
              <a:off x="3495586" y="2337695"/>
              <a:ext cx="1629085" cy="977383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/>
              <a:r>
                <a:rPr lang="en-GB" sz="1400" dirty="0"/>
                <a:t> 3. Extension of the season and winter operation</a:t>
              </a:r>
              <a:endParaRPr lang="en-US" sz="14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674F14-AABB-424F-91C9-007B7F1F61D4}"/>
              </a:ext>
            </a:extLst>
          </p:cNvPr>
          <p:cNvGrpSpPr/>
          <p:nvPr/>
        </p:nvGrpSpPr>
        <p:grpSpPr>
          <a:xfrm>
            <a:off x="3733800" y="1581150"/>
            <a:ext cx="1736591" cy="1564821"/>
            <a:chOff x="1092205" y="511821"/>
            <a:chExt cx="2010808" cy="1660484"/>
          </a:xfrm>
          <a:solidFill>
            <a:schemeClr val="accent1">
              <a:lumMod val="75000"/>
            </a:schemeClr>
          </a:solidFill>
        </p:grpSpPr>
        <p:sp>
          <p:nvSpPr>
            <p:cNvPr id="32" name="Pie 32">
              <a:extLst>
                <a:ext uri="{FF2B5EF4-FFF2-40B4-BE49-F238E27FC236}">
                  <a16:creationId xmlns:a16="http://schemas.microsoft.com/office/drawing/2014/main" id="{A1AE5F90-B49A-4F1F-A46A-339276AF95AE}"/>
                </a:ext>
              </a:extLst>
            </p:cNvPr>
            <p:cNvSpPr/>
            <p:nvPr/>
          </p:nvSpPr>
          <p:spPr>
            <a:xfrm>
              <a:off x="1092205" y="511821"/>
              <a:ext cx="2010808" cy="1660484"/>
            </a:xfrm>
            <a:prstGeom prst="pieWedg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Pie 4">
              <a:extLst>
                <a:ext uri="{FF2B5EF4-FFF2-40B4-BE49-F238E27FC236}">
                  <a16:creationId xmlns:a16="http://schemas.microsoft.com/office/drawing/2014/main" id="{0EF04990-24BD-48BB-82D3-B9A27C6E17F7}"/>
                </a:ext>
              </a:extLst>
            </p:cNvPr>
            <p:cNvSpPr/>
            <p:nvPr/>
          </p:nvSpPr>
          <p:spPr>
            <a:xfrm>
              <a:off x="1518822" y="1217084"/>
              <a:ext cx="1584191" cy="95522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/>
              <a:r>
                <a:rPr lang="en-GB" sz="1400" dirty="0"/>
                <a:t>1. Airline introduces two summer weekly frequencies </a:t>
              </a:r>
              <a:endParaRPr lang="en-US" sz="1400" dirty="0"/>
            </a:p>
          </p:txBody>
        </p:sp>
      </p:grp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3D954315-0484-496E-B0D0-95EA1DC58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9326524"/>
              </p:ext>
            </p:extLst>
          </p:nvPr>
        </p:nvGraphicFramePr>
        <p:xfrm>
          <a:off x="2610578" y="1333209"/>
          <a:ext cx="5703690" cy="398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5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851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  <p:bldP spid="14" grpId="0" animBg="1"/>
      <p:bldP spid="6" grpId="0" animBg="1"/>
      <p:bldP spid="2" grpId="0" animBg="1"/>
      <p:bldGraphic spid="3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667000" y="57150"/>
            <a:ext cx="6477000" cy="708025"/>
          </a:xfrm>
        </p:spPr>
        <p:txBody>
          <a:bodyPr>
            <a:normAutofit/>
          </a:bodyPr>
          <a:lstStyle/>
          <a:p>
            <a:r>
              <a:rPr lang="en-US" sz="31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Collective power is key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667000" y="895350"/>
            <a:ext cx="6248400" cy="3962400"/>
          </a:xfrm>
        </p:spPr>
        <p:txBody>
          <a:bodyPr>
            <a:normAutofit fontScale="77500" lnSpcReduction="20000"/>
          </a:bodyPr>
          <a:lstStyle/>
          <a:p>
            <a:pPr marL="742950" lvl="1" indent="-285750">
              <a:spcBef>
                <a:spcPts val="120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  <a:tabLst>
                <a:tab pos="666750" algn="l"/>
                <a:tab pos="1143000" algn="l"/>
                <a:tab pos="1524000" algn="l"/>
                <a:tab pos="1905000" algn="l"/>
              </a:tabLst>
            </a:pPr>
            <a:r>
              <a:rPr lang="en-GB" sz="31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Work with airlines and stakeholders to improve seasonality</a:t>
            </a: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  <a:tabLst>
                <a:tab pos="666750" algn="l"/>
                <a:tab pos="1143000" algn="l"/>
                <a:tab pos="1524000" algn="l"/>
                <a:tab pos="1905000" algn="l"/>
              </a:tabLst>
            </a:pPr>
            <a:r>
              <a:rPr lang="en-GB" sz="31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Work closer with airlines &amp; Tour operators in promoting Cyprus</a:t>
            </a: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  <a:tabLst>
                <a:tab pos="666750" algn="l"/>
                <a:tab pos="1143000" algn="l"/>
                <a:tab pos="1524000" algn="l"/>
                <a:tab pos="1905000" algn="l"/>
              </a:tabLst>
            </a:pPr>
            <a:r>
              <a:rPr lang="en-GB" sz="31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Support the implementation of National Tourism Strategy</a:t>
            </a: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  <a:tabLst>
                <a:tab pos="666750" algn="l"/>
                <a:tab pos="1143000" algn="l"/>
                <a:tab pos="1524000" algn="l"/>
                <a:tab pos="1905000" algn="l"/>
              </a:tabLst>
            </a:pPr>
            <a:r>
              <a:rPr lang="en-US" sz="310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Work together with neighboring countries for attracting traffic from long haul destinations</a:t>
            </a: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  <a:tabLst>
                <a:tab pos="666750" algn="l"/>
                <a:tab pos="1143000" algn="l"/>
                <a:tab pos="1524000" algn="l"/>
                <a:tab pos="1905000" algn="l"/>
              </a:tabLst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  <a:tabLst>
                <a:tab pos="666750" algn="l"/>
                <a:tab pos="1143000" algn="l"/>
                <a:tab pos="1524000" algn="l"/>
                <a:tab pos="1905000" algn="l"/>
              </a:tabLs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  <a:tabLst>
                <a:tab pos="666750" algn="l"/>
                <a:tab pos="1143000" algn="l"/>
                <a:tab pos="1524000" algn="l"/>
                <a:tab pos="1905000" algn="l"/>
              </a:tabLst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D674F-C8ED-499A-8B2A-7CD29FE0AF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" y="3106818"/>
            <a:ext cx="2055731" cy="2055731"/>
          </a:xfrm>
          <a:prstGeom prst="rect">
            <a:avLst/>
          </a:prstGeom>
        </p:spPr>
      </p:pic>
      <p:pic>
        <p:nvPicPr>
          <p:cNvPr id="7" name="Picture 4" descr="\\A_b1_01\Group\A_DEVELOPPEMENT_COMPAGNIES\INGENIERIE\_2006 2013 CHYPRE\_Julie\PHOTOS\others\hermes.png">
            <a:extLst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412"/>
            <a:ext cx="723634" cy="4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ermedia.com - map and globes - stat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12171</TotalTime>
  <Words>429</Words>
  <Application>Microsoft Office PowerPoint</Application>
  <PresentationFormat>On-screen Show (16:9)</PresentationFormat>
  <Paragraphs>97</Paragraphs>
  <Slides>11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Franklin Gothic Book</vt:lpstr>
      <vt:lpstr>Franklin Gothic Medium</vt:lpstr>
      <vt:lpstr>Segoe</vt:lpstr>
      <vt:lpstr>Segoe UI</vt:lpstr>
      <vt:lpstr>Tahoma</vt:lpstr>
      <vt:lpstr>Wingdings</vt:lpstr>
      <vt:lpstr>Presentermedia.com - map and globes - static</vt:lpstr>
      <vt:lpstr>Office Theme</vt:lpstr>
      <vt:lpstr>The Importance Of Air Transportation in the Tourism Industry</vt:lpstr>
      <vt:lpstr>- Does tourism demand lead to increased  air connectivity?         OR  - Does increased  air connectivity attract more tourists to a destination? </vt:lpstr>
      <vt:lpstr>Cyprus Case – Strong correlation </vt:lpstr>
      <vt:lpstr>Cyprus connectivity </vt:lpstr>
      <vt:lpstr>Cyprus connectivity is satisfactory</vt:lpstr>
      <vt:lpstr>PowerPoint Presentation</vt:lpstr>
      <vt:lpstr>Fundamental Questions – Airline’s perspective</vt:lpstr>
      <vt:lpstr>Introduction of New Route – Airline’s perspective</vt:lpstr>
      <vt:lpstr>Collective power is key </vt:lpstr>
      <vt:lpstr>Tourism Related Marketing Activities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PresenterMedia.com;support@presentermedia.com</dc:creator>
  <cp:lastModifiedBy>Maria Kouroupi</cp:lastModifiedBy>
  <cp:revision>365</cp:revision>
  <dcterms:created xsi:type="dcterms:W3CDTF">2010-04-14T14:22:36Z</dcterms:created>
  <dcterms:modified xsi:type="dcterms:W3CDTF">2017-05-03T22:16:41Z</dcterms:modified>
</cp:coreProperties>
</file>