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4" r:id="rId5"/>
    <p:sldId id="266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8" r:id="rId14"/>
    <p:sldId id="279" r:id="rId15"/>
    <p:sldId id="280" r:id="rId16"/>
    <p:sldId id="291" r:id="rId17"/>
    <p:sldId id="281" r:id="rId18"/>
    <p:sldId id="282" r:id="rId19"/>
    <p:sldId id="283" r:id="rId20"/>
    <p:sldId id="284" r:id="rId21"/>
    <p:sldId id="285" r:id="rId22"/>
    <p:sldId id="257" r:id="rId23"/>
    <p:sldId id="258" r:id="rId24"/>
    <p:sldId id="259" r:id="rId25"/>
    <p:sldId id="289" r:id="rId26"/>
    <p:sldId id="290" r:id="rId27"/>
    <p:sldId id="292" r:id="rId28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4" d="100"/>
          <a:sy n="74" d="100"/>
        </p:scale>
        <p:origin x="-11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28600" y="1052736"/>
            <a:ext cx="8686800" cy="838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28600" y="404664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26637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5/2/2017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26876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26637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01072"/>
            <a:ext cx="1014405" cy="109568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0960" y="5301208"/>
            <a:ext cx="9087544" cy="1872208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7200" b="1" dirty="0"/>
              <a:t>Ομιλητής  κ. </a:t>
            </a:r>
            <a:r>
              <a:rPr lang="en-US" sz="7200" b="1" dirty="0" smtClean="0"/>
              <a:t>Z. </a:t>
            </a:r>
            <a:r>
              <a:rPr lang="en-GB" sz="7200" b="1" dirty="0" smtClean="0"/>
              <a:t>I</a:t>
            </a:r>
            <a:r>
              <a:rPr lang="el-GR" sz="7200" b="1" dirty="0" err="1" smtClean="0"/>
              <a:t>ωαννίδης</a:t>
            </a:r>
            <a:endParaRPr lang="el-GR" sz="7200" b="1" dirty="0"/>
          </a:p>
          <a:p>
            <a:pPr algn="ctr"/>
            <a:r>
              <a:rPr lang="el-GR" sz="7200" b="1" dirty="0" smtClean="0"/>
              <a:t>Γενικός Διευθυντής</a:t>
            </a:r>
            <a:endParaRPr lang="el-GR" sz="7200" b="1" dirty="0"/>
          </a:p>
          <a:p>
            <a:pPr algn="ctr"/>
            <a:r>
              <a:rPr lang="el-GR" sz="7200" b="1" dirty="0" err="1" smtClean="0"/>
              <a:t>Παγκύπριου</a:t>
            </a:r>
            <a:r>
              <a:rPr lang="el-GR" sz="7200" b="1" dirty="0" smtClean="0"/>
              <a:t> </a:t>
            </a:r>
            <a:r>
              <a:rPr lang="el-GR" sz="7200" b="1" dirty="0"/>
              <a:t>Συνδέσμου Ξενοδόχων</a:t>
            </a:r>
            <a:endParaRPr lang="en-US" sz="7200" b="1" dirty="0"/>
          </a:p>
          <a:p>
            <a:pPr algn="ctr"/>
            <a:endParaRPr lang="el-GR" sz="7200" b="1" dirty="0" smtClean="0"/>
          </a:p>
          <a:p>
            <a:pPr algn="ctr"/>
            <a:r>
              <a:rPr lang="en-GB" sz="7200" b="1" dirty="0" smtClean="0"/>
              <a:t>CLEOPATRA HOTEL</a:t>
            </a:r>
            <a:r>
              <a:rPr lang="el-GR" sz="7200" b="1" dirty="0" smtClean="0"/>
              <a:t> 4/5/2017</a:t>
            </a:r>
            <a:endParaRPr lang="en-US" sz="7200" dirty="0" smtClean="0"/>
          </a:p>
          <a:p>
            <a:pPr algn="ctr"/>
            <a:r>
              <a:rPr lang="en-GB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8256" y="1196752"/>
            <a:ext cx="75825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ΗΜΕΡΙΔΑ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FLIGHT SAFETY FOUNDATION</a:t>
            </a:r>
          </a:p>
          <a:p>
            <a:pPr algn="ctr"/>
            <a:endParaRPr lang="en-GB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«Ο ΤΟΜΕΑΣ ΤΩΝ ΑΕΡΟΜΕΤΑΦΟΡΩΝ ΣΤΗΝ ΚΥΠΡΟ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Η ΣΗΜΑΣΙΑ ΤΟΥ ΓΙΑ ΤΟΝ ΤΟΥΡΙΣΜΟ» 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37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02568"/>
            <a:ext cx="8686800" cy="838200"/>
          </a:xfrm>
        </p:spPr>
        <p:txBody>
          <a:bodyPr>
            <a:normAutofit/>
          </a:bodyPr>
          <a:lstStyle/>
          <a:p>
            <a:r>
              <a:rPr lang="el-GR" sz="2400" dirty="0"/>
              <a:t>ΑΓΟΡΕΣ ΣΕ ΑΝΑΠΤΥΞΙΑΚΗ ΤΡΟΧΙΑ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7"/>
            <a:ext cx="7795825" cy="5313159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9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02568"/>
            <a:ext cx="8686800" cy="838200"/>
          </a:xfrm>
        </p:spPr>
        <p:txBody>
          <a:bodyPr>
            <a:normAutofit/>
          </a:bodyPr>
          <a:lstStyle/>
          <a:p>
            <a:r>
              <a:rPr lang="el-GR" sz="2400" dirty="0"/>
              <a:t>ΑΓΟΡΕΣ ΣΕ ΑΝΑΠΤΥΞΙΑΚΗ ΤΡΟΧΙΑ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7"/>
            <a:ext cx="7867833" cy="536223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02568"/>
            <a:ext cx="8686800" cy="838200"/>
          </a:xfrm>
        </p:spPr>
        <p:txBody>
          <a:bodyPr>
            <a:normAutofit/>
          </a:bodyPr>
          <a:lstStyle/>
          <a:p>
            <a:r>
              <a:rPr lang="el-GR" sz="2400" dirty="0"/>
              <a:t>ΑΓΟΡΕΣ ΣΕ ΦΘΙΝΟΥΣΑ ΠΟΡΕΙΑ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95825" cy="5310747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1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02568"/>
            <a:ext cx="8686800" cy="838200"/>
          </a:xfrm>
        </p:spPr>
        <p:txBody>
          <a:bodyPr>
            <a:normAutofit/>
          </a:bodyPr>
          <a:lstStyle/>
          <a:p>
            <a:r>
              <a:rPr lang="el-GR" sz="2400" dirty="0"/>
              <a:t>ΑΓΟΡΕΣ ΣΕ ΦΘΙΝΟΥΣΑ ΠΟΡΕΙΑ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7"/>
            <a:ext cx="7920880" cy="5398389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5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686800" cy="838200"/>
          </a:xfrm>
        </p:spPr>
        <p:txBody>
          <a:bodyPr>
            <a:normAutofit/>
          </a:bodyPr>
          <a:lstStyle/>
          <a:p>
            <a:r>
              <a:rPr lang="el-GR" sz="2400" dirty="0"/>
              <a:t>ΕΝΙΣΧΥΣΗ ΥΠΟΒΑΘΜΙΣΜΕΝΩΝ ΓΕΙΤΟΝΙΚΩΝ ΑΓΟΡΩΝ: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728" y="1338138"/>
            <a:ext cx="8686800" cy="578694"/>
          </a:xfrm>
        </p:spPr>
        <p:txBody>
          <a:bodyPr>
            <a:normAutofit/>
          </a:bodyPr>
          <a:lstStyle/>
          <a:p>
            <a:r>
              <a:rPr lang="el-GR" sz="2000" dirty="0"/>
              <a:t>ΑΓΟΡΕΣ ΜΕΣΗΣ ΑΝΑΤΟΛΗΣ ΜΕ ΣΗΜΑΝΤΙΚΗ ΠΛΗΘΥΣΜΙΑΚΗ ΒΑΣΗ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72816"/>
            <a:ext cx="788202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574" y="6021288"/>
            <a:ext cx="78820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/>
              <a:t>Source: http://www.worldometers.info/world-population/population-by-country/</a:t>
            </a:r>
          </a:p>
        </p:txBody>
      </p:sp>
    </p:spTree>
    <p:extLst>
      <p:ext uri="{BB962C8B-B14F-4D97-AF65-F5344CB8AC3E}">
        <p14:creationId xmlns:p14="http://schemas.microsoft.com/office/powerpoint/2010/main" val="10663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686800" cy="838200"/>
          </a:xfrm>
        </p:spPr>
        <p:txBody>
          <a:bodyPr>
            <a:normAutofit/>
          </a:bodyPr>
          <a:lstStyle/>
          <a:p>
            <a:r>
              <a:rPr lang="el-GR" sz="2400" dirty="0"/>
              <a:t>ΑΝΟΙΓΜΑ/ ΑΝΑΠΤΥΞΗ ΝΕΩΝ ΑΓΟΡΩΝ: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348880"/>
            <a:ext cx="8686800" cy="3384376"/>
          </a:xfrm>
        </p:spPr>
        <p:txBody>
          <a:bodyPr>
            <a:normAutofit/>
          </a:bodyPr>
          <a:lstStyle/>
          <a:p>
            <a:r>
              <a:rPr lang="en-US" sz="2000" b="1" dirty="0"/>
              <a:t>KINA /</a:t>
            </a:r>
            <a:r>
              <a:rPr lang="el-GR" sz="2000" b="1" dirty="0" smtClean="0"/>
              <a:t>ΙΝΔΙΑ</a:t>
            </a:r>
            <a:endParaRPr lang="en-US" sz="2000" b="1" dirty="0" smtClean="0"/>
          </a:p>
          <a:p>
            <a:r>
              <a:rPr lang="el-GR" sz="2000" b="1" dirty="0" smtClean="0"/>
              <a:t>ΙΑΠΩΝΙΑ</a:t>
            </a:r>
            <a:endParaRPr lang="en-US" sz="2000" b="1" dirty="0" smtClean="0"/>
          </a:p>
          <a:p>
            <a:r>
              <a:rPr lang="el-GR" sz="2000" b="1" dirty="0"/>
              <a:t>ΗΠΑ ΚΑΙ ΑΓΟΡΕΣ ΝΟΤΙΟΥ ΑΜΕΡΙΚΗΣ</a:t>
            </a:r>
          </a:p>
          <a:p>
            <a:r>
              <a:rPr lang="el-GR" sz="2000" b="1" dirty="0" smtClean="0"/>
              <a:t>ΑΓΟΡΕΣ </a:t>
            </a:r>
            <a:r>
              <a:rPr lang="el-GR" sz="2000" b="1" dirty="0"/>
              <a:t>ΑΡΑΒΙΚΟΥ ΚΟΛΠΟΥ</a:t>
            </a:r>
          </a:p>
          <a:p>
            <a:r>
              <a:rPr lang="el-GR" sz="2000" b="1" dirty="0" smtClean="0"/>
              <a:t>ΑΓΟΡΕΣ </a:t>
            </a:r>
            <a:r>
              <a:rPr lang="el-GR" sz="2000" b="1" dirty="0"/>
              <a:t>ΒΟΡΕΙΟΥ ΑΦΡΙΚΗΣ</a:t>
            </a:r>
            <a:endParaRPr lang="en-US" sz="2000" b="1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1546041"/>
            <a:ext cx="8686800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u="sng" dirty="0"/>
              <a:t>ΣΗΜΑΣΙΑ ΑΝΑΠΤΥΞΗΣ HUB 3 ΗΠΕΙΡΩΝ</a:t>
            </a:r>
            <a:endParaRPr lang="en-US" sz="2200" b="1" u="sng" dirty="0"/>
          </a:p>
        </p:txBody>
      </p:sp>
    </p:spTree>
    <p:extLst>
      <p:ext uri="{BB962C8B-B14F-4D97-AF65-F5344CB8AC3E}">
        <p14:creationId xmlns:p14="http://schemas.microsoft.com/office/powerpoint/2010/main" val="32334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7813" y="125760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BRICS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CALYPSO EU PROGRAM </a:t>
            </a:r>
            <a:b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ANTIDOTES TO SEASONALITY AND FOR </a:t>
            </a:r>
            <a:b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DEVELOPMENT OF SOCIAL TOURISM </a:t>
            </a:r>
            <a:b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EUROPE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85938"/>
            <a:ext cx="428625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6" descr="World-color-outline-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97631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427538" y="3500438"/>
            <a:ext cx="288925" cy="1873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55875" y="3429000"/>
            <a:ext cx="2016125" cy="16557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787900" y="3500438"/>
            <a:ext cx="1223963" cy="5762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787900" y="3332163"/>
            <a:ext cx="2087563" cy="73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16463" y="2463800"/>
            <a:ext cx="1295400" cy="865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643438" y="2565400"/>
            <a:ext cx="144462" cy="7191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11638" y="2492375"/>
            <a:ext cx="360362" cy="792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08400" y="2781300"/>
            <a:ext cx="792163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-107950" y="-171400"/>
            <a:ext cx="2714625" cy="24288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THE POTENTIAL</a:t>
            </a:r>
            <a:b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CASE OF</a:t>
            </a:r>
            <a:b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CYPRUS /EUROPE</a:t>
            </a:r>
            <a:b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endParaRPr lang="en-US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 MACRO-LEVEL</a:t>
            </a:r>
            <a:b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APPROACH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94444" y="3225800"/>
            <a:ext cx="2663974" cy="179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8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188640"/>
            <a:ext cx="8902824" cy="1008112"/>
          </a:xfrm>
        </p:spPr>
        <p:txBody>
          <a:bodyPr>
            <a:noAutofit/>
          </a:bodyPr>
          <a:lstStyle/>
          <a:p>
            <a:r>
              <a:rPr lang="el-GR" sz="1900" dirty="0"/>
              <a:t>ΣΗΜΑΣΙΑ ΔΙΕΥΚΟΛΥΝΣΗΣ ΘΕΩΡΗΣΗΣ ΔΙΑΒΑΤΗΡΙΩΝ /VISA </a:t>
            </a:r>
            <a:r>
              <a:rPr lang="el-GR" sz="1900" dirty="0" smtClean="0"/>
              <a:t>FACILITATION</a:t>
            </a: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 smtClean="0"/>
              <a:t>&amp; </a:t>
            </a:r>
            <a:r>
              <a:rPr lang="el-GR" sz="1900" dirty="0"/>
              <a:t>ΕΠΕΚΤΑΣΗ ΣΕ </a:t>
            </a:r>
            <a:r>
              <a:rPr lang="el-GR" sz="1900" dirty="0" smtClean="0"/>
              <a:t>ΝΕΕΣ</a:t>
            </a:r>
            <a:r>
              <a:rPr lang="en-US" sz="1900" dirty="0" smtClean="0"/>
              <a:t> </a:t>
            </a:r>
            <a:r>
              <a:rPr lang="el-GR" sz="1900" dirty="0" smtClean="0"/>
              <a:t>ΠΟΛΛΑ</a:t>
            </a:r>
            <a:r>
              <a:rPr lang="en-US" sz="1900" dirty="0" smtClean="0"/>
              <a:t> </a:t>
            </a:r>
            <a:r>
              <a:rPr lang="el-GR" sz="1900" dirty="0" smtClean="0"/>
              <a:t>ΥΠΟΣΧΟΜΕΝΕΣ </a:t>
            </a:r>
            <a:r>
              <a:rPr lang="el-GR" sz="1900" dirty="0"/>
              <a:t>ΑΓΟΡΕΣ ΠΧ ΚΙΝΑ, ΑΙΓΥΠΤΟ Κ.Α.</a:t>
            </a:r>
            <a:endParaRPr lang="en-US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1152128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 </a:t>
            </a:r>
            <a:r>
              <a:rPr lang="el-GR" sz="2000" b="1" dirty="0" smtClean="0"/>
              <a:t>ΠΑΡΑΔΕΙΓΜΑΤΑ</a:t>
            </a:r>
            <a:r>
              <a:rPr lang="en-US" sz="2000" b="1" dirty="0" smtClean="0"/>
              <a:t> </a:t>
            </a:r>
            <a:r>
              <a:rPr lang="el-GR" sz="2000" b="1" dirty="0" smtClean="0"/>
              <a:t>/</a:t>
            </a:r>
            <a:r>
              <a:rPr lang="el-GR" sz="2000" b="1" dirty="0"/>
              <a:t>ΑΠΟΤΕΛΕΣΜΑΤΑ ΒΕΛΤΙΣΤΩΝ </a:t>
            </a:r>
            <a:r>
              <a:rPr lang="el-GR" sz="2000" b="1" dirty="0" smtClean="0"/>
              <a:t>ΠΡΑΚΤΙΚΩΝ</a:t>
            </a:r>
            <a:endParaRPr lang="en-US" sz="2000" b="1" dirty="0" smtClean="0"/>
          </a:p>
          <a:p>
            <a:pPr marL="0" indent="0" algn="ctr">
              <a:buNone/>
            </a:pPr>
            <a:r>
              <a:rPr lang="en-US" sz="2000" b="1" dirty="0" smtClean="0"/>
              <a:t>      </a:t>
            </a:r>
            <a:r>
              <a:rPr lang="el-GR" sz="2000" b="1" dirty="0" smtClean="0"/>
              <a:t>ΠΧ </a:t>
            </a:r>
            <a:r>
              <a:rPr lang="el-GR" sz="2000" b="1" dirty="0"/>
              <a:t>ΡΩΣΙΑ ΚΑΙ ΟΥΚΡΑΝΙΑ</a:t>
            </a:r>
            <a:endParaRPr 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331" y="260648"/>
            <a:ext cx="682157" cy="73681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5" y="2235548"/>
            <a:ext cx="4412392" cy="299365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35548"/>
            <a:ext cx="4392488" cy="299365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686800" cy="838200"/>
          </a:xfrm>
        </p:spPr>
        <p:txBody>
          <a:bodyPr>
            <a:normAutofit/>
          </a:bodyPr>
          <a:lstStyle/>
          <a:p>
            <a:r>
              <a:rPr lang="el-GR" sz="2400" dirty="0"/>
              <a:t>ΚΥΡΙΕΣ ΠΡΟΚΛΗΣΕΙΣ: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94183" y="1340768"/>
            <a:ext cx="8686800" cy="64807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ΕΠΙΜΗΚΥΝΣΗ ΤΗΣ ΤΟΥΡΙΣΤΙΚΗΣ ΠΕΡΙΟΔΟΥ (ΜΑΡ-ΝΟΕΜ): </a:t>
            </a:r>
            <a:endParaRPr lang="en-US" sz="2400" dirty="0"/>
          </a:p>
          <a:p>
            <a:r>
              <a:rPr lang="el-GR" sz="2400" dirty="0" smtClean="0"/>
              <a:t>ΜΗΝΙΑΙΑ </a:t>
            </a:r>
            <a:r>
              <a:rPr lang="el-GR" sz="2400" dirty="0"/>
              <a:t>ΚΑΤΑΝΟΜΗ ΤΩΝ ΤΟΥΡΙΣΤΙΚΩΝ ΑΦΙΞΕΩΝ (2014-2016)</a:t>
            </a:r>
            <a:endParaRPr lang="en-US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632848" cy="471523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686800" cy="838200"/>
          </a:xfrm>
        </p:spPr>
        <p:txBody>
          <a:bodyPr>
            <a:normAutofit/>
          </a:bodyPr>
          <a:lstStyle/>
          <a:p>
            <a:r>
              <a:rPr lang="el-GR" sz="2400" dirty="0"/>
              <a:t>ΚΥΡΙΕΣ ΠΡΟΚΛΗΣΕΙΣ: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94183" y="1340768"/>
            <a:ext cx="8686800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/>
              <a:t>ΜΗΝΙΑΙΑ ΚΑΤΑΝΟΜΗ ΤΩΝ ΤΟΥΡΙΣΤΙΚΩΝ ΑΦΙΞΕΩΝ ΓΕΡΜΑΝΙΑΣ</a:t>
            </a:r>
            <a:endParaRPr lang="en-US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916832"/>
            <a:ext cx="7795825" cy="46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724128" y="5805264"/>
            <a:ext cx="108012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83768" y="5805264"/>
            <a:ext cx="158417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86800" cy="8382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ΙΔΙΟΤΗΤΑ ΝΗΣΟΥ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ΙΣΤΟΡΙΚΗ </a:t>
            </a:r>
            <a:r>
              <a:rPr lang="el-GR" sz="2400" dirty="0"/>
              <a:t>ΠΟΡΕΙΑ ΤΩΝ ΤΟΥΡΙΣΤΙΚΩΝ ΑΦΙΞΕΩΝ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848872" cy="5386481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686800" cy="838200"/>
          </a:xfrm>
        </p:spPr>
        <p:txBody>
          <a:bodyPr>
            <a:normAutofit/>
          </a:bodyPr>
          <a:lstStyle/>
          <a:p>
            <a:r>
              <a:rPr lang="el-GR" sz="2400" dirty="0"/>
              <a:t>ΚΥΡΙΕΣ ΠΡΟΚΛΗΣΕΙΣ: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94183" y="1268760"/>
            <a:ext cx="8686800" cy="11521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/>
              <a:t>ΑΝΑΠΤΥΞΗ ΕΞΕΙΔΙΚΕΥΜΕΝΩΝ ΜΟΡΦΩΝ ΤΟΥΡΙΣΜΟΥ ΓΙΑ ΔΡΑΣΤΙΚΗ ΑΥΞΗΣΗ ΤΟΥ ΧΕΙΜΕΡΙΝΟΥ ΤΟΥΡΙΣΜΟΥ  (ΝΟΕΜ-ΜΑΡ) &amp; </a:t>
            </a:r>
            <a:r>
              <a:rPr lang="en-GB" sz="2000" dirty="0"/>
              <a:t>BREAK DOWN HISTORICALLY</a:t>
            </a:r>
            <a:r>
              <a:rPr lang="el-GR" sz="2000" dirty="0"/>
              <a:t>: </a:t>
            </a:r>
            <a:r>
              <a:rPr lang="en-US" sz="2000" dirty="0"/>
              <a:t>TOTAL</a:t>
            </a:r>
            <a:r>
              <a:rPr lang="el-GR" sz="2000" dirty="0"/>
              <a:t> – </a:t>
            </a:r>
            <a:r>
              <a:rPr lang="en-US" sz="2000" dirty="0"/>
              <a:t>SUMMER </a:t>
            </a:r>
            <a:r>
              <a:rPr lang="el-GR" sz="2000" dirty="0"/>
              <a:t>– </a:t>
            </a:r>
            <a:r>
              <a:rPr lang="en-US" sz="2000" dirty="0"/>
              <a:t>WINTER</a:t>
            </a:r>
            <a:endParaRPr lang="en-US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99" y="2276872"/>
            <a:ext cx="777104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 rot="16200000">
            <a:off x="2009130" y="4767735"/>
            <a:ext cx="2533455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6200000">
            <a:off x="6730286" y="4367060"/>
            <a:ext cx="3316279" cy="432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686800" cy="838200"/>
          </a:xfrm>
        </p:spPr>
        <p:txBody>
          <a:bodyPr>
            <a:normAutofit/>
          </a:bodyPr>
          <a:lstStyle/>
          <a:p>
            <a:r>
              <a:rPr lang="el-GR" sz="2400" dirty="0"/>
              <a:t>ΚΥΡΙΕΣ ΠΡΟΚΛΗΣΕΙΣ: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94183" y="1340768"/>
            <a:ext cx="7650225" cy="93610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l-GR" sz="2000" dirty="0"/>
              <a:t>ΒΕΛΤΙΩΣΗ ΑΝΤΑΓΩΝΙΣΤΙΚΟΤΗΤΑΣ/ΤΟΥΡ. ΠΡΟΙΟΝΤΟΣ ΓΙΑ </a:t>
            </a:r>
            <a:r>
              <a:rPr lang="en-GB" sz="2000" dirty="0"/>
              <a:t>VALUE FOR MONEY</a:t>
            </a:r>
            <a:r>
              <a:rPr lang="el-GR" sz="2000" dirty="0"/>
              <a:t>: - ΠΙΝΑΚΑΣ ΜΕΡΙΔΙΟΥ ΑΓΟΡΑΣ ΑΠΟ ΤΟ ΣΥΝΟΛΟ ΤΟΥ ΜΕΣΟΓΕΙΑΚΟΥ </a:t>
            </a:r>
            <a:r>
              <a:rPr lang="el-GR" sz="2000" dirty="0" smtClean="0"/>
              <a:t>ΤΟΥΡΙΣΜΟΥ</a:t>
            </a:r>
            <a:endParaRPr lang="en-US" sz="2000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47169"/>
            <a:ext cx="6912768" cy="452612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3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72" y="142528"/>
            <a:ext cx="8686800" cy="838200"/>
          </a:xfrm>
        </p:spPr>
        <p:txBody>
          <a:bodyPr>
            <a:normAutofit fontScale="90000"/>
          </a:bodyPr>
          <a:lstStyle/>
          <a:p>
            <a:pPr lvl="0"/>
            <a:r>
              <a:rPr lang="el-G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ΔΗΜΙΟΥΡΓΙΑ ΥΦΥΠΟΥΡΓΕΙΟΥ ΤΟΥΡΙΣΜΟΥ ΓΙΑ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55365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lvl="1" algn="ctr"/>
            <a:r>
              <a:rPr lang="el-G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ΑΝΑΒΑΘΜΙΣΜΕΝΗ ΣΥΝΕΡΓΑΣΙΑ ΤΩΝ </a:t>
            </a: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STAKEHOLDERS </a:t>
            </a:r>
            <a:r>
              <a:rPr lang="el-G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ΤΟΥ ΤΟΥΡΙΣΜΟΥ ΓΙΑ ΠΡΟΩΘΗΣΗ ΤΗΣ ΚΥΠΡΟΥ </a:t>
            </a:r>
            <a:endParaRPr lang="en-GB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/>
            <a:endParaRPr lang="en-GB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/>
            <a:r>
              <a:rPr lang="el-G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ΑΝΤΙΜΕΤΩΠΙΣΗ ΓΡΑΦΕΙΟΚΡΑΤΙΑΣ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/>
            <a:endParaRPr lang="en-GB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/>
            <a:r>
              <a:rPr lang="el-G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ΥΛΟΠΟΙΗΣΗ ΤΟΥ ΝΕΟΥ ΣΤΡΑΤΗΓΙΚΟΥ ΣΧΕΔΙΟΥ </a:t>
            </a:r>
            <a:endParaRPr lang="en-GB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/>
            <a:endParaRPr lang="en-GB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/>
            <a:r>
              <a:rPr lang="el-G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ΥΛΟΠΟΙΗΣΗΣ </a:t>
            </a:r>
            <a:r>
              <a:rPr lang="el-G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ΣΧΕΔΙΩΝ </a:t>
            </a:r>
            <a:r>
              <a:rPr lang="el-G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ΔΡΑΣΗΣ</a:t>
            </a:r>
            <a:endParaRPr lang="en-GB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/>
            <a:endParaRPr lang="en-GB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/>
            <a:r>
              <a:rPr lang="el-G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ΑΜΕΣΟΤΗΤΑ ΣΤΗΝ ΛΗΨΗ ΔΙΟΡΘΩΤΙΚΩΝ ΜΕΤΡΩΝ 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/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/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/>
            <a:endParaRPr lang="en-GB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/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/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867600" cy="838200"/>
          </a:xfrm>
        </p:spPr>
        <p:txBody>
          <a:bodyPr>
            <a:normAutofit fontScale="90000"/>
          </a:bodyPr>
          <a:lstStyle/>
          <a:p>
            <a:pPr lvl="0"/>
            <a:r>
              <a:rPr lang="el-GR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ΕΔΡΑΙΩΣΗ ΣΥΝΕΡΓΑΣΙΩΝ ΜΕ ΓΕΙΤΟΝΙΚΕΣ ΧΩΡΕΣ:</a:t>
            </a:r>
            <a:r>
              <a:rPr lang="en-GB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026966"/>
          </a:xfrm>
        </p:spPr>
        <p:txBody>
          <a:bodyPr>
            <a:normAutofit/>
          </a:bodyPr>
          <a:lstStyle/>
          <a:p>
            <a:pPr lvl="1"/>
            <a:r>
              <a:rPr lang="el-G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ΓΙΑ ΔΙΕΙΣΔΥΣΗ ΣΕ ΜΑΚΡΙΝΕΣ ΑΓΟΡΕΣ ΩΣ ΜΕΡΟΣ 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</a:t>
            </a:r>
            <a:r>
              <a:rPr lang="el-G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 </a:t>
            </a:r>
            <a:r>
              <a:rPr lang="el-GR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ΠΡΟΟΡΙΣΜΟΥ</a:t>
            </a:r>
            <a:endParaRPr lang="en-GB" sz="2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GB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l-GR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ΓΙΑ </a:t>
            </a:r>
            <a:r>
              <a:rPr lang="el-G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ΑΝΤΙΜΕΤΩΠΙΣΗ ΤΗΣ </a:t>
            </a:r>
            <a:r>
              <a:rPr lang="el-GR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ΕΠΟΧΙΚΟΤΗΤΑΣ</a:t>
            </a:r>
            <a:endParaRPr lang="en-GB" sz="2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GB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l-GR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ΓΙΑ 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</a:t>
            </a:r>
            <a:r>
              <a:rPr lang="el-G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 </a:t>
            </a:r>
            <a:r>
              <a:rPr lang="el-G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ΣΥΝΕΡΓΑΣΙΕΣ ΜΕ ΑΕΡΟΠΟΡΙΚΕΣ </a:t>
            </a:r>
            <a:r>
              <a:rPr lang="en-GB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l-GR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ΕΤΑΙΡΕΙΕΣ/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l-G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l-G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./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l-G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l-G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l-G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.’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</a:p>
          <a:p>
            <a:endParaRPr lang="en-GB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06811"/>
            <a:ext cx="682157" cy="7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686800" cy="1916832"/>
          </a:xfrm>
        </p:spPr>
        <p:txBody>
          <a:bodyPr>
            <a:noAutofit/>
          </a:bodyPr>
          <a:lstStyle/>
          <a:p>
            <a:pPr lvl="0"/>
            <a:r>
              <a:rPr lang="el-GR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ΒΕΛΤΙΣΤΟΠΟΙΗΣΗ ΠΡΟΣΦΟΡΑΣ &amp; ΖΗΤΗΣΗΣ ΜΕ ΣΥΓΚΕΡΑΣΜΟ ΤΩΝ ΙΔΙΑΙΤΕΡΟΤΗΤΩΝ ΤΩΝ ΔΙΑΦΟΡΩΝ ΑΓΟΡΩΝ ΚΑΙ ΤΩΝ ΑΝΤΙΣΤΟΙΧΩΝ ΤΜΗΜΑΤΩΝ ΤΟΥΣ: </a:t>
            </a:r>
            <a:r>
              <a:rPr lang="en-GB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933056"/>
            <a:ext cx="8686800" cy="4525963"/>
          </a:xfrm>
        </p:spPr>
        <p:txBody>
          <a:bodyPr>
            <a:normAutofit/>
          </a:bodyPr>
          <a:lstStyle/>
          <a:p>
            <a:pPr lvl="1"/>
            <a:r>
              <a:rPr lang="el-G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ΕΥΡΩΠΑΙΚΕΣ 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 </a:t>
            </a:r>
            <a:r>
              <a:rPr lang="el-G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ΑΣΙΑΤΙΚΕΣ ΑΓΟΡΕΣ </a:t>
            </a:r>
            <a:r>
              <a:rPr lang="en-GB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</a:t>
            </a:r>
            <a:r>
              <a:rPr lang="el-GR" sz="3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</a:t>
            </a:r>
            <a:r>
              <a:rPr lang="el-GR" sz="2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ΒΕΛΤΙΩΣΗ</a:t>
            </a:r>
            <a:r>
              <a:rPr lang="el-G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ΕΠΟΧΙΚΟΤΗΤΑΣ</a:t>
            </a:r>
            <a:endParaRPr lang="en-GB" sz="2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39" y="75591"/>
            <a:ext cx="8686800" cy="1202822"/>
          </a:xfrm>
        </p:spPr>
        <p:txBody>
          <a:bodyPr>
            <a:normAutofit/>
          </a:bodyPr>
          <a:lstStyle/>
          <a:p>
            <a:r>
              <a:rPr lang="el-GR" sz="2000" dirty="0"/>
              <a:t>ΤΟ ΟΡΑΜΑ ΜΑΣ ΤΩΝ 3.5 ΕΚ. ΤΟΥΡΙΣΤΩΝ ΕΤΗΣΙΑ ΓΙΝΕΤΑΙ ΣΥΝΤΟΜΑ ΠΡΑΓΜΑΤΙΚΟΤΗΤΑ ΕΝΩ Ο ΜΑΚΡΟΠΡΟΘΕΣΜΟΣ </a:t>
            </a:r>
            <a:r>
              <a:rPr lang="el-GR" sz="2000" dirty="0" smtClean="0"/>
              <a:t>ΣΤΟΧΟΣ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ΤΩΝ </a:t>
            </a:r>
            <a:r>
              <a:rPr lang="el-GR" sz="2000" dirty="0"/>
              <a:t>5 ΕΚ. ΕΤΗΣΙΑ ΔΕΝ ΦΑΝΤΑΖΕΙ  ΠΛΕΟΝ ΩΣ ΕΞΩΠΡΑΓΜΑΤΙΚΟΣ: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52" y="1340768"/>
            <a:ext cx="9121147" cy="11521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l-GR" sz="1800" dirty="0"/>
              <a:t>ΠΙΝΑΚΑΣ ΜΕΣΟΠΡΟΘΕΣΜΩΝ ΑΓΟΡΩΝ ΣΤΟΧΩΝ ΓΙΑ 3.5-4.0 ΕΚ. ΤΟΥΡΙΣΤΕΣ ΕΤΗΣΙΑ</a:t>
            </a:r>
            <a:endParaRPr lang="en-US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718558"/>
              </p:ext>
            </p:extLst>
          </p:nvPr>
        </p:nvGraphicFramePr>
        <p:xfrm>
          <a:off x="469665" y="1844824"/>
          <a:ext cx="8009728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111"/>
                <a:gridCol w="1581753"/>
                <a:gridCol w="2002432"/>
                <a:gridCol w="2002432"/>
              </a:tblGrid>
              <a:tr h="106303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TARGET – MARKET</a:t>
                      </a:r>
                      <a:endParaRPr lang="en-GB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TOURIST ARRIVALS 2013</a:t>
                      </a:r>
                      <a:endParaRPr lang="en-GB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TARGETED TOURIST ARRIVALS IN 5 YEARS</a:t>
                      </a:r>
                      <a:endParaRPr lang="en-GB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TOURIST ARRIVALS</a:t>
                      </a:r>
                      <a:r>
                        <a:rPr lang="en-GB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2016</a:t>
                      </a:r>
                      <a:endParaRPr lang="en-GB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2708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UK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1m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1.5m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1.16 m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2708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Germany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110,000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500,000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124,000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72403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Scandinavian</a:t>
                      </a:r>
                      <a:r>
                        <a:rPr lang="en-GB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Markets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250,000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500,000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210,000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2708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Russia &amp; C.I.S.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600,000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m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782,000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2708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Ukraine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35,000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100,000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62,000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2708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Israel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40,000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100,000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149,000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2708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Middle East/Gulf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55,000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200,000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120,000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72403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BRICS with priority</a:t>
                      </a:r>
                      <a:r>
                        <a:rPr lang="en-GB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China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100,000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2,700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2708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Turkey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???...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27087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n-GB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2.4</a:t>
                      </a:r>
                      <a:r>
                        <a:rPr lang="en-GB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</a:t>
                      </a:r>
                      <a:endParaRPr lang="en-GB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lang="en-GB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</a:t>
                      </a:r>
                      <a:endParaRPr lang="en-GB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r>
                        <a:rPr lang="en-GB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</a:t>
                      </a:r>
                      <a:endParaRPr lang="en-GB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4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39" y="75591"/>
            <a:ext cx="8686800" cy="1202822"/>
          </a:xfrm>
        </p:spPr>
        <p:txBody>
          <a:bodyPr>
            <a:normAutofit/>
          </a:bodyPr>
          <a:lstStyle/>
          <a:p>
            <a:r>
              <a:rPr lang="el-GR" sz="2000" dirty="0"/>
              <a:t>ΤΟ ΟΡΑΜΑ ΜΑΣ ΤΩΝ 3.5 ΕΚ. ΤΟΥΡΙΣΤΩΝ ΕΤΗΣΙΑ ΓΙΝΕΤΑΙ ΣΥΝΤΟΜΑ ΠΡΑΓΜΑΤΙΚΟΤΗΤΑ ΕΝΩ Ο ΜΑΚΡΟΠΡΟΘΕΣΜΟΣ </a:t>
            </a:r>
            <a:r>
              <a:rPr lang="el-GR" sz="2000" dirty="0" smtClean="0"/>
              <a:t>ΣΤΟΧΟΣ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ΤΩΝ </a:t>
            </a:r>
            <a:r>
              <a:rPr lang="el-GR" sz="2000" dirty="0"/>
              <a:t>5 ΕΚ. ΕΤΗΣΙΑ ΔΕΝ ΦΑΝΤΑΖΕΙ  ΠΛΕΟΝ ΩΣ ΕΞΩΠΡΑΓΜΑΤΙΚΟΣ: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252536" y="1340768"/>
            <a:ext cx="9121147" cy="11521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l-GR" sz="1800" dirty="0"/>
              <a:t>ΠΙΝΑΚΑΣ ΣΕ ΣΥΓΚΡΙΣΗ ΜΕ </a:t>
            </a:r>
            <a:r>
              <a:rPr lang="en-GB" sz="1800" dirty="0"/>
              <a:t>DUBAI </a:t>
            </a:r>
            <a:r>
              <a:rPr lang="el-GR" sz="1800" dirty="0"/>
              <a:t>ΓΙΑ ΑΝΑΔΕΙΞΗ ΤΗΣ ΚΥΠΡΟΥ ΩΣ ΤΟΥ ΔΥΝΗΤΙΚΑ ΝΕΟΥ ΚΟΜΒΟΥ – </a:t>
            </a:r>
            <a:r>
              <a:rPr lang="en-GB" sz="1800" dirty="0"/>
              <a:t>HUB </a:t>
            </a:r>
            <a:r>
              <a:rPr lang="el-GR" sz="1800" dirty="0"/>
              <a:t>ΤΗΣ ΠΕΡΙΟΧΗΣ</a:t>
            </a:r>
            <a:endParaRPr lang="en-US" sz="1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45474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8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each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075" y="-239713"/>
            <a:ext cx="11520488" cy="750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313" y="476250"/>
            <a:ext cx="4608512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Thank you for your attention</a:t>
            </a:r>
            <a:endParaRPr lang="el-GR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l-GR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5" descr="cha logo 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476250"/>
            <a:ext cx="5492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6309320"/>
            <a:ext cx="5400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www.cyprushotelassociation.org</a:t>
            </a:r>
            <a:endParaRPr lang="el-GR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l-GR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86800" cy="838200"/>
          </a:xfrm>
        </p:spPr>
        <p:txBody>
          <a:bodyPr>
            <a:normAutofit/>
          </a:bodyPr>
          <a:lstStyle/>
          <a:p>
            <a:r>
              <a:rPr lang="el-GR" sz="2400" dirty="0"/>
              <a:t>ΣΗΜΑΣΙΑ ΓΕΩΓΡΑΦΙΚΗΣ </a:t>
            </a:r>
            <a:r>
              <a:rPr lang="el-GR" sz="2400" dirty="0" smtClean="0"/>
              <a:t>ΘΕΣΗΣ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&amp; </a:t>
            </a:r>
            <a:r>
              <a:rPr lang="el-GR" sz="2400" dirty="0"/>
              <a:t>ΚΑΤΑΝΟΜΗ ΑΦΙΞΕΩΝ ΑΠΟ ΚΥΡΙΕΣ ΑΓΟΡΕΣ/ΗΠΕΙΡΟΥΣ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12776"/>
            <a:ext cx="7526755" cy="529606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86800" cy="838200"/>
          </a:xfrm>
        </p:spPr>
        <p:txBody>
          <a:bodyPr>
            <a:normAutofit/>
          </a:bodyPr>
          <a:lstStyle/>
          <a:p>
            <a:r>
              <a:rPr lang="el-GR" sz="2400" dirty="0"/>
              <a:t>ΑΝΤΙΣΤΟΙΧΙΑ &amp; ΑΛΛΗΛΟ-ΕΞΑΡΤΗΣΗ ΜΕΤΑΞΥ ΕΠΙΒΑΤΙΚΗΣ ΚΙΝΗΣΗΣ ΚΑΙ ΤΟΥΡΙΣΤΙΚΩΝ ΑΦΙΞΕΩΝ </a:t>
            </a:r>
            <a:r>
              <a:rPr lang="el-GR" sz="2400" dirty="0" smtClean="0"/>
              <a:t>(2016</a:t>
            </a:r>
            <a:r>
              <a:rPr lang="el-GR" sz="2400" dirty="0"/>
              <a:t>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8" y="1412776"/>
            <a:ext cx="7727776" cy="503322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86800" cy="838200"/>
          </a:xfrm>
        </p:spPr>
        <p:txBody>
          <a:bodyPr>
            <a:normAutofit/>
          </a:bodyPr>
          <a:lstStyle/>
          <a:p>
            <a:r>
              <a:rPr lang="el-GR" sz="2400" dirty="0"/>
              <a:t>ΣΗΜΑΣΙΑ </a:t>
            </a:r>
            <a:r>
              <a:rPr lang="el-GR" sz="2400" dirty="0" smtClean="0"/>
              <a:t>ΠΡΟΣΒΑΣΙΜΟΤΗΤΑΣ: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ΠΟΛΙΤΙΚΗ  </a:t>
            </a:r>
            <a:r>
              <a:rPr lang="el-GR" sz="2400" dirty="0"/>
              <a:t>«OPEN SKIES» &amp; ΟΙ ΕΠΙΠΤΩΣΕΙΣ ΤΗΣ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  <p:pic>
        <p:nvPicPr>
          <p:cNvPr id="4098" name="Picture 2" descr="C:\Users\Stelios\Desktop\molumen-world-map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28" y="1628800"/>
            <a:ext cx="848998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elios\Desktop\CYY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628871" cy="3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c 2"/>
          <p:cNvSpPr/>
          <p:nvPr/>
        </p:nvSpPr>
        <p:spPr>
          <a:xfrm rot="18980700">
            <a:off x="3723536" y="3285492"/>
            <a:ext cx="3206762" cy="91244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238971">
            <a:off x="2350746" y="3605118"/>
            <a:ext cx="5161615" cy="260009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4663365">
            <a:off x="2860926" y="3285493"/>
            <a:ext cx="3206762" cy="912440"/>
          </a:xfrm>
          <a:prstGeom prst="arc">
            <a:avLst>
              <a:gd name="adj1" fmla="val 16200000"/>
              <a:gd name="adj2" fmla="val 2116160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2206585" y="2924944"/>
            <a:ext cx="2724968" cy="2376772"/>
          </a:xfrm>
          <a:prstGeom prst="arc">
            <a:avLst>
              <a:gd name="adj1" fmla="val 12635637"/>
              <a:gd name="adj2" fmla="val 19928595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2123728" y="2168606"/>
            <a:ext cx="2724968" cy="2376772"/>
          </a:xfrm>
          <a:prstGeom prst="arc">
            <a:avLst>
              <a:gd name="adj1" fmla="val 16199999"/>
              <a:gd name="adj2" fmla="val 51401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8980700">
            <a:off x="1401792" y="4539372"/>
            <a:ext cx="3873553" cy="92021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r>
              <a:rPr lang="el-GR" sz="2400" dirty="0"/>
              <a:t>ΕΝΙΣΧΥΣΗ ΥΦΙΣΤΑΜΕΝΩΝ </a:t>
            </a:r>
            <a:r>
              <a:rPr lang="el-GR" sz="2400" dirty="0" smtClean="0"/>
              <a:t>ΑΓΟΡΩΝ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ΠΙΝΑΚΑΣ </a:t>
            </a:r>
            <a:r>
              <a:rPr lang="el-GR" sz="2400" dirty="0"/>
              <a:t>ΑΠΩΛΕΙΩΝ-GAPS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637293" cy="532805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02568"/>
            <a:ext cx="8686800" cy="838200"/>
          </a:xfrm>
        </p:spPr>
        <p:txBody>
          <a:bodyPr>
            <a:normAutofit/>
          </a:bodyPr>
          <a:lstStyle/>
          <a:p>
            <a:r>
              <a:rPr lang="el-GR" sz="2400" dirty="0"/>
              <a:t>ΑΓΟΡΕΣ ΣΕ ΑΝΑΠΤΥΞΙΑΚΗ ΤΡΟΧΙΑ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4901"/>
            <a:ext cx="7992888" cy="547847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4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02568"/>
            <a:ext cx="8686800" cy="838200"/>
          </a:xfrm>
        </p:spPr>
        <p:txBody>
          <a:bodyPr>
            <a:normAutofit/>
          </a:bodyPr>
          <a:lstStyle/>
          <a:p>
            <a:r>
              <a:rPr lang="el-GR" sz="2400" dirty="0"/>
              <a:t>ΑΓΟΡΕΣ ΣΕ ΑΝΑΠΤΥΞΙΑΚΗ ΤΡΟΧΙΑ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7"/>
            <a:ext cx="7848872" cy="534931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02568"/>
            <a:ext cx="8686800" cy="838200"/>
          </a:xfrm>
        </p:spPr>
        <p:txBody>
          <a:bodyPr>
            <a:normAutofit/>
          </a:bodyPr>
          <a:lstStyle/>
          <a:p>
            <a:r>
              <a:rPr lang="el-GR" sz="2400" dirty="0"/>
              <a:t>ΑΓΟΡΕΣ ΣΕ ΑΝΑΠΤΥΞΙΑΚΗ ΤΡΟΧΙΑ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5" y="260648"/>
            <a:ext cx="682157" cy="736812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818469" cy="532859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1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264</TotalTime>
  <Words>456</Words>
  <Application>Microsoft Office PowerPoint</Application>
  <PresentationFormat>On-screen Show (4:3)</PresentationFormat>
  <Paragraphs>119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Trek</vt:lpstr>
      <vt:lpstr>PowerPoint Presentation</vt:lpstr>
      <vt:lpstr>ΙΔΙΟΤΗΤΑ ΝΗΣΟΥ ΙΣΤΟΡΙΚΗ ΠΟΡΕΙΑ ΤΩΝ ΤΟΥΡΙΣΤΙΚΩΝ ΑΦΙΞΕΩΝ</vt:lpstr>
      <vt:lpstr>ΣΗΜΑΣΙΑ ΓΕΩΓΡΑΦΙΚΗΣ ΘΕΣΗΣ &amp; ΚΑΤΑΝΟΜΗ ΑΦΙΞΕΩΝ ΑΠΟ ΚΥΡΙΕΣ ΑΓΟΡΕΣ/ΗΠΕΙΡΟΥΣ</vt:lpstr>
      <vt:lpstr>ΑΝΤΙΣΤΟΙΧΙΑ &amp; ΑΛΛΗΛΟ-ΕΞΑΡΤΗΣΗ ΜΕΤΑΞΥ ΕΠΙΒΑΤΙΚΗΣ ΚΙΝΗΣΗΣ ΚΑΙ ΤΟΥΡΙΣΤΙΚΩΝ ΑΦΙΞΕΩΝ (2016)</vt:lpstr>
      <vt:lpstr>ΣΗΜΑΣΙΑ ΠΡΟΣΒΑΣΙΜΟΤΗΤΑΣ: ΠΟΛΙΤΙΚΗ  «OPEN SKIES» &amp; ΟΙ ΕΠΙΠΤΩΣΕΙΣ ΤΗΣ </vt:lpstr>
      <vt:lpstr>ΕΝΙΣΧΥΣΗ ΥΦΙΣΤΑΜΕΝΩΝ ΑΓΟΡΩΝ ΠΙΝΑΚΑΣ ΑΠΩΛΕΙΩΝ-GAPS</vt:lpstr>
      <vt:lpstr>ΑΓΟΡΕΣ ΣΕ ΑΝΑΠΤΥΞΙΑΚΗ ΤΡΟΧΙΑ</vt:lpstr>
      <vt:lpstr>ΑΓΟΡΕΣ ΣΕ ΑΝΑΠΤΥΞΙΑΚΗ ΤΡΟΧΙΑ</vt:lpstr>
      <vt:lpstr>ΑΓΟΡΕΣ ΣΕ ΑΝΑΠΤΥΞΙΑΚΗ ΤΡΟΧΙΑ</vt:lpstr>
      <vt:lpstr>ΑΓΟΡΕΣ ΣΕ ΑΝΑΠΤΥΞΙΑΚΗ ΤΡΟΧΙΑ</vt:lpstr>
      <vt:lpstr>ΑΓΟΡΕΣ ΣΕ ΑΝΑΠΤΥΞΙΑΚΗ ΤΡΟΧΙΑ</vt:lpstr>
      <vt:lpstr>ΑΓΟΡΕΣ ΣΕ ΦΘΙΝΟΥΣΑ ΠΟΡΕΙΑ</vt:lpstr>
      <vt:lpstr>ΑΓΟΡΕΣ ΣΕ ΦΘΙΝΟΥΣΑ ΠΟΡΕΙΑ</vt:lpstr>
      <vt:lpstr>ΕΝΙΣΧΥΣΗ ΥΠΟΒΑΘΜΙΣΜΕΝΩΝ ΓΕΙΤΟΝΙΚΩΝ ΑΓΟΡΩΝ:</vt:lpstr>
      <vt:lpstr>ΑΝΟΙΓΜΑ/ ΑΝΑΠΤΥΞΗ ΝΕΩΝ ΑΓΟΡΩΝ:</vt:lpstr>
      <vt:lpstr>BRICS &amp; CALYPSO EU PROGRAM  AS THE ANTIDOTES TO SEASONALITY AND FOR  THE  DEVELOPMENT OF SOCIAL TOURISM  IN EUROPE</vt:lpstr>
      <vt:lpstr>ΣΗΜΑΣΙΑ ΔΙΕΥΚΟΛΥΝΣΗΣ ΘΕΩΡΗΣΗΣ ΔΙΑΒΑΤΗΡΙΩΝ /VISA FACILITATION &amp; ΕΠΕΚΤΑΣΗ ΣΕ ΝΕΕΣ ΠΟΛΛΑ ΥΠΟΣΧΟΜΕΝΕΣ ΑΓΟΡΕΣ ΠΧ ΚΙΝΑ, ΑΙΓΥΠΤΟ Κ.Α.</vt:lpstr>
      <vt:lpstr>ΚΥΡΙΕΣ ΠΡΟΚΛΗΣΕΙΣ:</vt:lpstr>
      <vt:lpstr>ΚΥΡΙΕΣ ΠΡΟΚΛΗΣΕΙΣ:</vt:lpstr>
      <vt:lpstr>ΚΥΡΙΕΣ ΠΡΟΚΛΗΣΕΙΣ:</vt:lpstr>
      <vt:lpstr>ΚΥΡΙΕΣ ΠΡΟΚΛΗΣΕΙΣ:</vt:lpstr>
      <vt:lpstr>ΔΗΜΙΟΥΡΓΙΑ ΥΦΥΠΟΥΡΓΕΙΟΥ ΤΟΥΡΙΣΜΟΥ ΓΙΑ: </vt:lpstr>
      <vt:lpstr>ΕΔΡΑΙΩΣΗ ΣΥΝΕΡΓΑΣΙΩΝ ΜΕ ΓΕΙΤΟΝΙΚΕΣ ΧΩΡΕΣ: </vt:lpstr>
      <vt:lpstr>ΒΕΛΤΙΣΤΟΠΟΙΗΣΗ ΠΡΟΣΦΟΡΑΣ &amp; ΖΗΤΗΣΗΣ ΜΕ ΣΥΓΚΕΡΑΣΜΟ ΤΩΝ ΙΔΙΑΙΤΕΡΟΤΗΤΩΝ ΤΩΝ ΔΙΑΦΟΡΩΝ ΑΓΟΡΩΝ ΚΑΙ ΤΩΝ ΑΝΤΙΣΤΟΙΧΩΝ ΤΜΗΜΑΤΩΝ ΤΟΥΣ:  </vt:lpstr>
      <vt:lpstr>ΤΟ ΟΡΑΜΑ ΜΑΣ ΤΩΝ 3.5 ΕΚ. ΤΟΥΡΙΣΤΩΝ ΕΤΗΣΙΑ ΓΙΝΕΤΑΙ ΣΥΝΤΟΜΑ ΠΡΑΓΜΑΤΙΚΟΤΗΤΑ ΕΝΩ Ο ΜΑΚΡΟΠΡΟΘΕΣΜΟΣ ΣΤΟΧΟΣ ΤΩΝ 5 ΕΚ. ΕΤΗΣΙΑ ΔΕΝ ΦΑΝΤΑΖΕΙ  ΠΛΕΟΝ ΩΣ ΕΞΩΠΡΑΓΜΑΤΙΚΟΣ:</vt:lpstr>
      <vt:lpstr>ΤΟ ΟΡΑΜΑ ΜΑΣ ΤΩΝ 3.5 ΕΚ. ΤΟΥΡΙΣΤΩΝ ΕΤΗΣΙΑ ΓΙΝΕΤΑΙ ΣΥΝΤΟΜΑ ΠΡΑΓΜΑΤΙΚΟΤΗΤΑ ΕΝΩ Ο ΜΑΚΡΟΠΡΟΘΕΣΜΟΣ ΣΤΟΧΟΣ ΤΩΝ 5 ΕΚ. ΕΤΗΣΙΑ ΔΕΝ ΦΑΝΤΑΖΕΙ  ΠΛΕΟΝ ΩΣ ΕΞΩΠΡΑΓΜΑΤΙΚΟΣ: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</dc:creator>
  <cp:lastModifiedBy>Elli</cp:lastModifiedBy>
  <cp:revision>29</cp:revision>
  <cp:lastPrinted>2017-04-27T13:50:53Z</cp:lastPrinted>
  <dcterms:created xsi:type="dcterms:W3CDTF">2017-04-27T13:24:02Z</dcterms:created>
  <dcterms:modified xsi:type="dcterms:W3CDTF">2017-05-02T14:03:31Z</dcterms:modified>
</cp:coreProperties>
</file>