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9" d="100"/>
          <a:sy n="89" d="100"/>
        </p:scale>
        <p:origin x="10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6619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22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58155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9423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217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6370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93902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68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6276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837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77419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476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975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3162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87861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5/4/2017</a:t>
            </a:fld>
            <a:endParaRPr lang="en-US" dirty="0"/>
          </a:p>
        </p:txBody>
      </p:sp>
    </p:spTree>
    <p:extLst>
      <p:ext uri="{BB962C8B-B14F-4D97-AF65-F5344CB8AC3E}">
        <p14:creationId xmlns:p14="http://schemas.microsoft.com/office/powerpoint/2010/main" val="3667557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06855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178638"/>
          </a:xfrm>
        </p:spPr>
        <p:txBody>
          <a:bodyPr/>
          <a:lstStyle/>
          <a:p>
            <a:pPr algn="ctr"/>
            <a:r>
              <a:rPr lang="el-GR" sz="2000" b="1" dirty="0">
                <a:solidFill>
                  <a:srgbClr val="0070C0"/>
                </a:solidFill>
                <a:latin typeface="Arial" panose="020B0604020202020204" pitchFamily="34" charset="0"/>
                <a:cs typeface="Arial" panose="020B0604020202020204" pitchFamily="34" charset="0"/>
              </a:rPr>
              <a:t>ΑΕΡΟΜΕΤΑΦΟΡΕΣ ΣΤΗΝ ΚΥΠΡΟ</a:t>
            </a:r>
            <a:br>
              <a:rPr lang="el-GR" sz="2000" b="1" dirty="0">
                <a:solidFill>
                  <a:srgbClr val="0070C0"/>
                </a:solidFill>
                <a:latin typeface="Arial" panose="020B0604020202020204" pitchFamily="34" charset="0"/>
                <a:cs typeface="Arial" panose="020B0604020202020204" pitchFamily="34" charset="0"/>
              </a:rPr>
            </a:br>
            <a:r>
              <a:rPr lang="el-GR" sz="2000" b="1" dirty="0">
                <a:solidFill>
                  <a:srgbClr val="0070C0"/>
                </a:solidFill>
                <a:latin typeface="Arial" panose="020B0604020202020204" pitchFamily="34" charset="0"/>
                <a:cs typeface="Arial" panose="020B0604020202020204" pitchFamily="34" charset="0"/>
              </a:rPr>
              <a:t> </a:t>
            </a:r>
            <a:br>
              <a:rPr lang="el-GR" sz="2000" b="1" dirty="0">
                <a:solidFill>
                  <a:srgbClr val="0070C0"/>
                </a:solidFill>
                <a:latin typeface="Arial" panose="020B0604020202020204" pitchFamily="34" charset="0"/>
                <a:cs typeface="Arial" panose="020B0604020202020204" pitchFamily="34" charset="0"/>
              </a:rPr>
            </a:br>
            <a:r>
              <a:rPr lang="el-GR" sz="2000" b="1" dirty="0">
                <a:solidFill>
                  <a:srgbClr val="0070C0"/>
                </a:solidFill>
                <a:latin typeface="Arial" panose="020B0604020202020204" pitchFamily="34" charset="0"/>
                <a:cs typeface="Arial" panose="020B0604020202020204" pitchFamily="34" charset="0"/>
              </a:rPr>
              <a:t>ΠΡΟΚΛΗΣΕΙΣ ΚΑΙ ΕΥΚΑΙΡΙΕΣ / ΣΗΜΑΣΙΑ ΓΙΑ ΤΟΥΡΙΣΜΟ</a:t>
            </a:r>
          </a:p>
        </p:txBody>
      </p:sp>
      <p:sp>
        <p:nvSpPr>
          <p:cNvPr id="3" name="Subtitle 2"/>
          <p:cNvSpPr>
            <a:spLocks noGrp="1"/>
          </p:cNvSpPr>
          <p:nvPr>
            <p:ph type="subTitle" idx="1"/>
          </p:nvPr>
        </p:nvSpPr>
        <p:spPr>
          <a:xfrm>
            <a:off x="4425064" y="5943429"/>
            <a:ext cx="7766936" cy="797614"/>
          </a:xfrm>
        </p:spPr>
        <p:txBody>
          <a:bodyPr>
            <a:normAutofit/>
          </a:bodyPr>
          <a:lstStyle/>
          <a:p>
            <a:r>
              <a:rPr lang="en-GB" sz="1300" dirty="0">
                <a:solidFill>
                  <a:srgbClr val="002060"/>
                </a:solidFill>
              </a:rPr>
              <a:t>By Vasilis Stamataris – F Inst TT, ITC </a:t>
            </a:r>
          </a:p>
          <a:p>
            <a:r>
              <a:rPr lang="en-GB" sz="1300" dirty="0">
                <a:solidFill>
                  <a:srgbClr val="002060"/>
                </a:solidFill>
              </a:rPr>
              <a:t>Vice President ACTA, Chairman IATA APJC-CY</a:t>
            </a:r>
            <a:endParaRPr lang="el-GR" sz="1300" dirty="0">
              <a:solidFill>
                <a:srgbClr val="002060"/>
              </a:solidFill>
            </a:endParaRPr>
          </a:p>
        </p:txBody>
      </p:sp>
    </p:spTree>
    <p:extLst>
      <p:ext uri="{BB962C8B-B14F-4D97-AF65-F5344CB8AC3E}">
        <p14:creationId xmlns:p14="http://schemas.microsoft.com/office/powerpoint/2010/main" val="39213420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00B0F0"/>
                </a:solidFill>
                <a:latin typeface="Arial" panose="020B0604020202020204" pitchFamily="34" charset="0"/>
                <a:cs typeface="Arial" panose="020B0604020202020204" pitchFamily="34" charset="0"/>
              </a:rPr>
              <a:t>Νέα Θεωρία……</a:t>
            </a:r>
          </a:p>
        </p:txBody>
      </p:sp>
      <p:pic>
        <p:nvPicPr>
          <p:cNvPr id="5" name="Content Placeholder 4"/>
          <p:cNvPicPr>
            <a:picLocks noGrp="1" noChangeAspect="1"/>
          </p:cNvPicPr>
          <p:nvPr>
            <p:ph idx="1"/>
          </p:nvPr>
        </p:nvPicPr>
        <p:blipFill>
          <a:blip r:embed="rId2"/>
          <a:stretch>
            <a:fillRect/>
          </a:stretch>
        </p:blipFill>
        <p:spPr>
          <a:xfrm>
            <a:off x="1525853" y="2160588"/>
            <a:ext cx="6900332" cy="3881437"/>
          </a:xfrm>
        </p:spPr>
      </p:pic>
      <p:sp>
        <p:nvSpPr>
          <p:cNvPr id="3" name="Rectangle 2"/>
          <p:cNvSpPr/>
          <p:nvPr/>
        </p:nvSpPr>
        <p:spPr>
          <a:xfrm>
            <a:off x="6096000" y="6211669"/>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88440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B0F0"/>
                </a:solidFill>
                <a:latin typeface="Arial" panose="020B0604020202020204" pitchFamily="34" charset="0"/>
                <a:cs typeface="Arial" panose="020B0604020202020204" pitchFamily="34" charset="0"/>
              </a:rPr>
              <a:t>……</a:t>
            </a:r>
            <a:r>
              <a:rPr lang="el-GR" dirty="0">
                <a:solidFill>
                  <a:srgbClr val="00B0F0"/>
                </a:solidFill>
                <a:latin typeface="Arial" panose="020B0604020202020204" pitchFamily="34" charset="0"/>
                <a:cs typeface="Arial" panose="020B0604020202020204" pitchFamily="34" charset="0"/>
              </a:rPr>
              <a:t>Ο Κτηνοτρόφος </a:t>
            </a:r>
            <a:r>
              <a:rPr lang="en-GB" dirty="0">
                <a:solidFill>
                  <a:srgbClr val="00B0F0"/>
                </a:solidFill>
                <a:latin typeface="Arial" panose="020B0604020202020204" pitchFamily="34" charset="0"/>
                <a:cs typeface="Arial" panose="020B0604020202020204" pitchFamily="34" charset="0"/>
              </a:rPr>
              <a:t>!!!</a:t>
            </a:r>
            <a:endParaRPr lang="el-GR" dirty="0">
              <a:solidFill>
                <a:srgbClr val="00B0F0"/>
              </a:solidFill>
              <a:latin typeface="Arial" panose="020B0604020202020204" pitchFamily="34" charset="0"/>
              <a:cs typeface="Arial" panose="020B0604020202020204" pitchFamily="34" charset="0"/>
            </a:endParaRPr>
          </a:p>
        </p:txBody>
      </p:sp>
      <p:pic>
        <p:nvPicPr>
          <p:cNvPr id="5" name="Content Placeholder 4"/>
          <p:cNvPicPr>
            <a:picLocks noGrp="1" noChangeAspect="1"/>
          </p:cNvPicPr>
          <p:nvPr>
            <p:ph idx="1"/>
          </p:nvPr>
        </p:nvPicPr>
        <p:blipFill>
          <a:blip r:embed="rId2"/>
          <a:stretch>
            <a:fillRect/>
          </a:stretch>
        </p:blipFill>
        <p:spPr>
          <a:xfrm>
            <a:off x="1525853" y="2160588"/>
            <a:ext cx="6900332" cy="3881437"/>
          </a:xfrm>
        </p:spPr>
      </p:pic>
      <p:sp>
        <p:nvSpPr>
          <p:cNvPr id="3" name="Rectangle 2"/>
          <p:cNvSpPr/>
          <p:nvPr/>
        </p:nvSpPr>
        <p:spPr>
          <a:xfrm>
            <a:off x="6096000" y="6211669"/>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205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rgbClr val="00B0F0"/>
                </a:solidFill>
              </a:rPr>
              <a:t>….Τώρα. Ποιος ξεκίνησε πρώτος ???</a:t>
            </a:r>
          </a:p>
        </p:txBody>
      </p:sp>
      <p:pic>
        <p:nvPicPr>
          <p:cNvPr id="5" name="Content Placeholder 4"/>
          <p:cNvPicPr>
            <a:picLocks noGrp="1" noChangeAspect="1"/>
          </p:cNvPicPr>
          <p:nvPr>
            <p:ph idx="1"/>
          </p:nvPr>
        </p:nvPicPr>
        <p:blipFill>
          <a:blip r:embed="rId2"/>
          <a:stretch>
            <a:fillRect/>
          </a:stretch>
        </p:blipFill>
        <p:spPr>
          <a:xfrm>
            <a:off x="1092004" y="2137654"/>
            <a:ext cx="7482818" cy="3995825"/>
          </a:xfrm>
        </p:spPr>
      </p:pic>
      <p:sp>
        <p:nvSpPr>
          <p:cNvPr id="3" name="Rectangle 2"/>
          <p:cNvSpPr/>
          <p:nvPr/>
        </p:nvSpPr>
        <p:spPr>
          <a:xfrm>
            <a:off x="6096000" y="6340733"/>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465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0070C0"/>
                </a:solidFill>
              </a:rPr>
              <a:t>…φυσικά ο Τουριστικός Πράκτορας !!!</a:t>
            </a:r>
          </a:p>
        </p:txBody>
      </p:sp>
      <p:pic>
        <p:nvPicPr>
          <p:cNvPr id="5" name="Content Placeholder 4"/>
          <p:cNvPicPr>
            <a:picLocks noGrp="1" noChangeAspect="1"/>
          </p:cNvPicPr>
          <p:nvPr>
            <p:ph idx="1"/>
          </p:nvPr>
        </p:nvPicPr>
        <p:blipFill>
          <a:blip r:embed="rId2"/>
          <a:stretch>
            <a:fillRect/>
          </a:stretch>
        </p:blipFill>
        <p:spPr>
          <a:xfrm>
            <a:off x="677334" y="1667184"/>
            <a:ext cx="3671382" cy="4895177"/>
          </a:xfrm>
        </p:spPr>
      </p:pic>
      <p:sp>
        <p:nvSpPr>
          <p:cNvPr id="3" name="Rectangle 2"/>
          <p:cNvSpPr/>
          <p:nvPr/>
        </p:nvSpPr>
        <p:spPr>
          <a:xfrm>
            <a:off x="6096000" y="6365557"/>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
        <p:nvSpPr>
          <p:cNvPr id="4" name="Rectangle 3"/>
          <p:cNvSpPr/>
          <p:nvPr/>
        </p:nvSpPr>
        <p:spPr>
          <a:xfrm>
            <a:off x="4348716" y="3456710"/>
            <a:ext cx="6096000" cy="830997"/>
          </a:xfrm>
          <a:prstGeom prst="rect">
            <a:avLst/>
          </a:prstGeom>
        </p:spPr>
        <p:txBody>
          <a:bodyPr>
            <a:spAutoFit/>
          </a:bodyPr>
          <a:lstStyle/>
          <a:p>
            <a:r>
              <a:rPr lang="el-GR" sz="2400" dirty="0">
                <a:solidFill>
                  <a:srgbClr val="002060"/>
                </a:solidFill>
                <a:latin typeface="Arial" panose="020B0604020202020204" pitchFamily="34" charset="0"/>
                <a:cs typeface="Arial" panose="020B0604020202020204" pitchFamily="34" charset="0"/>
              </a:rPr>
              <a:t>Σήμερα, 86% των </a:t>
            </a:r>
            <a:r>
              <a:rPr lang="es-ES" sz="2400" dirty="0">
                <a:solidFill>
                  <a:srgbClr val="002060"/>
                </a:solidFill>
                <a:latin typeface="Arial" panose="020B0604020202020204" pitchFamily="34" charset="0"/>
                <a:cs typeface="Arial" panose="020B0604020202020204" pitchFamily="34" charset="0"/>
              </a:rPr>
              <a:t>BSP/IATA </a:t>
            </a:r>
            <a:r>
              <a:rPr lang="el-GR" sz="2400" dirty="0">
                <a:solidFill>
                  <a:srgbClr val="002060"/>
                </a:solidFill>
                <a:latin typeface="Arial" panose="020B0604020202020204" pitchFamily="34" charset="0"/>
                <a:cs typeface="Arial" panose="020B0604020202020204" pitchFamily="34" charset="0"/>
              </a:rPr>
              <a:t>πωλήσεων</a:t>
            </a:r>
            <a:br>
              <a:rPr lang="el-GR" sz="2400" dirty="0">
                <a:solidFill>
                  <a:srgbClr val="002060"/>
                </a:solidFill>
                <a:latin typeface="Arial" panose="020B0604020202020204" pitchFamily="34" charset="0"/>
                <a:cs typeface="Arial" panose="020B0604020202020204" pitchFamily="34" charset="0"/>
              </a:rPr>
            </a:br>
            <a:r>
              <a:rPr lang="el-GR" sz="2400" dirty="0">
                <a:solidFill>
                  <a:srgbClr val="002060"/>
                </a:solidFill>
                <a:latin typeface="Arial" panose="020B0604020202020204" pitchFamily="34" charset="0"/>
                <a:cs typeface="Arial" panose="020B0604020202020204" pitchFamily="34" charset="0"/>
              </a:rPr>
              <a:t>στη Κύπρο, γίνεται από τα μέλη του </a:t>
            </a:r>
            <a:r>
              <a:rPr lang="es-ES" sz="2400" dirty="0">
                <a:solidFill>
                  <a:srgbClr val="002060"/>
                </a:solidFill>
                <a:latin typeface="Arial" panose="020B0604020202020204" pitchFamily="34" charset="0"/>
                <a:cs typeface="Arial" panose="020B0604020202020204" pitchFamily="34" charset="0"/>
              </a:rPr>
              <a:t>ACTA</a:t>
            </a:r>
            <a:endParaRPr lang="el-GR" sz="2400" dirty="0">
              <a:solidFill>
                <a:srgbClr val="002060"/>
              </a:solidFill>
            </a:endParaRPr>
          </a:p>
        </p:txBody>
      </p:sp>
    </p:spTree>
    <p:extLst>
      <p:ext uri="{BB962C8B-B14F-4D97-AF65-F5344CB8AC3E}">
        <p14:creationId xmlns:p14="http://schemas.microsoft.com/office/powerpoint/2010/main" val="252730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dirty="0">
                <a:solidFill>
                  <a:srgbClr val="0070C0"/>
                </a:solidFill>
                <a:latin typeface="Arial" panose="020B0604020202020204" pitchFamily="34" charset="0"/>
                <a:cs typeface="Arial" panose="020B0604020202020204" pitchFamily="34" charset="0"/>
              </a:rPr>
              <a:t>ΜΕΓΑΛΗ ΑΥΞΗΣΗ ΣΤΙΣ ΑΕΡΟΜΕΤΑΦΟΡΕΣ</a:t>
            </a:r>
            <a:br>
              <a:rPr lang="el-GR" sz="3200" dirty="0">
                <a:solidFill>
                  <a:srgbClr val="0070C0"/>
                </a:solidFill>
                <a:latin typeface="Arial" panose="020B0604020202020204" pitchFamily="34" charset="0"/>
                <a:cs typeface="Arial" panose="020B0604020202020204" pitchFamily="34" charset="0"/>
              </a:rPr>
            </a:br>
            <a:r>
              <a:rPr lang="el-GR" sz="3200" dirty="0">
                <a:solidFill>
                  <a:srgbClr val="0070C0"/>
                </a:solidFill>
                <a:latin typeface="Arial" panose="020B0604020202020204" pitchFamily="34" charset="0"/>
                <a:cs typeface="Arial" panose="020B0604020202020204" pitchFamily="34" charset="0"/>
              </a:rPr>
              <a:t>ΣΤΗ ΚΥΠΡΟ</a:t>
            </a:r>
          </a:p>
        </p:txBody>
      </p:sp>
      <p:sp>
        <p:nvSpPr>
          <p:cNvPr id="3" name="Content Placeholder 2"/>
          <p:cNvSpPr>
            <a:spLocks noGrp="1"/>
          </p:cNvSpPr>
          <p:nvPr>
            <p:ph idx="1"/>
          </p:nvPr>
        </p:nvSpPr>
        <p:spPr>
          <a:xfrm>
            <a:off x="677334" y="2160589"/>
            <a:ext cx="8596668" cy="2411411"/>
          </a:xfrm>
        </p:spPr>
        <p:txBody>
          <a:bodyPr>
            <a:noAutofit/>
          </a:bodyPr>
          <a:lstStyle/>
          <a:p>
            <a:pPr>
              <a:buFont typeface="Wingdings" panose="05000000000000000000" pitchFamily="2" charset="2"/>
              <a:buChar char="v"/>
            </a:pPr>
            <a:r>
              <a:rPr lang="el-GR" sz="1600" dirty="0">
                <a:solidFill>
                  <a:srgbClr val="002060"/>
                </a:solidFill>
                <a:latin typeface="Arial" panose="020B0604020202020204" pitchFamily="34" charset="0"/>
                <a:cs typeface="Arial" panose="020B0604020202020204" pitchFamily="34" charset="0"/>
              </a:rPr>
              <a:t>Το οικονομικό περιβάλλον σήμερα στη Κύπρο, μπορεί να έχει αλλάξει.</a:t>
            </a:r>
          </a:p>
          <a:p>
            <a:pPr>
              <a:buFont typeface="Wingdings" panose="05000000000000000000" pitchFamily="2" charset="2"/>
              <a:buChar char="v"/>
            </a:pPr>
            <a:r>
              <a:rPr lang="el-GR" sz="1600" dirty="0">
                <a:solidFill>
                  <a:srgbClr val="FF0000"/>
                </a:solidFill>
                <a:latin typeface="Arial" panose="020B0604020202020204" pitchFamily="34" charset="0"/>
                <a:cs typeface="Arial" panose="020B0604020202020204" pitchFamily="34" charset="0"/>
              </a:rPr>
              <a:t>Κάποιοι έχουν φύγει ….</a:t>
            </a:r>
          </a:p>
          <a:p>
            <a:pPr>
              <a:buFont typeface="Wingdings" panose="05000000000000000000" pitchFamily="2" charset="2"/>
              <a:buChar char="v"/>
            </a:pPr>
            <a:r>
              <a:rPr lang="el-GR" sz="1600" dirty="0">
                <a:solidFill>
                  <a:srgbClr val="00B050"/>
                </a:solidFill>
                <a:latin typeface="Arial" panose="020B0604020202020204" pitchFamily="34" charset="0"/>
                <a:cs typeface="Arial" panose="020B0604020202020204" pitchFamily="34" charset="0"/>
              </a:rPr>
              <a:t>Κάποιοί άλλοι έχουν εισέλθει στον εναέριο χώρο της Κύπρου</a:t>
            </a:r>
          </a:p>
          <a:p>
            <a:pPr>
              <a:buFont typeface="Wingdings" panose="05000000000000000000" pitchFamily="2" charset="2"/>
              <a:buChar char="v"/>
            </a:pPr>
            <a:r>
              <a:rPr lang="el-GR" sz="1600" dirty="0">
                <a:solidFill>
                  <a:srgbClr val="00B050"/>
                </a:solidFill>
                <a:latin typeface="Arial" panose="020B0604020202020204" pitchFamily="34" charset="0"/>
                <a:cs typeface="Arial" panose="020B0604020202020204" pitchFamily="34" charset="0"/>
              </a:rPr>
              <a:t>Τα Νούμερα ανθούν, και μαζί όλο το Νησί μας</a:t>
            </a:r>
          </a:p>
          <a:p>
            <a:pPr>
              <a:buFont typeface="Wingdings" panose="05000000000000000000" pitchFamily="2" charset="2"/>
              <a:buChar char="v"/>
            </a:pPr>
            <a:r>
              <a:rPr lang="el-GR" sz="1600" dirty="0">
                <a:solidFill>
                  <a:srgbClr val="00B050"/>
                </a:solidFill>
                <a:latin typeface="Arial" panose="020B0604020202020204" pitchFamily="34" charset="0"/>
                <a:cs typeface="Arial" panose="020B0604020202020204" pitchFamily="34" charset="0"/>
              </a:rPr>
              <a:t>Είμαι σίγουρος πως όλοι έχουν το μερίδιο τους…..άμεσα ή έμμεσα</a:t>
            </a:r>
          </a:p>
          <a:p>
            <a:pPr>
              <a:buFont typeface="Wingdings" panose="05000000000000000000" pitchFamily="2" charset="2"/>
              <a:buChar char="v"/>
            </a:pPr>
            <a:r>
              <a:rPr lang="el-GR" sz="1600" dirty="0">
                <a:solidFill>
                  <a:srgbClr val="00B050"/>
                </a:solidFill>
                <a:latin typeface="Arial" panose="020B0604020202020204" pitchFamily="34" charset="0"/>
                <a:cs typeface="Arial" panose="020B0604020202020204" pitchFamily="34" charset="0"/>
              </a:rPr>
              <a:t>Από τα παράλια, μέχρι το αγαπημένο μας Τρόοδος</a:t>
            </a:r>
          </a:p>
          <a:p>
            <a:pPr marL="0" indent="0">
              <a:buNone/>
            </a:pPr>
            <a:endParaRPr lang="el-GR" sz="1600" dirty="0">
              <a:solidFill>
                <a:srgbClr val="00B050"/>
              </a:solidFill>
              <a:latin typeface="Arial" panose="020B0604020202020204" pitchFamily="34" charset="0"/>
              <a:cs typeface="Arial" panose="020B0604020202020204" pitchFamily="34" charset="0"/>
            </a:endParaRPr>
          </a:p>
          <a:p>
            <a:pPr marL="0" indent="0">
              <a:buNone/>
            </a:pPr>
            <a:r>
              <a:rPr lang="el-GR" sz="1600" dirty="0">
                <a:solidFill>
                  <a:srgbClr val="002060"/>
                </a:solidFill>
                <a:latin typeface="Arial" panose="020B0604020202020204" pitchFamily="34" charset="0"/>
                <a:cs typeface="Arial" panose="020B0604020202020204" pitchFamily="34" charset="0"/>
              </a:rPr>
              <a:t>Εδώ θα ήθελα με αυτή την ευκαιρία να εξαίρω το ρόλο της </a:t>
            </a:r>
            <a:r>
              <a:rPr lang="en-US" sz="1600" dirty="0">
                <a:solidFill>
                  <a:srgbClr val="002060"/>
                </a:solidFill>
                <a:latin typeface="Arial" panose="020B0604020202020204" pitchFamily="34" charset="0"/>
                <a:cs typeface="Arial" panose="020B0604020202020204" pitchFamily="34" charset="0"/>
              </a:rPr>
              <a:t>Hermes, </a:t>
            </a:r>
            <a:r>
              <a:rPr lang="el-GR" sz="1600" dirty="0">
                <a:solidFill>
                  <a:srgbClr val="002060"/>
                </a:solidFill>
                <a:latin typeface="Arial" panose="020B0604020202020204" pitchFamily="34" charset="0"/>
                <a:cs typeface="Arial" panose="020B0604020202020204" pitchFamily="34" charset="0"/>
              </a:rPr>
              <a:t>καθώς και των κρατικών και ημικρατικών</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τμημάτων , που βρίσκονται σε ένα ατελείωτο πόλεμο διατήρησης αυτής της ανοδικής τάσης.</a:t>
            </a:r>
          </a:p>
          <a:p>
            <a:pPr marL="0" indent="0">
              <a:buNone/>
            </a:pPr>
            <a:r>
              <a:rPr lang="el-GR" sz="1600" dirty="0">
                <a:solidFill>
                  <a:srgbClr val="002060"/>
                </a:solidFill>
                <a:latin typeface="Arial" panose="020B0604020202020204" pitchFamily="34" charset="0"/>
                <a:cs typeface="Arial" panose="020B0604020202020204" pitchFamily="34" charset="0"/>
              </a:rPr>
              <a:t>Κάποτε, ίσως κάποιοι από εμάς να ήμασταν </a:t>
            </a:r>
            <a:r>
              <a:rPr lang="el-GR" sz="1600" dirty="0">
                <a:solidFill>
                  <a:srgbClr val="FF0000"/>
                </a:solidFill>
                <a:latin typeface="Arial" panose="020B0604020202020204" pitchFamily="34" charset="0"/>
                <a:cs typeface="Arial" panose="020B0604020202020204" pitchFamily="34" charset="0"/>
              </a:rPr>
              <a:t>επιφυλακτικοί</a:t>
            </a:r>
            <a:r>
              <a:rPr lang="el-GR" sz="1600" dirty="0">
                <a:solidFill>
                  <a:srgbClr val="002060"/>
                </a:solidFill>
                <a:latin typeface="Arial" panose="020B0604020202020204" pitchFamily="34" charset="0"/>
                <a:cs typeface="Arial" panose="020B0604020202020204" pitchFamily="34" charset="0"/>
              </a:rPr>
              <a:t> στην είσοδο Χαμηλού Κόστους,</a:t>
            </a:r>
          </a:p>
          <a:p>
            <a:pPr marL="0" indent="0">
              <a:buNone/>
            </a:pPr>
            <a:r>
              <a:rPr lang="el-GR" sz="1600" dirty="0">
                <a:solidFill>
                  <a:srgbClr val="002060"/>
                </a:solidFill>
                <a:latin typeface="Arial" panose="020B0604020202020204" pitchFamily="34" charset="0"/>
                <a:cs typeface="Arial" panose="020B0604020202020204" pitchFamily="34" charset="0"/>
              </a:rPr>
              <a:t>και Νέων Αεροπορικών Εταιρειών στη Κύπρο. Οι εξελίξεις όμως …… </a:t>
            </a:r>
          </a:p>
          <a:p>
            <a:pPr marL="0" indent="0">
              <a:buNone/>
            </a:pPr>
            <a:endParaRPr lang="el-GR" dirty="0">
              <a:solidFill>
                <a:srgbClr val="002060"/>
              </a:solidFill>
            </a:endParaRPr>
          </a:p>
          <a:p>
            <a:pPr marL="0" indent="0">
              <a:buNone/>
            </a:pPr>
            <a:endParaRPr lang="el-GR" dirty="0">
              <a:solidFill>
                <a:srgbClr val="002060"/>
              </a:solidFill>
            </a:endParaRPr>
          </a:p>
        </p:txBody>
      </p:sp>
      <p:sp>
        <p:nvSpPr>
          <p:cNvPr id="5" name="Rectangle 4"/>
          <p:cNvSpPr/>
          <p:nvPr/>
        </p:nvSpPr>
        <p:spPr>
          <a:xfrm>
            <a:off x="6096000" y="6211669"/>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97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ΠΡΟΚΛΗΣΕΙΣ</a:t>
            </a:r>
          </a:p>
        </p:txBody>
      </p:sp>
      <p:sp>
        <p:nvSpPr>
          <p:cNvPr id="3" name="Content Placeholder 2"/>
          <p:cNvSpPr>
            <a:spLocks noGrp="1"/>
          </p:cNvSpPr>
          <p:nvPr>
            <p:ph idx="1"/>
          </p:nvPr>
        </p:nvSpPr>
        <p:spPr>
          <a:xfrm>
            <a:off x="677334" y="1297173"/>
            <a:ext cx="8596668" cy="4744190"/>
          </a:xfrm>
        </p:spPr>
        <p:txBody>
          <a:bodyPr/>
          <a:lstStyle/>
          <a:p>
            <a:r>
              <a:rPr lang="el-GR" sz="1600" dirty="0">
                <a:solidFill>
                  <a:srgbClr val="002060"/>
                </a:solidFill>
                <a:latin typeface="Arial" panose="020B0604020202020204" pitchFamily="34" charset="0"/>
                <a:cs typeface="Arial" panose="020B0604020202020204" pitchFamily="34" charset="0"/>
              </a:rPr>
              <a:t>Προσέλκυση Νέων Δρομολογίων</a:t>
            </a:r>
          </a:p>
          <a:p>
            <a:r>
              <a:rPr lang="el-GR" sz="1600" dirty="0">
                <a:solidFill>
                  <a:srgbClr val="002060"/>
                </a:solidFill>
                <a:latin typeface="Arial" panose="020B0604020202020204" pitchFamily="34" charset="0"/>
                <a:cs typeface="Arial" panose="020B0604020202020204" pitchFamily="34" charset="0"/>
              </a:rPr>
              <a:t>Συνέχεια πτήσεων Χειμώνα &amp; Καλοκαίρι</a:t>
            </a:r>
            <a:endParaRPr lang="en-US" sz="1600" dirty="0">
              <a:solidFill>
                <a:srgbClr val="002060"/>
              </a:solidFill>
              <a:latin typeface="Arial" panose="020B0604020202020204" pitchFamily="34" charset="0"/>
              <a:cs typeface="Arial" panose="020B0604020202020204" pitchFamily="34" charset="0"/>
            </a:endParaRPr>
          </a:p>
          <a:p>
            <a:r>
              <a:rPr lang="el-GR" sz="1600" dirty="0">
                <a:solidFill>
                  <a:srgbClr val="FF0000"/>
                </a:solidFill>
                <a:latin typeface="Arial" panose="020B0604020202020204" pitchFamily="34" charset="0"/>
                <a:cs typeface="Arial" panose="020B0604020202020204" pitchFamily="34" charset="0"/>
              </a:rPr>
              <a:t>Στενή σχέση με Τουριστικούς Πράκτορες (ΤΠ), για βοήθεια και εξυπηρέτηση σε περιόδους Αιχμής, Κακοκαιρία, αποσυμφόρηση μεγάλου αριθμού προσωπικού στα αεροδρόμια, και τηλεφωνικά κέντρα. Σήμερα αρκετές εταιρείες δεν έχουν τηλεφωνική βάση εξυπηρέτησης. Πολλές φορές εταιρείες ξεκινούν να πετούν στη Κύπρο – χωρίς να είναι ενήμεροι οι  ΤΠ.</a:t>
            </a:r>
          </a:p>
          <a:p>
            <a:r>
              <a:rPr lang="el-GR" sz="1600" dirty="0">
                <a:solidFill>
                  <a:srgbClr val="002060"/>
                </a:solidFill>
                <a:latin typeface="Arial" panose="020B0604020202020204" pitchFamily="34" charset="0"/>
                <a:cs typeface="Arial" panose="020B0604020202020204" pitchFamily="34" charset="0"/>
              </a:rPr>
              <a:t>Θέλουμε πολλές-πολλές πτήσεις, αλλά όταν φτάσουν στα αεροδρόμια μας … οι Τουριστικοί Οργανισμοί που αναλαμβάνουν την υποδοχή, είναι σαν να πωλούν τη πραμάτεια τους σε λαϊκό πανηγύρι.</a:t>
            </a:r>
          </a:p>
          <a:p>
            <a:r>
              <a:rPr lang="el-GR" sz="1600" dirty="0">
                <a:solidFill>
                  <a:srgbClr val="002060"/>
                </a:solidFill>
                <a:latin typeface="Arial" panose="020B0604020202020204" pitchFamily="34" charset="0"/>
                <a:cs typeface="Arial" panose="020B0604020202020204" pitchFamily="34" charset="0"/>
              </a:rPr>
              <a:t>Χ</a:t>
            </a:r>
            <a:r>
              <a:rPr lang="en-US" sz="1600" dirty="0">
                <a:solidFill>
                  <a:srgbClr val="002060"/>
                </a:solidFill>
                <a:latin typeface="Arial" panose="020B0604020202020204" pitchFamily="34" charset="0"/>
                <a:cs typeface="Arial" panose="020B0604020202020204" pitchFamily="34" charset="0"/>
              </a:rPr>
              <a:t>ρ</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ά</a:t>
            </a:r>
            <a:r>
              <a:rPr lang="en-US" sz="1600" dirty="0">
                <a:solidFill>
                  <a:srgbClr val="002060"/>
                </a:solidFill>
                <a:latin typeface="Arial" panose="020B0604020202020204" pitchFamily="34" charset="0"/>
                <a:cs typeface="Arial" panose="020B0604020202020204" pitchFamily="34" charset="0"/>
              </a:rPr>
              <a:t>ζ</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ται </a:t>
            </a:r>
            <a:r>
              <a:rPr lang="el-GR" sz="1600" dirty="0">
                <a:solidFill>
                  <a:srgbClr val="002060"/>
                </a:solidFill>
                <a:latin typeface="Arial" panose="020B0604020202020204" pitchFamily="34" charset="0"/>
                <a:cs typeface="Arial" panose="020B0604020202020204" pitchFamily="34" charset="0"/>
              </a:rPr>
              <a:t>ανασχεδιασμός σ</a:t>
            </a:r>
            <a:r>
              <a:rPr lang="en-US" sz="1600" dirty="0">
                <a:solidFill>
                  <a:srgbClr val="002060"/>
                </a:solidFill>
                <a:latin typeface="Arial" panose="020B0604020202020204" pitchFamily="34" charset="0"/>
                <a:cs typeface="Arial" panose="020B0604020202020204" pitchFamily="34" charset="0"/>
              </a:rPr>
              <a:t>τ</a:t>
            </a:r>
            <a:r>
              <a:rPr lang="el-GR" sz="1600" dirty="0">
                <a:solidFill>
                  <a:srgbClr val="002060"/>
                </a:solidFill>
                <a:latin typeface="Arial" panose="020B0604020202020204" pitchFamily="34" charset="0"/>
                <a:cs typeface="Arial" panose="020B0604020202020204" pitchFamily="34" charset="0"/>
              </a:rPr>
              <a:t>ι</a:t>
            </a:r>
            <a:r>
              <a:rPr lang="en-US" sz="1600" dirty="0">
                <a:solidFill>
                  <a:srgbClr val="002060"/>
                </a:solidFill>
                <a:latin typeface="Arial" panose="020B0604020202020204" pitchFamily="34" charset="0"/>
                <a:cs typeface="Arial" panose="020B0604020202020204" pitchFamily="34" charset="0"/>
              </a:rPr>
              <a:t>ς </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φ</a:t>
            </a:r>
            <a:r>
              <a:rPr lang="el-GR" sz="1600" dirty="0">
                <a:solidFill>
                  <a:srgbClr val="002060"/>
                </a:solidFill>
                <a:latin typeface="Arial" panose="020B0604020202020204" pitchFamily="34" charset="0"/>
                <a:cs typeface="Arial" panose="020B0604020202020204" pitchFamily="34" charset="0"/>
              </a:rPr>
              <a:t>ή</a:t>
            </a:r>
            <a:r>
              <a:rPr lang="en-US" sz="1600" dirty="0">
                <a:solidFill>
                  <a:srgbClr val="002060"/>
                </a:solidFill>
                <a:latin typeface="Arial" panose="020B0604020202020204" pitchFamily="34" charset="0"/>
                <a:cs typeface="Arial" panose="020B0604020202020204" pitchFamily="34" charset="0"/>
              </a:rPr>
              <a:t>ξ</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ς</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κ</a:t>
            </a:r>
            <a:r>
              <a:rPr lang="en-US" sz="1600" dirty="0">
                <a:solidFill>
                  <a:srgbClr val="002060"/>
                </a:solidFill>
                <a:latin typeface="Arial" panose="020B0604020202020204" pitchFamily="34" charset="0"/>
                <a:cs typeface="Arial" panose="020B0604020202020204" pitchFamily="34" charset="0"/>
              </a:rPr>
              <a:t>α</a:t>
            </a:r>
            <a:r>
              <a:rPr lang="el-GR" sz="1600" dirty="0">
                <a:solidFill>
                  <a:srgbClr val="002060"/>
                </a:solidFill>
                <a:latin typeface="Arial" panose="020B0604020202020204" pitchFamily="34" charset="0"/>
                <a:cs typeface="Arial" panose="020B0604020202020204" pitchFamily="34" charset="0"/>
              </a:rPr>
              <a:t>ι</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ν</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χ</a:t>
            </a:r>
            <a:r>
              <a:rPr lang="el-GR" sz="1600" dirty="0">
                <a:solidFill>
                  <a:srgbClr val="002060"/>
                </a:solidFill>
                <a:latin typeface="Arial" panose="020B0604020202020204" pitchFamily="34" charset="0"/>
                <a:cs typeface="Arial" panose="020B0604020202020204" pitchFamily="34" charset="0"/>
              </a:rPr>
              <a:t>ω</a:t>
            </a:r>
            <a:r>
              <a:rPr lang="en-US" sz="1600" dirty="0">
                <a:solidFill>
                  <a:srgbClr val="002060"/>
                </a:solidFill>
                <a:latin typeface="Arial" panose="020B0604020202020204" pitchFamily="34" charset="0"/>
                <a:cs typeface="Arial" panose="020B0604020202020204" pitchFamily="34" charset="0"/>
              </a:rPr>
              <a:t>ρ</a:t>
            </a:r>
            <a:r>
              <a:rPr lang="el-GR" sz="1600" dirty="0">
                <a:solidFill>
                  <a:srgbClr val="002060"/>
                </a:solidFill>
                <a:latin typeface="Arial" panose="020B0604020202020204" pitchFamily="34" charset="0"/>
                <a:cs typeface="Arial" panose="020B0604020202020204" pitchFamily="34" charset="0"/>
              </a:rPr>
              <a:t>ή</a:t>
            </a:r>
            <a:r>
              <a:rPr lang="en-US" sz="1600" dirty="0">
                <a:solidFill>
                  <a:srgbClr val="002060"/>
                </a:solidFill>
                <a:latin typeface="Arial" panose="020B0604020202020204" pitchFamily="34" charset="0"/>
                <a:cs typeface="Arial" panose="020B0604020202020204" pitchFamily="34" charset="0"/>
              </a:rPr>
              <a:t>σ</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ς</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σ</a:t>
            </a:r>
            <a:r>
              <a:rPr lang="en-US" sz="1600" dirty="0">
                <a:solidFill>
                  <a:srgbClr val="002060"/>
                </a:solidFill>
                <a:latin typeface="Arial" panose="020B0604020202020204" pitchFamily="34" charset="0"/>
                <a:cs typeface="Arial" panose="020B0604020202020204" pitchFamily="34" charset="0"/>
              </a:rPr>
              <a:t>τ</a:t>
            </a:r>
            <a:r>
              <a:rPr lang="el-GR" sz="1600" dirty="0">
                <a:solidFill>
                  <a:srgbClr val="002060"/>
                </a:solidFill>
                <a:latin typeface="Arial" panose="020B0604020202020204" pitchFamily="34" charset="0"/>
                <a:cs typeface="Arial" panose="020B0604020202020204" pitchFamily="34" charset="0"/>
              </a:rPr>
              <a:t>η</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δ</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έ</a:t>
            </a:r>
            <a:r>
              <a:rPr lang="en-US" sz="1600" dirty="0">
                <a:solidFill>
                  <a:srgbClr val="002060"/>
                </a:solidFill>
                <a:latin typeface="Arial" panose="020B0604020202020204" pitchFamily="34" charset="0"/>
                <a:cs typeface="Arial" panose="020B0604020202020204" pitchFamily="34" charset="0"/>
              </a:rPr>
              <a:t>λ</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υ</a:t>
            </a:r>
            <a:r>
              <a:rPr lang="el-GR" sz="1600" dirty="0">
                <a:solidFill>
                  <a:srgbClr val="002060"/>
                </a:solidFill>
                <a:latin typeface="Arial" panose="020B0604020202020204" pitchFamily="34" charset="0"/>
                <a:cs typeface="Arial" panose="020B0604020202020204" pitchFamily="34" charset="0"/>
              </a:rPr>
              <a:t>σ</a:t>
            </a:r>
            <a:r>
              <a:rPr lang="en-US" sz="1600" dirty="0">
                <a:solidFill>
                  <a:srgbClr val="002060"/>
                </a:solidFill>
                <a:latin typeface="Arial" panose="020B0604020202020204" pitchFamily="34" charset="0"/>
                <a:cs typeface="Arial" panose="020B0604020202020204" pitchFamily="34" charset="0"/>
              </a:rPr>
              <a:t>η </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π</a:t>
            </a:r>
            <a:r>
              <a:rPr lang="el-GR" sz="1600" dirty="0">
                <a:solidFill>
                  <a:srgbClr val="002060"/>
                </a:solidFill>
                <a:latin typeface="Arial" panose="020B0604020202020204" pitchFamily="34" charset="0"/>
                <a:cs typeface="Arial" panose="020B0604020202020204" pitchFamily="34" charset="0"/>
              </a:rPr>
              <a:t>ό</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έ</a:t>
            </a:r>
            <a:r>
              <a:rPr lang="en-US" sz="1600" dirty="0">
                <a:solidFill>
                  <a:srgbClr val="002060"/>
                </a:solidFill>
                <a:latin typeface="Arial" panose="020B0604020202020204" pitchFamily="34" charset="0"/>
                <a:cs typeface="Arial" panose="020B0604020202020204" pitchFamily="34" charset="0"/>
              </a:rPr>
              <a:t>λ</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γ</a:t>
            </a:r>
            <a:r>
              <a:rPr lang="el-GR" sz="1600" dirty="0">
                <a:solidFill>
                  <a:srgbClr val="002060"/>
                </a:solidFill>
                <a:latin typeface="Arial" panose="020B0604020202020204" pitchFamily="34" charset="0"/>
                <a:cs typeface="Arial" panose="020B0604020202020204" pitchFamily="34" charset="0"/>
              </a:rPr>
              <a:t>χ</a:t>
            </a:r>
            <a:r>
              <a:rPr lang="en-US" sz="1600" dirty="0">
                <a:solidFill>
                  <a:srgbClr val="002060"/>
                </a:solidFill>
                <a:latin typeface="Arial" panose="020B0604020202020204" pitchFamily="34" charset="0"/>
                <a:cs typeface="Arial" panose="020B0604020202020204" pitchFamily="34" charset="0"/>
              </a:rPr>
              <a:t>ο </a:t>
            </a:r>
            <a:r>
              <a:rPr lang="el-GR" sz="1600" dirty="0">
                <a:solidFill>
                  <a:srgbClr val="002060"/>
                </a:solidFill>
                <a:latin typeface="Arial" panose="020B0604020202020204" pitchFamily="34" charset="0"/>
                <a:cs typeface="Arial" panose="020B0604020202020204" pitchFamily="34" charset="0"/>
              </a:rPr>
              <a:t>διαβατηρίων.</a:t>
            </a:r>
            <a:endParaRPr lang="en-US" sz="1600" dirty="0">
              <a:solidFill>
                <a:srgbClr val="002060"/>
              </a:solidFill>
              <a:latin typeface="Arial" panose="020B0604020202020204" pitchFamily="34" charset="0"/>
              <a:cs typeface="Arial" panose="020B0604020202020204" pitchFamily="34" charset="0"/>
            </a:endParaRPr>
          </a:p>
          <a:p>
            <a:r>
              <a:rPr lang="el-GR" sz="1600" dirty="0">
                <a:solidFill>
                  <a:srgbClr val="002060"/>
                </a:solidFill>
                <a:latin typeface="Arial" panose="020B0604020202020204" pitchFamily="34" charset="0"/>
                <a:cs typeface="Arial" panose="020B0604020202020204" pitchFamily="34" charset="0"/>
              </a:rPr>
              <a:t>Τακτική </a:t>
            </a:r>
            <a:r>
              <a:rPr lang="en-US" sz="1600" dirty="0">
                <a:solidFill>
                  <a:srgbClr val="002060"/>
                </a:solidFill>
                <a:latin typeface="Arial" panose="020B0604020202020204" pitchFamily="34" charset="0"/>
                <a:cs typeface="Arial" panose="020B0604020202020204" pitchFamily="34" charset="0"/>
              </a:rPr>
              <a:t>ενημέρωση Νέων δρομολογίων</a:t>
            </a:r>
          </a:p>
          <a:p>
            <a:r>
              <a:rPr lang="en-US" sz="1600" dirty="0">
                <a:solidFill>
                  <a:srgbClr val="002060"/>
                </a:solidFill>
                <a:latin typeface="Arial" panose="020B0604020202020204" pitchFamily="34" charset="0"/>
                <a:cs typeface="Arial" panose="020B0604020202020204" pitchFamily="34" charset="0"/>
              </a:rPr>
              <a:t>Τελευταίο και κορυφαίο – </a:t>
            </a:r>
            <a:r>
              <a:rPr lang="el-GR" sz="1600" dirty="0">
                <a:solidFill>
                  <a:srgbClr val="FF0000"/>
                </a:solidFill>
                <a:latin typeface="Arial" panose="020B0604020202020204" pitchFamily="34" charset="0"/>
                <a:cs typeface="Arial" panose="020B0604020202020204" pitchFamily="34" charset="0"/>
              </a:rPr>
              <a:t>Α</a:t>
            </a:r>
            <a:r>
              <a:rPr lang="en-US" sz="1600" dirty="0">
                <a:solidFill>
                  <a:srgbClr val="FF0000"/>
                </a:solidFill>
                <a:latin typeface="Arial" panose="020B0604020202020204" pitchFamily="34" charset="0"/>
                <a:cs typeface="Arial" panose="020B0604020202020204" pitchFamily="34" charset="0"/>
              </a:rPr>
              <a:t>Σ</a:t>
            </a:r>
            <a:r>
              <a:rPr lang="el-GR" sz="1600" dirty="0">
                <a:solidFill>
                  <a:srgbClr val="FF0000"/>
                </a:solidFill>
                <a:latin typeface="Arial" panose="020B0604020202020204" pitchFamily="34" charset="0"/>
                <a:cs typeface="Arial" panose="020B0604020202020204" pitchFamily="34" charset="0"/>
              </a:rPr>
              <a:t>Φ</a:t>
            </a:r>
            <a:r>
              <a:rPr lang="en-US" sz="1600" dirty="0">
                <a:solidFill>
                  <a:srgbClr val="FF0000"/>
                </a:solidFill>
                <a:latin typeface="Arial" panose="020B0604020202020204" pitchFamily="34" charset="0"/>
                <a:cs typeface="Arial" panose="020B0604020202020204" pitchFamily="34" charset="0"/>
              </a:rPr>
              <a:t>Α</a:t>
            </a:r>
            <a:r>
              <a:rPr lang="el-GR" sz="1600" dirty="0">
                <a:solidFill>
                  <a:srgbClr val="FF0000"/>
                </a:solidFill>
                <a:latin typeface="Arial" panose="020B0604020202020204" pitchFamily="34" charset="0"/>
                <a:cs typeface="Arial" panose="020B0604020202020204" pitchFamily="34" charset="0"/>
              </a:rPr>
              <a:t>Λ</a:t>
            </a:r>
            <a:r>
              <a:rPr lang="en-US" sz="1600" dirty="0">
                <a:solidFill>
                  <a:srgbClr val="FF0000"/>
                </a:solidFill>
                <a:latin typeface="Arial" panose="020B0604020202020204" pitchFamily="34" charset="0"/>
                <a:cs typeface="Arial" panose="020B0604020202020204" pitchFamily="34" charset="0"/>
              </a:rPr>
              <a:t>Ε</a:t>
            </a:r>
            <a:r>
              <a:rPr lang="el-GR" sz="1600" dirty="0">
                <a:solidFill>
                  <a:srgbClr val="FF0000"/>
                </a:solidFill>
                <a:latin typeface="Arial" panose="020B0604020202020204" pitchFamily="34" charset="0"/>
                <a:cs typeface="Arial" panose="020B0604020202020204" pitchFamily="34" charset="0"/>
              </a:rPr>
              <a:t>Ι</a:t>
            </a:r>
            <a:r>
              <a:rPr lang="en-US" sz="1600" dirty="0">
                <a:solidFill>
                  <a:srgbClr val="FF0000"/>
                </a:solidFill>
                <a:latin typeface="Arial" panose="020B0604020202020204" pitchFamily="34" charset="0"/>
                <a:cs typeface="Arial" panose="020B0604020202020204" pitchFamily="34" charset="0"/>
              </a:rPr>
              <a:t>Α </a:t>
            </a:r>
            <a:r>
              <a:rPr lang="el-GR" sz="1600" dirty="0">
                <a:solidFill>
                  <a:srgbClr val="FF0000"/>
                </a:solidFill>
                <a:latin typeface="Arial" panose="020B0604020202020204" pitchFamily="34" charset="0"/>
                <a:cs typeface="Arial" panose="020B0604020202020204" pitchFamily="34" charset="0"/>
              </a:rPr>
              <a:t>Π</a:t>
            </a:r>
            <a:r>
              <a:rPr lang="en-US" sz="1600" dirty="0">
                <a:solidFill>
                  <a:srgbClr val="FF0000"/>
                </a:solidFill>
                <a:latin typeface="Arial" panose="020B0604020202020204" pitchFamily="34" charset="0"/>
                <a:cs typeface="Arial" panose="020B0604020202020204" pitchFamily="34" charset="0"/>
              </a:rPr>
              <a:t>Α</a:t>
            </a:r>
            <a:r>
              <a:rPr lang="el-GR" sz="1600" dirty="0">
                <a:solidFill>
                  <a:srgbClr val="FF0000"/>
                </a:solidFill>
                <a:latin typeface="Arial" panose="020B0604020202020204" pitchFamily="34" charset="0"/>
                <a:cs typeface="Arial" panose="020B0604020202020204" pitchFamily="34" charset="0"/>
              </a:rPr>
              <a:t>Ν</a:t>
            </a:r>
            <a:r>
              <a:rPr lang="en-US" sz="1600" dirty="0">
                <a:solidFill>
                  <a:srgbClr val="FF0000"/>
                </a:solidFill>
                <a:latin typeface="Arial" panose="020B0604020202020204" pitchFamily="34" charset="0"/>
                <a:cs typeface="Arial" panose="020B0604020202020204" pitchFamily="34" charset="0"/>
              </a:rPr>
              <a:t>Τ</a:t>
            </a:r>
            <a:r>
              <a:rPr lang="el-GR" sz="1600" dirty="0">
                <a:solidFill>
                  <a:srgbClr val="FF0000"/>
                </a:solidFill>
                <a:latin typeface="Arial" panose="020B0604020202020204" pitchFamily="34" charset="0"/>
                <a:cs typeface="Arial" panose="020B0604020202020204" pitchFamily="34" charset="0"/>
              </a:rPr>
              <a:t>Ο</a:t>
            </a:r>
            <a:r>
              <a:rPr lang="en-US" sz="1600" dirty="0">
                <a:solidFill>
                  <a:srgbClr val="FF0000"/>
                </a:solidFill>
                <a:latin typeface="Arial" panose="020B0604020202020204" pitchFamily="34" charset="0"/>
                <a:cs typeface="Arial" panose="020B0604020202020204" pitchFamily="34" charset="0"/>
              </a:rPr>
              <a:t>Υ </a:t>
            </a:r>
            <a:r>
              <a:rPr lang="en-US" sz="1600" dirty="0">
                <a:solidFill>
                  <a:srgbClr val="002060"/>
                </a:solidFill>
                <a:latin typeface="Arial" panose="020B0604020202020204" pitchFamily="34" charset="0"/>
                <a:cs typeface="Arial" panose="020B0604020202020204" pitchFamily="34" charset="0"/>
              </a:rPr>
              <a:t>- </a:t>
            </a:r>
          </a:p>
          <a:p>
            <a:endParaRPr lang="el-GR" sz="1600" dirty="0">
              <a:solidFill>
                <a:srgbClr val="002060"/>
              </a:solidFill>
            </a:endParaRPr>
          </a:p>
          <a:p>
            <a:endParaRPr lang="el-GR" sz="1600" dirty="0">
              <a:solidFill>
                <a:srgbClr val="002060"/>
              </a:solidFill>
            </a:endParaRPr>
          </a:p>
          <a:p>
            <a:endParaRPr lang="el-GR" sz="1600" dirty="0">
              <a:solidFill>
                <a:srgbClr val="FF0000"/>
              </a:solidFill>
            </a:endParaRPr>
          </a:p>
          <a:p>
            <a:endParaRPr lang="el-GR" sz="1600" dirty="0">
              <a:solidFill>
                <a:srgbClr val="002060"/>
              </a:solidFill>
            </a:endParaRPr>
          </a:p>
          <a:p>
            <a:endParaRPr lang="el-GR" dirty="0"/>
          </a:p>
          <a:p>
            <a:endParaRPr lang="el-GR" dirty="0"/>
          </a:p>
        </p:txBody>
      </p:sp>
      <p:sp>
        <p:nvSpPr>
          <p:cNvPr id="4" name="Rectangle 3"/>
          <p:cNvSpPr/>
          <p:nvPr/>
        </p:nvSpPr>
        <p:spPr>
          <a:xfrm>
            <a:off x="6096000" y="6365557"/>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649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ΕΥΚΑ</a:t>
            </a:r>
            <a:r>
              <a:rPr lang="el-GR" dirty="0"/>
              <a:t>ΙΡ</a:t>
            </a:r>
            <a:r>
              <a:rPr lang="en-US" dirty="0"/>
              <a:t>Ι</a:t>
            </a:r>
            <a:r>
              <a:rPr lang="el-GR" dirty="0"/>
              <a:t>Ε</a:t>
            </a:r>
            <a:r>
              <a:rPr lang="en-US" dirty="0"/>
              <a:t>Σ</a:t>
            </a:r>
            <a:endParaRPr lang="el-GR" dirty="0"/>
          </a:p>
        </p:txBody>
      </p:sp>
      <p:sp>
        <p:nvSpPr>
          <p:cNvPr id="3" name="Content Placeholder 2"/>
          <p:cNvSpPr>
            <a:spLocks noGrp="1"/>
          </p:cNvSpPr>
          <p:nvPr>
            <p:ph idx="1"/>
          </p:nvPr>
        </p:nvSpPr>
        <p:spPr>
          <a:xfrm>
            <a:off x="677334" y="1416310"/>
            <a:ext cx="8596668" cy="3880773"/>
          </a:xfrm>
        </p:spPr>
        <p:txBody>
          <a:bodyPr/>
          <a:lstStyle/>
          <a:p>
            <a:r>
              <a:rPr lang="el-GR" sz="1600" dirty="0">
                <a:solidFill>
                  <a:srgbClr val="002060"/>
                </a:solidFill>
                <a:latin typeface="Arial" panose="020B0604020202020204" pitchFamily="34" charset="0"/>
                <a:cs typeface="Arial" panose="020B0604020202020204" pitchFamily="34" charset="0"/>
              </a:rPr>
              <a:t>Επιμήκυνση</a:t>
            </a:r>
            <a:r>
              <a:rPr lang="en-US" sz="1600" dirty="0">
                <a:solidFill>
                  <a:srgbClr val="002060"/>
                </a:solidFill>
                <a:latin typeface="Arial" panose="020B0604020202020204" pitchFamily="34" charset="0"/>
                <a:cs typeface="Arial" panose="020B0604020202020204" pitchFamily="34" charset="0"/>
              </a:rPr>
              <a:t> Τουριστικής Περιόδου.</a:t>
            </a:r>
          </a:p>
          <a:p>
            <a:r>
              <a:rPr lang="el-GR" sz="1600" dirty="0">
                <a:solidFill>
                  <a:srgbClr val="002060"/>
                </a:solidFill>
                <a:latin typeface="Arial" panose="020B0604020202020204" pitchFamily="34" charset="0"/>
                <a:cs typeface="Arial" panose="020B0604020202020204" pitchFamily="34" charset="0"/>
              </a:rPr>
              <a:t>Υπάρχει</a:t>
            </a:r>
            <a:r>
              <a:rPr lang="en-US" sz="1600" dirty="0">
                <a:solidFill>
                  <a:srgbClr val="002060"/>
                </a:solidFill>
                <a:latin typeface="Arial" panose="020B0604020202020204" pitchFamily="34" charset="0"/>
                <a:cs typeface="Arial" panose="020B0604020202020204" pitchFamily="34" charset="0"/>
              </a:rPr>
              <a:t>ι </a:t>
            </a:r>
            <a:r>
              <a:rPr lang="el-GR" sz="1600" dirty="0">
                <a:solidFill>
                  <a:srgbClr val="002060"/>
                </a:solidFill>
                <a:latin typeface="Arial" panose="020B0604020202020204" pitchFamily="34" charset="0"/>
                <a:cs typeface="Arial" panose="020B0604020202020204" pitchFamily="34" charset="0"/>
              </a:rPr>
              <a:t>περιθώριο</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για</a:t>
            </a:r>
            <a:r>
              <a:rPr lang="en-US" sz="1600" dirty="0">
                <a:solidFill>
                  <a:srgbClr val="002060"/>
                </a:solidFill>
                <a:latin typeface="Arial" panose="020B0604020202020204" pitchFamily="34" charset="0"/>
                <a:cs typeface="Arial" panose="020B0604020202020204" pitchFamily="34" charset="0"/>
              </a:rPr>
              <a:t> όλες τις Αεροπορικ</a:t>
            </a:r>
            <a:r>
              <a:rPr lang="el-GR" sz="1600" dirty="0">
                <a:solidFill>
                  <a:srgbClr val="002060"/>
                </a:solidFill>
                <a:latin typeface="Arial" panose="020B0604020202020204" pitchFamily="34" charset="0"/>
                <a:cs typeface="Arial" panose="020B0604020202020204" pitchFamily="34" charset="0"/>
              </a:rPr>
              <a:t>έ</a:t>
            </a:r>
            <a:r>
              <a:rPr lang="en-US" sz="1600" dirty="0">
                <a:solidFill>
                  <a:srgbClr val="002060"/>
                </a:solidFill>
                <a:latin typeface="Arial" panose="020B0604020202020204" pitchFamily="34" charset="0"/>
                <a:cs typeface="Arial" panose="020B0604020202020204" pitchFamily="34" charset="0"/>
              </a:rPr>
              <a:t>ς </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τ</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ρ</a:t>
            </a:r>
            <a:r>
              <a:rPr lang="en-US" sz="1600" dirty="0">
                <a:solidFill>
                  <a:srgbClr val="002060"/>
                </a:solidFill>
                <a:latin typeface="Arial" panose="020B0604020202020204" pitchFamily="34" charset="0"/>
                <a:cs typeface="Arial" panose="020B0604020202020204" pitchFamily="34" charset="0"/>
              </a:rPr>
              <a:t>ε</a:t>
            </a:r>
            <a:r>
              <a:rPr lang="el-GR" sz="1600" dirty="0">
                <a:solidFill>
                  <a:srgbClr val="002060"/>
                </a:solidFill>
                <a:latin typeface="Arial" panose="020B0604020202020204" pitchFamily="34" charset="0"/>
                <a:cs typeface="Arial" panose="020B0604020202020204" pitchFamily="34" charset="0"/>
              </a:rPr>
              <a:t>ί</a:t>
            </a:r>
            <a:r>
              <a:rPr lang="en-US" sz="1600" dirty="0">
                <a:solidFill>
                  <a:srgbClr val="002060"/>
                </a:solidFill>
                <a:latin typeface="Arial" panose="020B0604020202020204" pitchFamily="34" charset="0"/>
                <a:cs typeface="Arial" panose="020B0604020202020204" pitchFamily="34" charset="0"/>
              </a:rPr>
              <a:t>ε</a:t>
            </a:r>
            <a:r>
              <a:rPr lang="el-GR" sz="1600" dirty="0">
                <a:solidFill>
                  <a:srgbClr val="002060"/>
                </a:solidFill>
                <a:latin typeface="Arial" panose="020B0604020202020204" pitchFamily="34" charset="0"/>
                <a:cs typeface="Arial" panose="020B0604020202020204" pitchFamily="34" charset="0"/>
              </a:rPr>
              <a:t>ς</a:t>
            </a:r>
            <a:endParaRPr lang="en-US"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Δημιουργί</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α</a:t>
            </a:r>
            <a:r>
              <a:rPr lang="en-US" sz="1600" dirty="0">
                <a:solidFill>
                  <a:srgbClr val="002060"/>
                </a:solidFill>
                <a:latin typeface="Arial" panose="020B0604020202020204" pitchFamily="34" charset="0"/>
                <a:cs typeface="Arial" panose="020B0604020202020204" pitchFamily="34" charset="0"/>
              </a:rPr>
              <a:t>ύ</a:t>
            </a:r>
            <a:r>
              <a:rPr lang="el-GR" sz="1600" dirty="0">
                <a:solidFill>
                  <a:srgbClr val="002060"/>
                </a:solidFill>
                <a:latin typeface="Arial" panose="020B0604020202020204" pitchFamily="34" charset="0"/>
                <a:cs typeface="Arial" panose="020B0604020202020204" pitchFamily="34" charset="0"/>
              </a:rPr>
              <a:t>ξ</a:t>
            </a:r>
            <a:r>
              <a:rPr lang="en-US" sz="1600" dirty="0">
                <a:solidFill>
                  <a:srgbClr val="002060"/>
                </a:solidFill>
                <a:latin typeface="Arial" panose="020B0604020202020204" pitchFamily="34" charset="0"/>
                <a:cs typeface="Arial" panose="020B0604020202020204" pitchFamily="34" charset="0"/>
              </a:rPr>
              <a:t>η</a:t>
            </a:r>
            <a:r>
              <a:rPr lang="el-GR" sz="1600" dirty="0">
                <a:solidFill>
                  <a:srgbClr val="002060"/>
                </a:solidFill>
                <a:latin typeface="Arial" panose="020B0604020202020204" pitchFamily="34" charset="0"/>
                <a:cs typeface="Arial" panose="020B0604020202020204" pitchFamily="34" charset="0"/>
              </a:rPr>
              <a:t>σ</a:t>
            </a:r>
            <a:r>
              <a:rPr lang="en-US" sz="1600" dirty="0">
                <a:solidFill>
                  <a:srgbClr val="002060"/>
                </a:solidFill>
                <a:latin typeface="Arial" panose="020B0604020202020204" pitchFamily="34" charset="0"/>
                <a:cs typeface="Arial" panose="020B0604020202020204" pitchFamily="34" charset="0"/>
              </a:rPr>
              <a:t>η</a:t>
            </a:r>
            <a:r>
              <a:rPr lang="el-GR" sz="1600" dirty="0">
                <a:solidFill>
                  <a:srgbClr val="002060"/>
                </a:solidFill>
                <a:latin typeface="Arial" panose="020B0604020202020204" pitchFamily="34" charset="0"/>
                <a:cs typeface="Arial" panose="020B0604020202020204" pitchFamily="34" charset="0"/>
              </a:rPr>
              <a:t>ς</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τ</a:t>
            </a:r>
            <a:r>
              <a:rPr lang="en-US" sz="1600" dirty="0">
                <a:solidFill>
                  <a:srgbClr val="002060"/>
                </a:solidFill>
                <a:latin typeface="Arial" panose="020B0604020202020204" pitchFamily="34" charset="0"/>
                <a:cs typeface="Arial" panose="020B0604020202020204" pitchFamily="34" charset="0"/>
              </a:rPr>
              <a:t>η</a:t>
            </a:r>
            <a:r>
              <a:rPr lang="el-GR" sz="1600" dirty="0">
                <a:solidFill>
                  <a:srgbClr val="002060"/>
                </a:solidFill>
                <a:latin typeface="Arial" panose="020B0604020202020204" pitchFamily="34" charset="0"/>
                <a:cs typeface="Arial" panose="020B0604020202020204" pitchFamily="34" charset="0"/>
              </a:rPr>
              <a:t>ς</a:t>
            </a:r>
            <a:r>
              <a:rPr lang="en-US" sz="1600" dirty="0">
                <a:solidFill>
                  <a:srgbClr val="002060"/>
                </a:solidFill>
                <a:latin typeface="Arial" panose="020B0604020202020204" pitchFamily="34" charset="0"/>
                <a:cs typeface="Arial" panose="020B0604020202020204" pitchFamily="34" charset="0"/>
              </a:rPr>
              <a:t> κίνηση</a:t>
            </a:r>
            <a:r>
              <a:rPr lang="el-GR" sz="1600" dirty="0">
                <a:solidFill>
                  <a:srgbClr val="002060"/>
                </a:solidFill>
                <a:latin typeface="Arial" panose="020B0604020202020204" pitchFamily="34" charset="0"/>
                <a:cs typeface="Arial" panose="020B0604020202020204" pitchFamily="34" charset="0"/>
              </a:rPr>
              <a:t>ς</a:t>
            </a:r>
            <a:r>
              <a:rPr lang="en-US" sz="1600" dirty="0">
                <a:solidFill>
                  <a:srgbClr val="002060"/>
                </a:solidFill>
                <a:latin typeface="Arial" panose="020B0604020202020204" pitchFamily="34" charset="0"/>
                <a:cs typeface="Arial" panose="020B0604020202020204" pitchFamily="34" charset="0"/>
              </a:rPr>
              <a:t> από/πρ</a:t>
            </a:r>
            <a:r>
              <a:rPr lang="el-GR" sz="1600" dirty="0">
                <a:solidFill>
                  <a:srgbClr val="002060"/>
                </a:solidFill>
                <a:latin typeface="Arial" panose="020B0604020202020204" pitchFamily="34" charset="0"/>
                <a:cs typeface="Arial" panose="020B0604020202020204" pitchFamily="34" charset="0"/>
              </a:rPr>
              <a:t>ο</a:t>
            </a:r>
            <a:r>
              <a:rPr lang="en-US" sz="1600" dirty="0">
                <a:solidFill>
                  <a:srgbClr val="002060"/>
                </a:solidFill>
                <a:latin typeface="Arial" panose="020B0604020202020204" pitchFamily="34" charset="0"/>
                <a:cs typeface="Arial" panose="020B0604020202020204" pitchFamily="34" charset="0"/>
              </a:rPr>
              <a:t>ς </a:t>
            </a:r>
            <a:r>
              <a:rPr lang="el-GR" sz="1600" dirty="0">
                <a:solidFill>
                  <a:srgbClr val="002060"/>
                </a:solidFill>
                <a:latin typeface="Arial" panose="020B0604020202020204" pitchFamily="34" charset="0"/>
                <a:cs typeface="Arial" panose="020B0604020202020204" pitchFamily="34" charset="0"/>
              </a:rPr>
              <a:t>Κ</a:t>
            </a:r>
            <a:r>
              <a:rPr lang="en-US" sz="1600" dirty="0">
                <a:solidFill>
                  <a:srgbClr val="002060"/>
                </a:solidFill>
                <a:latin typeface="Arial" panose="020B0604020202020204" pitchFamily="34" charset="0"/>
                <a:cs typeface="Arial" panose="020B0604020202020204" pitchFamily="34" charset="0"/>
              </a:rPr>
              <a:t>ύ</a:t>
            </a:r>
            <a:r>
              <a:rPr lang="el-GR" sz="1600" dirty="0">
                <a:solidFill>
                  <a:srgbClr val="002060"/>
                </a:solidFill>
                <a:latin typeface="Arial" panose="020B0604020202020204" pitchFamily="34" charset="0"/>
                <a:cs typeface="Arial" panose="020B0604020202020204" pitchFamily="34" charset="0"/>
              </a:rPr>
              <a:t>π</a:t>
            </a:r>
            <a:r>
              <a:rPr lang="en-US" sz="1600" dirty="0">
                <a:solidFill>
                  <a:srgbClr val="002060"/>
                </a:solidFill>
                <a:latin typeface="Arial" panose="020B0604020202020204" pitchFamily="34" charset="0"/>
                <a:cs typeface="Arial" panose="020B0604020202020204" pitchFamily="34" charset="0"/>
              </a:rPr>
              <a:t>ρ</a:t>
            </a:r>
            <a:r>
              <a:rPr lang="el-GR" sz="1600" dirty="0">
                <a:solidFill>
                  <a:srgbClr val="002060"/>
                </a:solidFill>
                <a:latin typeface="Arial" panose="020B0604020202020204" pitchFamily="34" charset="0"/>
                <a:cs typeface="Arial" panose="020B0604020202020204" pitchFamily="34" charset="0"/>
              </a:rPr>
              <a:t>ο</a:t>
            </a:r>
            <a:endParaRPr lang="en-US"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Δημιουργία περιφεριακού </a:t>
            </a:r>
            <a:r>
              <a:rPr lang="el-GR" sz="1600" dirty="0">
                <a:solidFill>
                  <a:srgbClr val="002060"/>
                </a:solidFill>
                <a:latin typeface="Arial" panose="020B0604020202020204" pitchFamily="34" charset="0"/>
                <a:cs typeface="Arial" panose="020B0604020202020204" pitchFamily="34" charset="0"/>
              </a:rPr>
              <a:t>«transit point»</a:t>
            </a:r>
            <a:r>
              <a:rPr lang="en-US" sz="1600" dirty="0">
                <a:solidFill>
                  <a:srgbClr val="002060"/>
                </a:solidFill>
                <a:latin typeface="Arial" panose="020B0604020202020204" pitchFamily="34" charset="0"/>
                <a:cs typeface="Arial" panose="020B0604020202020204" pitchFamily="34" charset="0"/>
              </a:rPr>
              <a:t> έστω σε </a:t>
            </a:r>
            <a:r>
              <a:rPr lang="el-GR" sz="1600" dirty="0">
                <a:solidFill>
                  <a:srgbClr val="002060"/>
                </a:solidFill>
                <a:latin typeface="Arial" panose="020B0604020202020204" pitchFamily="34" charset="0"/>
                <a:cs typeface="Arial" panose="020B0604020202020204" pitchFamily="34" charset="0"/>
              </a:rPr>
              <a:t>έ</a:t>
            </a:r>
            <a:r>
              <a:rPr lang="en-US" sz="1600" dirty="0">
                <a:solidFill>
                  <a:srgbClr val="002060"/>
                </a:solidFill>
                <a:latin typeface="Arial" panose="020B0604020202020204" pitchFamily="34" charset="0"/>
                <a:cs typeface="Arial" panose="020B0604020202020204" pitchFamily="34" charset="0"/>
              </a:rPr>
              <a:t>να </a:t>
            </a:r>
            <a:r>
              <a:rPr lang="el-GR" sz="1600" dirty="0">
                <a:solidFill>
                  <a:srgbClr val="002060"/>
                </a:solidFill>
                <a:latin typeface="Arial" panose="020B0604020202020204" pitchFamily="34" charset="0"/>
                <a:cs typeface="Arial" panose="020B0604020202020204" pitchFamily="34" charset="0"/>
              </a:rPr>
              <a:t>μ</a:t>
            </a:r>
            <a:r>
              <a:rPr lang="en-US" sz="1600" dirty="0">
                <a:solidFill>
                  <a:srgbClr val="002060"/>
                </a:solidFill>
                <a:latin typeface="Arial" panose="020B0604020202020204" pitchFamily="34" charset="0"/>
                <a:cs typeface="Arial" panose="020B0604020202020204" pitchFamily="34" charset="0"/>
              </a:rPr>
              <a:t>ι</a:t>
            </a:r>
            <a:r>
              <a:rPr lang="el-GR" sz="1600" dirty="0">
                <a:solidFill>
                  <a:srgbClr val="002060"/>
                </a:solidFill>
                <a:latin typeface="Arial" panose="020B0604020202020204" pitchFamily="34" charset="0"/>
                <a:cs typeface="Arial" panose="020B0604020202020204" pitchFamily="34" charset="0"/>
              </a:rPr>
              <a:t>κ</a:t>
            </a:r>
            <a:r>
              <a:rPr lang="en-US" sz="1600" dirty="0">
                <a:solidFill>
                  <a:srgbClr val="002060"/>
                </a:solidFill>
                <a:latin typeface="Arial" panose="020B0604020202020204" pitchFamily="34" charset="0"/>
                <a:cs typeface="Arial" panose="020B0604020202020204" pitchFamily="34" charset="0"/>
              </a:rPr>
              <a:t>ρ</a:t>
            </a:r>
            <a:r>
              <a:rPr lang="el-GR" sz="1600" dirty="0">
                <a:solidFill>
                  <a:srgbClr val="002060"/>
                </a:solidFill>
                <a:latin typeface="Arial" panose="020B0604020202020204" pitchFamily="34" charset="0"/>
                <a:cs typeface="Arial" panose="020B0604020202020204" pitchFamily="34" charset="0"/>
              </a:rPr>
              <a:t>ό</a:t>
            </a:r>
            <a:r>
              <a:rPr lang="en-US" sz="1600" dirty="0">
                <a:solidFill>
                  <a:srgbClr val="002060"/>
                </a:solidFill>
                <a:latin typeface="Arial" panose="020B0604020202020204" pitchFamily="34" charset="0"/>
                <a:cs typeface="Arial" panose="020B0604020202020204" pitchFamily="34" charset="0"/>
              </a:rPr>
              <a:t> </a:t>
            </a:r>
            <a:r>
              <a:rPr lang="el-GR" sz="1600" dirty="0">
                <a:solidFill>
                  <a:srgbClr val="002060"/>
                </a:solidFill>
                <a:latin typeface="Arial" panose="020B0604020202020204" pitchFamily="34" charset="0"/>
                <a:cs typeface="Arial" panose="020B0604020202020204" pitchFamily="34" charset="0"/>
              </a:rPr>
              <a:t>βαθμό</a:t>
            </a:r>
            <a:endParaRPr lang="en-US" sz="1600" dirty="0">
              <a:solidFill>
                <a:srgbClr val="002060"/>
              </a:solidFill>
              <a:latin typeface="Arial" panose="020B0604020202020204" pitchFamily="34" charset="0"/>
              <a:cs typeface="Arial" panose="020B0604020202020204" pitchFamily="34" charset="0"/>
            </a:endParaRPr>
          </a:p>
          <a:p>
            <a:r>
              <a:rPr lang="en-US" sz="1600" dirty="0">
                <a:solidFill>
                  <a:srgbClr val="002060"/>
                </a:solidFill>
                <a:latin typeface="Arial" panose="020B0604020202020204" pitchFamily="34" charset="0"/>
                <a:cs typeface="Arial" panose="020B0604020202020204" pitchFamily="34" charset="0"/>
              </a:rPr>
              <a:t>Προσφοράς </a:t>
            </a:r>
            <a:r>
              <a:rPr lang="el-GR" sz="1600" dirty="0">
                <a:solidFill>
                  <a:srgbClr val="002060"/>
                </a:solidFill>
                <a:latin typeface="Arial" panose="020B0604020202020204" pitchFamily="34" charset="0"/>
                <a:cs typeface="Arial" panose="020B0604020202020204" pitchFamily="34" charset="0"/>
              </a:rPr>
              <a:t>ποιότητας</a:t>
            </a:r>
            <a:r>
              <a:rPr lang="en-US" sz="1600" dirty="0">
                <a:solidFill>
                  <a:srgbClr val="002060"/>
                </a:solidFill>
                <a:latin typeface="Arial" panose="020B0604020202020204" pitchFamily="34" charset="0"/>
                <a:cs typeface="Arial" panose="020B0604020202020204" pitchFamily="34" charset="0"/>
              </a:rPr>
              <a:t> σε σχέση με τιμή</a:t>
            </a:r>
          </a:p>
          <a:p>
            <a:r>
              <a:rPr lang="el-GR" sz="1600" dirty="0">
                <a:solidFill>
                  <a:srgbClr val="002060"/>
                </a:solidFill>
                <a:latin typeface="Arial" panose="020B0604020202020204" pitchFamily="34" charset="0"/>
                <a:cs typeface="Arial" panose="020B0604020202020204" pitchFamily="34" charset="0"/>
              </a:rPr>
              <a:t>Υπάρχει ανάγκη </a:t>
            </a:r>
            <a:r>
              <a:rPr lang="en-US" sz="1600" dirty="0">
                <a:solidFill>
                  <a:srgbClr val="002060"/>
                </a:solidFill>
                <a:latin typeface="Arial" panose="020B0604020202020204" pitchFamily="34" charset="0"/>
                <a:cs typeface="Arial" panose="020B0604020202020204" pitchFamily="34" charset="0"/>
              </a:rPr>
              <a:t>ενός μικτού Μοντέλου στο Τουρισμό μας</a:t>
            </a:r>
          </a:p>
          <a:p>
            <a:r>
              <a:rPr lang="en-US" sz="1600" dirty="0">
                <a:solidFill>
                  <a:srgbClr val="002060"/>
                </a:solidFill>
                <a:latin typeface="Arial" panose="020B0604020202020204" pitchFamily="34" charset="0"/>
                <a:cs typeface="Arial" panose="020B0604020202020204" pitchFamily="34" charset="0"/>
              </a:rPr>
              <a:t>Η </a:t>
            </a:r>
            <a:r>
              <a:rPr lang="el-GR" sz="1600" dirty="0">
                <a:solidFill>
                  <a:srgbClr val="002060"/>
                </a:solidFill>
                <a:latin typeface="Arial" panose="020B0604020202020204" pitchFamily="34" charset="0"/>
                <a:cs typeface="Arial" panose="020B0604020202020204" pitchFamily="34" charset="0"/>
              </a:rPr>
              <a:t>τεχνολογία</a:t>
            </a:r>
            <a:r>
              <a:rPr lang="en-US" sz="1600" dirty="0">
                <a:solidFill>
                  <a:srgbClr val="002060"/>
                </a:solidFill>
                <a:latin typeface="Arial" panose="020B0604020202020204" pitchFamily="34" charset="0"/>
                <a:cs typeface="Arial" panose="020B0604020202020204" pitchFamily="34" charset="0"/>
              </a:rPr>
              <a:t> έχει αλλάξει, και μείς πρ</a:t>
            </a:r>
            <a:r>
              <a:rPr lang="el-GR" sz="1600" dirty="0">
                <a:solidFill>
                  <a:srgbClr val="002060"/>
                </a:solidFill>
                <a:latin typeface="Arial" panose="020B0604020202020204" pitchFamily="34" charset="0"/>
                <a:cs typeface="Arial" panose="020B0604020202020204" pitchFamily="34" charset="0"/>
              </a:rPr>
              <a:t>έ</a:t>
            </a:r>
            <a:r>
              <a:rPr lang="en-US" sz="1600" dirty="0">
                <a:solidFill>
                  <a:srgbClr val="002060"/>
                </a:solidFill>
                <a:latin typeface="Arial" panose="020B0604020202020204" pitchFamily="34" charset="0"/>
                <a:cs typeface="Arial" panose="020B0604020202020204" pitchFamily="34" charset="0"/>
              </a:rPr>
              <a:t>π</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ι </a:t>
            </a:r>
            <a:r>
              <a:rPr lang="el-GR" sz="1600" dirty="0">
                <a:solidFill>
                  <a:srgbClr val="002060"/>
                </a:solidFill>
                <a:latin typeface="Arial" panose="020B0604020202020204" pitchFamily="34" charset="0"/>
                <a:cs typeface="Arial" panose="020B0604020202020204" pitchFamily="34" charset="0"/>
              </a:rPr>
              <a:t>ν</a:t>
            </a:r>
            <a:r>
              <a:rPr lang="en-US" sz="1600" dirty="0">
                <a:solidFill>
                  <a:srgbClr val="002060"/>
                </a:solidFill>
                <a:latin typeface="Arial" panose="020B0604020202020204" pitchFamily="34" charset="0"/>
                <a:cs typeface="Arial" panose="020B0604020202020204" pitchFamily="34" charset="0"/>
              </a:rPr>
              <a:t>α </a:t>
            </a:r>
            <a:r>
              <a:rPr lang="el-GR" sz="1600" dirty="0">
                <a:solidFill>
                  <a:srgbClr val="002060"/>
                </a:solidFill>
                <a:latin typeface="Arial" panose="020B0604020202020204" pitchFamily="34" charset="0"/>
                <a:cs typeface="Arial" panose="020B0604020202020204" pitchFamily="34" charset="0"/>
              </a:rPr>
              <a:t>ε</a:t>
            </a:r>
            <a:r>
              <a:rPr lang="en-US" sz="1600" dirty="0">
                <a:solidFill>
                  <a:srgbClr val="002060"/>
                </a:solidFill>
                <a:latin typeface="Arial" panose="020B0604020202020204" pitchFamily="34" charset="0"/>
                <a:cs typeface="Arial" panose="020B0604020202020204" pitchFamily="34" charset="0"/>
              </a:rPr>
              <a:t>ν</a:t>
            </a:r>
            <a:r>
              <a:rPr lang="el-GR" sz="1600" dirty="0">
                <a:solidFill>
                  <a:srgbClr val="002060"/>
                </a:solidFill>
                <a:latin typeface="Arial" panose="020B0604020202020204" pitchFamily="34" charset="0"/>
                <a:cs typeface="Arial" panose="020B0604020202020204" pitchFamily="34" charset="0"/>
              </a:rPr>
              <a:t>ω</a:t>
            </a:r>
            <a:r>
              <a:rPr lang="en-US" sz="1600" dirty="0">
                <a:solidFill>
                  <a:srgbClr val="002060"/>
                </a:solidFill>
                <a:latin typeface="Arial" panose="020B0604020202020204" pitchFamily="34" charset="0"/>
                <a:cs typeface="Arial" panose="020B0604020202020204" pitchFamily="34" charset="0"/>
              </a:rPr>
              <a:t>θ</a:t>
            </a:r>
            <a:r>
              <a:rPr lang="el-GR" sz="1600" dirty="0">
                <a:solidFill>
                  <a:srgbClr val="002060"/>
                </a:solidFill>
                <a:latin typeface="Arial" panose="020B0604020202020204" pitchFamily="34" charset="0"/>
                <a:cs typeface="Arial" panose="020B0604020202020204" pitchFamily="34" charset="0"/>
              </a:rPr>
              <a:t>ο</a:t>
            </a:r>
            <a:r>
              <a:rPr lang="en-US" sz="1600" dirty="0">
                <a:solidFill>
                  <a:srgbClr val="002060"/>
                </a:solidFill>
                <a:latin typeface="Arial" panose="020B0604020202020204" pitchFamily="34" charset="0"/>
                <a:cs typeface="Arial" panose="020B0604020202020204" pitchFamily="34" charset="0"/>
              </a:rPr>
              <a:t>ύ</a:t>
            </a:r>
            <a:r>
              <a:rPr lang="el-GR" sz="1600" dirty="0">
                <a:solidFill>
                  <a:srgbClr val="002060"/>
                </a:solidFill>
                <a:latin typeface="Arial" panose="020B0604020202020204" pitchFamily="34" charset="0"/>
                <a:cs typeface="Arial" panose="020B0604020202020204" pitchFamily="34" charset="0"/>
              </a:rPr>
              <a:t>μ</a:t>
            </a:r>
            <a:r>
              <a:rPr lang="en-US" sz="1600" dirty="0">
                <a:solidFill>
                  <a:srgbClr val="002060"/>
                </a:solidFill>
                <a:latin typeface="Arial" panose="020B0604020202020204" pitchFamily="34" charset="0"/>
                <a:cs typeface="Arial" panose="020B0604020202020204" pitchFamily="34" charset="0"/>
              </a:rPr>
              <a:t>ε </a:t>
            </a:r>
            <a:r>
              <a:rPr lang="el-GR" sz="1600" dirty="0">
                <a:solidFill>
                  <a:srgbClr val="002060"/>
                </a:solidFill>
                <a:latin typeface="Arial" panose="020B0604020202020204" pitchFamily="34" charset="0"/>
                <a:cs typeface="Arial" panose="020B0604020202020204" pitchFamily="34" charset="0"/>
              </a:rPr>
              <a:t>μαζί της</a:t>
            </a:r>
            <a:endParaRPr lang="en-US" sz="1600" dirty="0">
              <a:solidFill>
                <a:srgbClr val="002060"/>
              </a:solidFill>
              <a:latin typeface="Arial" panose="020B0604020202020204" pitchFamily="34" charset="0"/>
              <a:cs typeface="Arial" panose="020B0604020202020204" pitchFamily="34" charset="0"/>
            </a:endParaRPr>
          </a:p>
          <a:p>
            <a:endParaRPr lang="el-GR" dirty="0"/>
          </a:p>
        </p:txBody>
      </p:sp>
      <p:sp>
        <p:nvSpPr>
          <p:cNvPr id="4" name="Rectangle 3"/>
          <p:cNvSpPr/>
          <p:nvPr/>
        </p:nvSpPr>
        <p:spPr>
          <a:xfrm>
            <a:off x="6096000" y="6365557"/>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66294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additive="base">
                                        <p:cTn id="4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8847"/>
            <a:ext cx="8596668" cy="751367"/>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solidFill>
                  <a:srgbClr val="FF0000"/>
                </a:solidFill>
              </a:rPr>
              <a:t>ΣΗΜΑΣΙΑ ΣΤΟ ΤΟΥΡΙΣΜΟ</a:t>
            </a:r>
            <a:br>
              <a:rPr lang="en-US" dirty="0"/>
            </a:br>
            <a:br>
              <a:rPr lang="en-US" sz="1600" dirty="0"/>
            </a:br>
            <a:br>
              <a:rPr lang="en-US" sz="1600" dirty="0"/>
            </a:br>
            <a:br>
              <a:rPr lang="en-US" sz="1600" dirty="0"/>
            </a:b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ΧΩΡΙΣ </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Α</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Ε</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Ρ</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Ο</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Π</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Ο</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Ρ</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Ι</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Κ</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ΕΣ ΣΥΝΔΕΣΕΙΣ – </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Δ</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Ε</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Ν</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 </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Υ</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Π</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Α</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Ρ</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Χ</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Ο</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Υ</a:t>
            </a:r>
            <a:r>
              <a:rPr lang="en-US"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Μ</a:t>
            </a:r>
            <a:r>
              <a:rPr lang="el-GR" sz="2700" b="1" dirty="0">
                <a:ln w="22225">
                  <a:solidFill>
                    <a:schemeClr val="accent2"/>
                  </a:solidFill>
                  <a:prstDash val="solid"/>
                </a:ln>
                <a:solidFill>
                  <a:srgbClr val="FF0000"/>
                </a:solidFill>
                <a:latin typeface="Arial" panose="020B0604020202020204" pitchFamily="34" charset="0"/>
                <a:cs typeface="Arial" panose="020B0604020202020204" pitchFamily="34" charset="0"/>
              </a:rPr>
              <a:t>Ε</a:t>
            </a:r>
            <a:endParaRPr lang="el-GR" sz="27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892056"/>
            <a:ext cx="8596668" cy="2158410"/>
          </a:xfrm>
        </p:spPr>
        <p:txBody>
          <a:bodyPr>
            <a:normAutofit fontScale="92500" lnSpcReduction="10000"/>
          </a:bodyPr>
          <a:lstStyle/>
          <a:p>
            <a:pPr marL="0" indent="0">
              <a:buNone/>
            </a:pPr>
            <a:r>
              <a:rPr lang="el-GR" sz="2800" dirty="0">
                <a:solidFill>
                  <a:srgbClr val="002060"/>
                </a:solidFill>
                <a:latin typeface="Arial" panose="020B0604020202020204" pitchFamily="34" charset="0"/>
                <a:cs typeface="Arial" panose="020B0604020202020204" pitchFamily="34" charset="0"/>
              </a:rPr>
              <a:t>Μ</a:t>
            </a:r>
            <a:r>
              <a:rPr lang="en-US" sz="2800" dirty="0">
                <a:solidFill>
                  <a:srgbClr val="002060"/>
                </a:solidFill>
                <a:latin typeface="Arial" panose="020B0604020202020204" pitchFamily="34" charset="0"/>
                <a:cs typeface="Arial" panose="020B0604020202020204" pitchFamily="34" charset="0"/>
              </a:rPr>
              <a:t>Η</a:t>
            </a:r>
            <a:r>
              <a:rPr lang="el-GR" sz="2800" dirty="0">
                <a:solidFill>
                  <a:srgbClr val="002060"/>
                </a:solidFill>
                <a:latin typeface="Arial" panose="020B0604020202020204" pitchFamily="34" charset="0"/>
                <a:cs typeface="Arial" panose="020B0604020202020204" pitchFamily="34" charset="0"/>
              </a:rPr>
              <a:t>Ν</a:t>
            </a:r>
            <a:r>
              <a:rPr lang="en-US" sz="2800" dirty="0">
                <a:solidFill>
                  <a:srgbClr val="002060"/>
                </a:solidFill>
                <a:latin typeface="Arial" panose="020B0604020202020204" pitchFamily="34" charset="0"/>
                <a:cs typeface="Arial" panose="020B0604020202020204" pitchFamily="34" charset="0"/>
              </a:rPr>
              <a:t>Υ</a:t>
            </a:r>
            <a:r>
              <a:rPr lang="el-GR" sz="2800" dirty="0">
                <a:solidFill>
                  <a:srgbClr val="002060"/>
                </a:solidFill>
                <a:latin typeface="Arial" panose="020B0604020202020204" pitchFamily="34" charset="0"/>
                <a:cs typeface="Arial" panose="020B0604020202020204" pitchFamily="34" charset="0"/>
              </a:rPr>
              <a:t>Μ</a:t>
            </a:r>
            <a:r>
              <a:rPr lang="en-US" sz="2800" dirty="0">
                <a:solidFill>
                  <a:srgbClr val="002060"/>
                </a:solidFill>
                <a:latin typeface="Arial" panose="020B0604020202020204" pitchFamily="34" charset="0"/>
                <a:cs typeface="Arial" panose="020B0604020202020204" pitchFamily="34" charset="0"/>
              </a:rPr>
              <a:t>Α</a:t>
            </a:r>
          </a:p>
          <a:p>
            <a:pPr>
              <a:buFont typeface="+mj-lt"/>
              <a:buAutoNum type="arabicPeriod"/>
            </a:pPr>
            <a:endParaRPr lang="en-US" sz="1600" dirty="0">
              <a:solidFill>
                <a:srgbClr val="00B050"/>
              </a:solidFill>
              <a:latin typeface="Arial" panose="020B0604020202020204" pitchFamily="34" charset="0"/>
              <a:cs typeface="Arial" panose="020B0604020202020204" pitchFamily="34" charset="0"/>
            </a:endParaRPr>
          </a:p>
          <a:p>
            <a:pPr>
              <a:buFont typeface="+mj-lt"/>
              <a:buAutoNum type="arabicPeriod"/>
            </a:pPr>
            <a:r>
              <a:rPr lang="el-GR" sz="1600" dirty="0">
                <a:solidFill>
                  <a:srgbClr val="00B050"/>
                </a:solidFill>
                <a:latin typeface="Arial" panose="020B0604020202020204" pitchFamily="34" charset="0"/>
                <a:cs typeface="Arial" panose="020B0604020202020204" pitchFamily="34" charset="0"/>
              </a:rPr>
              <a:t>ΝΑ ΣΥΝΕΧΙΣΟΥΜΕ ΝΑ ΒΑΖΟΥΜΕ ΨΗΛΟΥΣ ΣΤΟΧΟΥΣ</a:t>
            </a:r>
          </a:p>
          <a:p>
            <a:pPr>
              <a:buFont typeface="+mj-lt"/>
              <a:buAutoNum type="arabicPeriod"/>
            </a:pPr>
            <a:r>
              <a:rPr lang="el-GR" sz="1600" dirty="0">
                <a:solidFill>
                  <a:srgbClr val="FF0000"/>
                </a:solidFill>
                <a:latin typeface="Arial" panose="020B0604020202020204" pitchFamily="34" charset="0"/>
                <a:cs typeface="Arial" panose="020B0604020202020204" pitchFamily="34" charset="0"/>
              </a:rPr>
              <a:t>ΠΡΟΓΡΑΜΜΑΤΙΣΜΟΣ ΣΕ ΟΛΟ ΤΟ ΠΑΚΕΤΟ</a:t>
            </a:r>
          </a:p>
          <a:p>
            <a:pPr>
              <a:buFont typeface="+mj-lt"/>
              <a:buAutoNum type="arabicPeriod"/>
            </a:pPr>
            <a:r>
              <a:rPr lang="el-GR" sz="1600" dirty="0">
                <a:solidFill>
                  <a:srgbClr val="00B050"/>
                </a:solidFill>
                <a:latin typeface="Arial" panose="020B0604020202020204" pitchFamily="34" charset="0"/>
                <a:cs typeface="Arial" panose="020B0604020202020204" pitchFamily="34" charset="0"/>
              </a:rPr>
              <a:t>ΣΥΝΕΡΓΑΣΙΑ ΜΕ ΤΟ ΤΟΥΡΙΣΤΙΚΟ ΠΡΑΚΤΟΡΑ </a:t>
            </a:r>
          </a:p>
          <a:p>
            <a:pPr>
              <a:buFont typeface="+mj-lt"/>
              <a:buAutoNum type="arabicPeriod"/>
            </a:pPr>
            <a:r>
              <a:rPr lang="en-US" sz="1600" dirty="0">
                <a:solidFill>
                  <a:srgbClr val="002060"/>
                </a:solidFill>
                <a:latin typeface="Arial" panose="020B0604020202020204" pitchFamily="34" charset="0"/>
                <a:cs typeface="Arial" panose="020B0604020202020204" pitchFamily="34" charset="0"/>
              </a:rPr>
              <a:t>FAIR PLAY</a:t>
            </a:r>
          </a:p>
          <a:p>
            <a:pPr>
              <a:buFont typeface="+mj-lt"/>
              <a:buAutoNum type="arabicPeriod"/>
            </a:pPr>
            <a:endParaRPr lang="en-US" sz="1600" dirty="0">
              <a:solidFill>
                <a:srgbClr val="002060"/>
              </a:solidFill>
              <a:latin typeface="Arial" panose="020B0604020202020204" pitchFamily="34" charset="0"/>
              <a:cs typeface="Arial" panose="020B0604020202020204" pitchFamily="34" charset="0"/>
            </a:endParaRPr>
          </a:p>
        </p:txBody>
      </p:sp>
      <p:sp>
        <p:nvSpPr>
          <p:cNvPr id="4" name="Rectangle 3"/>
          <p:cNvSpPr/>
          <p:nvPr/>
        </p:nvSpPr>
        <p:spPr>
          <a:xfrm>
            <a:off x="6096000" y="6365557"/>
            <a:ext cx="6096000" cy="492443"/>
          </a:xfrm>
          <a:prstGeom prst="rect">
            <a:avLst/>
          </a:prstGeom>
        </p:spPr>
        <p:txBody>
          <a:bodyPr>
            <a:spAutoFit/>
          </a:bodyPr>
          <a:lstStyle/>
          <a:p>
            <a:pPr algn="r"/>
            <a:r>
              <a:rPr lang="en-GB" sz="1300" dirty="0">
                <a:solidFill>
                  <a:srgbClr val="002060"/>
                </a:solidFill>
                <a:latin typeface="Arial" panose="020B0604020202020204" pitchFamily="34" charset="0"/>
                <a:cs typeface="Arial" panose="020B0604020202020204" pitchFamily="34" charset="0"/>
              </a:rPr>
              <a:t>By Vasilis Stamataris – F Inst TT, ITC </a:t>
            </a:r>
          </a:p>
          <a:p>
            <a:pPr algn="r"/>
            <a:r>
              <a:rPr lang="en-GB" sz="1300" dirty="0">
                <a:solidFill>
                  <a:srgbClr val="002060"/>
                </a:solidFill>
                <a:latin typeface="Arial" panose="020B0604020202020204" pitchFamily="34" charset="0"/>
                <a:cs typeface="Arial" panose="020B0604020202020204" pitchFamily="34" charset="0"/>
              </a:rPr>
              <a:t>Vice President ACTA, Chairman IATA APJC-CY</a:t>
            </a:r>
            <a:endParaRPr lang="el-GR" sz="1300" dirty="0">
              <a:solidFill>
                <a:srgbClr val="002060"/>
              </a:solidFill>
              <a:latin typeface="Arial" panose="020B0604020202020204" pitchFamily="34" charset="0"/>
              <a:cs typeface="Arial" panose="020B0604020202020204" pitchFamily="34" charset="0"/>
            </a:endParaRPr>
          </a:p>
        </p:txBody>
      </p:sp>
      <p:sp>
        <p:nvSpPr>
          <p:cNvPr id="5" name="Rectangle 4"/>
          <p:cNvSpPr/>
          <p:nvPr/>
        </p:nvSpPr>
        <p:spPr>
          <a:xfrm>
            <a:off x="549397" y="5236647"/>
            <a:ext cx="4243854" cy="1384995"/>
          </a:xfrm>
          <a:prstGeom prst="rect">
            <a:avLst/>
          </a:prstGeom>
        </p:spPr>
        <p:txBody>
          <a:bodyPr wrap="none">
            <a:spAutoFit/>
          </a:bodyPr>
          <a:lstStyle/>
          <a:p>
            <a:endParaRPr lang="el-GR" dirty="0">
              <a:solidFill>
                <a:srgbClr val="002060"/>
              </a:solidFill>
              <a:latin typeface="Arial" panose="020B0604020202020204" pitchFamily="34" charset="0"/>
              <a:cs typeface="Arial" panose="020B0604020202020204" pitchFamily="34" charset="0"/>
            </a:endParaRPr>
          </a:p>
          <a:p>
            <a:endParaRPr lang="el-GR" dirty="0">
              <a:solidFill>
                <a:srgbClr val="002060"/>
              </a:solidFill>
              <a:latin typeface="Arial" panose="020B0604020202020204" pitchFamily="34" charset="0"/>
              <a:cs typeface="Arial" panose="020B0604020202020204" pitchFamily="34" charset="0"/>
            </a:endParaRPr>
          </a:p>
          <a:p>
            <a:r>
              <a:rPr lang="el-GR" sz="4800" dirty="0">
                <a:solidFill>
                  <a:srgbClr val="002060"/>
                </a:solidFill>
                <a:latin typeface="Arial" panose="020B0604020202020204" pitchFamily="34" charset="0"/>
                <a:cs typeface="Arial" panose="020B0604020202020204" pitchFamily="34" charset="0"/>
              </a:rPr>
              <a:t>Σας ευχαριστώ</a:t>
            </a:r>
          </a:p>
        </p:txBody>
      </p:sp>
    </p:spTree>
    <p:extLst>
      <p:ext uri="{BB962C8B-B14F-4D97-AF65-F5344CB8AC3E}">
        <p14:creationId xmlns:p14="http://schemas.microsoft.com/office/powerpoint/2010/main" val="311322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animEffect transition="in" filter="fade">
                                      <p:cBhvr>
                                        <p:cTn id="45" dur="1000"/>
                                        <p:tgtEl>
                                          <p:spTgt spid="5">
                                            <p:txEl>
                                              <p:pRg st="2" end="2"/>
                                            </p:txEl>
                                          </p:spTgt>
                                        </p:tgtEl>
                                      </p:cBhvr>
                                    </p:animEffect>
                                    <p:anim calcmode="lin" valueType="num">
                                      <p:cBhvr>
                                        <p:cTn id="46"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668</TotalTime>
  <Words>601</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Trebuchet MS</vt:lpstr>
      <vt:lpstr>Wingdings</vt:lpstr>
      <vt:lpstr>Wingdings 3</vt:lpstr>
      <vt:lpstr>Facet</vt:lpstr>
      <vt:lpstr>ΑΕΡΟΜΕΤΑΦΟΡΕΣ ΣΤΗΝ ΚΥΠΡΟ   ΠΡΟΚΛΗΣΕΙΣ ΚΑΙ ΕΥΚΑΙΡΙΕΣ / ΣΗΜΑΣΙΑ ΓΙΑ ΤΟΥΡΙΣΜΟ</vt:lpstr>
      <vt:lpstr>Νέα Θεωρία……</vt:lpstr>
      <vt:lpstr>……Ο Κτηνοτρόφος !!!</vt:lpstr>
      <vt:lpstr>….Τώρα. Ποιος ξεκίνησε πρώτος ???</vt:lpstr>
      <vt:lpstr>…φυσικά ο Τουριστικός Πράκτορας !!!</vt:lpstr>
      <vt:lpstr>ΜΕΓΑΛΗ ΑΥΞΗΣΗ ΣΤΙΣ ΑΕΡΟΜΕΤΑΦΟΡΕΣ ΣΤΗ ΚΥΠΡΟ</vt:lpstr>
      <vt:lpstr>ΠΡΟΚΛΗΣΕΙΣ</vt:lpstr>
      <vt:lpstr>ΕΥΚΑΙΡΙΕΣ</vt:lpstr>
      <vt:lpstr>ΣΗΜΑΣΙΑ ΣΤΟ ΤΟΥΡΙΣΜΟ    ΧΩΡΙΣ ΑΕΡΟΠΟΡΙΚΕΣ ΣΥΝΔΕΣΕΙΣ – ΔΕΝ ΥΠΑΡΧΟΥΜΕ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Simasia  aerometaforon gia ton kypriako tomea tourismou</dc:title>
  <dc:creator>Vasilis Stamataris</dc:creator>
  <cp:lastModifiedBy>Vasilis Stamataris</cp:lastModifiedBy>
  <cp:revision>21</cp:revision>
  <dcterms:created xsi:type="dcterms:W3CDTF">2017-04-03T06:47:08Z</dcterms:created>
  <dcterms:modified xsi:type="dcterms:W3CDTF">2017-05-04T05:36:03Z</dcterms:modified>
</cp:coreProperties>
</file>