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9" d="100"/>
          <a:sy n="89"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661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22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8155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9423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217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6370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3902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683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27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837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77419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476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975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316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8786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5/4/2017</a:t>
            </a:fld>
            <a:endParaRPr lang="en-US" dirty="0"/>
          </a:p>
        </p:txBody>
      </p:sp>
    </p:spTree>
    <p:extLst>
      <p:ext uri="{BB962C8B-B14F-4D97-AF65-F5344CB8AC3E}">
        <p14:creationId xmlns:p14="http://schemas.microsoft.com/office/powerpoint/2010/main" val="3667557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006855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178638"/>
          </a:xfrm>
        </p:spPr>
        <p:txBody>
          <a:bodyPr/>
          <a:lstStyle/>
          <a:p>
            <a:pPr algn="ctr"/>
            <a:r>
              <a:rPr lang="el-GR" sz="2000" b="1" dirty="0">
                <a:solidFill>
                  <a:srgbClr val="0070C0"/>
                </a:solidFill>
                <a:latin typeface="Arial" panose="020B0604020202020204" pitchFamily="34" charset="0"/>
                <a:cs typeface="Arial" panose="020B0604020202020204" pitchFamily="34" charset="0"/>
              </a:rPr>
              <a:t>ΑΕΡΟΜΕΤΑΦΟΡΕΣ ΣΤΗΝ ΚΥΠΡΟ</a:t>
            </a:r>
            <a:br>
              <a:rPr lang="el-GR" sz="2000" b="1" dirty="0">
                <a:solidFill>
                  <a:srgbClr val="0070C0"/>
                </a:solidFill>
                <a:latin typeface="Arial" panose="020B0604020202020204" pitchFamily="34" charset="0"/>
                <a:cs typeface="Arial" panose="020B0604020202020204" pitchFamily="34" charset="0"/>
              </a:rPr>
            </a:br>
            <a:r>
              <a:rPr lang="el-GR" sz="2000" b="1" dirty="0">
                <a:solidFill>
                  <a:srgbClr val="0070C0"/>
                </a:solidFill>
                <a:latin typeface="Arial" panose="020B0604020202020204" pitchFamily="34" charset="0"/>
                <a:cs typeface="Arial" panose="020B0604020202020204" pitchFamily="34" charset="0"/>
              </a:rPr>
              <a:t> </a:t>
            </a:r>
            <a:br>
              <a:rPr lang="el-GR" sz="2000" b="1" dirty="0">
                <a:solidFill>
                  <a:srgbClr val="0070C0"/>
                </a:solidFill>
                <a:latin typeface="Arial" panose="020B0604020202020204" pitchFamily="34" charset="0"/>
                <a:cs typeface="Arial" panose="020B0604020202020204" pitchFamily="34" charset="0"/>
              </a:rPr>
            </a:br>
            <a:r>
              <a:rPr lang="el-GR" sz="2000" b="1" dirty="0">
                <a:solidFill>
                  <a:srgbClr val="0070C0"/>
                </a:solidFill>
                <a:latin typeface="Arial" panose="020B0604020202020204" pitchFamily="34" charset="0"/>
                <a:cs typeface="Arial" panose="020B0604020202020204" pitchFamily="34" charset="0"/>
              </a:rPr>
              <a:t>ΠΡΟΚΛΗΣΕΙΣ ΚΑΙ ΕΥΚΑΙΡΙΕΣ / ΣΗΜΑΣΙΑ ΓΙΑ ΤΟΥΡΙΣΜΟ</a:t>
            </a:r>
          </a:p>
        </p:txBody>
      </p:sp>
      <p:sp>
        <p:nvSpPr>
          <p:cNvPr id="3" name="Subtitle 2"/>
          <p:cNvSpPr>
            <a:spLocks noGrp="1"/>
          </p:cNvSpPr>
          <p:nvPr>
            <p:ph type="subTitle" idx="1"/>
          </p:nvPr>
        </p:nvSpPr>
        <p:spPr>
          <a:xfrm>
            <a:off x="4425064" y="5943429"/>
            <a:ext cx="7766936" cy="797614"/>
          </a:xfrm>
        </p:spPr>
        <p:txBody>
          <a:bodyPr>
            <a:normAutofit/>
          </a:bodyPr>
          <a:lstStyle/>
          <a:p>
            <a:r>
              <a:rPr lang="en-GB" sz="1300" dirty="0">
                <a:solidFill>
                  <a:srgbClr val="002060"/>
                </a:solidFill>
              </a:rPr>
              <a:t>By Vasilis Stamataris – F Inst TT, ITC </a:t>
            </a:r>
          </a:p>
          <a:p>
            <a:r>
              <a:rPr lang="en-GB" sz="1300" dirty="0">
                <a:solidFill>
                  <a:srgbClr val="002060"/>
                </a:solidFill>
              </a:rPr>
              <a:t>Vice President ACTA, Chairman IATA APJC-CY</a:t>
            </a:r>
            <a:endParaRPr lang="el-GR" sz="1300" dirty="0">
              <a:solidFill>
                <a:srgbClr val="002060"/>
              </a:solidFill>
            </a:endParaRPr>
          </a:p>
        </p:txBody>
      </p:sp>
    </p:spTree>
    <p:extLst>
      <p:ext uri="{BB962C8B-B14F-4D97-AF65-F5344CB8AC3E}">
        <p14:creationId xmlns:p14="http://schemas.microsoft.com/office/powerpoint/2010/main" val="39213420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00B0F0"/>
                </a:solidFill>
                <a:latin typeface="Arial" panose="020B0604020202020204" pitchFamily="34" charset="0"/>
                <a:cs typeface="Arial" panose="020B0604020202020204" pitchFamily="34" charset="0"/>
              </a:rPr>
              <a:t>Νέα Θεωρία……</a:t>
            </a:r>
          </a:p>
        </p:txBody>
      </p:sp>
      <p:pic>
        <p:nvPicPr>
          <p:cNvPr id="5" name="Content Placeholder 4"/>
          <p:cNvPicPr>
            <a:picLocks noGrp="1" noChangeAspect="1"/>
          </p:cNvPicPr>
          <p:nvPr>
            <p:ph idx="1"/>
          </p:nvPr>
        </p:nvPicPr>
        <p:blipFill>
          <a:blip r:embed="rId2"/>
          <a:stretch>
            <a:fillRect/>
          </a:stretch>
        </p:blipFill>
        <p:spPr>
          <a:xfrm>
            <a:off x="1525853" y="2160588"/>
            <a:ext cx="6900332" cy="3881437"/>
          </a:xfrm>
        </p:spPr>
      </p:pic>
      <p:sp>
        <p:nvSpPr>
          <p:cNvPr id="3" name="Rectangle 2"/>
          <p:cNvSpPr/>
          <p:nvPr/>
        </p:nvSpPr>
        <p:spPr>
          <a:xfrm>
            <a:off x="6096000" y="6211669"/>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8844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F0"/>
                </a:solidFill>
                <a:latin typeface="Arial" panose="020B0604020202020204" pitchFamily="34" charset="0"/>
                <a:cs typeface="Arial" panose="020B0604020202020204" pitchFamily="34" charset="0"/>
              </a:rPr>
              <a:t>……</a:t>
            </a:r>
            <a:r>
              <a:rPr lang="el-GR" dirty="0">
                <a:solidFill>
                  <a:srgbClr val="00B0F0"/>
                </a:solidFill>
                <a:latin typeface="Arial" panose="020B0604020202020204" pitchFamily="34" charset="0"/>
                <a:cs typeface="Arial" panose="020B0604020202020204" pitchFamily="34" charset="0"/>
              </a:rPr>
              <a:t>Ο Κτηνοτρόφος </a:t>
            </a:r>
            <a:r>
              <a:rPr lang="en-GB" dirty="0">
                <a:solidFill>
                  <a:srgbClr val="00B0F0"/>
                </a:solidFill>
                <a:latin typeface="Arial" panose="020B0604020202020204" pitchFamily="34" charset="0"/>
                <a:cs typeface="Arial" panose="020B0604020202020204" pitchFamily="34" charset="0"/>
              </a:rPr>
              <a:t>!!!</a:t>
            </a:r>
            <a:endParaRPr lang="el-GR" dirty="0">
              <a:solidFill>
                <a:srgbClr val="00B0F0"/>
              </a:solidFill>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stretch>
            <a:fillRect/>
          </a:stretch>
        </p:blipFill>
        <p:spPr>
          <a:xfrm>
            <a:off x="1525853" y="2160588"/>
            <a:ext cx="6900332" cy="3881437"/>
          </a:xfrm>
        </p:spPr>
      </p:pic>
      <p:sp>
        <p:nvSpPr>
          <p:cNvPr id="3" name="Rectangle 2"/>
          <p:cNvSpPr/>
          <p:nvPr/>
        </p:nvSpPr>
        <p:spPr>
          <a:xfrm>
            <a:off x="6096000" y="6211669"/>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205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rgbClr val="00B0F0"/>
                </a:solidFill>
              </a:rPr>
              <a:t>….Τώρα. Ποιος ξεκίνησε πρώτος ???</a:t>
            </a:r>
          </a:p>
        </p:txBody>
      </p:sp>
      <p:pic>
        <p:nvPicPr>
          <p:cNvPr id="5" name="Content Placeholder 4"/>
          <p:cNvPicPr>
            <a:picLocks noGrp="1" noChangeAspect="1"/>
          </p:cNvPicPr>
          <p:nvPr>
            <p:ph idx="1"/>
          </p:nvPr>
        </p:nvPicPr>
        <p:blipFill>
          <a:blip r:embed="rId2"/>
          <a:stretch>
            <a:fillRect/>
          </a:stretch>
        </p:blipFill>
        <p:spPr>
          <a:xfrm>
            <a:off x="1092004" y="2137654"/>
            <a:ext cx="7482818" cy="3995825"/>
          </a:xfrm>
        </p:spPr>
      </p:pic>
      <p:sp>
        <p:nvSpPr>
          <p:cNvPr id="3" name="Rectangle 2"/>
          <p:cNvSpPr/>
          <p:nvPr/>
        </p:nvSpPr>
        <p:spPr>
          <a:xfrm>
            <a:off x="6096000" y="6340733"/>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465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0070C0"/>
                </a:solidFill>
              </a:rPr>
              <a:t>…φυσικά ο Τουριστικός Πράκτορας !!!</a:t>
            </a:r>
          </a:p>
        </p:txBody>
      </p:sp>
      <p:pic>
        <p:nvPicPr>
          <p:cNvPr id="5" name="Content Placeholder 4"/>
          <p:cNvPicPr>
            <a:picLocks noGrp="1" noChangeAspect="1"/>
          </p:cNvPicPr>
          <p:nvPr>
            <p:ph idx="1"/>
          </p:nvPr>
        </p:nvPicPr>
        <p:blipFill>
          <a:blip r:embed="rId2"/>
          <a:stretch>
            <a:fillRect/>
          </a:stretch>
        </p:blipFill>
        <p:spPr>
          <a:xfrm>
            <a:off x="677334" y="1667184"/>
            <a:ext cx="3671382" cy="4895177"/>
          </a:xfrm>
        </p:spPr>
      </p:pic>
      <p:sp>
        <p:nvSpPr>
          <p:cNvPr id="3" name="Rectangle 2"/>
          <p:cNvSpPr/>
          <p:nvPr/>
        </p:nvSpPr>
        <p:spPr>
          <a:xfrm>
            <a:off x="6096000" y="6365557"/>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
        <p:nvSpPr>
          <p:cNvPr id="4" name="Rectangle 3"/>
          <p:cNvSpPr/>
          <p:nvPr/>
        </p:nvSpPr>
        <p:spPr>
          <a:xfrm>
            <a:off x="4348716" y="3456710"/>
            <a:ext cx="6096000" cy="830997"/>
          </a:xfrm>
          <a:prstGeom prst="rect">
            <a:avLst/>
          </a:prstGeom>
        </p:spPr>
        <p:txBody>
          <a:bodyPr>
            <a:spAutoFit/>
          </a:bodyPr>
          <a:lstStyle/>
          <a:p>
            <a:r>
              <a:rPr lang="el-GR" sz="2400" dirty="0">
                <a:solidFill>
                  <a:srgbClr val="002060"/>
                </a:solidFill>
                <a:latin typeface="Arial" panose="020B0604020202020204" pitchFamily="34" charset="0"/>
                <a:cs typeface="Arial" panose="020B0604020202020204" pitchFamily="34" charset="0"/>
              </a:rPr>
              <a:t>Σήμερα, 86% των </a:t>
            </a:r>
            <a:r>
              <a:rPr lang="es-ES" sz="2400" dirty="0">
                <a:solidFill>
                  <a:srgbClr val="002060"/>
                </a:solidFill>
                <a:latin typeface="Arial" panose="020B0604020202020204" pitchFamily="34" charset="0"/>
                <a:cs typeface="Arial" panose="020B0604020202020204" pitchFamily="34" charset="0"/>
              </a:rPr>
              <a:t>BSP/IATA </a:t>
            </a:r>
            <a:r>
              <a:rPr lang="el-GR" sz="2400" dirty="0">
                <a:solidFill>
                  <a:srgbClr val="002060"/>
                </a:solidFill>
                <a:latin typeface="Arial" panose="020B0604020202020204" pitchFamily="34" charset="0"/>
                <a:cs typeface="Arial" panose="020B0604020202020204" pitchFamily="34" charset="0"/>
              </a:rPr>
              <a:t>πωλήσεων</a:t>
            </a:r>
            <a:br>
              <a:rPr lang="el-GR" sz="2400" dirty="0">
                <a:solidFill>
                  <a:srgbClr val="002060"/>
                </a:solidFill>
                <a:latin typeface="Arial" panose="020B0604020202020204" pitchFamily="34" charset="0"/>
                <a:cs typeface="Arial" panose="020B0604020202020204" pitchFamily="34" charset="0"/>
              </a:rPr>
            </a:br>
            <a:r>
              <a:rPr lang="el-GR" sz="2400" dirty="0">
                <a:solidFill>
                  <a:srgbClr val="002060"/>
                </a:solidFill>
                <a:latin typeface="Arial" panose="020B0604020202020204" pitchFamily="34" charset="0"/>
                <a:cs typeface="Arial" panose="020B0604020202020204" pitchFamily="34" charset="0"/>
              </a:rPr>
              <a:t>στη Κύπρο, γίνεται από τα μέλη του </a:t>
            </a:r>
            <a:r>
              <a:rPr lang="es-ES" sz="2400" dirty="0">
                <a:solidFill>
                  <a:srgbClr val="002060"/>
                </a:solidFill>
                <a:latin typeface="Arial" panose="020B0604020202020204" pitchFamily="34" charset="0"/>
                <a:cs typeface="Arial" panose="020B0604020202020204" pitchFamily="34" charset="0"/>
              </a:rPr>
              <a:t>ACTA</a:t>
            </a:r>
            <a:endParaRPr lang="el-GR" sz="2400" dirty="0">
              <a:solidFill>
                <a:srgbClr val="002060"/>
              </a:solidFill>
            </a:endParaRPr>
          </a:p>
        </p:txBody>
      </p:sp>
    </p:spTree>
    <p:extLst>
      <p:ext uri="{BB962C8B-B14F-4D97-AF65-F5344CB8AC3E}">
        <p14:creationId xmlns:p14="http://schemas.microsoft.com/office/powerpoint/2010/main" val="252730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solidFill>
                  <a:srgbClr val="0070C0"/>
                </a:solidFill>
                <a:latin typeface="Arial" panose="020B0604020202020204" pitchFamily="34" charset="0"/>
                <a:cs typeface="Arial" panose="020B0604020202020204" pitchFamily="34" charset="0"/>
              </a:rPr>
              <a:t>ΜΕΓΑΛΗ ΑΥΞΗΣΗ ΣΤΙΣ ΑΕΡΟΜΕΤΑΦΟΡΕΣ</a:t>
            </a:r>
            <a:br>
              <a:rPr lang="el-GR" sz="3200" dirty="0">
                <a:solidFill>
                  <a:srgbClr val="0070C0"/>
                </a:solidFill>
                <a:latin typeface="Arial" panose="020B0604020202020204" pitchFamily="34" charset="0"/>
                <a:cs typeface="Arial" panose="020B0604020202020204" pitchFamily="34" charset="0"/>
              </a:rPr>
            </a:br>
            <a:r>
              <a:rPr lang="el-GR" sz="3200" dirty="0">
                <a:solidFill>
                  <a:srgbClr val="0070C0"/>
                </a:solidFill>
                <a:latin typeface="Arial" panose="020B0604020202020204" pitchFamily="34" charset="0"/>
                <a:cs typeface="Arial" panose="020B0604020202020204" pitchFamily="34" charset="0"/>
              </a:rPr>
              <a:t>ΣΤΗ ΚΥΠΡΟ</a:t>
            </a:r>
          </a:p>
        </p:txBody>
      </p:sp>
      <p:sp>
        <p:nvSpPr>
          <p:cNvPr id="3" name="Content Placeholder 2"/>
          <p:cNvSpPr>
            <a:spLocks noGrp="1"/>
          </p:cNvSpPr>
          <p:nvPr>
            <p:ph idx="1"/>
          </p:nvPr>
        </p:nvSpPr>
        <p:spPr>
          <a:xfrm>
            <a:off x="677334" y="2160589"/>
            <a:ext cx="8596668" cy="2411411"/>
          </a:xfrm>
        </p:spPr>
        <p:txBody>
          <a:bodyPr>
            <a:noAutofit/>
          </a:bodyPr>
          <a:lstStyle/>
          <a:p>
            <a:pPr>
              <a:buFont typeface="Wingdings" panose="05000000000000000000" pitchFamily="2" charset="2"/>
              <a:buChar char="v"/>
            </a:pPr>
            <a:r>
              <a:rPr lang="el-GR" sz="1600" dirty="0">
                <a:solidFill>
                  <a:srgbClr val="002060"/>
                </a:solidFill>
                <a:latin typeface="Arial" panose="020B0604020202020204" pitchFamily="34" charset="0"/>
                <a:cs typeface="Arial" panose="020B0604020202020204" pitchFamily="34" charset="0"/>
              </a:rPr>
              <a:t>Το οικονομικό περιβάλλον σήμερα στη Κύπρο, μπορεί να έχει αλλάξει.</a:t>
            </a:r>
          </a:p>
          <a:p>
            <a:pPr>
              <a:buFont typeface="Wingdings" panose="05000000000000000000" pitchFamily="2" charset="2"/>
              <a:buChar char="v"/>
            </a:pPr>
            <a:r>
              <a:rPr lang="el-GR" sz="1600" dirty="0">
                <a:solidFill>
                  <a:srgbClr val="FF0000"/>
                </a:solidFill>
                <a:latin typeface="Arial" panose="020B0604020202020204" pitchFamily="34" charset="0"/>
                <a:cs typeface="Arial" panose="020B0604020202020204" pitchFamily="34" charset="0"/>
              </a:rPr>
              <a:t>Κάποιοι έχουν φύγει ….</a:t>
            </a:r>
          </a:p>
          <a:p>
            <a:pPr>
              <a:buFont typeface="Wingdings" panose="05000000000000000000" pitchFamily="2" charset="2"/>
              <a:buChar char="v"/>
            </a:pPr>
            <a:r>
              <a:rPr lang="el-GR" sz="1600" dirty="0">
                <a:solidFill>
                  <a:srgbClr val="00B050"/>
                </a:solidFill>
                <a:latin typeface="Arial" panose="020B0604020202020204" pitchFamily="34" charset="0"/>
                <a:cs typeface="Arial" panose="020B0604020202020204" pitchFamily="34" charset="0"/>
              </a:rPr>
              <a:t>Κάποιοί άλλοι έχουν εισέλθει στον εναέριο χώρο της Κύπρου</a:t>
            </a:r>
          </a:p>
          <a:p>
            <a:pPr>
              <a:buFont typeface="Wingdings" panose="05000000000000000000" pitchFamily="2" charset="2"/>
              <a:buChar char="v"/>
            </a:pPr>
            <a:r>
              <a:rPr lang="el-GR" sz="1600" dirty="0">
                <a:solidFill>
                  <a:srgbClr val="00B050"/>
                </a:solidFill>
                <a:latin typeface="Arial" panose="020B0604020202020204" pitchFamily="34" charset="0"/>
                <a:cs typeface="Arial" panose="020B0604020202020204" pitchFamily="34" charset="0"/>
              </a:rPr>
              <a:t>Τα Νούμερα ανθούν, και μαζί όλο το Νησί μας</a:t>
            </a:r>
          </a:p>
          <a:p>
            <a:pPr>
              <a:buFont typeface="Wingdings" panose="05000000000000000000" pitchFamily="2" charset="2"/>
              <a:buChar char="v"/>
            </a:pPr>
            <a:r>
              <a:rPr lang="el-GR" sz="1600" dirty="0">
                <a:solidFill>
                  <a:srgbClr val="00B050"/>
                </a:solidFill>
                <a:latin typeface="Arial" panose="020B0604020202020204" pitchFamily="34" charset="0"/>
                <a:cs typeface="Arial" panose="020B0604020202020204" pitchFamily="34" charset="0"/>
              </a:rPr>
              <a:t>Είμαι σίγουρος πως όλοι έχουν το μερίδιο τους…..άμεσα ή έμμεσα</a:t>
            </a:r>
          </a:p>
          <a:p>
            <a:pPr>
              <a:buFont typeface="Wingdings" panose="05000000000000000000" pitchFamily="2" charset="2"/>
              <a:buChar char="v"/>
            </a:pPr>
            <a:r>
              <a:rPr lang="el-GR" sz="1600" dirty="0">
                <a:solidFill>
                  <a:srgbClr val="00B050"/>
                </a:solidFill>
                <a:latin typeface="Arial" panose="020B0604020202020204" pitchFamily="34" charset="0"/>
                <a:cs typeface="Arial" panose="020B0604020202020204" pitchFamily="34" charset="0"/>
              </a:rPr>
              <a:t>Από τα παράλια, μέχρι το αγαπημένο μας Τρόοδος</a:t>
            </a:r>
          </a:p>
          <a:p>
            <a:pPr marL="0" indent="0">
              <a:buNone/>
            </a:pPr>
            <a:endParaRPr lang="el-GR" sz="1600" dirty="0">
              <a:solidFill>
                <a:srgbClr val="00B050"/>
              </a:solidFill>
              <a:latin typeface="Arial" panose="020B0604020202020204" pitchFamily="34" charset="0"/>
              <a:cs typeface="Arial" panose="020B0604020202020204" pitchFamily="34" charset="0"/>
            </a:endParaRPr>
          </a:p>
          <a:p>
            <a:pPr marL="0" indent="0">
              <a:buNone/>
            </a:pPr>
            <a:r>
              <a:rPr lang="el-GR" sz="1600" dirty="0">
                <a:solidFill>
                  <a:srgbClr val="002060"/>
                </a:solidFill>
                <a:latin typeface="Arial" panose="020B0604020202020204" pitchFamily="34" charset="0"/>
                <a:cs typeface="Arial" panose="020B0604020202020204" pitchFamily="34" charset="0"/>
              </a:rPr>
              <a:t>Εδώ θα ήθελα με αυτή την ευκαιρία να εξαίρω το ρόλο της </a:t>
            </a:r>
            <a:r>
              <a:rPr lang="en-US" sz="1600" dirty="0">
                <a:solidFill>
                  <a:srgbClr val="002060"/>
                </a:solidFill>
                <a:latin typeface="Arial" panose="020B0604020202020204" pitchFamily="34" charset="0"/>
                <a:cs typeface="Arial" panose="020B0604020202020204" pitchFamily="34" charset="0"/>
              </a:rPr>
              <a:t>Hermes, </a:t>
            </a:r>
            <a:r>
              <a:rPr lang="el-GR" sz="1600" dirty="0">
                <a:solidFill>
                  <a:srgbClr val="002060"/>
                </a:solidFill>
                <a:latin typeface="Arial" panose="020B0604020202020204" pitchFamily="34" charset="0"/>
                <a:cs typeface="Arial" panose="020B0604020202020204" pitchFamily="34" charset="0"/>
              </a:rPr>
              <a:t>καθώς και των κρατικών και ημικρατικών</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τμημάτων , που βρίσκονται σε ένα ατελείωτο πόλεμο διατήρησης αυτής της ανοδικής τάσης.</a:t>
            </a:r>
          </a:p>
          <a:p>
            <a:pPr marL="0" indent="0">
              <a:buNone/>
            </a:pPr>
            <a:r>
              <a:rPr lang="el-GR" sz="1600" dirty="0">
                <a:solidFill>
                  <a:srgbClr val="002060"/>
                </a:solidFill>
                <a:latin typeface="Arial" panose="020B0604020202020204" pitchFamily="34" charset="0"/>
                <a:cs typeface="Arial" panose="020B0604020202020204" pitchFamily="34" charset="0"/>
              </a:rPr>
              <a:t>Κάποτε, ίσως κάποιοι από εμάς να ήμασταν </a:t>
            </a:r>
            <a:r>
              <a:rPr lang="el-GR" sz="1600" dirty="0">
                <a:solidFill>
                  <a:srgbClr val="FF0000"/>
                </a:solidFill>
                <a:latin typeface="Arial" panose="020B0604020202020204" pitchFamily="34" charset="0"/>
                <a:cs typeface="Arial" panose="020B0604020202020204" pitchFamily="34" charset="0"/>
              </a:rPr>
              <a:t>επιφυλακτικοί</a:t>
            </a:r>
            <a:r>
              <a:rPr lang="el-GR" sz="1600" dirty="0">
                <a:solidFill>
                  <a:srgbClr val="002060"/>
                </a:solidFill>
                <a:latin typeface="Arial" panose="020B0604020202020204" pitchFamily="34" charset="0"/>
                <a:cs typeface="Arial" panose="020B0604020202020204" pitchFamily="34" charset="0"/>
              </a:rPr>
              <a:t> στην είσοδο Χαμηλού Κόστους,</a:t>
            </a:r>
          </a:p>
          <a:p>
            <a:pPr marL="0" indent="0">
              <a:buNone/>
            </a:pPr>
            <a:r>
              <a:rPr lang="el-GR" sz="1600" dirty="0">
                <a:solidFill>
                  <a:srgbClr val="002060"/>
                </a:solidFill>
                <a:latin typeface="Arial" panose="020B0604020202020204" pitchFamily="34" charset="0"/>
                <a:cs typeface="Arial" panose="020B0604020202020204" pitchFamily="34" charset="0"/>
              </a:rPr>
              <a:t>και Νέων Αεροπορικών Εταιρειών στη Κύπρο. Οι εξελίξεις όμως …… </a:t>
            </a:r>
          </a:p>
          <a:p>
            <a:pPr marL="0" indent="0">
              <a:buNone/>
            </a:pPr>
            <a:endParaRPr lang="el-GR" dirty="0">
              <a:solidFill>
                <a:srgbClr val="002060"/>
              </a:solidFill>
            </a:endParaRPr>
          </a:p>
          <a:p>
            <a:pPr marL="0" indent="0">
              <a:buNone/>
            </a:pPr>
            <a:endParaRPr lang="el-GR" dirty="0">
              <a:solidFill>
                <a:srgbClr val="002060"/>
              </a:solidFill>
            </a:endParaRPr>
          </a:p>
        </p:txBody>
      </p:sp>
      <p:sp>
        <p:nvSpPr>
          <p:cNvPr id="5" name="Rectangle 4"/>
          <p:cNvSpPr/>
          <p:nvPr/>
        </p:nvSpPr>
        <p:spPr>
          <a:xfrm>
            <a:off x="6096000" y="6211669"/>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897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ΠΡΟΚΛΗΣΕΙΣ</a:t>
            </a:r>
          </a:p>
        </p:txBody>
      </p:sp>
      <p:sp>
        <p:nvSpPr>
          <p:cNvPr id="3" name="Content Placeholder 2"/>
          <p:cNvSpPr>
            <a:spLocks noGrp="1"/>
          </p:cNvSpPr>
          <p:nvPr>
            <p:ph idx="1"/>
          </p:nvPr>
        </p:nvSpPr>
        <p:spPr>
          <a:xfrm>
            <a:off x="677334" y="1297173"/>
            <a:ext cx="8596668" cy="4744190"/>
          </a:xfrm>
        </p:spPr>
        <p:txBody>
          <a:bodyPr/>
          <a:lstStyle/>
          <a:p>
            <a:r>
              <a:rPr lang="el-GR" sz="1600" dirty="0">
                <a:solidFill>
                  <a:srgbClr val="002060"/>
                </a:solidFill>
                <a:latin typeface="Arial" panose="020B0604020202020204" pitchFamily="34" charset="0"/>
                <a:cs typeface="Arial" panose="020B0604020202020204" pitchFamily="34" charset="0"/>
              </a:rPr>
              <a:t>Προσέλκυση Νέων Δρομολογίων</a:t>
            </a:r>
          </a:p>
          <a:p>
            <a:r>
              <a:rPr lang="el-GR" sz="1600" dirty="0">
                <a:solidFill>
                  <a:srgbClr val="002060"/>
                </a:solidFill>
                <a:latin typeface="Arial" panose="020B0604020202020204" pitchFamily="34" charset="0"/>
                <a:cs typeface="Arial" panose="020B0604020202020204" pitchFamily="34" charset="0"/>
              </a:rPr>
              <a:t>Συνέχεια πτήσεων Χειμώνα &amp; Καλοκαίρι</a:t>
            </a:r>
            <a:endParaRPr lang="en-US" sz="1600" dirty="0">
              <a:solidFill>
                <a:srgbClr val="002060"/>
              </a:solidFill>
              <a:latin typeface="Arial" panose="020B0604020202020204" pitchFamily="34" charset="0"/>
              <a:cs typeface="Arial" panose="020B0604020202020204" pitchFamily="34" charset="0"/>
            </a:endParaRPr>
          </a:p>
          <a:p>
            <a:r>
              <a:rPr lang="el-GR" sz="1600" dirty="0">
                <a:solidFill>
                  <a:srgbClr val="FF0000"/>
                </a:solidFill>
                <a:latin typeface="Arial" panose="020B0604020202020204" pitchFamily="34" charset="0"/>
                <a:cs typeface="Arial" panose="020B0604020202020204" pitchFamily="34" charset="0"/>
              </a:rPr>
              <a:t>Στενή σχέση με Τουριστικούς Πράκτορες (ΤΠ), για βοήθεια και εξυπηρέτηση σε περιόδους Αιχμής, Κακοκαιρία, αποσυμφόρηση μεγάλου αριθμού προσωπικού στα αεροδρόμια, και τηλεφωνικά κέντρα. Σήμερα αρκετές εταιρείες δεν έχουν τηλεφωνική βάση εξυπηρέτησης. Πολλές φορές εταιρείες ξεκινούν να πετούν στη Κύπρο – χωρίς να είναι ενήμεροι οι  ΤΠ.</a:t>
            </a:r>
          </a:p>
          <a:p>
            <a:r>
              <a:rPr lang="el-GR" sz="1600" dirty="0">
                <a:solidFill>
                  <a:srgbClr val="002060"/>
                </a:solidFill>
                <a:latin typeface="Arial" panose="020B0604020202020204" pitchFamily="34" charset="0"/>
                <a:cs typeface="Arial" panose="020B0604020202020204" pitchFamily="34" charset="0"/>
              </a:rPr>
              <a:t>Θέλουμε πολλές-πολλές πτήσεις, αλλά όταν φτάσουν στα αεροδρόμια μας … οι Τουριστικοί Οργανισμοί που αναλαμβάνουν την υποδοχή, είναι σαν να πωλούν τη πραμάτεια τους σε λαϊκό πανηγύρι.</a:t>
            </a:r>
          </a:p>
          <a:p>
            <a:r>
              <a:rPr lang="el-GR" sz="1600" dirty="0">
                <a:solidFill>
                  <a:srgbClr val="002060"/>
                </a:solidFill>
                <a:latin typeface="Arial" panose="020B0604020202020204" pitchFamily="34" charset="0"/>
                <a:cs typeface="Arial" panose="020B0604020202020204" pitchFamily="34" charset="0"/>
              </a:rPr>
              <a:t>Χ</a:t>
            </a:r>
            <a:r>
              <a:rPr lang="en-US" sz="1600" dirty="0">
                <a:solidFill>
                  <a:srgbClr val="002060"/>
                </a:solidFill>
                <a:latin typeface="Arial" panose="020B0604020202020204" pitchFamily="34" charset="0"/>
                <a:cs typeface="Arial" panose="020B0604020202020204" pitchFamily="34" charset="0"/>
              </a:rPr>
              <a:t>ρ</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ι</a:t>
            </a:r>
            <a:r>
              <a:rPr lang="el-GR" sz="1600" dirty="0">
                <a:solidFill>
                  <a:srgbClr val="002060"/>
                </a:solidFill>
                <a:latin typeface="Arial" panose="020B0604020202020204" pitchFamily="34" charset="0"/>
                <a:cs typeface="Arial" panose="020B0604020202020204" pitchFamily="34" charset="0"/>
              </a:rPr>
              <a:t>ά</a:t>
            </a:r>
            <a:r>
              <a:rPr lang="en-US" sz="1600" dirty="0">
                <a:solidFill>
                  <a:srgbClr val="002060"/>
                </a:solidFill>
                <a:latin typeface="Arial" panose="020B0604020202020204" pitchFamily="34" charset="0"/>
                <a:cs typeface="Arial" panose="020B0604020202020204" pitchFamily="34" charset="0"/>
              </a:rPr>
              <a:t>ζ</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ται </a:t>
            </a:r>
            <a:r>
              <a:rPr lang="el-GR" sz="1600" dirty="0">
                <a:solidFill>
                  <a:srgbClr val="002060"/>
                </a:solidFill>
                <a:latin typeface="Arial" panose="020B0604020202020204" pitchFamily="34" charset="0"/>
                <a:cs typeface="Arial" panose="020B0604020202020204" pitchFamily="34" charset="0"/>
              </a:rPr>
              <a:t>ανασχεδιασμός σ</a:t>
            </a:r>
            <a:r>
              <a:rPr lang="en-US" sz="1600" dirty="0">
                <a:solidFill>
                  <a:srgbClr val="002060"/>
                </a:solidFill>
                <a:latin typeface="Arial" panose="020B0604020202020204" pitchFamily="34" charset="0"/>
                <a:cs typeface="Arial" panose="020B0604020202020204" pitchFamily="34" charset="0"/>
              </a:rPr>
              <a:t>τ</a:t>
            </a:r>
            <a:r>
              <a:rPr lang="el-GR" sz="1600" dirty="0">
                <a:solidFill>
                  <a:srgbClr val="002060"/>
                </a:solidFill>
                <a:latin typeface="Arial" panose="020B0604020202020204" pitchFamily="34" charset="0"/>
                <a:cs typeface="Arial" panose="020B0604020202020204" pitchFamily="34" charset="0"/>
              </a:rPr>
              <a:t>ι</a:t>
            </a:r>
            <a:r>
              <a:rPr lang="en-US" sz="1600" dirty="0">
                <a:solidFill>
                  <a:srgbClr val="002060"/>
                </a:solidFill>
                <a:latin typeface="Arial" panose="020B0604020202020204" pitchFamily="34" charset="0"/>
                <a:cs typeface="Arial" panose="020B0604020202020204" pitchFamily="34" charset="0"/>
              </a:rPr>
              <a:t>ς </a:t>
            </a:r>
            <a:r>
              <a:rPr lang="el-GR" sz="1600" dirty="0">
                <a:solidFill>
                  <a:srgbClr val="002060"/>
                </a:solidFill>
                <a:latin typeface="Arial" panose="020B0604020202020204" pitchFamily="34" charset="0"/>
                <a:cs typeface="Arial" panose="020B0604020202020204" pitchFamily="34" charset="0"/>
              </a:rPr>
              <a:t>α</a:t>
            </a:r>
            <a:r>
              <a:rPr lang="en-US" sz="1600" dirty="0">
                <a:solidFill>
                  <a:srgbClr val="002060"/>
                </a:solidFill>
                <a:latin typeface="Arial" panose="020B0604020202020204" pitchFamily="34" charset="0"/>
                <a:cs typeface="Arial" panose="020B0604020202020204" pitchFamily="34" charset="0"/>
              </a:rPr>
              <a:t>φ</a:t>
            </a:r>
            <a:r>
              <a:rPr lang="el-GR" sz="1600" dirty="0">
                <a:solidFill>
                  <a:srgbClr val="002060"/>
                </a:solidFill>
                <a:latin typeface="Arial" panose="020B0604020202020204" pitchFamily="34" charset="0"/>
                <a:cs typeface="Arial" panose="020B0604020202020204" pitchFamily="34" charset="0"/>
              </a:rPr>
              <a:t>ή</a:t>
            </a:r>
            <a:r>
              <a:rPr lang="en-US" sz="1600" dirty="0">
                <a:solidFill>
                  <a:srgbClr val="002060"/>
                </a:solidFill>
                <a:latin typeface="Arial" panose="020B0604020202020204" pitchFamily="34" charset="0"/>
                <a:cs typeface="Arial" panose="020B0604020202020204" pitchFamily="34" charset="0"/>
              </a:rPr>
              <a:t>ξ</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ι</a:t>
            </a:r>
            <a:r>
              <a:rPr lang="el-GR" sz="1600" dirty="0">
                <a:solidFill>
                  <a:srgbClr val="002060"/>
                </a:solidFill>
                <a:latin typeface="Arial" panose="020B0604020202020204" pitchFamily="34" charset="0"/>
                <a:cs typeface="Arial" panose="020B0604020202020204" pitchFamily="34" charset="0"/>
              </a:rPr>
              <a:t>ς</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κ</a:t>
            </a:r>
            <a:r>
              <a:rPr lang="en-US" sz="1600" dirty="0">
                <a:solidFill>
                  <a:srgbClr val="002060"/>
                </a:solidFill>
                <a:latin typeface="Arial" panose="020B0604020202020204" pitchFamily="34" charset="0"/>
                <a:cs typeface="Arial" panose="020B0604020202020204" pitchFamily="34" charset="0"/>
              </a:rPr>
              <a:t>α</a:t>
            </a:r>
            <a:r>
              <a:rPr lang="el-GR" sz="1600" dirty="0">
                <a:solidFill>
                  <a:srgbClr val="002060"/>
                </a:solidFill>
                <a:latin typeface="Arial" panose="020B0604020202020204" pitchFamily="34" charset="0"/>
                <a:cs typeface="Arial" panose="020B0604020202020204" pitchFamily="34" charset="0"/>
              </a:rPr>
              <a:t>ι</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α</a:t>
            </a:r>
            <a:r>
              <a:rPr lang="en-US" sz="1600" dirty="0">
                <a:solidFill>
                  <a:srgbClr val="002060"/>
                </a:solidFill>
                <a:latin typeface="Arial" panose="020B0604020202020204" pitchFamily="34" charset="0"/>
                <a:cs typeface="Arial" panose="020B0604020202020204" pitchFamily="34" charset="0"/>
              </a:rPr>
              <a:t>ν</a:t>
            </a:r>
            <a:r>
              <a:rPr lang="el-GR" sz="1600" dirty="0">
                <a:solidFill>
                  <a:srgbClr val="002060"/>
                </a:solidFill>
                <a:latin typeface="Arial" panose="020B0604020202020204" pitchFamily="34" charset="0"/>
                <a:cs typeface="Arial" panose="020B0604020202020204" pitchFamily="34" charset="0"/>
              </a:rPr>
              <a:t>α</a:t>
            </a:r>
            <a:r>
              <a:rPr lang="en-US" sz="1600" dirty="0">
                <a:solidFill>
                  <a:srgbClr val="002060"/>
                </a:solidFill>
                <a:latin typeface="Arial" panose="020B0604020202020204" pitchFamily="34" charset="0"/>
                <a:cs typeface="Arial" panose="020B0604020202020204" pitchFamily="34" charset="0"/>
              </a:rPr>
              <a:t>χ</a:t>
            </a:r>
            <a:r>
              <a:rPr lang="el-GR" sz="1600" dirty="0">
                <a:solidFill>
                  <a:srgbClr val="002060"/>
                </a:solidFill>
                <a:latin typeface="Arial" panose="020B0604020202020204" pitchFamily="34" charset="0"/>
                <a:cs typeface="Arial" panose="020B0604020202020204" pitchFamily="34" charset="0"/>
              </a:rPr>
              <a:t>ω</a:t>
            </a:r>
            <a:r>
              <a:rPr lang="en-US" sz="1600" dirty="0">
                <a:solidFill>
                  <a:srgbClr val="002060"/>
                </a:solidFill>
                <a:latin typeface="Arial" panose="020B0604020202020204" pitchFamily="34" charset="0"/>
                <a:cs typeface="Arial" panose="020B0604020202020204" pitchFamily="34" charset="0"/>
              </a:rPr>
              <a:t>ρ</a:t>
            </a:r>
            <a:r>
              <a:rPr lang="el-GR" sz="1600" dirty="0">
                <a:solidFill>
                  <a:srgbClr val="002060"/>
                </a:solidFill>
                <a:latin typeface="Arial" panose="020B0604020202020204" pitchFamily="34" charset="0"/>
                <a:cs typeface="Arial" panose="020B0604020202020204" pitchFamily="34" charset="0"/>
              </a:rPr>
              <a:t>ή</a:t>
            </a:r>
            <a:r>
              <a:rPr lang="en-US" sz="1600" dirty="0">
                <a:solidFill>
                  <a:srgbClr val="002060"/>
                </a:solidFill>
                <a:latin typeface="Arial" panose="020B0604020202020204" pitchFamily="34" charset="0"/>
                <a:cs typeface="Arial" panose="020B0604020202020204" pitchFamily="34" charset="0"/>
              </a:rPr>
              <a:t>σ</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ι</a:t>
            </a:r>
            <a:r>
              <a:rPr lang="el-GR" sz="1600" dirty="0">
                <a:solidFill>
                  <a:srgbClr val="002060"/>
                </a:solidFill>
                <a:latin typeface="Arial" panose="020B0604020202020204" pitchFamily="34" charset="0"/>
                <a:cs typeface="Arial" panose="020B0604020202020204" pitchFamily="34" charset="0"/>
              </a:rPr>
              <a:t>ς</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σ</a:t>
            </a:r>
            <a:r>
              <a:rPr lang="en-US" sz="1600" dirty="0">
                <a:solidFill>
                  <a:srgbClr val="002060"/>
                </a:solidFill>
                <a:latin typeface="Arial" panose="020B0604020202020204" pitchFamily="34" charset="0"/>
                <a:cs typeface="Arial" panose="020B0604020202020204" pitchFamily="34" charset="0"/>
              </a:rPr>
              <a:t>τ</a:t>
            </a:r>
            <a:r>
              <a:rPr lang="el-GR" sz="1600" dirty="0">
                <a:solidFill>
                  <a:srgbClr val="002060"/>
                </a:solidFill>
                <a:latin typeface="Arial" panose="020B0604020202020204" pitchFamily="34" charset="0"/>
                <a:cs typeface="Arial" panose="020B0604020202020204" pitchFamily="34" charset="0"/>
              </a:rPr>
              <a:t>η</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δ</a:t>
            </a:r>
            <a:r>
              <a:rPr lang="en-US" sz="1600" dirty="0">
                <a:solidFill>
                  <a:srgbClr val="002060"/>
                </a:solidFill>
                <a:latin typeface="Arial" panose="020B0604020202020204" pitchFamily="34" charset="0"/>
                <a:cs typeface="Arial" panose="020B0604020202020204" pitchFamily="34" charset="0"/>
              </a:rPr>
              <a:t>ι</a:t>
            </a:r>
            <a:r>
              <a:rPr lang="el-GR" sz="1600" dirty="0">
                <a:solidFill>
                  <a:srgbClr val="002060"/>
                </a:solidFill>
                <a:latin typeface="Arial" panose="020B0604020202020204" pitchFamily="34" charset="0"/>
                <a:cs typeface="Arial" panose="020B0604020202020204" pitchFamily="34" charset="0"/>
              </a:rPr>
              <a:t>έ</a:t>
            </a:r>
            <a:r>
              <a:rPr lang="en-US" sz="1600" dirty="0">
                <a:solidFill>
                  <a:srgbClr val="002060"/>
                </a:solidFill>
                <a:latin typeface="Arial" panose="020B0604020202020204" pitchFamily="34" charset="0"/>
                <a:cs typeface="Arial" panose="020B0604020202020204" pitchFamily="34" charset="0"/>
              </a:rPr>
              <a:t>λ</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υ</a:t>
            </a:r>
            <a:r>
              <a:rPr lang="el-GR" sz="1600" dirty="0">
                <a:solidFill>
                  <a:srgbClr val="002060"/>
                </a:solidFill>
                <a:latin typeface="Arial" panose="020B0604020202020204" pitchFamily="34" charset="0"/>
                <a:cs typeface="Arial" panose="020B0604020202020204" pitchFamily="34" charset="0"/>
              </a:rPr>
              <a:t>σ</a:t>
            </a:r>
            <a:r>
              <a:rPr lang="en-US" sz="1600" dirty="0">
                <a:solidFill>
                  <a:srgbClr val="002060"/>
                </a:solidFill>
                <a:latin typeface="Arial" panose="020B0604020202020204" pitchFamily="34" charset="0"/>
                <a:cs typeface="Arial" panose="020B0604020202020204" pitchFamily="34" charset="0"/>
              </a:rPr>
              <a:t>η </a:t>
            </a:r>
            <a:r>
              <a:rPr lang="el-GR" sz="1600" dirty="0">
                <a:solidFill>
                  <a:srgbClr val="002060"/>
                </a:solidFill>
                <a:latin typeface="Arial" panose="020B0604020202020204" pitchFamily="34" charset="0"/>
                <a:cs typeface="Arial" panose="020B0604020202020204" pitchFamily="34" charset="0"/>
              </a:rPr>
              <a:t>α</a:t>
            </a:r>
            <a:r>
              <a:rPr lang="en-US" sz="1600" dirty="0">
                <a:solidFill>
                  <a:srgbClr val="002060"/>
                </a:solidFill>
                <a:latin typeface="Arial" panose="020B0604020202020204" pitchFamily="34" charset="0"/>
                <a:cs typeface="Arial" panose="020B0604020202020204" pitchFamily="34" charset="0"/>
              </a:rPr>
              <a:t>π</a:t>
            </a:r>
            <a:r>
              <a:rPr lang="el-GR" sz="1600" dirty="0">
                <a:solidFill>
                  <a:srgbClr val="002060"/>
                </a:solidFill>
                <a:latin typeface="Arial" panose="020B0604020202020204" pitchFamily="34" charset="0"/>
                <a:cs typeface="Arial" panose="020B0604020202020204" pitchFamily="34" charset="0"/>
              </a:rPr>
              <a:t>ό</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έ</a:t>
            </a:r>
            <a:r>
              <a:rPr lang="en-US" sz="1600" dirty="0">
                <a:solidFill>
                  <a:srgbClr val="002060"/>
                </a:solidFill>
                <a:latin typeface="Arial" panose="020B0604020202020204" pitchFamily="34" charset="0"/>
                <a:cs typeface="Arial" panose="020B0604020202020204" pitchFamily="34" charset="0"/>
              </a:rPr>
              <a:t>λ</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γ</a:t>
            </a:r>
            <a:r>
              <a:rPr lang="el-GR" sz="1600" dirty="0">
                <a:solidFill>
                  <a:srgbClr val="002060"/>
                </a:solidFill>
                <a:latin typeface="Arial" panose="020B0604020202020204" pitchFamily="34" charset="0"/>
                <a:cs typeface="Arial" panose="020B0604020202020204" pitchFamily="34" charset="0"/>
              </a:rPr>
              <a:t>χ</a:t>
            </a:r>
            <a:r>
              <a:rPr lang="en-US" sz="1600" dirty="0">
                <a:solidFill>
                  <a:srgbClr val="002060"/>
                </a:solidFill>
                <a:latin typeface="Arial" panose="020B0604020202020204" pitchFamily="34" charset="0"/>
                <a:cs typeface="Arial" panose="020B0604020202020204" pitchFamily="34" charset="0"/>
              </a:rPr>
              <a:t>ο </a:t>
            </a:r>
            <a:r>
              <a:rPr lang="el-GR" sz="1600" dirty="0">
                <a:solidFill>
                  <a:srgbClr val="002060"/>
                </a:solidFill>
                <a:latin typeface="Arial" panose="020B0604020202020204" pitchFamily="34" charset="0"/>
                <a:cs typeface="Arial" panose="020B0604020202020204" pitchFamily="34" charset="0"/>
              </a:rPr>
              <a:t>διαβατηρίων.</a:t>
            </a:r>
            <a:endParaRPr lang="en-US" sz="1600" dirty="0">
              <a:solidFill>
                <a:srgbClr val="002060"/>
              </a:solidFill>
              <a:latin typeface="Arial" panose="020B0604020202020204" pitchFamily="34" charset="0"/>
              <a:cs typeface="Arial" panose="020B0604020202020204" pitchFamily="34" charset="0"/>
            </a:endParaRPr>
          </a:p>
          <a:p>
            <a:r>
              <a:rPr lang="el-GR" sz="1600" dirty="0">
                <a:solidFill>
                  <a:srgbClr val="002060"/>
                </a:solidFill>
                <a:latin typeface="Arial" panose="020B0604020202020204" pitchFamily="34" charset="0"/>
                <a:cs typeface="Arial" panose="020B0604020202020204" pitchFamily="34" charset="0"/>
              </a:rPr>
              <a:t>Τακτική </a:t>
            </a:r>
            <a:r>
              <a:rPr lang="en-US" sz="1600" dirty="0">
                <a:solidFill>
                  <a:srgbClr val="002060"/>
                </a:solidFill>
                <a:latin typeface="Arial" panose="020B0604020202020204" pitchFamily="34" charset="0"/>
                <a:cs typeface="Arial" panose="020B0604020202020204" pitchFamily="34" charset="0"/>
              </a:rPr>
              <a:t>ενημέρωση Νέων δρομολογίων</a:t>
            </a:r>
          </a:p>
          <a:p>
            <a:r>
              <a:rPr lang="en-US" sz="1600" dirty="0">
                <a:solidFill>
                  <a:srgbClr val="002060"/>
                </a:solidFill>
                <a:latin typeface="Arial" panose="020B0604020202020204" pitchFamily="34" charset="0"/>
                <a:cs typeface="Arial" panose="020B0604020202020204" pitchFamily="34" charset="0"/>
              </a:rPr>
              <a:t>Τελευταίο και κορυφαίο – </a:t>
            </a:r>
            <a:r>
              <a:rPr lang="el-GR" sz="1600" dirty="0">
                <a:solidFill>
                  <a:srgbClr val="FF0000"/>
                </a:solidFill>
                <a:latin typeface="Arial" panose="020B0604020202020204" pitchFamily="34" charset="0"/>
                <a:cs typeface="Arial" panose="020B0604020202020204" pitchFamily="34" charset="0"/>
              </a:rPr>
              <a:t>Α</a:t>
            </a:r>
            <a:r>
              <a:rPr lang="en-US" sz="1600" dirty="0">
                <a:solidFill>
                  <a:srgbClr val="FF0000"/>
                </a:solidFill>
                <a:latin typeface="Arial" panose="020B0604020202020204" pitchFamily="34" charset="0"/>
                <a:cs typeface="Arial" panose="020B0604020202020204" pitchFamily="34" charset="0"/>
              </a:rPr>
              <a:t>Σ</a:t>
            </a:r>
            <a:r>
              <a:rPr lang="el-GR" sz="1600" dirty="0">
                <a:solidFill>
                  <a:srgbClr val="FF0000"/>
                </a:solidFill>
                <a:latin typeface="Arial" panose="020B0604020202020204" pitchFamily="34" charset="0"/>
                <a:cs typeface="Arial" panose="020B0604020202020204" pitchFamily="34" charset="0"/>
              </a:rPr>
              <a:t>Φ</a:t>
            </a:r>
            <a:r>
              <a:rPr lang="en-US" sz="1600" dirty="0">
                <a:solidFill>
                  <a:srgbClr val="FF0000"/>
                </a:solidFill>
                <a:latin typeface="Arial" panose="020B0604020202020204" pitchFamily="34" charset="0"/>
                <a:cs typeface="Arial" panose="020B0604020202020204" pitchFamily="34" charset="0"/>
              </a:rPr>
              <a:t>Α</a:t>
            </a:r>
            <a:r>
              <a:rPr lang="el-GR" sz="1600" dirty="0">
                <a:solidFill>
                  <a:srgbClr val="FF0000"/>
                </a:solidFill>
                <a:latin typeface="Arial" panose="020B0604020202020204" pitchFamily="34" charset="0"/>
                <a:cs typeface="Arial" panose="020B0604020202020204" pitchFamily="34" charset="0"/>
              </a:rPr>
              <a:t>Λ</a:t>
            </a:r>
            <a:r>
              <a:rPr lang="en-US" sz="1600" dirty="0">
                <a:solidFill>
                  <a:srgbClr val="FF0000"/>
                </a:solidFill>
                <a:latin typeface="Arial" panose="020B0604020202020204" pitchFamily="34" charset="0"/>
                <a:cs typeface="Arial" panose="020B0604020202020204" pitchFamily="34" charset="0"/>
              </a:rPr>
              <a:t>Ε</a:t>
            </a:r>
            <a:r>
              <a:rPr lang="el-GR" sz="1600" dirty="0">
                <a:solidFill>
                  <a:srgbClr val="FF0000"/>
                </a:solidFill>
                <a:latin typeface="Arial" panose="020B0604020202020204" pitchFamily="34" charset="0"/>
                <a:cs typeface="Arial" panose="020B0604020202020204" pitchFamily="34" charset="0"/>
              </a:rPr>
              <a:t>Ι</a:t>
            </a:r>
            <a:r>
              <a:rPr lang="en-US" sz="1600" dirty="0">
                <a:solidFill>
                  <a:srgbClr val="FF0000"/>
                </a:solidFill>
                <a:latin typeface="Arial" panose="020B0604020202020204" pitchFamily="34" charset="0"/>
                <a:cs typeface="Arial" panose="020B0604020202020204" pitchFamily="34" charset="0"/>
              </a:rPr>
              <a:t>Α </a:t>
            </a:r>
            <a:r>
              <a:rPr lang="el-GR" sz="1600" dirty="0">
                <a:solidFill>
                  <a:srgbClr val="FF0000"/>
                </a:solidFill>
                <a:latin typeface="Arial" panose="020B0604020202020204" pitchFamily="34" charset="0"/>
                <a:cs typeface="Arial" panose="020B0604020202020204" pitchFamily="34" charset="0"/>
              </a:rPr>
              <a:t>Π</a:t>
            </a:r>
            <a:r>
              <a:rPr lang="en-US" sz="1600" dirty="0">
                <a:solidFill>
                  <a:srgbClr val="FF0000"/>
                </a:solidFill>
                <a:latin typeface="Arial" panose="020B0604020202020204" pitchFamily="34" charset="0"/>
                <a:cs typeface="Arial" panose="020B0604020202020204" pitchFamily="34" charset="0"/>
              </a:rPr>
              <a:t>Α</a:t>
            </a:r>
            <a:r>
              <a:rPr lang="el-GR" sz="1600" dirty="0">
                <a:solidFill>
                  <a:srgbClr val="FF0000"/>
                </a:solidFill>
                <a:latin typeface="Arial" panose="020B0604020202020204" pitchFamily="34" charset="0"/>
                <a:cs typeface="Arial" panose="020B0604020202020204" pitchFamily="34" charset="0"/>
              </a:rPr>
              <a:t>Ν</a:t>
            </a:r>
            <a:r>
              <a:rPr lang="en-US" sz="1600" dirty="0">
                <a:solidFill>
                  <a:srgbClr val="FF0000"/>
                </a:solidFill>
                <a:latin typeface="Arial" panose="020B0604020202020204" pitchFamily="34" charset="0"/>
                <a:cs typeface="Arial" panose="020B0604020202020204" pitchFamily="34" charset="0"/>
              </a:rPr>
              <a:t>Τ</a:t>
            </a:r>
            <a:r>
              <a:rPr lang="el-GR" sz="1600" dirty="0">
                <a:solidFill>
                  <a:srgbClr val="FF0000"/>
                </a:solidFill>
                <a:latin typeface="Arial" panose="020B0604020202020204" pitchFamily="34" charset="0"/>
                <a:cs typeface="Arial" panose="020B0604020202020204" pitchFamily="34" charset="0"/>
              </a:rPr>
              <a:t>Ο</a:t>
            </a:r>
            <a:r>
              <a:rPr lang="en-US" sz="1600" dirty="0">
                <a:solidFill>
                  <a:srgbClr val="FF0000"/>
                </a:solidFill>
                <a:latin typeface="Arial" panose="020B0604020202020204" pitchFamily="34" charset="0"/>
                <a:cs typeface="Arial" panose="020B0604020202020204" pitchFamily="34" charset="0"/>
              </a:rPr>
              <a:t>Υ </a:t>
            </a:r>
            <a:r>
              <a:rPr lang="en-US" sz="1600" dirty="0">
                <a:solidFill>
                  <a:srgbClr val="002060"/>
                </a:solidFill>
                <a:latin typeface="Arial" panose="020B0604020202020204" pitchFamily="34" charset="0"/>
                <a:cs typeface="Arial" panose="020B0604020202020204" pitchFamily="34" charset="0"/>
              </a:rPr>
              <a:t>- </a:t>
            </a:r>
          </a:p>
          <a:p>
            <a:endParaRPr lang="el-GR" sz="1600" dirty="0">
              <a:solidFill>
                <a:srgbClr val="002060"/>
              </a:solidFill>
            </a:endParaRPr>
          </a:p>
          <a:p>
            <a:endParaRPr lang="el-GR" sz="1600" dirty="0">
              <a:solidFill>
                <a:srgbClr val="002060"/>
              </a:solidFill>
            </a:endParaRPr>
          </a:p>
          <a:p>
            <a:endParaRPr lang="el-GR" sz="1600" dirty="0">
              <a:solidFill>
                <a:srgbClr val="FF0000"/>
              </a:solidFill>
            </a:endParaRPr>
          </a:p>
          <a:p>
            <a:endParaRPr lang="el-GR" sz="1600" dirty="0">
              <a:solidFill>
                <a:srgbClr val="002060"/>
              </a:solidFill>
            </a:endParaRPr>
          </a:p>
          <a:p>
            <a:endParaRPr lang="el-GR" dirty="0"/>
          </a:p>
          <a:p>
            <a:endParaRPr lang="el-GR" dirty="0"/>
          </a:p>
        </p:txBody>
      </p:sp>
      <p:sp>
        <p:nvSpPr>
          <p:cNvPr id="4" name="Rectangle 3"/>
          <p:cNvSpPr/>
          <p:nvPr/>
        </p:nvSpPr>
        <p:spPr>
          <a:xfrm>
            <a:off x="6096000" y="6365557"/>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649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ΕΥΚΑ</a:t>
            </a:r>
            <a:r>
              <a:rPr lang="el-GR" dirty="0"/>
              <a:t>ΙΡ</a:t>
            </a:r>
            <a:r>
              <a:rPr lang="en-US" dirty="0"/>
              <a:t>Ι</a:t>
            </a:r>
            <a:r>
              <a:rPr lang="el-GR" dirty="0"/>
              <a:t>Ε</a:t>
            </a:r>
            <a:r>
              <a:rPr lang="en-US" dirty="0"/>
              <a:t>Σ</a:t>
            </a:r>
            <a:endParaRPr lang="el-GR" dirty="0"/>
          </a:p>
        </p:txBody>
      </p:sp>
      <p:sp>
        <p:nvSpPr>
          <p:cNvPr id="3" name="Content Placeholder 2"/>
          <p:cNvSpPr>
            <a:spLocks noGrp="1"/>
          </p:cNvSpPr>
          <p:nvPr>
            <p:ph idx="1"/>
          </p:nvPr>
        </p:nvSpPr>
        <p:spPr>
          <a:xfrm>
            <a:off x="677334" y="1416310"/>
            <a:ext cx="8596668" cy="3880773"/>
          </a:xfrm>
        </p:spPr>
        <p:txBody>
          <a:bodyPr/>
          <a:lstStyle/>
          <a:p>
            <a:r>
              <a:rPr lang="el-GR" sz="1600" dirty="0">
                <a:solidFill>
                  <a:srgbClr val="002060"/>
                </a:solidFill>
                <a:latin typeface="Arial" panose="020B0604020202020204" pitchFamily="34" charset="0"/>
                <a:cs typeface="Arial" panose="020B0604020202020204" pitchFamily="34" charset="0"/>
              </a:rPr>
              <a:t>Επιμήκυνση</a:t>
            </a:r>
            <a:r>
              <a:rPr lang="en-US" sz="1600" dirty="0">
                <a:solidFill>
                  <a:srgbClr val="002060"/>
                </a:solidFill>
                <a:latin typeface="Arial" panose="020B0604020202020204" pitchFamily="34" charset="0"/>
                <a:cs typeface="Arial" panose="020B0604020202020204" pitchFamily="34" charset="0"/>
              </a:rPr>
              <a:t> Τουριστικής Περιόδου.</a:t>
            </a:r>
          </a:p>
          <a:p>
            <a:r>
              <a:rPr lang="el-GR" sz="1600" dirty="0">
                <a:solidFill>
                  <a:srgbClr val="002060"/>
                </a:solidFill>
                <a:latin typeface="Arial" panose="020B0604020202020204" pitchFamily="34" charset="0"/>
                <a:cs typeface="Arial" panose="020B0604020202020204" pitchFamily="34" charset="0"/>
              </a:rPr>
              <a:t>Υπάρχει</a:t>
            </a:r>
            <a:r>
              <a:rPr lang="en-US" sz="1600" dirty="0">
                <a:solidFill>
                  <a:srgbClr val="002060"/>
                </a:solidFill>
                <a:latin typeface="Arial" panose="020B0604020202020204" pitchFamily="34" charset="0"/>
                <a:cs typeface="Arial" panose="020B0604020202020204" pitchFamily="34" charset="0"/>
              </a:rPr>
              <a:t>ι </a:t>
            </a:r>
            <a:r>
              <a:rPr lang="el-GR" sz="1600" dirty="0">
                <a:solidFill>
                  <a:srgbClr val="002060"/>
                </a:solidFill>
                <a:latin typeface="Arial" panose="020B0604020202020204" pitchFamily="34" charset="0"/>
                <a:cs typeface="Arial" panose="020B0604020202020204" pitchFamily="34" charset="0"/>
              </a:rPr>
              <a:t>περιθώριο</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για</a:t>
            </a:r>
            <a:r>
              <a:rPr lang="en-US" sz="1600" dirty="0">
                <a:solidFill>
                  <a:srgbClr val="002060"/>
                </a:solidFill>
                <a:latin typeface="Arial" panose="020B0604020202020204" pitchFamily="34" charset="0"/>
                <a:cs typeface="Arial" panose="020B0604020202020204" pitchFamily="34" charset="0"/>
              </a:rPr>
              <a:t> όλες τις Αεροπορικ</a:t>
            </a:r>
            <a:r>
              <a:rPr lang="el-GR" sz="1600" dirty="0">
                <a:solidFill>
                  <a:srgbClr val="002060"/>
                </a:solidFill>
                <a:latin typeface="Arial" panose="020B0604020202020204" pitchFamily="34" charset="0"/>
                <a:cs typeface="Arial" panose="020B0604020202020204" pitchFamily="34" charset="0"/>
              </a:rPr>
              <a:t>έ</a:t>
            </a:r>
            <a:r>
              <a:rPr lang="en-US" sz="1600" dirty="0">
                <a:solidFill>
                  <a:srgbClr val="002060"/>
                </a:solidFill>
                <a:latin typeface="Arial" panose="020B0604020202020204" pitchFamily="34" charset="0"/>
                <a:cs typeface="Arial" panose="020B0604020202020204" pitchFamily="34" charset="0"/>
              </a:rPr>
              <a:t>ς </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τ</a:t>
            </a:r>
            <a:r>
              <a:rPr lang="el-GR" sz="1600" dirty="0">
                <a:solidFill>
                  <a:srgbClr val="002060"/>
                </a:solidFill>
                <a:latin typeface="Arial" panose="020B0604020202020204" pitchFamily="34" charset="0"/>
                <a:cs typeface="Arial" panose="020B0604020202020204" pitchFamily="34" charset="0"/>
              </a:rPr>
              <a:t>α</a:t>
            </a:r>
            <a:r>
              <a:rPr lang="en-US" sz="1600" dirty="0">
                <a:solidFill>
                  <a:srgbClr val="002060"/>
                </a:solidFill>
                <a:latin typeface="Arial" panose="020B0604020202020204" pitchFamily="34" charset="0"/>
                <a:cs typeface="Arial" panose="020B0604020202020204" pitchFamily="34" charset="0"/>
              </a:rPr>
              <a:t>ι</a:t>
            </a:r>
            <a:r>
              <a:rPr lang="el-GR" sz="1600" dirty="0">
                <a:solidFill>
                  <a:srgbClr val="002060"/>
                </a:solidFill>
                <a:latin typeface="Arial" panose="020B0604020202020204" pitchFamily="34" charset="0"/>
                <a:cs typeface="Arial" panose="020B0604020202020204" pitchFamily="34" charset="0"/>
              </a:rPr>
              <a:t>ρ</a:t>
            </a:r>
            <a:r>
              <a:rPr lang="en-US" sz="1600" dirty="0">
                <a:solidFill>
                  <a:srgbClr val="002060"/>
                </a:solidFill>
                <a:latin typeface="Arial" panose="020B0604020202020204" pitchFamily="34" charset="0"/>
                <a:cs typeface="Arial" panose="020B0604020202020204" pitchFamily="34" charset="0"/>
              </a:rPr>
              <a:t>ε</a:t>
            </a:r>
            <a:r>
              <a:rPr lang="el-GR" sz="1600" dirty="0">
                <a:solidFill>
                  <a:srgbClr val="002060"/>
                </a:solidFill>
                <a:latin typeface="Arial" panose="020B0604020202020204" pitchFamily="34" charset="0"/>
                <a:cs typeface="Arial" panose="020B0604020202020204" pitchFamily="34" charset="0"/>
              </a:rPr>
              <a:t>ί</a:t>
            </a:r>
            <a:r>
              <a:rPr lang="en-US" sz="1600" dirty="0">
                <a:solidFill>
                  <a:srgbClr val="002060"/>
                </a:solidFill>
                <a:latin typeface="Arial" panose="020B0604020202020204" pitchFamily="34" charset="0"/>
                <a:cs typeface="Arial" panose="020B0604020202020204" pitchFamily="34" charset="0"/>
              </a:rPr>
              <a:t>ε</a:t>
            </a:r>
            <a:r>
              <a:rPr lang="el-GR" sz="1600" dirty="0">
                <a:solidFill>
                  <a:srgbClr val="002060"/>
                </a:solidFill>
                <a:latin typeface="Arial" panose="020B0604020202020204" pitchFamily="34" charset="0"/>
                <a:cs typeface="Arial" panose="020B0604020202020204" pitchFamily="34" charset="0"/>
              </a:rPr>
              <a:t>ς</a:t>
            </a:r>
            <a:endParaRPr lang="en-US" sz="1600"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Δημιουργί</a:t>
            </a:r>
            <a:r>
              <a:rPr lang="el-GR" sz="1600" dirty="0">
                <a:solidFill>
                  <a:srgbClr val="002060"/>
                </a:solidFill>
                <a:latin typeface="Arial" panose="020B0604020202020204" pitchFamily="34" charset="0"/>
                <a:cs typeface="Arial" panose="020B0604020202020204" pitchFamily="34" charset="0"/>
              </a:rPr>
              <a:t>α</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α</a:t>
            </a:r>
            <a:r>
              <a:rPr lang="en-US" sz="1600" dirty="0">
                <a:solidFill>
                  <a:srgbClr val="002060"/>
                </a:solidFill>
                <a:latin typeface="Arial" panose="020B0604020202020204" pitchFamily="34" charset="0"/>
                <a:cs typeface="Arial" panose="020B0604020202020204" pitchFamily="34" charset="0"/>
              </a:rPr>
              <a:t>ύ</a:t>
            </a:r>
            <a:r>
              <a:rPr lang="el-GR" sz="1600" dirty="0">
                <a:solidFill>
                  <a:srgbClr val="002060"/>
                </a:solidFill>
                <a:latin typeface="Arial" panose="020B0604020202020204" pitchFamily="34" charset="0"/>
                <a:cs typeface="Arial" panose="020B0604020202020204" pitchFamily="34" charset="0"/>
              </a:rPr>
              <a:t>ξ</a:t>
            </a:r>
            <a:r>
              <a:rPr lang="en-US" sz="1600" dirty="0">
                <a:solidFill>
                  <a:srgbClr val="002060"/>
                </a:solidFill>
                <a:latin typeface="Arial" panose="020B0604020202020204" pitchFamily="34" charset="0"/>
                <a:cs typeface="Arial" panose="020B0604020202020204" pitchFamily="34" charset="0"/>
              </a:rPr>
              <a:t>η</a:t>
            </a:r>
            <a:r>
              <a:rPr lang="el-GR" sz="1600" dirty="0">
                <a:solidFill>
                  <a:srgbClr val="002060"/>
                </a:solidFill>
                <a:latin typeface="Arial" panose="020B0604020202020204" pitchFamily="34" charset="0"/>
                <a:cs typeface="Arial" panose="020B0604020202020204" pitchFamily="34" charset="0"/>
              </a:rPr>
              <a:t>σ</a:t>
            </a:r>
            <a:r>
              <a:rPr lang="en-US" sz="1600" dirty="0">
                <a:solidFill>
                  <a:srgbClr val="002060"/>
                </a:solidFill>
                <a:latin typeface="Arial" panose="020B0604020202020204" pitchFamily="34" charset="0"/>
                <a:cs typeface="Arial" panose="020B0604020202020204" pitchFamily="34" charset="0"/>
              </a:rPr>
              <a:t>η</a:t>
            </a:r>
            <a:r>
              <a:rPr lang="el-GR" sz="1600" dirty="0">
                <a:solidFill>
                  <a:srgbClr val="002060"/>
                </a:solidFill>
                <a:latin typeface="Arial" panose="020B0604020202020204" pitchFamily="34" charset="0"/>
                <a:cs typeface="Arial" panose="020B0604020202020204" pitchFamily="34" charset="0"/>
              </a:rPr>
              <a:t>ς</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τ</a:t>
            </a:r>
            <a:r>
              <a:rPr lang="en-US" sz="1600" dirty="0">
                <a:solidFill>
                  <a:srgbClr val="002060"/>
                </a:solidFill>
                <a:latin typeface="Arial" panose="020B0604020202020204" pitchFamily="34" charset="0"/>
                <a:cs typeface="Arial" panose="020B0604020202020204" pitchFamily="34" charset="0"/>
              </a:rPr>
              <a:t>η</a:t>
            </a:r>
            <a:r>
              <a:rPr lang="el-GR" sz="1600" dirty="0">
                <a:solidFill>
                  <a:srgbClr val="002060"/>
                </a:solidFill>
                <a:latin typeface="Arial" panose="020B0604020202020204" pitchFamily="34" charset="0"/>
                <a:cs typeface="Arial" panose="020B0604020202020204" pitchFamily="34" charset="0"/>
              </a:rPr>
              <a:t>ς</a:t>
            </a:r>
            <a:r>
              <a:rPr lang="en-US" sz="1600" dirty="0">
                <a:solidFill>
                  <a:srgbClr val="002060"/>
                </a:solidFill>
                <a:latin typeface="Arial" panose="020B0604020202020204" pitchFamily="34" charset="0"/>
                <a:cs typeface="Arial" panose="020B0604020202020204" pitchFamily="34" charset="0"/>
              </a:rPr>
              <a:t> κίνηση</a:t>
            </a:r>
            <a:r>
              <a:rPr lang="el-GR" sz="1600" dirty="0">
                <a:solidFill>
                  <a:srgbClr val="002060"/>
                </a:solidFill>
                <a:latin typeface="Arial" panose="020B0604020202020204" pitchFamily="34" charset="0"/>
                <a:cs typeface="Arial" panose="020B0604020202020204" pitchFamily="34" charset="0"/>
              </a:rPr>
              <a:t>ς</a:t>
            </a:r>
            <a:r>
              <a:rPr lang="en-US" sz="1600" dirty="0">
                <a:solidFill>
                  <a:srgbClr val="002060"/>
                </a:solidFill>
                <a:latin typeface="Arial" panose="020B0604020202020204" pitchFamily="34" charset="0"/>
                <a:cs typeface="Arial" panose="020B0604020202020204" pitchFamily="34" charset="0"/>
              </a:rPr>
              <a:t> από/πρ</a:t>
            </a:r>
            <a:r>
              <a:rPr lang="el-GR" sz="1600" dirty="0">
                <a:solidFill>
                  <a:srgbClr val="002060"/>
                </a:solidFill>
                <a:latin typeface="Arial" panose="020B0604020202020204" pitchFamily="34" charset="0"/>
                <a:cs typeface="Arial" panose="020B0604020202020204" pitchFamily="34" charset="0"/>
              </a:rPr>
              <a:t>ο</a:t>
            </a:r>
            <a:r>
              <a:rPr lang="en-US" sz="1600" dirty="0">
                <a:solidFill>
                  <a:srgbClr val="002060"/>
                </a:solidFill>
                <a:latin typeface="Arial" panose="020B0604020202020204" pitchFamily="34" charset="0"/>
                <a:cs typeface="Arial" panose="020B0604020202020204" pitchFamily="34" charset="0"/>
              </a:rPr>
              <a:t>ς </a:t>
            </a:r>
            <a:r>
              <a:rPr lang="el-GR" sz="1600" dirty="0">
                <a:solidFill>
                  <a:srgbClr val="002060"/>
                </a:solidFill>
                <a:latin typeface="Arial" panose="020B0604020202020204" pitchFamily="34" charset="0"/>
                <a:cs typeface="Arial" panose="020B0604020202020204" pitchFamily="34" charset="0"/>
              </a:rPr>
              <a:t>Κ</a:t>
            </a:r>
            <a:r>
              <a:rPr lang="en-US" sz="1600" dirty="0">
                <a:solidFill>
                  <a:srgbClr val="002060"/>
                </a:solidFill>
                <a:latin typeface="Arial" panose="020B0604020202020204" pitchFamily="34" charset="0"/>
                <a:cs typeface="Arial" panose="020B0604020202020204" pitchFamily="34" charset="0"/>
              </a:rPr>
              <a:t>ύ</a:t>
            </a:r>
            <a:r>
              <a:rPr lang="el-GR" sz="1600" dirty="0">
                <a:solidFill>
                  <a:srgbClr val="002060"/>
                </a:solidFill>
                <a:latin typeface="Arial" panose="020B0604020202020204" pitchFamily="34" charset="0"/>
                <a:cs typeface="Arial" panose="020B0604020202020204" pitchFamily="34" charset="0"/>
              </a:rPr>
              <a:t>π</a:t>
            </a:r>
            <a:r>
              <a:rPr lang="en-US" sz="1600" dirty="0">
                <a:solidFill>
                  <a:srgbClr val="002060"/>
                </a:solidFill>
                <a:latin typeface="Arial" panose="020B0604020202020204" pitchFamily="34" charset="0"/>
                <a:cs typeface="Arial" panose="020B0604020202020204" pitchFamily="34" charset="0"/>
              </a:rPr>
              <a:t>ρ</a:t>
            </a:r>
            <a:r>
              <a:rPr lang="el-GR" sz="1600" dirty="0">
                <a:solidFill>
                  <a:srgbClr val="002060"/>
                </a:solidFill>
                <a:latin typeface="Arial" panose="020B0604020202020204" pitchFamily="34" charset="0"/>
                <a:cs typeface="Arial" panose="020B0604020202020204" pitchFamily="34" charset="0"/>
              </a:rPr>
              <a:t>ο</a:t>
            </a:r>
            <a:endParaRPr lang="en-US" sz="1600"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Δημιουργία περιφεριακού </a:t>
            </a:r>
            <a:r>
              <a:rPr lang="el-GR" sz="1600" dirty="0">
                <a:solidFill>
                  <a:srgbClr val="002060"/>
                </a:solidFill>
                <a:latin typeface="Arial" panose="020B0604020202020204" pitchFamily="34" charset="0"/>
                <a:cs typeface="Arial" panose="020B0604020202020204" pitchFamily="34" charset="0"/>
              </a:rPr>
              <a:t>«transit point»</a:t>
            </a:r>
            <a:r>
              <a:rPr lang="en-US" sz="1600" dirty="0">
                <a:solidFill>
                  <a:srgbClr val="002060"/>
                </a:solidFill>
                <a:latin typeface="Arial" panose="020B0604020202020204" pitchFamily="34" charset="0"/>
                <a:cs typeface="Arial" panose="020B0604020202020204" pitchFamily="34" charset="0"/>
              </a:rPr>
              <a:t> έστω σε </a:t>
            </a:r>
            <a:r>
              <a:rPr lang="el-GR" sz="1600" dirty="0">
                <a:solidFill>
                  <a:srgbClr val="002060"/>
                </a:solidFill>
                <a:latin typeface="Arial" panose="020B0604020202020204" pitchFamily="34" charset="0"/>
                <a:cs typeface="Arial" panose="020B0604020202020204" pitchFamily="34" charset="0"/>
              </a:rPr>
              <a:t>έ</a:t>
            </a:r>
            <a:r>
              <a:rPr lang="en-US" sz="1600" dirty="0">
                <a:solidFill>
                  <a:srgbClr val="002060"/>
                </a:solidFill>
                <a:latin typeface="Arial" panose="020B0604020202020204" pitchFamily="34" charset="0"/>
                <a:cs typeface="Arial" panose="020B0604020202020204" pitchFamily="34" charset="0"/>
              </a:rPr>
              <a:t>να </a:t>
            </a:r>
            <a:r>
              <a:rPr lang="el-GR" sz="1600" dirty="0">
                <a:solidFill>
                  <a:srgbClr val="002060"/>
                </a:solidFill>
                <a:latin typeface="Arial" panose="020B0604020202020204" pitchFamily="34" charset="0"/>
                <a:cs typeface="Arial" panose="020B0604020202020204" pitchFamily="34" charset="0"/>
              </a:rPr>
              <a:t>μ</a:t>
            </a:r>
            <a:r>
              <a:rPr lang="en-US" sz="1600" dirty="0">
                <a:solidFill>
                  <a:srgbClr val="002060"/>
                </a:solidFill>
                <a:latin typeface="Arial" panose="020B0604020202020204" pitchFamily="34" charset="0"/>
                <a:cs typeface="Arial" panose="020B0604020202020204" pitchFamily="34" charset="0"/>
              </a:rPr>
              <a:t>ι</a:t>
            </a:r>
            <a:r>
              <a:rPr lang="el-GR" sz="1600" dirty="0">
                <a:solidFill>
                  <a:srgbClr val="002060"/>
                </a:solidFill>
                <a:latin typeface="Arial" panose="020B0604020202020204" pitchFamily="34" charset="0"/>
                <a:cs typeface="Arial" panose="020B0604020202020204" pitchFamily="34" charset="0"/>
              </a:rPr>
              <a:t>κ</a:t>
            </a:r>
            <a:r>
              <a:rPr lang="en-US" sz="1600" dirty="0">
                <a:solidFill>
                  <a:srgbClr val="002060"/>
                </a:solidFill>
                <a:latin typeface="Arial" panose="020B0604020202020204" pitchFamily="34" charset="0"/>
                <a:cs typeface="Arial" panose="020B0604020202020204" pitchFamily="34" charset="0"/>
              </a:rPr>
              <a:t>ρ</a:t>
            </a:r>
            <a:r>
              <a:rPr lang="el-GR" sz="1600" dirty="0">
                <a:solidFill>
                  <a:srgbClr val="002060"/>
                </a:solidFill>
                <a:latin typeface="Arial" panose="020B0604020202020204" pitchFamily="34" charset="0"/>
                <a:cs typeface="Arial" panose="020B0604020202020204" pitchFamily="34" charset="0"/>
              </a:rPr>
              <a:t>ό</a:t>
            </a:r>
            <a:r>
              <a:rPr lang="en-US" sz="1600" dirty="0">
                <a:solidFill>
                  <a:srgbClr val="002060"/>
                </a:solidFill>
                <a:latin typeface="Arial" panose="020B0604020202020204" pitchFamily="34" charset="0"/>
                <a:cs typeface="Arial" panose="020B0604020202020204" pitchFamily="34" charset="0"/>
              </a:rPr>
              <a:t> </a:t>
            </a:r>
            <a:r>
              <a:rPr lang="el-GR" sz="1600" dirty="0">
                <a:solidFill>
                  <a:srgbClr val="002060"/>
                </a:solidFill>
                <a:latin typeface="Arial" panose="020B0604020202020204" pitchFamily="34" charset="0"/>
                <a:cs typeface="Arial" panose="020B0604020202020204" pitchFamily="34" charset="0"/>
              </a:rPr>
              <a:t>βαθμό</a:t>
            </a:r>
            <a:endParaRPr lang="en-US" sz="1600" dirty="0">
              <a:solidFill>
                <a:srgbClr val="002060"/>
              </a:solidFill>
              <a:latin typeface="Arial" panose="020B0604020202020204" pitchFamily="34" charset="0"/>
              <a:cs typeface="Arial" panose="020B0604020202020204" pitchFamily="34" charset="0"/>
            </a:endParaRPr>
          </a:p>
          <a:p>
            <a:r>
              <a:rPr lang="en-US" sz="1600" dirty="0">
                <a:solidFill>
                  <a:srgbClr val="002060"/>
                </a:solidFill>
                <a:latin typeface="Arial" panose="020B0604020202020204" pitchFamily="34" charset="0"/>
                <a:cs typeface="Arial" panose="020B0604020202020204" pitchFamily="34" charset="0"/>
              </a:rPr>
              <a:t>Προσφοράς </a:t>
            </a:r>
            <a:r>
              <a:rPr lang="el-GR" sz="1600" dirty="0">
                <a:solidFill>
                  <a:srgbClr val="002060"/>
                </a:solidFill>
                <a:latin typeface="Arial" panose="020B0604020202020204" pitchFamily="34" charset="0"/>
                <a:cs typeface="Arial" panose="020B0604020202020204" pitchFamily="34" charset="0"/>
              </a:rPr>
              <a:t>ποιότητας</a:t>
            </a:r>
            <a:r>
              <a:rPr lang="en-US" sz="1600" dirty="0">
                <a:solidFill>
                  <a:srgbClr val="002060"/>
                </a:solidFill>
                <a:latin typeface="Arial" panose="020B0604020202020204" pitchFamily="34" charset="0"/>
                <a:cs typeface="Arial" panose="020B0604020202020204" pitchFamily="34" charset="0"/>
              </a:rPr>
              <a:t> σε σχέση με τιμή</a:t>
            </a:r>
          </a:p>
          <a:p>
            <a:r>
              <a:rPr lang="el-GR" sz="1600" dirty="0">
                <a:solidFill>
                  <a:srgbClr val="002060"/>
                </a:solidFill>
                <a:latin typeface="Arial" panose="020B0604020202020204" pitchFamily="34" charset="0"/>
                <a:cs typeface="Arial" panose="020B0604020202020204" pitchFamily="34" charset="0"/>
              </a:rPr>
              <a:t>Υπάρχει ανάγκη </a:t>
            </a:r>
            <a:r>
              <a:rPr lang="en-US" sz="1600" dirty="0">
                <a:solidFill>
                  <a:srgbClr val="002060"/>
                </a:solidFill>
                <a:latin typeface="Arial" panose="020B0604020202020204" pitchFamily="34" charset="0"/>
                <a:cs typeface="Arial" panose="020B0604020202020204" pitchFamily="34" charset="0"/>
              </a:rPr>
              <a:t>ενός μικτού Μοντέλου στο Τουρισμό μας</a:t>
            </a:r>
          </a:p>
          <a:p>
            <a:r>
              <a:rPr lang="en-US" sz="1600" dirty="0">
                <a:solidFill>
                  <a:srgbClr val="002060"/>
                </a:solidFill>
                <a:latin typeface="Arial" panose="020B0604020202020204" pitchFamily="34" charset="0"/>
                <a:cs typeface="Arial" panose="020B0604020202020204" pitchFamily="34" charset="0"/>
              </a:rPr>
              <a:t>Η </a:t>
            </a:r>
            <a:r>
              <a:rPr lang="el-GR" sz="1600" dirty="0">
                <a:solidFill>
                  <a:srgbClr val="002060"/>
                </a:solidFill>
                <a:latin typeface="Arial" panose="020B0604020202020204" pitchFamily="34" charset="0"/>
                <a:cs typeface="Arial" panose="020B0604020202020204" pitchFamily="34" charset="0"/>
              </a:rPr>
              <a:t>τεχνολογία</a:t>
            </a:r>
            <a:r>
              <a:rPr lang="en-US" sz="1600" dirty="0">
                <a:solidFill>
                  <a:srgbClr val="002060"/>
                </a:solidFill>
                <a:latin typeface="Arial" panose="020B0604020202020204" pitchFamily="34" charset="0"/>
                <a:cs typeface="Arial" panose="020B0604020202020204" pitchFamily="34" charset="0"/>
              </a:rPr>
              <a:t> έχει αλλάξει, και μείς πρ</a:t>
            </a:r>
            <a:r>
              <a:rPr lang="el-GR" sz="1600" dirty="0">
                <a:solidFill>
                  <a:srgbClr val="002060"/>
                </a:solidFill>
                <a:latin typeface="Arial" panose="020B0604020202020204" pitchFamily="34" charset="0"/>
                <a:cs typeface="Arial" panose="020B0604020202020204" pitchFamily="34" charset="0"/>
              </a:rPr>
              <a:t>έ</a:t>
            </a:r>
            <a:r>
              <a:rPr lang="en-US" sz="1600" dirty="0">
                <a:solidFill>
                  <a:srgbClr val="002060"/>
                </a:solidFill>
                <a:latin typeface="Arial" panose="020B0604020202020204" pitchFamily="34" charset="0"/>
                <a:cs typeface="Arial" panose="020B0604020202020204" pitchFamily="34" charset="0"/>
              </a:rPr>
              <a:t>π</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ι </a:t>
            </a:r>
            <a:r>
              <a:rPr lang="el-GR" sz="1600" dirty="0">
                <a:solidFill>
                  <a:srgbClr val="002060"/>
                </a:solidFill>
                <a:latin typeface="Arial" panose="020B0604020202020204" pitchFamily="34" charset="0"/>
                <a:cs typeface="Arial" panose="020B0604020202020204" pitchFamily="34" charset="0"/>
              </a:rPr>
              <a:t>ν</a:t>
            </a:r>
            <a:r>
              <a:rPr lang="en-US" sz="1600" dirty="0">
                <a:solidFill>
                  <a:srgbClr val="002060"/>
                </a:solidFill>
                <a:latin typeface="Arial" panose="020B0604020202020204" pitchFamily="34" charset="0"/>
                <a:cs typeface="Arial" panose="020B0604020202020204" pitchFamily="34" charset="0"/>
              </a:rPr>
              <a:t>α </a:t>
            </a:r>
            <a:r>
              <a:rPr lang="el-GR" sz="1600" dirty="0">
                <a:solidFill>
                  <a:srgbClr val="002060"/>
                </a:solidFill>
                <a:latin typeface="Arial" panose="020B0604020202020204" pitchFamily="34" charset="0"/>
                <a:cs typeface="Arial" panose="020B0604020202020204" pitchFamily="34" charset="0"/>
              </a:rPr>
              <a:t>ε</a:t>
            </a:r>
            <a:r>
              <a:rPr lang="en-US" sz="1600" dirty="0">
                <a:solidFill>
                  <a:srgbClr val="002060"/>
                </a:solidFill>
                <a:latin typeface="Arial" panose="020B0604020202020204" pitchFamily="34" charset="0"/>
                <a:cs typeface="Arial" panose="020B0604020202020204" pitchFamily="34" charset="0"/>
              </a:rPr>
              <a:t>ν</a:t>
            </a:r>
            <a:r>
              <a:rPr lang="el-GR" sz="1600" dirty="0">
                <a:solidFill>
                  <a:srgbClr val="002060"/>
                </a:solidFill>
                <a:latin typeface="Arial" panose="020B0604020202020204" pitchFamily="34" charset="0"/>
                <a:cs typeface="Arial" panose="020B0604020202020204" pitchFamily="34" charset="0"/>
              </a:rPr>
              <a:t>ω</a:t>
            </a:r>
            <a:r>
              <a:rPr lang="en-US" sz="1600" dirty="0">
                <a:solidFill>
                  <a:srgbClr val="002060"/>
                </a:solidFill>
                <a:latin typeface="Arial" panose="020B0604020202020204" pitchFamily="34" charset="0"/>
                <a:cs typeface="Arial" panose="020B0604020202020204" pitchFamily="34" charset="0"/>
              </a:rPr>
              <a:t>θ</a:t>
            </a:r>
            <a:r>
              <a:rPr lang="el-GR" sz="1600" dirty="0">
                <a:solidFill>
                  <a:srgbClr val="002060"/>
                </a:solidFill>
                <a:latin typeface="Arial" panose="020B0604020202020204" pitchFamily="34" charset="0"/>
                <a:cs typeface="Arial" panose="020B0604020202020204" pitchFamily="34" charset="0"/>
              </a:rPr>
              <a:t>ο</a:t>
            </a:r>
            <a:r>
              <a:rPr lang="en-US" sz="1600" dirty="0">
                <a:solidFill>
                  <a:srgbClr val="002060"/>
                </a:solidFill>
                <a:latin typeface="Arial" panose="020B0604020202020204" pitchFamily="34" charset="0"/>
                <a:cs typeface="Arial" panose="020B0604020202020204" pitchFamily="34" charset="0"/>
              </a:rPr>
              <a:t>ύ</a:t>
            </a:r>
            <a:r>
              <a:rPr lang="el-GR" sz="1600" dirty="0">
                <a:solidFill>
                  <a:srgbClr val="002060"/>
                </a:solidFill>
                <a:latin typeface="Arial" panose="020B0604020202020204" pitchFamily="34" charset="0"/>
                <a:cs typeface="Arial" panose="020B0604020202020204" pitchFamily="34" charset="0"/>
              </a:rPr>
              <a:t>μ</a:t>
            </a:r>
            <a:r>
              <a:rPr lang="en-US" sz="1600" dirty="0">
                <a:solidFill>
                  <a:srgbClr val="002060"/>
                </a:solidFill>
                <a:latin typeface="Arial" panose="020B0604020202020204" pitchFamily="34" charset="0"/>
                <a:cs typeface="Arial" panose="020B0604020202020204" pitchFamily="34" charset="0"/>
              </a:rPr>
              <a:t>ε </a:t>
            </a:r>
            <a:r>
              <a:rPr lang="el-GR" sz="1600" dirty="0">
                <a:solidFill>
                  <a:srgbClr val="002060"/>
                </a:solidFill>
                <a:latin typeface="Arial" panose="020B0604020202020204" pitchFamily="34" charset="0"/>
                <a:cs typeface="Arial" panose="020B0604020202020204" pitchFamily="34" charset="0"/>
              </a:rPr>
              <a:t>μαζί της</a:t>
            </a:r>
            <a:endParaRPr lang="en-US" sz="1600" dirty="0">
              <a:solidFill>
                <a:srgbClr val="002060"/>
              </a:solidFill>
              <a:latin typeface="Arial" panose="020B0604020202020204" pitchFamily="34" charset="0"/>
              <a:cs typeface="Arial" panose="020B0604020202020204" pitchFamily="34" charset="0"/>
            </a:endParaRPr>
          </a:p>
          <a:p>
            <a:endParaRPr lang="el-GR" dirty="0"/>
          </a:p>
        </p:txBody>
      </p:sp>
      <p:sp>
        <p:nvSpPr>
          <p:cNvPr id="4" name="Rectangle 3"/>
          <p:cNvSpPr/>
          <p:nvPr/>
        </p:nvSpPr>
        <p:spPr>
          <a:xfrm>
            <a:off x="6096000" y="6365557"/>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66294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8847"/>
            <a:ext cx="8596668" cy="751367"/>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a:solidFill>
                  <a:srgbClr val="FF0000"/>
                </a:solidFill>
              </a:rPr>
              <a:t>ΣΗΜΑΣΙΑ ΣΤΟ ΤΟΥΡΙΣΜΟ</a:t>
            </a:r>
            <a:br>
              <a:rPr lang="en-US" dirty="0"/>
            </a:br>
            <a:br>
              <a:rPr lang="en-US" sz="1600" dirty="0"/>
            </a:br>
            <a:br>
              <a:rPr lang="en-US" sz="1600" dirty="0"/>
            </a:br>
            <a:br>
              <a:rPr lang="en-US" sz="1600" dirty="0"/>
            </a:b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ΧΩΡΙΣ </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Α</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Ε</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Ρ</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Ο</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Π</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Ο</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Ρ</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Ι</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Κ</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ΕΣ ΣΥΝΔΕΣΕΙΣ – </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Δ</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Ε</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Ν</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 </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Υ</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Π</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Α</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Ρ</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Χ</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Ο</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Υ</a:t>
            </a:r>
            <a:r>
              <a:rPr lang="en-US"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Μ</a:t>
            </a:r>
            <a:r>
              <a:rPr lang="el-GR" sz="2700" b="1" dirty="0">
                <a:ln w="22225">
                  <a:solidFill>
                    <a:schemeClr val="accent2"/>
                  </a:solidFill>
                  <a:prstDash val="solid"/>
                </a:ln>
                <a:solidFill>
                  <a:srgbClr val="FF0000"/>
                </a:solidFill>
                <a:latin typeface="Arial" panose="020B0604020202020204" pitchFamily="34" charset="0"/>
                <a:cs typeface="Arial" panose="020B0604020202020204" pitchFamily="34" charset="0"/>
              </a:rPr>
              <a:t>Ε</a:t>
            </a:r>
            <a:endParaRPr lang="el-GR" sz="27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892056"/>
            <a:ext cx="8596668" cy="2158410"/>
          </a:xfrm>
        </p:spPr>
        <p:txBody>
          <a:bodyPr>
            <a:normAutofit fontScale="92500" lnSpcReduction="10000"/>
          </a:bodyPr>
          <a:lstStyle/>
          <a:p>
            <a:pPr marL="0" indent="0">
              <a:buNone/>
            </a:pPr>
            <a:r>
              <a:rPr lang="el-GR" sz="2800" dirty="0">
                <a:solidFill>
                  <a:srgbClr val="002060"/>
                </a:solidFill>
                <a:latin typeface="Arial" panose="020B0604020202020204" pitchFamily="34" charset="0"/>
                <a:cs typeface="Arial" panose="020B0604020202020204" pitchFamily="34" charset="0"/>
              </a:rPr>
              <a:t>Μ</a:t>
            </a:r>
            <a:r>
              <a:rPr lang="en-US" sz="2800" dirty="0">
                <a:solidFill>
                  <a:srgbClr val="002060"/>
                </a:solidFill>
                <a:latin typeface="Arial" panose="020B0604020202020204" pitchFamily="34" charset="0"/>
                <a:cs typeface="Arial" panose="020B0604020202020204" pitchFamily="34" charset="0"/>
              </a:rPr>
              <a:t>Η</a:t>
            </a:r>
            <a:r>
              <a:rPr lang="el-GR" sz="2800" dirty="0">
                <a:solidFill>
                  <a:srgbClr val="002060"/>
                </a:solidFill>
                <a:latin typeface="Arial" panose="020B0604020202020204" pitchFamily="34" charset="0"/>
                <a:cs typeface="Arial" panose="020B0604020202020204" pitchFamily="34" charset="0"/>
              </a:rPr>
              <a:t>Ν</a:t>
            </a:r>
            <a:r>
              <a:rPr lang="en-US" sz="2800" dirty="0">
                <a:solidFill>
                  <a:srgbClr val="002060"/>
                </a:solidFill>
                <a:latin typeface="Arial" panose="020B0604020202020204" pitchFamily="34" charset="0"/>
                <a:cs typeface="Arial" panose="020B0604020202020204" pitchFamily="34" charset="0"/>
              </a:rPr>
              <a:t>Υ</a:t>
            </a:r>
            <a:r>
              <a:rPr lang="el-GR" sz="2800" dirty="0">
                <a:solidFill>
                  <a:srgbClr val="002060"/>
                </a:solidFill>
                <a:latin typeface="Arial" panose="020B0604020202020204" pitchFamily="34" charset="0"/>
                <a:cs typeface="Arial" panose="020B0604020202020204" pitchFamily="34" charset="0"/>
              </a:rPr>
              <a:t>Μ</a:t>
            </a:r>
            <a:r>
              <a:rPr lang="en-US" sz="2800" dirty="0">
                <a:solidFill>
                  <a:srgbClr val="002060"/>
                </a:solidFill>
                <a:latin typeface="Arial" panose="020B0604020202020204" pitchFamily="34" charset="0"/>
                <a:cs typeface="Arial" panose="020B0604020202020204" pitchFamily="34" charset="0"/>
              </a:rPr>
              <a:t>Α</a:t>
            </a:r>
          </a:p>
          <a:p>
            <a:pPr>
              <a:buFont typeface="+mj-lt"/>
              <a:buAutoNum type="arabicPeriod"/>
            </a:pPr>
            <a:endParaRPr lang="en-US" sz="1600" dirty="0">
              <a:solidFill>
                <a:srgbClr val="00B050"/>
              </a:solidFill>
              <a:latin typeface="Arial" panose="020B0604020202020204" pitchFamily="34" charset="0"/>
              <a:cs typeface="Arial" panose="020B0604020202020204" pitchFamily="34" charset="0"/>
            </a:endParaRPr>
          </a:p>
          <a:p>
            <a:pPr>
              <a:buFont typeface="+mj-lt"/>
              <a:buAutoNum type="arabicPeriod"/>
            </a:pPr>
            <a:r>
              <a:rPr lang="el-GR" sz="1600" dirty="0">
                <a:solidFill>
                  <a:srgbClr val="00B050"/>
                </a:solidFill>
                <a:latin typeface="Arial" panose="020B0604020202020204" pitchFamily="34" charset="0"/>
                <a:cs typeface="Arial" panose="020B0604020202020204" pitchFamily="34" charset="0"/>
              </a:rPr>
              <a:t>ΝΑ ΣΥΝΕΧΙΣΟΥΜΕ ΝΑ ΒΑΖΟΥΜΕ ΨΗΛΟΥΣ ΣΤΟΧΟΥΣ</a:t>
            </a:r>
          </a:p>
          <a:p>
            <a:pPr>
              <a:buFont typeface="+mj-lt"/>
              <a:buAutoNum type="arabicPeriod"/>
            </a:pPr>
            <a:r>
              <a:rPr lang="el-GR" sz="1600" dirty="0">
                <a:solidFill>
                  <a:srgbClr val="FF0000"/>
                </a:solidFill>
                <a:latin typeface="Arial" panose="020B0604020202020204" pitchFamily="34" charset="0"/>
                <a:cs typeface="Arial" panose="020B0604020202020204" pitchFamily="34" charset="0"/>
              </a:rPr>
              <a:t>ΠΡΟΓΡΑΜΜΑΤΙΣΜΟΣ ΣΕ ΟΛΟ ΤΟ ΠΑΚΕΤΟ</a:t>
            </a:r>
          </a:p>
          <a:p>
            <a:pPr>
              <a:buFont typeface="+mj-lt"/>
              <a:buAutoNum type="arabicPeriod"/>
            </a:pPr>
            <a:r>
              <a:rPr lang="el-GR" sz="1600" dirty="0">
                <a:solidFill>
                  <a:srgbClr val="00B050"/>
                </a:solidFill>
                <a:latin typeface="Arial" panose="020B0604020202020204" pitchFamily="34" charset="0"/>
                <a:cs typeface="Arial" panose="020B0604020202020204" pitchFamily="34" charset="0"/>
              </a:rPr>
              <a:t>ΣΥΝΕΡΓΑΣΙΑ ΜΕ ΤΟ ΤΟΥΡΙΣΤΙΚΟ ΠΡΑΚΤΟΡΑ </a:t>
            </a:r>
          </a:p>
          <a:p>
            <a:pPr>
              <a:buFont typeface="+mj-lt"/>
              <a:buAutoNum type="arabicPeriod"/>
            </a:pPr>
            <a:r>
              <a:rPr lang="en-US" sz="1600" dirty="0">
                <a:solidFill>
                  <a:srgbClr val="002060"/>
                </a:solidFill>
                <a:latin typeface="Arial" panose="020B0604020202020204" pitchFamily="34" charset="0"/>
                <a:cs typeface="Arial" panose="020B0604020202020204" pitchFamily="34" charset="0"/>
              </a:rPr>
              <a:t>FAIR PLAY</a:t>
            </a:r>
          </a:p>
          <a:p>
            <a:pPr>
              <a:buFont typeface="+mj-lt"/>
              <a:buAutoNum type="arabicPeriod"/>
            </a:pPr>
            <a:endParaRPr lang="en-US" sz="1600" dirty="0">
              <a:solidFill>
                <a:srgbClr val="002060"/>
              </a:solidFill>
              <a:latin typeface="Arial" panose="020B0604020202020204" pitchFamily="34" charset="0"/>
              <a:cs typeface="Arial" panose="020B0604020202020204" pitchFamily="34" charset="0"/>
            </a:endParaRPr>
          </a:p>
        </p:txBody>
      </p:sp>
      <p:sp>
        <p:nvSpPr>
          <p:cNvPr id="4" name="Rectangle 3"/>
          <p:cNvSpPr/>
          <p:nvPr/>
        </p:nvSpPr>
        <p:spPr>
          <a:xfrm>
            <a:off x="6096000" y="6365557"/>
            <a:ext cx="6096000" cy="492443"/>
          </a:xfrm>
          <a:prstGeom prst="rect">
            <a:avLst/>
          </a:prstGeom>
        </p:spPr>
        <p:txBody>
          <a:bodyPr>
            <a:spAutoFit/>
          </a:bodyPr>
          <a:lstStyle/>
          <a:p>
            <a:pPr algn="r"/>
            <a:r>
              <a:rPr lang="en-GB" sz="1300" dirty="0">
                <a:solidFill>
                  <a:srgbClr val="002060"/>
                </a:solidFill>
                <a:latin typeface="Arial" panose="020B0604020202020204" pitchFamily="34" charset="0"/>
                <a:cs typeface="Arial" panose="020B0604020202020204" pitchFamily="34" charset="0"/>
              </a:rPr>
              <a:t>By Vasilis Stamataris – F Inst TT, ITC </a:t>
            </a:r>
          </a:p>
          <a:p>
            <a:pPr algn="r"/>
            <a:r>
              <a:rPr lang="en-GB" sz="1300" dirty="0">
                <a:solidFill>
                  <a:srgbClr val="002060"/>
                </a:solidFill>
                <a:latin typeface="Arial" panose="020B0604020202020204" pitchFamily="34" charset="0"/>
                <a:cs typeface="Arial" panose="020B0604020202020204" pitchFamily="34" charset="0"/>
              </a:rPr>
              <a:t>Vice President ACTA, Chairman IATA APJC-CY</a:t>
            </a:r>
            <a:endParaRPr lang="el-GR" sz="1300" dirty="0">
              <a:solidFill>
                <a:srgbClr val="002060"/>
              </a:solidFill>
              <a:latin typeface="Arial" panose="020B0604020202020204" pitchFamily="34" charset="0"/>
              <a:cs typeface="Arial" panose="020B0604020202020204" pitchFamily="34" charset="0"/>
            </a:endParaRPr>
          </a:p>
        </p:txBody>
      </p:sp>
      <p:sp>
        <p:nvSpPr>
          <p:cNvPr id="5" name="Rectangle 4"/>
          <p:cNvSpPr/>
          <p:nvPr/>
        </p:nvSpPr>
        <p:spPr>
          <a:xfrm>
            <a:off x="549397" y="5236647"/>
            <a:ext cx="4243854" cy="1384995"/>
          </a:xfrm>
          <a:prstGeom prst="rect">
            <a:avLst/>
          </a:prstGeom>
        </p:spPr>
        <p:txBody>
          <a:bodyPr wrap="none">
            <a:spAutoFit/>
          </a:bodyPr>
          <a:lstStyle/>
          <a:p>
            <a:endParaRPr lang="el-GR" dirty="0">
              <a:solidFill>
                <a:srgbClr val="002060"/>
              </a:solidFill>
              <a:latin typeface="Arial" panose="020B0604020202020204" pitchFamily="34" charset="0"/>
              <a:cs typeface="Arial" panose="020B0604020202020204" pitchFamily="34" charset="0"/>
            </a:endParaRPr>
          </a:p>
          <a:p>
            <a:endParaRPr lang="el-GR" dirty="0">
              <a:solidFill>
                <a:srgbClr val="002060"/>
              </a:solidFill>
              <a:latin typeface="Arial" panose="020B0604020202020204" pitchFamily="34" charset="0"/>
              <a:cs typeface="Arial" panose="020B0604020202020204" pitchFamily="34" charset="0"/>
            </a:endParaRPr>
          </a:p>
          <a:p>
            <a:r>
              <a:rPr lang="el-GR" sz="4800" dirty="0">
                <a:solidFill>
                  <a:srgbClr val="002060"/>
                </a:solidFill>
                <a:latin typeface="Arial" panose="020B0604020202020204" pitchFamily="34" charset="0"/>
                <a:cs typeface="Arial" panose="020B0604020202020204" pitchFamily="34" charset="0"/>
              </a:rPr>
              <a:t>Σας ευχαριστώ</a:t>
            </a:r>
          </a:p>
        </p:txBody>
      </p:sp>
    </p:spTree>
    <p:extLst>
      <p:ext uri="{BB962C8B-B14F-4D97-AF65-F5344CB8AC3E}">
        <p14:creationId xmlns:p14="http://schemas.microsoft.com/office/powerpoint/2010/main" val="311322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fade">
                                      <p:cBhvr>
                                        <p:cTn id="45" dur="1000"/>
                                        <p:tgtEl>
                                          <p:spTgt spid="5">
                                            <p:txEl>
                                              <p:pRg st="2" end="2"/>
                                            </p:txEl>
                                          </p:spTgt>
                                        </p:tgtEl>
                                      </p:cBhvr>
                                    </p:animEffect>
                                    <p:anim calcmode="lin" valueType="num">
                                      <p:cBhvr>
                                        <p:cTn id="46"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668</TotalTime>
  <Words>601</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Trebuchet MS</vt:lpstr>
      <vt:lpstr>Wingdings</vt:lpstr>
      <vt:lpstr>Wingdings 3</vt:lpstr>
      <vt:lpstr>Facet</vt:lpstr>
      <vt:lpstr>ΑΕΡΟΜΕΤΑΦΟΡΕΣ ΣΤΗΝ ΚΥΠΡΟ   ΠΡΟΚΛΗΣΕΙΣ ΚΑΙ ΕΥΚΑΙΡΙΕΣ / ΣΗΜΑΣΙΑ ΓΙΑ ΤΟΥΡΙΣΜΟ</vt:lpstr>
      <vt:lpstr>Νέα Θεωρία……</vt:lpstr>
      <vt:lpstr>……Ο Κτηνοτρόφος !!!</vt:lpstr>
      <vt:lpstr>….Τώρα. Ποιος ξεκίνησε πρώτος ???</vt:lpstr>
      <vt:lpstr>…φυσικά ο Τουριστικός Πράκτορας !!!</vt:lpstr>
      <vt:lpstr>ΜΕΓΑΛΗ ΑΥΞΗΣΗ ΣΤΙΣ ΑΕΡΟΜΕΤΑΦΟΡΕΣ ΣΤΗ ΚΥΠΡΟ</vt:lpstr>
      <vt:lpstr>ΠΡΟΚΛΗΣΕΙΣ</vt:lpstr>
      <vt:lpstr>ΕΥΚΑΙΡΙΕΣ</vt:lpstr>
      <vt:lpstr>ΣΗΜΑΣΙΑ ΣΤΟ ΤΟΥΡΙΣΜΟ    ΧΩΡΙΣ ΑΕΡΟΠΟΡΙΚΕΣ ΣΥΝΔΕΣΕΙΣ – ΔΕΝ ΥΠΑΡΧΟΥΜΕ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Simasia  aerometaforon gia ton kypriako tomea tourismou</dc:title>
  <dc:creator>Vasilis Stamataris</dc:creator>
  <cp:lastModifiedBy>Vasilis Stamataris</cp:lastModifiedBy>
  <cp:revision>21</cp:revision>
  <dcterms:created xsi:type="dcterms:W3CDTF">2017-04-03T06:47:08Z</dcterms:created>
  <dcterms:modified xsi:type="dcterms:W3CDTF">2017-05-04T05:36:03Z</dcterms:modified>
</cp:coreProperties>
</file>