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5" r:id="rId3"/>
    <p:sldId id="395" r:id="rId4"/>
    <p:sldId id="456" r:id="rId5"/>
    <p:sldId id="459" r:id="rId6"/>
    <p:sldId id="463" r:id="rId7"/>
    <p:sldId id="457" r:id="rId8"/>
    <p:sldId id="460" r:id="rId9"/>
    <p:sldId id="462" r:id="rId10"/>
    <p:sldId id="451" r:id="rId11"/>
    <p:sldId id="465" r:id="rId12"/>
    <p:sldId id="453" r:id="rId13"/>
    <p:sldId id="454" r:id="rId14"/>
    <p:sldId id="455" r:id="rId15"/>
    <p:sldId id="458" r:id="rId16"/>
    <p:sldId id="464" r:id="rId17"/>
  </p:sldIdLst>
  <p:sldSz cx="10693400" cy="756126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75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95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927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903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87908" algn="l" defTabSz="9951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85489" algn="l" defTabSz="9951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483072" algn="l" defTabSz="9951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980654" algn="l" defTabSz="9951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E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48" autoAdjust="0"/>
    <p:restoredTop sz="94660"/>
  </p:normalViewPr>
  <p:slideViewPr>
    <p:cSldViewPr>
      <p:cViewPr varScale="1">
        <p:scale>
          <a:sx n="67" d="100"/>
          <a:sy n="67" d="100"/>
        </p:scale>
        <p:origin x="-1644" y="-102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yclops\IR\Presentations\20170323%20Aegean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lla.dimaraki\Desktop\charts%20january%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yclops\IR\Presentations\20170323%20Aegean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yclops\ir\Presentations\20170323%20Aegean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lla.dimaraki\Desktop\20161130%20Aegean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yclops\ir\Presentations\20170323%20Aegean%20presen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yclops\ir\Presentations\20170323%20Aegean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RPK!$A$7</c:f>
              <c:strCache>
                <c:ptCount val="1"/>
                <c:pt idx="0">
                  <c:v>RPK</c:v>
                </c:pt>
              </c:strCache>
            </c:strRef>
          </c:tx>
          <c:marker>
            <c:symbol val="none"/>
          </c:marker>
          <c:cat>
            <c:numRef>
              <c:f>RPK!$B$6:$N$6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RPK!$B$7:$N$7</c:f>
              <c:numCache>
                <c:formatCode>#,##0</c:formatCode>
                <c:ptCount val="13"/>
                <c:pt idx="0">
                  <c:v>2376.0309229999998</c:v>
                </c:pt>
                <c:pt idx="1">
                  <c:v>2664.9531929999998</c:v>
                </c:pt>
                <c:pt idx="2">
                  <c:v>2932.8635909999998</c:v>
                </c:pt>
                <c:pt idx="3">
                  <c:v>3597.3592349999999</c:v>
                </c:pt>
                <c:pt idx="4">
                  <c:v>4356.336671</c:v>
                </c:pt>
                <c:pt idx="5">
                  <c:v>5416.7621547374347</c:v>
                </c:pt>
                <c:pt idx="6">
                  <c:v>5782.3429838290522</c:v>
                </c:pt>
                <c:pt idx="7">
                  <c:v>6940.6452280000012</c:v>
                </c:pt>
                <c:pt idx="8">
                  <c:v>6902.5228850000003</c:v>
                </c:pt>
                <c:pt idx="9">
                  <c:v>8440.3879859999997</c:v>
                </c:pt>
                <c:pt idx="10">
                  <c:v>9583.9108029999989</c:v>
                </c:pt>
                <c:pt idx="11">
                  <c:v>11284.971444000003</c:v>
                </c:pt>
                <c:pt idx="12">
                  <c:v>12715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28896"/>
        <c:axId val="80530432"/>
      </c:lineChart>
      <c:catAx>
        <c:axId val="805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530432"/>
        <c:crosses val="autoZero"/>
        <c:auto val="1"/>
        <c:lblAlgn val="ctr"/>
        <c:lblOffset val="100"/>
        <c:noMultiLvlLbl val="1"/>
      </c:catAx>
      <c:valAx>
        <c:axId val="805304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52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42033655023088E-3"/>
          <c:y val="2.3681355666363871E-2"/>
          <c:w val="0.9716779209931582"/>
          <c:h val="0.917918597280040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Dom</c:v>
                </c:pt>
              </c:strCache>
            </c:strRef>
          </c:tx>
          <c:invertIfNegative val="0"/>
          <c:cat>
            <c:numRef>
              <c:f>Sheet1!$B$1:$S$1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Sheet1!$B$2:$S$2</c:f>
              <c:numCache>
                <c:formatCode>General</c:formatCode>
                <c:ptCount val="18"/>
                <c:pt idx="0">
                  <c:v>0.3</c:v>
                </c:pt>
                <c:pt idx="1">
                  <c:v>1.5</c:v>
                </c:pt>
                <c:pt idx="2">
                  <c:v>1.92</c:v>
                </c:pt>
                <c:pt idx="3">
                  <c:v>1.74</c:v>
                </c:pt>
                <c:pt idx="4">
                  <c:v>2</c:v>
                </c:pt>
                <c:pt idx="5">
                  <c:v>2.57</c:v>
                </c:pt>
                <c:pt idx="6">
                  <c:v>2.79</c:v>
                </c:pt>
                <c:pt idx="7">
                  <c:v>3.06</c:v>
                </c:pt>
                <c:pt idx="8">
                  <c:v>3.36</c:v>
                </c:pt>
                <c:pt idx="9">
                  <c:v>3.63</c:v>
                </c:pt>
                <c:pt idx="10">
                  <c:v>3.75</c:v>
                </c:pt>
                <c:pt idx="11">
                  <c:v>3.16</c:v>
                </c:pt>
                <c:pt idx="12">
                  <c:v>2.96</c:v>
                </c:pt>
                <c:pt idx="13">
                  <c:v>2.6</c:v>
                </c:pt>
                <c:pt idx="14">
                  <c:v>2.84</c:v>
                </c:pt>
                <c:pt idx="15">
                  <c:v>5.2</c:v>
                </c:pt>
                <c:pt idx="16">
                  <c:v>5.6</c:v>
                </c:pt>
                <c:pt idx="17">
                  <c:v>5.75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Sheet1!$B$1:$S$1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Sheet1!$B$3:$S$3</c:f>
              <c:numCache>
                <c:formatCode>General</c:formatCode>
                <c:ptCount val="18"/>
                <c:pt idx="2">
                  <c:v>0.59</c:v>
                </c:pt>
                <c:pt idx="3">
                  <c:v>0.67</c:v>
                </c:pt>
                <c:pt idx="4">
                  <c:v>0.8</c:v>
                </c:pt>
                <c:pt idx="5">
                  <c:v>1.01</c:v>
                </c:pt>
                <c:pt idx="6">
                  <c:v>1.22</c:v>
                </c:pt>
                <c:pt idx="7">
                  <c:v>1.39</c:v>
                </c:pt>
                <c:pt idx="8">
                  <c:v>1.87</c:v>
                </c:pt>
                <c:pt idx="9">
                  <c:v>2.3199999999999998</c:v>
                </c:pt>
                <c:pt idx="10">
                  <c:v>2.82</c:v>
                </c:pt>
                <c:pt idx="11">
                  <c:v>3.06</c:v>
                </c:pt>
                <c:pt idx="12">
                  <c:v>3.53</c:v>
                </c:pt>
                <c:pt idx="13">
                  <c:v>3.51</c:v>
                </c:pt>
                <c:pt idx="14">
                  <c:v>4</c:v>
                </c:pt>
                <c:pt idx="15">
                  <c:v>4.9000000000000004</c:v>
                </c:pt>
                <c:pt idx="16">
                  <c:v>6</c:v>
                </c:pt>
                <c:pt idx="17">
                  <c:v>6.75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OA</c:v>
                </c:pt>
              </c:strCache>
            </c:strRef>
          </c:tx>
          <c:invertIfNegative val="0"/>
          <c:cat>
            <c:numRef>
              <c:f>Sheet1!$B$1:$S$1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Sheet1!$B$4:$S$4</c:f>
              <c:numCache>
                <c:formatCode>General</c:formatCode>
                <c:ptCount val="18"/>
                <c:pt idx="1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Sheet1!$B$1:$S$1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Sheet1!$B$5:$S$5</c:f>
              <c:numCache>
                <c:formatCode>0.0</c:formatCode>
                <c:ptCount val="18"/>
                <c:pt idx="0">
                  <c:v>0.3</c:v>
                </c:pt>
                <c:pt idx="1">
                  <c:v>1.5</c:v>
                </c:pt>
                <c:pt idx="2">
                  <c:v>2.5099999999999998</c:v>
                </c:pt>
                <c:pt idx="3">
                  <c:v>2.41</c:v>
                </c:pt>
                <c:pt idx="4">
                  <c:v>2.8</c:v>
                </c:pt>
                <c:pt idx="5">
                  <c:v>3.58</c:v>
                </c:pt>
                <c:pt idx="6">
                  <c:v>4.01</c:v>
                </c:pt>
                <c:pt idx="7">
                  <c:v>4.45</c:v>
                </c:pt>
                <c:pt idx="8">
                  <c:v>5.23</c:v>
                </c:pt>
                <c:pt idx="9">
                  <c:v>5.9499999999999993</c:v>
                </c:pt>
                <c:pt idx="10">
                  <c:v>6.57</c:v>
                </c:pt>
                <c:pt idx="11">
                  <c:v>6.2200000000000006</c:v>
                </c:pt>
                <c:pt idx="12">
                  <c:v>6.49</c:v>
                </c:pt>
                <c:pt idx="13">
                  <c:v>6.1099999999999994</c:v>
                </c:pt>
                <c:pt idx="14">
                  <c:v>8.84</c:v>
                </c:pt>
                <c:pt idx="15">
                  <c:v>10.100000000000001</c:v>
                </c:pt>
                <c:pt idx="16">
                  <c:v>11.6</c:v>
                </c:pt>
                <c:pt idx="17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80903552"/>
        <c:axId val="80909440"/>
      </c:barChart>
      <c:catAx>
        <c:axId val="8090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909440"/>
        <c:crosses val="autoZero"/>
        <c:auto val="1"/>
        <c:lblAlgn val="ctr"/>
        <c:lblOffset val="100"/>
        <c:noMultiLvlLbl val="0"/>
      </c:catAx>
      <c:valAx>
        <c:axId val="80909440"/>
        <c:scaling>
          <c:orientation val="minMax"/>
          <c:max val="14"/>
        </c:scaling>
        <c:delete val="1"/>
        <c:axPos val="l"/>
        <c:numFmt formatCode="General" sourceLinked="1"/>
        <c:majorTickMark val="out"/>
        <c:minorTickMark val="none"/>
        <c:tickLblPos val="nextTo"/>
        <c:crossAx val="8090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Company</a:t>
            </a:r>
            <a:r>
              <a:rPr lang="en-US" baseline="0"/>
              <a:t> web sales / total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849518810148731E-2"/>
          <c:y val="0.17177092446777487"/>
          <c:w val="0.87759492563429575"/>
          <c:h val="0.71224919801691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 line'!$F$14</c:f>
              <c:strCache>
                <c:ptCount val="1"/>
                <c:pt idx="0">
                  <c:v>web</c:v>
                </c:pt>
              </c:strCache>
            </c:strRef>
          </c:tx>
          <c:invertIfNegative val="0"/>
          <c:cat>
            <c:numRef>
              <c:f>'On line'!$G$13:$J$13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'On line'!$G$14:$J$14</c:f>
              <c:numCache>
                <c:formatCode>0%</c:formatCode>
                <c:ptCount val="4"/>
                <c:pt idx="0">
                  <c:v>0.23</c:v>
                </c:pt>
                <c:pt idx="1">
                  <c:v>0.26</c:v>
                </c:pt>
                <c:pt idx="2">
                  <c:v>0.31</c:v>
                </c:pt>
                <c:pt idx="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77614080"/>
        <c:axId val="77615872"/>
      </c:barChart>
      <c:catAx>
        <c:axId val="776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615872"/>
        <c:crosses val="autoZero"/>
        <c:auto val="1"/>
        <c:lblAlgn val="ctr"/>
        <c:lblOffset val="100"/>
        <c:noMultiLvlLbl val="0"/>
      </c:catAx>
      <c:valAx>
        <c:axId val="776158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7761408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40786465737387E-2"/>
          <c:y val="3.1758351652311792E-2"/>
          <c:w val="0.9425378121003587"/>
          <c:h val="0.89658230927240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'avs pax athens'!$A$2</c:f>
              <c:strCache>
                <c:ptCount val="1"/>
                <c:pt idx="0">
                  <c:v>AVS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'avs pax athens'!$B$1:$G$1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'avs pax athens'!$B$2:$G$2</c:f>
              <c:numCache>
                <c:formatCode>0.0</c:formatCode>
                <c:ptCount val="6"/>
                <c:pt idx="0">
                  <c:v>6.32</c:v>
                </c:pt>
                <c:pt idx="1">
                  <c:v>6.37</c:v>
                </c:pt>
                <c:pt idx="2">
                  <c:v>9.16</c:v>
                </c:pt>
                <c:pt idx="3">
                  <c:v>10.119999999999999</c:v>
                </c:pt>
                <c:pt idx="4">
                  <c:v>11.4</c:v>
                </c:pt>
                <c:pt idx="5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'avs pax athens'!$A$3</c:f>
              <c:strCache>
                <c:ptCount val="1"/>
                <c:pt idx="0">
                  <c:v>PAX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'avs pax athens'!$B$1:$G$1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'avs pax athens'!$B$3:$G$3</c:f>
              <c:numCache>
                <c:formatCode>0.0</c:formatCode>
                <c:ptCount val="6"/>
                <c:pt idx="0">
                  <c:v>4.3</c:v>
                </c:pt>
                <c:pt idx="1">
                  <c:v>4.7</c:v>
                </c:pt>
                <c:pt idx="2">
                  <c:v>6.6</c:v>
                </c:pt>
                <c:pt idx="3">
                  <c:v>7.75</c:v>
                </c:pt>
                <c:pt idx="4">
                  <c:v>8.9</c:v>
                </c:pt>
                <c:pt idx="5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"/>
        <c:axId val="77721984"/>
        <c:axId val="77723520"/>
      </c:barChart>
      <c:catAx>
        <c:axId val="7772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23520"/>
        <c:crosses val="autoZero"/>
        <c:auto val="1"/>
        <c:lblAlgn val="ctr"/>
        <c:lblOffset val="100"/>
        <c:noMultiLvlLbl val="0"/>
      </c:catAx>
      <c:valAx>
        <c:axId val="7772352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7772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190811726515378"/>
          <c:y val="5.9251459512054516E-2"/>
          <c:w val="4.2643477569807735E-2"/>
          <c:h val="0.103451025262171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Greece</a:t>
            </a:r>
            <a:r>
              <a:rPr lang="en-US" baseline="0"/>
              <a:t> </a:t>
            </a:r>
            <a:r>
              <a:rPr lang="en-US"/>
              <a:t>GDP (bn)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818526955201213E-2"/>
          <c:y val="0.18562756025166202"/>
          <c:w val="0.89977220956719817"/>
          <c:h val="0.70358571036580697"/>
        </c:manualLayout>
      </c:layout>
      <c:lineChart>
        <c:grouping val="standard"/>
        <c:varyColors val="0"/>
        <c:ser>
          <c:idx val="0"/>
          <c:order val="0"/>
          <c:tx>
            <c:strRef>
              <c:f>GDP!$A$5</c:f>
              <c:strCache>
                <c:ptCount val="1"/>
                <c:pt idx="0">
                  <c:v>GDP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GDP!$B$4:$J$4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GDP!$B$5:$J$5</c:f>
              <c:numCache>
                <c:formatCode>0</c:formatCode>
                <c:ptCount val="9"/>
                <c:pt idx="0">
                  <c:v>241.9903899066731</c:v>
                </c:pt>
                <c:pt idx="1">
                  <c:v>237.53418145648402</c:v>
                </c:pt>
                <c:pt idx="2">
                  <c:v>226.03144720543432</c:v>
                </c:pt>
                <c:pt idx="3">
                  <c:v>207.02888133958766</c:v>
                </c:pt>
                <c:pt idx="4">
                  <c:v>191.20390793455368</c:v>
                </c:pt>
                <c:pt idx="5">
                  <c:v>180.38904311858408</c:v>
                </c:pt>
                <c:pt idx="6">
                  <c:v>177.5594210927099</c:v>
                </c:pt>
                <c:pt idx="7">
                  <c:v>176.02266620854797</c:v>
                </c:pt>
                <c:pt idx="8">
                  <c:v>176.02266620854797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06400"/>
        <c:axId val="84007936"/>
      </c:lineChart>
      <c:catAx>
        <c:axId val="840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07936"/>
        <c:crosses val="autoZero"/>
        <c:auto val="1"/>
        <c:lblAlgn val="ctr"/>
        <c:lblOffset val="100"/>
        <c:noMultiLvlLbl val="0"/>
      </c:catAx>
      <c:valAx>
        <c:axId val="84007936"/>
        <c:scaling>
          <c:orientation val="minMax"/>
          <c:min val="100"/>
        </c:scaling>
        <c:delete val="1"/>
        <c:axPos val="l"/>
        <c:numFmt formatCode="0" sourceLinked="1"/>
        <c:majorTickMark val="out"/>
        <c:minorTickMark val="none"/>
        <c:tickLblPos val="nextTo"/>
        <c:crossAx val="8400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4279922326782"/>
          <c:y val="4.2234971078441208E-2"/>
          <c:w val="0.79006619294539404"/>
          <c:h val="0.8624663135953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GDP!$L$2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GDP!$M$1:$R$1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GDP!$M$2:$R$2</c:f>
              <c:numCache>
                <c:formatCode>0</c:formatCode>
                <c:ptCount val="6"/>
                <c:pt idx="0">
                  <c:v>532.81574000000001</c:v>
                </c:pt>
                <c:pt idx="1">
                  <c:v>567.90609000000006</c:v>
                </c:pt>
                <c:pt idx="2">
                  <c:v>859.84456743999988</c:v>
                </c:pt>
                <c:pt idx="3">
                  <c:v>921.53890999999987</c:v>
                </c:pt>
                <c:pt idx="4">
                  <c:v>1001.79122725</c:v>
                </c:pt>
                <c:pt idx="5">
                  <c:v>1034.5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84042496"/>
        <c:axId val="84044032"/>
      </c:barChart>
      <c:lineChart>
        <c:grouping val="standard"/>
        <c:varyColors val="0"/>
        <c:ser>
          <c:idx val="1"/>
          <c:order val="1"/>
          <c:tx>
            <c:strRef>
              <c:f>GDP!$L$3</c:f>
              <c:strCache>
                <c:ptCount val="1"/>
                <c:pt idx="0">
                  <c:v>EBITDAR</c:v>
                </c:pt>
              </c:strCache>
            </c:strRef>
          </c:tx>
          <c:cat>
            <c:numRef>
              <c:f>GDP!$M$1:$R$1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GDP!$M$3:$R$3</c:f>
              <c:numCache>
                <c:formatCode>0</c:formatCode>
                <c:ptCount val="6"/>
                <c:pt idx="0">
                  <c:v>75.819089999999974</c:v>
                </c:pt>
                <c:pt idx="1">
                  <c:v>73.394159999999999</c:v>
                </c:pt>
                <c:pt idx="2">
                  <c:v>181.81369572466085</c:v>
                </c:pt>
                <c:pt idx="3">
                  <c:v>209.46809999999991</c:v>
                </c:pt>
                <c:pt idx="4">
                  <c:v>217.31998630999996</c:v>
                </c:pt>
                <c:pt idx="5">
                  <c:v>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52224"/>
        <c:axId val="84050304"/>
      </c:lineChart>
      <c:catAx>
        <c:axId val="840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44032"/>
        <c:crosses val="autoZero"/>
        <c:auto val="1"/>
        <c:lblAlgn val="ctr"/>
        <c:lblOffset val="100"/>
        <c:noMultiLvlLbl val="0"/>
      </c:catAx>
      <c:valAx>
        <c:axId val="84044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Revenue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84042496"/>
        <c:crosses val="autoZero"/>
        <c:crossBetween val="between"/>
      </c:valAx>
      <c:valAx>
        <c:axId val="840503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EBITDAR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84052224"/>
        <c:crosses val="max"/>
        <c:crossBetween val="between"/>
      </c:valAx>
      <c:catAx>
        <c:axId val="8405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0503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6005489938757653"/>
          <c:y val="0.12461614173228347"/>
          <c:w val="0.1417457695836801"/>
          <c:h val="0.137578017518577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26772809786445E-2"/>
          <c:y val="4.1758412942199771E-2"/>
          <c:w val="0.80670713517638493"/>
          <c:h val="0.86401817442508222"/>
        </c:manualLayout>
      </c:layout>
      <c:lineChart>
        <c:grouping val="standard"/>
        <c:varyColors val="0"/>
        <c:ser>
          <c:idx val="0"/>
          <c:order val="0"/>
          <c:tx>
            <c:strRef>
              <c:f>cask!$A$2</c:f>
              <c:strCache>
                <c:ptCount val="1"/>
                <c:pt idx="0">
                  <c:v>CASK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cask!$B$1:$E$1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cask!$B$2:$E$2</c:f>
              <c:numCache>
                <c:formatCode>0.0</c:formatCode>
                <c:ptCount val="4"/>
                <c:pt idx="0">
                  <c:v>7.3514668133780274</c:v>
                </c:pt>
                <c:pt idx="1">
                  <c:v>6.7790832943828647</c:v>
                </c:pt>
                <c:pt idx="2">
                  <c:v>6.1459728654869235</c:v>
                </c:pt>
                <c:pt idx="3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cask!$A$3</c:f>
              <c:strCache>
                <c:ptCount val="1"/>
                <c:pt idx="0">
                  <c:v>CASK ex. Fuel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cask!$B$1:$E$1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cask!$B$3:$E$3</c:f>
              <c:numCache>
                <c:formatCode>0.0</c:formatCode>
                <c:ptCount val="4"/>
                <c:pt idx="0">
                  <c:v>5.2686708060897818</c:v>
                </c:pt>
                <c:pt idx="1">
                  <c:v>4.8701863780565198</c:v>
                </c:pt>
                <c:pt idx="2">
                  <c:v>4.6716112572400137</c:v>
                </c:pt>
                <c:pt idx="3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25792"/>
        <c:axId val="85831680"/>
      </c:lineChart>
      <c:catAx>
        <c:axId val="858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831680"/>
        <c:crosses val="autoZero"/>
        <c:auto val="1"/>
        <c:lblAlgn val="ctr"/>
        <c:lblOffset val="100"/>
        <c:noMultiLvlLbl val="0"/>
      </c:catAx>
      <c:valAx>
        <c:axId val="8583168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8582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691525894065006"/>
          <c:y val="0.53729965500932442"/>
          <c:w val="0.24779839744701515"/>
          <c:h val="0.136025656478844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AA4F0-2156-4B90-AA98-18C050CBE7D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E6D235-239D-48DB-B3F2-D987DC96FFE4}">
      <dgm:prSet phldrT="[Text]" custT="1"/>
      <dgm:spPr/>
      <dgm:t>
        <a:bodyPr/>
        <a:lstStyle/>
        <a:p>
          <a:r>
            <a:rPr lang="en-US" sz="1400" b="1" dirty="0" smtClean="0"/>
            <a:t>1</a:t>
          </a:r>
          <a:r>
            <a:rPr lang="en-US" sz="1400" dirty="0" smtClean="0"/>
            <a:t> Aircraft</a:t>
          </a:r>
        </a:p>
        <a:p>
          <a:r>
            <a:rPr lang="en-US" sz="1400" b="1" dirty="0" smtClean="0"/>
            <a:t>4</a:t>
          </a:r>
          <a:r>
            <a:rPr lang="en-US" sz="1400" dirty="0" smtClean="0"/>
            <a:t> Destinations</a:t>
          </a:r>
        </a:p>
        <a:p>
          <a:r>
            <a:rPr lang="en-US" sz="1400" b="1" dirty="0" smtClean="0"/>
            <a:t>460,071</a:t>
          </a:r>
          <a:r>
            <a:rPr lang="en-US" sz="1400" dirty="0" smtClean="0"/>
            <a:t> Passengers</a:t>
          </a:r>
        </a:p>
        <a:p>
          <a:r>
            <a:rPr lang="en-US" sz="1400" b="1" dirty="0" smtClean="0"/>
            <a:t>50</a:t>
          </a:r>
          <a:r>
            <a:rPr lang="en-US" sz="1400" dirty="0" smtClean="0"/>
            <a:t> Employees</a:t>
          </a:r>
        </a:p>
        <a:p>
          <a:r>
            <a:rPr lang="en-US" sz="1400" b="1" dirty="0" smtClean="0"/>
            <a:t>14,385</a:t>
          </a:r>
          <a:r>
            <a:rPr lang="en-US" sz="1400" dirty="0" smtClean="0"/>
            <a:t> </a:t>
          </a:r>
          <a:r>
            <a:rPr lang="en-US" sz="1400" dirty="0" err="1" smtClean="0"/>
            <a:t>Miles+Bonus</a:t>
          </a:r>
          <a:r>
            <a:rPr lang="en-US" sz="1400" dirty="0" smtClean="0"/>
            <a:t> Members</a:t>
          </a:r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/>
        </a:p>
      </dgm:t>
    </dgm:pt>
    <dgm:pt modelId="{114C3B3E-E311-4B30-A211-D80B719BBE95}" type="parTrans" cxnId="{632D4774-2329-46FE-B95A-FB4FCA08E4E1}">
      <dgm:prSet/>
      <dgm:spPr/>
      <dgm:t>
        <a:bodyPr/>
        <a:lstStyle/>
        <a:p>
          <a:endParaRPr lang="en-US"/>
        </a:p>
      </dgm:t>
    </dgm:pt>
    <dgm:pt modelId="{E8185FF8-F4CD-4E30-8BFA-DE6C15068153}" type="sibTrans" cxnId="{632D4774-2329-46FE-B95A-FB4FCA08E4E1}">
      <dgm:prSet/>
      <dgm:spPr/>
      <dgm:t>
        <a:bodyPr/>
        <a:lstStyle/>
        <a:p>
          <a:endParaRPr lang="en-US"/>
        </a:p>
      </dgm:t>
    </dgm:pt>
    <dgm:pt modelId="{475EB5C9-8821-4C50-B7AC-F3F1E7FD767B}">
      <dgm:prSet phldrT="[Text]" custT="1"/>
      <dgm:spPr/>
      <dgm:t>
        <a:bodyPr/>
        <a:lstStyle/>
        <a:p>
          <a:r>
            <a:rPr lang="en-US" sz="1400" b="1" dirty="0" smtClean="0"/>
            <a:t>1</a:t>
          </a:r>
          <a:r>
            <a:rPr lang="en-US" sz="1400" dirty="0" smtClean="0"/>
            <a:t> Aircraft</a:t>
          </a:r>
        </a:p>
        <a:p>
          <a:r>
            <a:rPr lang="en-US" sz="1400" b="1" dirty="0" smtClean="0"/>
            <a:t>3</a:t>
          </a:r>
          <a:r>
            <a:rPr lang="en-US" sz="1400" dirty="0" smtClean="0"/>
            <a:t> Destinations</a:t>
          </a:r>
        </a:p>
        <a:p>
          <a:r>
            <a:rPr lang="en-US" sz="1400" b="1" dirty="0" smtClean="0"/>
            <a:t>485,634</a:t>
          </a:r>
          <a:r>
            <a:rPr lang="en-US" sz="1400" dirty="0" smtClean="0"/>
            <a:t> Passengers</a:t>
          </a:r>
        </a:p>
        <a:p>
          <a:r>
            <a:rPr lang="en-US" sz="1400" b="1" dirty="0" smtClean="0"/>
            <a:t>55</a:t>
          </a:r>
          <a:r>
            <a:rPr lang="en-US" sz="1400" dirty="0" smtClean="0"/>
            <a:t> Employees</a:t>
          </a:r>
        </a:p>
        <a:p>
          <a:r>
            <a:rPr lang="en-US" sz="1400" b="1" dirty="0" smtClean="0"/>
            <a:t>18,811</a:t>
          </a:r>
          <a:r>
            <a:rPr lang="en-US" sz="1400" dirty="0" smtClean="0"/>
            <a:t> </a:t>
          </a:r>
          <a:r>
            <a:rPr lang="en-US" sz="1400" dirty="0" err="1" smtClean="0"/>
            <a:t>Miles+Bonus</a:t>
          </a:r>
          <a:r>
            <a:rPr lang="en-US" sz="1400" dirty="0" smtClean="0"/>
            <a:t> Members</a:t>
          </a:r>
          <a:endParaRPr lang="en-US" sz="1400" dirty="0"/>
        </a:p>
      </dgm:t>
    </dgm:pt>
    <dgm:pt modelId="{11985239-2D60-4F70-AEA0-CE93110E38C5}" type="parTrans" cxnId="{C48C61EC-6FC9-457C-B29F-33E9D4022EA6}">
      <dgm:prSet/>
      <dgm:spPr/>
      <dgm:t>
        <a:bodyPr/>
        <a:lstStyle/>
        <a:p>
          <a:endParaRPr lang="en-US"/>
        </a:p>
      </dgm:t>
    </dgm:pt>
    <dgm:pt modelId="{754E708F-2ED3-4853-A6DD-469FBB90773E}" type="sibTrans" cxnId="{C48C61EC-6FC9-457C-B29F-33E9D4022EA6}">
      <dgm:prSet/>
      <dgm:spPr/>
      <dgm:t>
        <a:bodyPr/>
        <a:lstStyle/>
        <a:p>
          <a:endParaRPr lang="en-US"/>
        </a:p>
      </dgm:t>
    </dgm:pt>
    <dgm:pt modelId="{3628940D-C711-4C48-8749-4B9EA84B5BE4}">
      <dgm:prSet phldrT="[Text]" custT="1"/>
      <dgm:spPr/>
      <dgm:t>
        <a:bodyPr/>
        <a:lstStyle/>
        <a:p>
          <a:r>
            <a:rPr lang="en-US" sz="1400" b="1" dirty="0" smtClean="0"/>
            <a:t>3</a:t>
          </a:r>
          <a:r>
            <a:rPr lang="en-US" sz="1400" dirty="0" smtClean="0"/>
            <a:t> Aircraft</a:t>
          </a:r>
        </a:p>
        <a:p>
          <a:r>
            <a:rPr lang="en-US" sz="1400" b="1" dirty="0" smtClean="0"/>
            <a:t>11</a:t>
          </a:r>
          <a:r>
            <a:rPr lang="en-US" sz="1400" dirty="0" smtClean="0"/>
            <a:t> Destinations</a:t>
          </a:r>
        </a:p>
        <a:p>
          <a:r>
            <a:rPr lang="en-US" sz="1400" b="1" dirty="0" smtClean="0"/>
            <a:t>1,023,703 </a:t>
          </a:r>
          <a:r>
            <a:rPr lang="en-US" sz="1400" dirty="0" smtClean="0"/>
            <a:t>Passengers</a:t>
          </a:r>
        </a:p>
        <a:p>
          <a:r>
            <a:rPr lang="en-US" sz="1400" b="1" dirty="0" smtClean="0"/>
            <a:t>≈100 </a:t>
          </a:r>
          <a:r>
            <a:rPr lang="en-US" sz="1400" dirty="0" smtClean="0"/>
            <a:t>Employees</a:t>
          </a:r>
        </a:p>
        <a:p>
          <a:r>
            <a:rPr lang="en-US" sz="1400" b="1" dirty="0" smtClean="0"/>
            <a:t>42,547 </a:t>
          </a:r>
          <a:r>
            <a:rPr lang="en-US" sz="1400" dirty="0" err="1" smtClean="0"/>
            <a:t>Miles+Bonus</a:t>
          </a:r>
          <a:r>
            <a:rPr lang="en-US" sz="1400" dirty="0" smtClean="0"/>
            <a:t> Members</a:t>
          </a:r>
          <a:endParaRPr lang="en-US" sz="1400" dirty="0"/>
        </a:p>
      </dgm:t>
    </dgm:pt>
    <dgm:pt modelId="{574CA9BF-9E94-402E-8316-3FA85EAF6EB9}" type="parTrans" cxnId="{99C89FD4-5178-4B71-A72F-B4ADCDA60284}">
      <dgm:prSet/>
      <dgm:spPr/>
      <dgm:t>
        <a:bodyPr/>
        <a:lstStyle/>
        <a:p>
          <a:endParaRPr lang="en-US"/>
        </a:p>
      </dgm:t>
    </dgm:pt>
    <dgm:pt modelId="{FB42C4E7-CCEB-4C83-B772-3AC2DBD1B1C0}" type="sibTrans" cxnId="{99C89FD4-5178-4B71-A72F-B4ADCDA60284}">
      <dgm:prSet/>
      <dgm:spPr/>
      <dgm:t>
        <a:bodyPr/>
        <a:lstStyle/>
        <a:p>
          <a:endParaRPr lang="en-US"/>
        </a:p>
      </dgm:t>
    </dgm:pt>
    <dgm:pt modelId="{95044619-A39D-45BD-9227-A95889F744D0}" type="pres">
      <dgm:prSet presAssocID="{58AAA4F0-2156-4B90-AA98-18C050CBE7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63C5DF-ED5F-41F7-9796-AEA395812709}" type="pres">
      <dgm:prSet presAssocID="{6AE6D235-239D-48DB-B3F2-D987DC96FFE4}" presName="composite" presStyleCnt="0"/>
      <dgm:spPr/>
    </dgm:pt>
    <dgm:pt modelId="{FC01725C-0482-42D7-A043-C2AC96A8F137}" type="pres">
      <dgm:prSet presAssocID="{6AE6D235-239D-48DB-B3F2-D987DC96FFE4}" presName="LShape" presStyleLbl="alignNode1" presStyleIdx="0" presStyleCnt="5" custScaleX="142267" custScaleY="136914"/>
      <dgm:spPr>
        <a:solidFill>
          <a:srgbClr val="002E6E"/>
        </a:solidFill>
        <a:ln>
          <a:noFill/>
        </a:ln>
      </dgm:spPr>
    </dgm:pt>
    <dgm:pt modelId="{D319C4DA-4B06-47CC-8E64-092DBD56C3DB}" type="pres">
      <dgm:prSet presAssocID="{6AE6D235-239D-48DB-B3F2-D987DC96FFE4}" presName="ParentText" presStyleLbl="revTx" presStyleIdx="0" presStyleCnt="3" custScaleX="131418" custLinFactNeighborX="3702" custLinFactNeighborY="-4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5A1F-5414-4C19-B8C3-2F4DC607FC9C}" type="pres">
      <dgm:prSet presAssocID="{6AE6D235-239D-48DB-B3F2-D987DC96FFE4}" presName="Triangle" presStyleLbl="alignNode1" presStyleIdx="1" presStyleCnt="5" custLinFactX="54009" custLinFactY="-4516" custLinFactNeighborX="100000" custLinFactNeighborY="-100000"/>
      <dgm:spPr>
        <a:solidFill>
          <a:srgbClr val="002E6E"/>
        </a:solidFill>
        <a:ln>
          <a:noFill/>
        </a:ln>
      </dgm:spPr>
    </dgm:pt>
    <dgm:pt modelId="{D07A7068-E619-4FFA-99E0-80F871817A80}" type="pres">
      <dgm:prSet presAssocID="{E8185FF8-F4CD-4E30-8BFA-DE6C15068153}" presName="sibTrans" presStyleCnt="0"/>
      <dgm:spPr/>
    </dgm:pt>
    <dgm:pt modelId="{8EA7BA27-998D-4562-B233-E93B6741155F}" type="pres">
      <dgm:prSet presAssocID="{E8185FF8-F4CD-4E30-8BFA-DE6C15068153}" presName="space" presStyleCnt="0"/>
      <dgm:spPr/>
    </dgm:pt>
    <dgm:pt modelId="{A7403E05-A296-438A-AED3-BD4B9E9B514C}" type="pres">
      <dgm:prSet presAssocID="{475EB5C9-8821-4C50-B7AC-F3F1E7FD767B}" presName="composite" presStyleCnt="0"/>
      <dgm:spPr/>
    </dgm:pt>
    <dgm:pt modelId="{2612396F-46DD-4769-8B50-248F4F3A741E}" type="pres">
      <dgm:prSet presAssocID="{475EB5C9-8821-4C50-B7AC-F3F1E7FD767B}" presName="LShape" presStyleLbl="alignNode1" presStyleIdx="2" presStyleCnt="5" custScaleX="144421" custScaleY="129293"/>
      <dgm:spPr>
        <a:solidFill>
          <a:srgbClr val="002E6E"/>
        </a:solidFill>
        <a:ln>
          <a:noFill/>
        </a:ln>
      </dgm:spPr>
    </dgm:pt>
    <dgm:pt modelId="{0BA6BBA6-103E-4EB8-8DDF-5E48D4A64203}" type="pres">
      <dgm:prSet presAssocID="{475EB5C9-8821-4C50-B7AC-F3F1E7FD767B}" presName="ParentText" presStyleLbl="revTx" presStyleIdx="1" presStyleCnt="3" custScaleX="130527" custScaleY="134494" custLinFactNeighborX="1393" custLinFactNeighborY="13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80006-9725-4657-A709-974ABF2701C7}" type="pres">
      <dgm:prSet presAssocID="{475EB5C9-8821-4C50-B7AC-F3F1E7FD767B}" presName="Triangle" presStyleLbl="alignNode1" presStyleIdx="3" presStyleCnt="5" custLinFactX="62201" custLinFactY="-30845" custLinFactNeighborX="100000" custLinFactNeighborY="-100000"/>
      <dgm:spPr>
        <a:solidFill>
          <a:srgbClr val="002E6E"/>
        </a:solidFill>
        <a:ln>
          <a:noFill/>
        </a:ln>
      </dgm:spPr>
    </dgm:pt>
    <dgm:pt modelId="{3BD9A1A2-A818-433F-99AE-891F23E689F8}" type="pres">
      <dgm:prSet presAssocID="{754E708F-2ED3-4853-A6DD-469FBB90773E}" presName="sibTrans" presStyleCnt="0"/>
      <dgm:spPr/>
    </dgm:pt>
    <dgm:pt modelId="{0266CA4F-C49D-414F-963D-F53C2CE7A63A}" type="pres">
      <dgm:prSet presAssocID="{754E708F-2ED3-4853-A6DD-469FBB90773E}" presName="space" presStyleCnt="0"/>
      <dgm:spPr/>
    </dgm:pt>
    <dgm:pt modelId="{B2174540-1766-4034-87F7-9326948D3842}" type="pres">
      <dgm:prSet presAssocID="{3628940D-C711-4C48-8749-4B9EA84B5BE4}" presName="composite" presStyleCnt="0"/>
      <dgm:spPr/>
    </dgm:pt>
    <dgm:pt modelId="{58FCF3A1-B233-4D5D-8AA3-0BE1CAF27258}" type="pres">
      <dgm:prSet presAssocID="{3628940D-C711-4C48-8749-4B9EA84B5BE4}" presName="LShape" presStyleLbl="alignNode1" presStyleIdx="4" presStyleCnt="5" custScaleX="143590" custScaleY="141601"/>
      <dgm:spPr>
        <a:solidFill>
          <a:srgbClr val="002E6E"/>
        </a:solidFill>
        <a:ln>
          <a:noFill/>
        </a:ln>
      </dgm:spPr>
    </dgm:pt>
    <dgm:pt modelId="{DD22EF1B-44AA-40D0-81BE-993ADBA0F108}" type="pres">
      <dgm:prSet presAssocID="{3628940D-C711-4C48-8749-4B9EA84B5BE4}" presName="ParentText" presStyleLbl="revTx" presStyleIdx="2" presStyleCnt="3" custScaleX="130308" custScaleY="123801" custLinFactNeighborX="-3246" custLinFactNeighborY="5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D4774-2329-46FE-B95A-FB4FCA08E4E1}" srcId="{58AAA4F0-2156-4B90-AA98-18C050CBE7D6}" destId="{6AE6D235-239D-48DB-B3F2-D987DC96FFE4}" srcOrd="0" destOrd="0" parTransId="{114C3B3E-E311-4B30-A211-D80B719BBE95}" sibTransId="{E8185FF8-F4CD-4E30-8BFA-DE6C15068153}"/>
    <dgm:cxn modelId="{48E3A0D6-655A-4F4E-8F5C-5B785246AA85}" type="presOf" srcId="{3628940D-C711-4C48-8749-4B9EA84B5BE4}" destId="{DD22EF1B-44AA-40D0-81BE-993ADBA0F108}" srcOrd="0" destOrd="0" presId="urn:microsoft.com/office/officeart/2009/3/layout/StepUpProcess"/>
    <dgm:cxn modelId="{A03D7072-5470-4E78-8C27-C3CD7B59F2F7}" type="presOf" srcId="{58AAA4F0-2156-4B90-AA98-18C050CBE7D6}" destId="{95044619-A39D-45BD-9227-A95889F744D0}" srcOrd="0" destOrd="0" presId="urn:microsoft.com/office/officeart/2009/3/layout/StepUpProcess"/>
    <dgm:cxn modelId="{C48C61EC-6FC9-457C-B29F-33E9D4022EA6}" srcId="{58AAA4F0-2156-4B90-AA98-18C050CBE7D6}" destId="{475EB5C9-8821-4C50-B7AC-F3F1E7FD767B}" srcOrd="1" destOrd="0" parTransId="{11985239-2D60-4F70-AEA0-CE93110E38C5}" sibTransId="{754E708F-2ED3-4853-A6DD-469FBB90773E}"/>
    <dgm:cxn modelId="{60AF03E8-67AC-4AAB-B10B-C64BE3549796}" type="presOf" srcId="{475EB5C9-8821-4C50-B7AC-F3F1E7FD767B}" destId="{0BA6BBA6-103E-4EB8-8DDF-5E48D4A64203}" srcOrd="0" destOrd="0" presId="urn:microsoft.com/office/officeart/2009/3/layout/StepUpProcess"/>
    <dgm:cxn modelId="{99C89FD4-5178-4B71-A72F-B4ADCDA60284}" srcId="{58AAA4F0-2156-4B90-AA98-18C050CBE7D6}" destId="{3628940D-C711-4C48-8749-4B9EA84B5BE4}" srcOrd="2" destOrd="0" parTransId="{574CA9BF-9E94-402E-8316-3FA85EAF6EB9}" sibTransId="{FB42C4E7-CCEB-4C83-B772-3AC2DBD1B1C0}"/>
    <dgm:cxn modelId="{4E1DC3F6-1224-43F3-876D-A5139FE9D196}" type="presOf" srcId="{6AE6D235-239D-48DB-B3F2-D987DC96FFE4}" destId="{D319C4DA-4B06-47CC-8E64-092DBD56C3DB}" srcOrd="0" destOrd="0" presId="urn:microsoft.com/office/officeart/2009/3/layout/StepUpProcess"/>
    <dgm:cxn modelId="{B3765C58-4EDC-451C-8A6F-CF402E202DE9}" type="presParOf" srcId="{95044619-A39D-45BD-9227-A95889F744D0}" destId="{1E63C5DF-ED5F-41F7-9796-AEA395812709}" srcOrd="0" destOrd="0" presId="urn:microsoft.com/office/officeart/2009/3/layout/StepUpProcess"/>
    <dgm:cxn modelId="{FA8DDAA2-39A8-4214-827E-0DDA520A20AF}" type="presParOf" srcId="{1E63C5DF-ED5F-41F7-9796-AEA395812709}" destId="{FC01725C-0482-42D7-A043-C2AC96A8F137}" srcOrd="0" destOrd="0" presId="urn:microsoft.com/office/officeart/2009/3/layout/StepUpProcess"/>
    <dgm:cxn modelId="{F8FDB9F8-59FC-424A-AE52-35C50DD7C509}" type="presParOf" srcId="{1E63C5DF-ED5F-41F7-9796-AEA395812709}" destId="{D319C4DA-4B06-47CC-8E64-092DBD56C3DB}" srcOrd="1" destOrd="0" presId="urn:microsoft.com/office/officeart/2009/3/layout/StepUpProcess"/>
    <dgm:cxn modelId="{AF6889F2-69E7-477F-A045-E1A4890A6051}" type="presParOf" srcId="{1E63C5DF-ED5F-41F7-9796-AEA395812709}" destId="{A1985A1F-5414-4C19-B8C3-2F4DC607FC9C}" srcOrd="2" destOrd="0" presId="urn:microsoft.com/office/officeart/2009/3/layout/StepUpProcess"/>
    <dgm:cxn modelId="{26C88AFB-9FE9-409C-9C44-22A30D63F233}" type="presParOf" srcId="{95044619-A39D-45BD-9227-A95889F744D0}" destId="{D07A7068-E619-4FFA-99E0-80F871817A80}" srcOrd="1" destOrd="0" presId="urn:microsoft.com/office/officeart/2009/3/layout/StepUpProcess"/>
    <dgm:cxn modelId="{7402DF8D-6F0E-43DA-B670-5CA4E83AACE2}" type="presParOf" srcId="{D07A7068-E619-4FFA-99E0-80F871817A80}" destId="{8EA7BA27-998D-4562-B233-E93B6741155F}" srcOrd="0" destOrd="0" presId="urn:microsoft.com/office/officeart/2009/3/layout/StepUpProcess"/>
    <dgm:cxn modelId="{78F78F02-A8BB-4131-B029-63F2846DAC1A}" type="presParOf" srcId="{95044619-A39D-45BD-9227-A95889F744D0}" destId="{A7403E05-A296-438A-AED3-BD4B9E9B514C}" srcOrd="2" destOrd="0" presId="urn:microsoft.com/office/officeart/2009/3/layout/StepUpProcess"/>
    <dgm:cxn modelId="{994515D0-71AE-4F66-A4BE-58E7B6EFE89F}" type="presParOf" srcId="{A7403E05-A296-438A-AED3-BD4B9E9B514C}" destId="{2612396F-46DD-4769-8B50-248F4F3A741E}" srcOrd="0" destOrd="0" presId="urn:microsoft.com/office/officeart/2009/3/layout/StepUpProcess"/>
    <dgm:cxn modelId="{C381136F-F9D8-4094-8FE5-CF05AF412CCE}" type="presParOf" srcId="{A7403E05-A296-438A-AED3-BD4B9E9B514C}" destId="{0BA6BBA6-103E-4EB8-8DDF-5E48D4A64203}" srcOrd="1" destOrd="0" presId="urn:microsoft.com/office/officeart/2009/3/layout/StepUpProcess"/>
    <dgm:cxn modelId="{1ED6C4E7-F5B6-4EBB-BDCB-44AF5DD18D60}" type="presParOf" srcId="{A7403E05-A296-438A-AED3-BD4B9E9B514C}" destId="{5F880006-9725-4657-A709-974ABF2701C7}" srcOrd="2" destOrd="0" presId="urn:microsoft.com/office/officeart/2009/3/layout/StepUpProcess"/>
    <dgm:cxn modelId="{7CCDF3B3-66F0-4589-A18C-AEB5FDEA2034}" type="presParOf" srcId="{95044619-A39D-45BD-9227-A95889F744D0}" destId="{3BD9A1A2-A818-433F-99AE-891F23E689F8}" srcOrd="3" destOrd="0" presId="urn:microsoft.com/office/officeart/2009/3/layout/StepUpProcess"/>
    <dgm:cxn modelId="{D7699ED5-34BD-491E-9DA9-415EFD820DF3}" type="presParOf" srcId="{3BD9A1A2-A818-433F-99AE-891F23E689F8}" destId="{0266CA4F-C49D-414F-963D-F53C2CE7A63A}" srcOrd="0" destOrd="0" presId="urn:microsoft.com/office/officeart/2009/3/layout/StepUpProcess"/>
    <dgm:cxn modelId="{1C33E08C-72BF-453F-A739-FA070353EE32}" type="presParOf" srcId="{95044619-A39D-45BD-9227-A95889F744D0}" destId="{B2174540-1766-4034-87F7-9326948D3842}" srcOrd="4" destOrd="0" presId="urn:microsoft.com/office/officeart/2009/3/layout/StepUpProcess"/>
    <dgm:cxn modelId="{0F7AC3D3-DBA5-422D-A37B-4FA6792D1D1A}" type="presParOf" srcId="{B2174540-1766-4034-87F7-9326948D3842}" destId="{58FCF3A1-B233-4D5D-8AA3-0BE1CAF27258}" srcOrd="0" destOrd="0" presId="urn:microsoft.com/office/officeart/2009/3/layout/StepUpProcess"/>
    <dgm:cxn modelId="{692A71BA-39E5-4628-9F5C-FE1FFB7F56E3}" type="presParOf" srcId="{B2174540-1766-4034-87F7-9326948D3842}" destId="{DD22EF1B-44AA-40D0-81BE-993ADBA0F1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D1062-3178-43E6-A5F2-216C138DEB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02021-29FA-4344-A89F-08347F499746}">
      <dgm:prSet phldrT="[Text]" custT="1"/>
      <dgm:spPr/>
      <dgm:t>
        <a:bodyPr/>
        <a:lstStyle/>
        <a:p>
          <a:r>
            <a:rPr lang="en-US" sz="2600" b="1" dirty="0" smtClean="0"/>
            <a:t>Our basis </a:t>
          </a:r>
        </a:p>
        <a:p>
          <a:r>
            <a:rPr lang="en-US" sz="2600" b="1" dirty="0" smtClean="0"/>
            <a:t>&amp; Industry dynamics </a:t>
          </a:r>
          <a:endParaRPr lang="en-US" sz="2600" b="1" dirty="0"/>
        </a:p>
      </dgm:t>
    </dgm:pt>
    <dgm:pt modelId="{42884142-47B8-47F6-AC85-5E406995DD90}" type="parTrans" cxnId="{529A8B91-EBB2-4110-9D4D-F1CD33148C70}">
      <dgm:prSet/>
      <dgm:spPr/>
      <dgm:t>
        <a:bodyPr/>
        <a:lstStyle/>
        <a:p>
          <a:endParaRPr lang="en-US" sz="1800"/>
        </a:p>
      </dgm:t>
    </dgm:pt>
    <dgm:pt modelId="{022BBA25-EA8F-44E6-BE39-031810C330C9}" type="sibTrans" cxnId="{529A8B91-EBB2-4110-9D4D-F1CD33148C70}">
      <dgm:prSet/>
      <dgm:spPr/>
      <dgm:t>
        <a:bodyPr/>
        <a:lstStyle/>
        <a:p>
          <a:endParaRPr lang="en-US" sz="1800"/>
        </a:p>
      </dgm:t>
    </dgm:pt>
    <dgm:pt modelId="{C20C6204-CD19-4286-8C68-4BCB922729BB}">
      <dgm:prSet phldrT="[Text]" custT="1"/>
      <dgm:spPr/>
      <dgm:t>
        <a:bodyPr/>
        <a:lstStyle/>
        <a:p>
          <a:r>
            <a:rPr lang="en-US" sz="2600" b="1" dirty="0" smtClean="0"/>
            <a:t>Our</a:t>
          </a:r>
        </a:p>
        <a:p>
          <a:r>
            <a:rPr lang="en-US" sz="2600" b="1" dirty="0" smtClean="0"/>
            <a:t>Strategy / Vision</a:t>
          </a:r>
          <a:endParaRPr lang="en-US" sz="2600" b="1" dirty="0"/>
        </a:p>
      </dgm:t>
    </dgm:pt>
    <dgm:pt modelId="{6998DE2F-C423-4D93-9A89-E9750A9184B2}" type="parTrans" cxnId="{4B0BD9B4-3330-4423-8417-FFC2CE4B09E5}">
      <dgm:prSet/>
      <dgm:spPr/>
      <dgm:t>
        <a:bodyPr/>
        <a:lstStyle/>
        <a:p>
          <a:endParaRPr lang="en-US" sz="1800"/>
        </a:p>
      </dgm:t>
    </dgm:pt>
    <dgm:pt modelId="{7116977D-F9DE-48E4-A82D-64F9297F2F9B}" type="sibTrans" cxnId="{4B0BD9B4-3330-4423-8417-FFC2CE4B09E5}">
      <dgm:prSet/>
      <dgm:spPr/>
      <dgm:t>
        <a:bodyPr/>
        <a:lstStyle/>
        <a:p>
          <a:endParaRPr lang="en-US" sz="1800"/>
        </a:p>
      </dgm:t>
    </dgm:pt>
    <dgm:pt modelId="{42DC1968-5F79-4EEE-9731-75B5F002463F}">
      <dgm:prSet phldrT="[Text]" custT="1"/>
      <dgm:spPr/>
      <dgm:t>
        <a:bodyPr/>
        <a:lstStyle/>
        <a:p>
          <a:r>
            <a:rPr lang="en-US" sz="1800" dirty="0" smtClean="0"/>
            <a:t>Solid Balance Sheet</a:t>
          </a:r>
          <a:endParaRPr lang="en-US" sz="1800" dirty="0"/>
        </a:p>
      </dgm:t>
    </dgm:pt>
    <dgm:pt modelId="{6D6343CD-28BB-4226-9338-F14FC7C430E0}" type="parTrans" cxnId="{9958AA47-5C54-4527-97D1-DE3F1560EE84}">
      <dgm:prSet/>
      <dgm:spPr/>
      <dgm:t>
        <a:bodyPr/>
        <a:lstStyle/>
        <a:p>
          <a:endParaRPr lang="en-US" sz="1800"/>
        </a:p>
      </dgm:t>
    </dgm:pt>
    <dgm:pt modelId="{B4E88C3B-5120-4C80-ADD1-66B2D3A3959C}" type="sibTrans" cxnId="{9958AA47-5C54-4527-97D1-DE3F1560EE84}">
      <dgm:prSet/>
      <dgm:spPr/>
      <dgm:t>
        <a:bodyPr/>
        <a:lstStyle/>
        <a:p>
          <a:endParaRPr lang="en-US" sz="1800"/>
        </a:p>
      </dgm:t>
    </dgm:pt>
    <dgm:pt modelId="{C820BFCF-A0DC-4BF4-88A5-E280641FAA92}">
      <dgm:prSet phldrT="[Text]" custT="1"/>
      <dgm:spPr/>
      <dgm:t>
        <a:bodyPr/>
        <a:lstStyle/>
        <a:p>
          <a:r>
            <a:rPr lang="en-US" sz="1800" dirty="0" smtClean="0"/>
            <a:t>Further exploit network synergies and connectivity</a:t>
          </a:r>
          <a:endParaRPr lang="en-US" sz="1800" dirty="0"/>
        </a:p>
      </dgm:t>
    </dgm:pt>
    <dgm:pt modelId="{DFB36529-8D93-4649-877F-3FBE62F542EC}" type="parTrans" cxnId="{A8253F6B-237C-4379-BA7E-E435CE570176}">
      <dgm:prSet/>
      <dgm:spPr/>
      <dgm:t>
        <a:bodyPr/>
        <a:lstStyle/>
        <a:p>
          <a:endParaRPr lang="en-US" sz="1800"/>
        </a:p>
      </dgm:t>
    </dgm:pt>
    <dgm:pt modelId="{68F8829F-6CA5-405B-8451-5DE4864EDF7A}" type="sibTrans" cxnId="{A8253F6B-237C-4379-BA7E-E435CE570176}">
      <dgm:prSet/>
      <dgm:spPr/>
      <dgm:t>
        <a:bodyPr/>
        <a:lstStyle/>
        <a:p>
          <a:endParaRPr lang="en-US" sz="1800"/>
        </a:p>
      </dgm:t>
    </dgm:pt>
    <dgm:pt modelId="{2A5FBA11-D7CF-4CBF-AD66-6C7229AF48B1}">
      <dgm:prSet phldrT="[Text]" custT="1"/>
      <dgm:spPr/>
      <dgm:t>
        <a:bodyPr/>
        <a:lstStyle/>
        <a:p>
          <a:r>
            <a:rPr lang="en-US" sz="1800" dirty="0" smtClean="0"/>
            <a:t>Distribution cost initiatives</a:t>
          </a:r>
          <a:endParaRPr lang="en-US" sz="1800" dirty="0"/>
        </a:p>
      </dgm:t>
    </dgm:pt>
    <dgm:pt modelId="{C6F28690-DA43-4D5B-A80F-77F489925995}" type="parTrans" cxnId="{75582752-B7A6-42A1-9447-7A74B9143B0B}">
      <dgm:prSet/>
      <dgm:spPr/>
      <dgm:t>
        <a:bodyPr/>
        <a:lstStyle/>
        <a:p>
          <a:endParaRPr lang="en-US" sz="1800"/>
        </a:p>
      </dgm:t>
    </dgm:pt>
    <dgm:pt modelId="{9932D8C9-2B56-44E7-809B-05B0242EC703}" type="sibTrans" cxnId="{75582752-B7A6-42A1-9447-7A74B9143B0B}">
      <dgm:prSet/>
      <dgm:spPr/>
      <dgm:t>
        <a:bodyPr/>
        <a:lstStyle/>
        <a:p>
          <a:endParaRPr lang="en-US" sz="1800"/>
        </a:p>
      </dgm:t>
    </dgm:pt>
    <dgm:pt modelId="{26602C6E-9930-471E-89D4-E25B9B46B7C3}">
      <dgm:prSet phldrT="[Text]" custT="1"/>
      <dgm:spPr/>
      <dgm:t>
        <a:bodyPr/>
        <a:lstStyle/>
        <a:p>
          <a:r>
            <a:rPr lang="en-US" sz="1800" dirty="0" smtClean="0"/>
            <a:t>Efficient cost structure</a:t>
          </a:r>
          <a:endParaRPr lang="en-US" sz="1800" dirty="0"/>
        </a:p>
      </dgm:t>
    </dgm:pt>
    <dgm:pt modelId="{DD597F81-7246-4D67-8BDD-CD652FDAB929}" type="parTrans" cxnId="{DB93CB41-E792-4456-BB8A-9F8A5A800EB0}">
      <dgm:prSet/>
      <dgm:spPr/>
      <dgm:t>
        <a:bodyPr/>
        <a:lstStyle/>
        <a:p>
          <a:endParaRPr lang="en-US" sz="1800"/>
        </a:p>
      </dgm:t>
    </dgm:pt>
    <dgm:pt modelId="{98CF45B7-F5AC-4E49-BF03-34C0BA228BE3}" type="sibTrans" cxnId="{DB93CB41-E792-4456-BB8A-9F8A5A800EB0}">
      <dgm:prSet/>
      <dgm:spPr/>
      <dgm:t>
        <a:bodyPr/>
        <a:lstStyle/>
        <a:p>
          <a:endParaRPr lang="en-US" sz="1800"/>
        </a:p>
      </dgm:t>
    </dgm:pt>
    <dgm:pt modelId="{37305387-675F-4207-981A-4318DFB549EC}">
      <dgm:prSet phldrT="[Text]" custT="1"/>
      <dgm:spPr/>
      <dgm:t>
        <a:bodyPr/>
        <a:lstStyle/>
        <a:p>
          <a:r>
            <a:rPr lang="en-US" sz="1800" dirty="0" smtClean="0"/>
            <a:t>Cost discipline on controllable costs </a:t>
          </a:r>
          <a:endParaRPr lang="en-US" sz="1800" dirty="0"/>
        </a:p>
      </dgm:t>
    </dgm:pt>
    <dgm:pt modelId="{489DEB8E-FFA4-464F-962C-19816E6FF718}" type="parTrans" cxnId="{0FC329A5-BFB1-4679-9725-B3ABB81C200F}">
      <dgm:prSet/>
      <dgm:spPr/>
      <dgm:t>
        <a:bodyPr/>
        <a:lstStyle/>
        <a:p>
          <a:endParaRPr lang="en-US" sz="1800"/>
        </a:p>
      </dgm:t>
    </dgm:pt>
    <dgm:pt modelId="{CA01912C-9C4A-49DF-A141-C6004BE79B04}" type="sibTrans" cxnId="{0FC329A5-BFB1-4679-9725-B3ABB81C200F}">
      <dgm:prSet/>
      <dgm:spPr/>
      <dgm:t>
        <a:bodyPr/>
        <a:lstStyle/>
        <a:p>
          <a:endParaRPr lang="en-US" sz="1800"/>
        </a:p>
      </dgm:t>
    </dgm:pt>
    <dgm:pt modelId="{2FED12EA-C6B5-4C27-AB96-3307E43781E0}">
      <dgm:prSet phldrT="[Text]" custT="1"/>
      <dgm:spPr/>
      <dgm:t>
        <a:bodyPr/>
        <a:lstStyle/>
        <a:p>
          <a:r>
            <a:rPr lang="en-US" sz="1800" dirty="0" smtClean="0"/>
            <a:t>Strong positioning on key markets</a:t>
          </a:r>
          <a:endParaRPr lang="en-US" sz="1800" dirty="0"/>
        </a:p>
      </dgm:t>
    </dgm:pt>
    <dgm:pt modelId="{C117D12F-5B67-420C-B7F8-658420D010DC}" type="parTrans" cxnId="{E0C7F164-0B10-47CF-BEAC-534A623A33BC}">
      <dgm:prSet/>
      <dgm:spPr/>
      <dgm:t>
        <a:bodyPr/>
        <a:lstStyle/>
        <a:p>
          <a:endParaRPr lang="en-US" sz="1800"/>
        </a:p>
      </dgm:t>
    </dgm:pt>
    <dgm:pt modelId="{CB508715-E58A-43B5-BEC9-D753752BBCDC}" type="sibTrans" cxnId="{E0C7F164-0B10-47CF-BEAC-534A623A33BC}">
      <dgm:prSet/>
      <dgm:spPr/>
      <dgm:t>
        <a:bodyPr/>
        <a:lstStyle/>
        <a:p>
          <a:endParaRPr lang="en-US" sz="1800"/>
        </a:p>
      </dgm:t>
    </dgm:pt>
    <dgm:pt modelId="{FB8F2C05-664B-4E64-8A8D-264ED67CC4C7}">
      <dgm:prSet phldrT="[Text]" custT="1"/>
      <dgm:spPr/>
      <dgm:t>
        <a:bodyPr/>
        <a:lstStyle/>
        <a:p>
          <a:r>
            <a:rPr lang="en-US" sz="1800" dirty="0" smtClean="0"/>
            <a:t>IT / ecommerce investments  / Value cycle loyalty enhancements</a:t>
          </a:r>
          <a:endParaRPr lang="en-US" sz="1800" dirty="0"/>
        </a:p>
      </dgm:t>
    </dgm:pt>
    <dgm:pt modelId="{5014BF9B-8A43-4D06-8A48-B8D9D5EC4338}" type="parTrans" cxnId="{07AD2D8E-C870-49E0-9B9E-BC82024B29AB}">
      <dgm:prSet/>
      <dgm:spPr/>
      <dgm:t>
        <a:bodyPr/>
        <a:lstStyle/>
        <a:p>
          <a:endParaRPr lang="en-US" sz="1800"/>
        </a:p>
      </dgm:t>
    </dgm:pt>
    <dgm:pt modelId="{FCFA0FFC-A22D-4325-85D1-FDEE98B7D0C5}" type="sibTrans" cxnId="{07AD2D8E-C870-49E0-9B9E-BC82024B29AB}">
      <dgm:prSet/>
      <dgm:spPr/>
      <dgm:t>
        <a:bodyPr/>
        <a:lstStyle/>
        <a:p>
          <a:endParaRPr lang="en-US" sz="1800"/>
        </a:p>
      </dgm:t>
    </dgm:pt>
    <dgm:pt modelId="{D12EE217-747B-410E-ACBB-55715EF7E546}">
      <dgm:prSet phldrT="[Text]" custT="1"/>
      <dgm:spPr/>
      <dgm:t>
        <a:bodyPr/>
        <a:lstStyle/>
        <a:p>
          <a:r>
            <a:rPr lang="en-US" sz="1800" dirty="0" smtClean="0"/>
            <a:t>Flexibility</a:t>
          </a:r>
          <a:endParaRPr lang="en-US" sz="1800" dirty="0"/>
        </a:p>
      </dgm:t>
    </dgm:pt>
    <dgm:pt modelId="{24E9357E-35CD-469D-AE4F-132DDED1925E}" type="parTrans" cxnId="{75B14FE9-05B8-4D00-84FB-70509465D8AD}">
      <dgm:prSet/>
      <dgm:spPr/>
      <dgm:t>
        <a:bodyPr/>
        <a:lstStyle/>
        <a:p>
          <a:endParaRPr lang="en-US"/>
        </a:p>
      </dgm:t>
    </dgm:pt>
    <dgm:pt modelId="{0665B24D-AE39-456B-8478-03E8061104E2}" type="sibTrans" cxnId="{75B14FE9-05B8-4D00-84FB-70509465D8AD}">
      <dgm:prSet/>
      <dgm:spPr/>
      <dgm:t>
        <a:bodyPr/>
        <a:lstStyle/>
        <a:p>
          <a:endParaRPr lang="en-US"/>
        </a:p>
      </dgm:t>
    </dgm:pt>
    <dgm:pt modelId="{5C7DD84B-4045-42E9-B4E7-14E924BB2C77}">
      <dgm:prSet phldrT="[Text]" custT="1"/>
      <dgm:spPr/>
      <dgm:t>
        <a:bodyPr/>
        <a:lstStyle/>
        <a:p>
          <a:r>
            <a:rPr lang="en-US" sz="1800" dirty="0" smtClean="0"/>
            <a:t>Weak economy remains</a:t>
          </a:r>
          <a:endParaRPr lang="en-US" sz="1800" dirty="0"/>
        </a:p>
      </dgm:t>
    </dgm:pt>
    <dgm:pt modelId="{C793F9C3-81C3-4A85-83A7-0C70154BDD77}" type="parTrans" cxnId="{A14209FA-B652-4827-BC4A-E30492B61A90}">
      <dgm:prSet/>
      <dgm:spPr/>
      <dgm:t>
        <a:bodyPr/>
        <a:lstStyle/>
        <a:p>
          <a:endParaRPr lang="en-US"/>
        </a:p>
      </dgm:t>
    </dgm:pt>
    <dgm:pt modelId="{8F54D720-DEF1-49D8-89C3-9F504953D10A}" type="sibTrans" cxnId="{A14209FA-B652-4827-BC4A-E30492B61A90}">
      <dgm:prSet/>
      <dgm:spPr/>
      <dgm:t>
        <a:bodyPr/>
        <a:lstStyle/>
        <a:p>
          <a:endParaRPr lang="en-US"/>
        </a:p>
      </dgm:t>
    </dgm:pt>
    <dgm:pt modelId="{F667D395-5D9C-4E3A-A617-550F102C4C87}">
      <dgm:prSet phldrT="[Text]" custT="1"/>
      <dgm:spPr/>
      <dgm:t>
        <a:bodyPr/>
        <a:lstStyle/>
        <a:p>
          <a:r>
            <a:rPr lang="en-US" sz="1800" dirty="0" smtClean="0"/>
            <a:t>Increased reliance on incoming leisure</a:t>
          </a:r>
          <a:endParaRPr lang="en-US" sz="1800" dirty="0"/>
        </a:p>
      </dgm:t>
    </dgm:pt>
    <dgm:pt modelId="{C08E7CCF-BF7B-4308-A804-1437D825274D}" type="parTrans" cxnId="{1BEBA53D-84E9-499E-A638-18469060414D}">
      <dgm:prSet/>
      <dgm:spPr/>
      <dgm:t>
        <a:bodyPr/>
        <a:lstStyle/>
        <a:p>
          <a:endParaRPr lang="en-US"/>
        </a:p>
      </dgm:t>
    </dgm:pt>
    <dgm:pt modelId="{07679439-B955-4E1A-9414-31892E0F595C}" type="sibTrans" cxnId="{1BEBA53D-84E9-499E-A638-18469060414D}">
      <dgm:prSet/>
      <dgm:spPr/>
      <dgm:t>
        <a:bodyPr/>
        <a:lstStyle/>
        <a:p>
          <a:endParaRPr lang="en-US"/>
        </a:p>
      </dgm:t>
    </dgm:pt>
    <dgm:pt modelId="{44FAE0F4-66AF-4172-9752-A3856B2554E1}">
      <dgm:prSet phldrT="[Text]" custT="1"/>
      <dgm:spPr/>
      <dgm:t>
        <a:bodyPr/>
        <a:lstStyle/>
        <a:p>
          <a:r>
            <a:rPr lang="en-US" sz="1800" dirty="0" smtClean="0"/>
            <a:t>Focused on customer service</a:t>
          </a:r>
          <a:endParaRPr lang="en-US" sz="1800" dirty="0"/>
        </a:p>
      </dgm:t>
    </dgm:pt>
    <dgm:pt modelId="{41074781-6D24-4948-AAEA-D998C2D3E4A0}" type="parTrans" cxnId="{C6323182-27AA-4408-9E36-E93CF7AC9402}">
      <dgm:prSet/>
      <dgm:spPr/>
    </dgm:pt>
    <dgm:pt modelId="{DABB3BFB-8317-431B-B199-24B084284DF2}" type="sibTrans" cxnId="{C6323182-27AA-4408-9E36-E93CF7AC9402}">
      <dgm:prSet/>
      <dgm:spPr/>
    </dgm:pt>
    <dgm:pt modelId="{718E3F3B-77FA-45EA-952B-2926DEE2B6DD}">
      <dgm:prSet phldrT="[Text]" custT="1"/>
      <dgm:spPr/>
      <dgm:t>
        <a:bodyPr/>
        <a:lstStyle/>
        <a:p>
          <a:r>
            <a:rPr lang="en-US" sz="1800" dirty="0" smtClean="0"/>
            <a:t>Training &amp; Skill development of our people</a:t>
          </a:r>
          <a:endParaRPr lang="en-US" sz="1800" dirty="0"/>
        </a:p>
      </dgm:t>
    </dgm:pt>
    <dgm:pt modelId="{3A291E73-7D18-42BF-A057-42B0F62C19C1}" type="parTrans" cxnId="{22413F9B-0548-4900-8246-84129A4DA553}">
      <dgm:prSet/>
      <dgm:spPr/>
    </dgm:pt>
    <dgm:pt modelId="{DC692508-9A26-4A0C-9284-FCAEB4C74DF8}" type="sibTrans" cxnId="{22413F9B-0548-4900-8246-84129A4DA553}">
      <dgm:prSet/>
      <dgm:spPr/>
    </dgm:pt>
    <dgm:pt modelId="{A6CA4B5F-37DD-467A-9E20-9B15C3BAFC8F}" type="pres">
      <dgm:prSet presAssocID="{123D1062-3178-43E6-A5F2-216C138DEB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8DFA10-F329-4F0B-9F94-6B2A72BFE176}" type="pres">
      <dgm:prSet presAssocID="{C5302021-29FA-4344-A89F-08347F499746}" presName="composite" presStyleCnt="0"/>
      <dgm:spPr/>
    </dgm:pt>
    <dgm:pt modelId="{E5FEF08C-1DD6-4628-A7FB-F8455383F2B9}" type="pres">
      <dgm:prSet presAssocID="{C5302021-29FA-4344-A89F-08347F4997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EFBCD-0082-4250-9036-08107BEE1667}" type="pres">
      <dgm:prSet presAssocID="{C5302021-29FA-4344-A89F-08347F499746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7105B-E74C-44CB-94D1-709BBDEF7E47}" type="pres">
      <dgm:prSet presAssocID="{022BBA25-EA8F-44E6-BE39-031810C330C9}" presName="space" presStyleCnt="0"/>
      <dgm:spPr/>
    </dgm:pt>
    <dgm:pt modelId="{C8A1BAC2-6250-4A46-A146-5A57179EFBC2}" type="pres">
      <dgm:prSet presAssocID="{C20C6204-CD19-4286-8C68-4BCB922729BB}" presName="composite" presStyleCnt="0"/>
      <dgm:spPr/>
    </dgm:pt>
    <dgm:pt modelId="{82FC9357-D5D3-4C7D-A052-DAEDA74C980A}" type="pres">
      <dgm:prSet presAssocID="{C20C6204-CD19-4286-8C68-4BCB922729B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65CA-D727-4C18-9D4A-EC1905415786}" type="pres">
      <dgm:prSet presAssocID="{C20C6204-CD19-4286-8C68-4BCB922729B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3CB41-E792-4456-BB8A-9F8A5A800EB0}" srcId="{C5302021-29FA-4344-A89F-08347F499746}" destId="{26602C6E-9930-471E-89D4-E25B9B46B7C3}" srcOrd="1" destOrd="0" parTransId="{DD597F81-7246-4D67-8BDD-CD652FDAB929}" sibTransId="{98CF45B7-F5AC-4E49-BF03-34C0BA228BE3}"/>
    <dgm:cxn modelId="{07AD2D8E-C870-49E0-9B9E-BC82024B29AB}" srcId="{C20C6204-CD19-4286-8C68-4BCB922729BB}" destId="{FB8F2C05-664B-4E64-8A8D-264ED67CC4C7}" srcOrd="2" destOrd="0" parTransId="{5014BF9B-8A43-4D06-8A48-B8D9D5EC4338}" sibTransId="{FCFA0FFC-A22D-4325-85D1-FDEE98B7D0C5}"/>
    <dgm:cxn modelId="{2790D3CD-0C6E-4552-9D8A-DA21C6BBE805}" type="presOf" srcId="{C20C6204-CD19-4286-8C68-4BCB922729BB}" destId="{82FC9357-D5D3-4C7D-A052-DAEDA74C980A}" srcOrd="0" destOrd="0" presId="urn:microsoft.com/office/officeart/2005/8/layout/hList1"/>
    <dgm:cxn modelId="{B385AB82-EA13-4E2C-9922-363BAE59304F}" type="presOf" srcId="{44FAE0F4-66AF-4172-9752-A3856B2554E1}" destId="{392EFBCD-0082-4250-9036-08107BEE1667}" srcOrd="0" destOrd="2" presId="urn:microsoft.com/office/officeart/2005/8/layout/hList1"/>
    <dgm:cxn modelId="{4B0BD9B4-3330-4423-8417-FFC2CE4B09E5}" srcId="{123D1062-3178-43E6-A5F2-216C138DEBFA}" destId="{C20C6204-CD19-4286-8C68-4BCB922729BB}" srcOrd="1" destOrd="0" parTransId="{6998DE2F-C423-4D93-9A89-E9750A9184B2}" sibTransId="{7116977D-F9DE-48E4-A82D-64F9297F2F9B}"/>
    <dgm:cxn modelId="{0FC329A5-BFB1-4679-9725-B3ABB81C200F}" srcId="{C20C6204-CD19-4286-8C68-4BCB922729BB}" destId="{37305387-675F-4207-981A-4318DFB549EC}" srcOrd="3" destOrd="0" parTransId="{489DEB8E-FFA4-464F-962C-19816E6FF718}" sibTransId="{CA01912C-9C4A-49DF-A141-C6004BE79B04}"/>
    <dgm:cxn modelId="{F62CFED2-BBB2-423B-ADC1-3ABDBAB1A23D}" type="presOf" srcId="{D12EE217-747B-410E-ACBB-55715EF7E546}" destId="{392EFBCD-0082-4250-9036-08107BEE1667}" srcOrd="0" destOrd="4" presId="urn:microsoft.com/office/officeart/2005/8/layout/hList1"/>
    <dgm:cxn modelId="{22413F9B-0548-4900-8246-84129A4DA553}" srcId="{C20C6204-CD19-4286-8C68-4BCB922729BB}" destId="{718E3F3B-77FA-45EA-952B-2926DEE2B6DD}" srcOrd="4" destOrd="0" parTransId="{3A291E73-7D18-42BF-A057-42B0F62C19C1}" sibTransId="{DC692508-9A26-4A0C-9284-FCAEB4C74DF8}"/>
    <dgm:cxn modelId="{596C90F2-D94B-4457-ADF8-C88EEFEFE4C4}" type="presOf" srcId="{42DC1968-5F79-4EEE-9731-75B5F002463F}" destId="{392EFBCD-0082-4250-9036-08107BEE1667}" srcOrd="0" destOrd="0" presId="urn:microsoft.com/office/officeart/2005/8/layout/hList1"/>
    <dgm:cxn modelId="{75B14FE9-05B8-4D00-84FB-70509465D8AD}" srcId="{C5302021-29FA-4344-A89F-08347F499746}" destId="{D12EE217-747B-410E-ACBB-55715EF7E546}" srcOrd="4" destOrd="0" parTransId="{24E9357E-35CD-469D-AE4F-132DDED1925E}" sibTransId="{0665B24D-AE39-456B-8478-03E8061104E2}"/>
    <dgm:cxn modelId="{9958AA47-5C54-4527-97D1-DE3F1560EE84}" srcId="{C5302021-29FA-4344-A89F-08347F499746}" destId="{42DC1968-5F79-4EEE-9731-75B5F002463F}" srcOrd="0" destOrd="0" parTransId="{6D6343CD-28BB-4226-9338-F14FC7C430E0}" sibTransId="{B4E88C3B-5120-4C80-ADD1-66B2D3A3959C}"/>
    <dgm:cxn modelId="{93155E8C-7FEB-4544-BE3D-B78E9892FD2B}" type="presOf" srcId="{123D1062-3178-43E6-A5F2-216C138DEBFA}" destId="{A6CA4B5F-37DD-467A-9E20-9B15C3BAFC8F}" srcOrd="0" destOrd="0" presId="urn:microsoft.com/office/officeart/2005/8/layout/hList1"/>
    <dgm:cxn modelId="{75582752-B7A6-42A1-9447-7A74B9143B0B}" srcId="{C20C6204-CD19-4286-8C68-4BCB922729BB}" destId="{2A5FBA11-D7CF-4CBF-AD66-6C7229AF48B1}" srcOrd="1" destOrd="0" parTransId="{C6F28690-DA43-4D5B-A80F-77F489925995}" sibTransId="{9932D8C9-2B56-44E7-809B-05B0242EC703}"/>
    <dgm:cxn modelId="{C6323182-27AA-4408-9E36-E93CF7AC9402}" srcId="{C5302021-29FA-4344-A89F-08347F499746}" destId="{44FAE0F4-66AF-4172-9752-A3856B2554E1}" srcOrd="2" destOrd="0" parTransId="{41074781-6D24-4948-AAEA-D998C2D3E4A0}" sibTransId="{DABB3BFB-8317-431B-B199-24B084284DF2}"/>
    <dgm:cxn modelId="{A14209FA-B652-4827-BC4A-E30492B61A90}" srcId="{C5302021-29FA-4344-A89F-08347F499746}" destId="{5C7DD84B-4045-42E9-B4E7-14E924BB2C77}" srcOrd="5" destOrd="0" parTransId="{C793F9C3-81C3-4A85-83A7-0C70154BDD77}" sibTransId="{8F54D720-DEF1-49D8-89C3-9F504953D10A}"/>
    <dgm:cxn modelId="{1BEBA53D-84E9-499E-A638-18469060414D}" srcId="{C5302021-29FA-4344-A89F-08347F499746}" destId="{F667D395-5D9C-4E3A-A617-550F102C4C87}" srcOrd="6" destOrd="0" parTransId="{C08E7CCF-BF7B-4308-A804-1437D825274D}" sibTransId="{07679439-B955-4E1A-9414-31892E0F595C}"/>
    <dgm:cxn modelId="{0DB1A158-DED0-451D-8514-73507144EF72}" type="presOf" srcId="{2FED12EA-C6B5-4C27-AB96-3307E43781E0}" destId="{392EFBCD-0082-4250-9036-08107BEE1667}" srcOrd="0" destOrd="3" presId="urn:microsoft.com/office/officeart/2005/8/layout/hList1"/>
    <dgm:cxn modelId="{9EABBF01-6F64-4A5A-A0CF-8A577A550223}" type="presOf" srcId="{718E3F3B-77FA-45EA-952B-2926DEE2B6DD}" destId="{1BD465CA-D727-4C18-9D4A-EC1905415786}" srcOrd="0" destOrd="4" presId="urn:microsoft.com/office/officeart/2005/8/layout/hList1"/>
    <dgm:cxn modelId="{57D59CE5-D25E-4B13-BCED-C189BEDB5FDF}" type="presOf" srcId="{C820BFCF-A0DC-4BF4-88A5-E280641FAA92}" destId="{1BD465CA-D727-4C18-9D4A-EC1905415786}" srcOrd="0" destOrd="0" presId="urn:microsoft.com/office/officeart/2005/8/layout/hList1"/>
    <dgm:cxn modelId="{F6B0BA21-3C4E-4BE6-90F1-3526AFC0699A}" type="presOf" srcId="{5C7DD84B-4045-42E9-B4E7-14E924BB2C77}" destId="{392EFBCD-0082-4250-9036-08107BEE1667}" srcOrd="0" destOrd="5" presId="urn:microsoft.com/office/officeart/2005/8/layout/hList1"/>
    <dgm:cxn modelId="{A8253F6B-237C-4379-BA7E-E435CE570176}" srcId="{C20C6204-CD19-4286-8C68-4BCB922729BB}" destId="{C820BFCF-A0DC-4BF4-88A5-E280641FAA92}" srcOrd="0" destOrd="0" parTransId="{DFB36529-8D93-4649-877F-3FBE62F542EC}" sibTransId="{68F8829F-6CA5-405B-8451-5DE4864EDF7A}"/>
    <dgm:cxn modelId="{621A7732-C6F3-4DD0-A468-BDBE30CD705D}" type="presOf" srcId="{C5302021-29FA-4344-A89F-08347F499746}" destId="{E5FEF08C-1DD6-4628-A7FB-F8455383F2B9}" srcOrd="0" destOrd="0" presId="urn:microsoft.com/office/officeart/2005/8/layout/hList1"/>
    <dgm:cxn modelId="{6A8E5F4D-09E4-4AF5-839C-B1A945A184F5}" type="presOf" srcId="{2A5FBA11-D7CF-4CBF-AD66-6C7229AF48B1}" destId="{1BD465CA-D727-4C18-9D4A-EC1905415786}" srcOrd="0" destOrd="1" presId="urn:microsoft.com/office/officeart/2005/8/layout/hList1"/>
    <dgm:cxn modelId="{49923591-5529-4D5E-93F3-63348807CBA3}" type="presOf" srcId="{37305387-675F-4207-981A-4318DFB549EC}" destId="{1BD465CA-D727-4C18-9D4A-EC1905415786}" srcOrd="0" destOrd="3" presId="urn:microsoft.com/office/officeart/2005/8/layout/hList1"/>
    <dgm:cxn modelId="{61BA0E8E-E074-4EB1-8223-9DFD8F59D27A}" type="presOf" srcId="{FB8F2C05-664B-4E64-8A8D-264ED67CC4C7}" destId="{1BD465CA-D727-4C18-9D4A-EC1905415786}" srcOrd="0" destOrd="2" presId="urn:microsoft.com/office/officeart/2005/8/layout/hList1"/>
    <dgm:cxn modelId="{E0C7F164-0B10-47CF-BEAC-534A623A33BC}" srcId="{C5302021-29FA-4344-A89F-08347F499746}" destId="{2FED12EA-C6B5-4C27-AB96-3307E43781E0}" srcOrd="3" destOrd="0" parTransId="{C117D12F-5B67-420C-B7F8-658420D010DC}" sibTransId="{CB508715-E58A-43B5-BEC9-D753752BBCDC}"/>
    <dgm:cxn modelId="{4EAE9080-B2A2-4A4E-87CF-A82963F00DD2}" type="presOf" srcId="{26602C6E-9930-471E-89D4-E25B9B46B7C3}" destId="{392EFBCD-0082-4250-9036-08107BEE1667}" srcOrd="0" destOrd="1" presId="urn:microsoft.com/office/officeart/2005/8/layout/hList1"/>
    <dgm:cxn modelId="{529A8B91-EBB2-4110-9D4D-F1CD33148C70}" srcId="{123D1062-3178-43E6-A5F2-216C138DEBFA}" destId="{C5302021-29FA-4344-A89F-08347F499746}" srcOrd="0" destOrd="0" parTransId="{42884142-47B8-47F6-AC85-5E406995DD90}" sibTransId="{022BBA25-EA8F-44E6-BE39-031810C330C9}"/>
    <dgm:cxn modelId="{EA63066F-7833-4AE2-AC23-1C407FB34287}" type="presOf" srcId="{F667D395-5D9C-4E3A-A617-550F102C4C87}" destId="{392EFBCD-0082-4250-9036-08107BEE1667}" srcOrd="0" destOrd="6" presId="urn:microsoft.com/office/officeart/2005/8/layout/hList1"/>
    <dgm:cxn modelId="{A930DB65-8632-4826-B87E-244BA245DD03}" type="presParOf" srcId="{A6CA4B5F-37DD-467A-9E20-9B15C3BAFC8F}" destId="{858DFA10-F329-4F0B-9F94-6B2A72BFE176}" srcOrd="0" destOrd="0" presId="urn:microsoft.com/office/officeart/2005/8/layout/hList1"/>
    <dgm:cxn modelId="{B7A40A84-BA0A-486B-ACB7-AC4222F8D3C8}" type="presParOf" srcId="{858DFA10-F329-4F0B-9F94-6B2A72BFE176}" destId="{E5FEF08C-1DD6-4628-A7FB-F8455383F2B9}" srcOrd="0" destOrd="0" presId="urn:microsoft.com/office/officeart/2005/8/layout/hList1"/>
    <dgm:cxn modelId="{0EBE95BB-31C2-459D-9EFC-71213C46AA13}" type="presParOf" srcId="{858DFA10-F329-4F0B-9F94-6B2A72BFE176}" destId="{392EFBCD-0082-4250-9036-08107BEE1667}" srcOrd="1" destOrd="0" presId="urn:microsoft.com/office/officeart/2005/8/layout/hList1"/>
    <dgm:cxn modelId="{D74CA748-0EF0-47B4-A761-E9BFA8275558}" type="presParOf" srcId="{A6CA4B5F-37DD-467A-9E20-9B15C3BAFC8F}" destId="{E817105B-E74C-44CB-94D1-709BBDEF7E47}" srcOrd="1" destOrd="0" presId="urn:microsoft.com/office/officeart/2005/8/layout/hList1"/>
    <dgm:cxn modelId="{3FA24985-9185-402D-B081-4A6376F27D4D}" type="presParOf" srcId="{A6CA4B5F-37DD-467A-9E20-9B15C3BAFC8F}" destId="{C8A1BAC2-6250-4A46-A146-5A57179EFBC2}" srcOrd="2" destOrd="0" presId="urn:microsoft.com/office/officeart/2005/8/layout/hList1"/>
    <dgm:cxn modelId="{DDF1A9EB-65B9-49AC-B16B-F808981529BC}" type="presParOf" srcId="{C8A1BAC2-6250-4A46-A146-5A57179EFBC2}" destId="{82FC9357-D5D3-4C7D-A052-DAEDA74C980A}" srcOrd="0" destOrd="0" presId="urn:microsoft.com/office/officeart/2005/8/layout/hList1"/>
    <dgm:cxn modelId="{1E3FFE71-BCC6-4C15-A7B2-F47293B521AC}" type="presParOf" srcId="{C8A1BAC2-6250-4A46-A146-5A57179EFBC2}" destId="{1BD465CA-D727-4C18-9D4A-EC19054157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725C-0482-42D7-A043-C2AC96A8F137}">
      <dsp:nvSpPr>
        <dsp:cNvPr id="0" name=""/>
        <dsp:cNvSpPr/>
      </dsp:nvSpPr>
      <dsp:spPr>
        <a:xfrm rot="5400000">
          <a:off x="631088" y="2341562"/>
          <a:ext cx="1721675" cy="2976837"/>
        </a:xfrm>
        <a:prstGeom prst="corner">
          <a:avLst>
            <a:gd name="adj1" fmla="val 16120"/>
            <a:gd name="adj2" fmla="val 16110"/>
          </a:avLst>
        </a:prstGeom>
        <a:solidFill>
          <a:srgbClr val="002E6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9C4DA-4B06-47CC-8E64-092DBD56C3DB}">
      <dsp:nvSpPr>
        <dsp:cNvPr id="0" name=""/>
        <dsp:cNvSpPr/>
      </dsp:nvSpPr>
      <dsp:spPr>
        <a:xfrm>
          <a:off x="426457" y="3331738"/>
          <a:ext cx="2482561" cy="1655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</a:t>
          </a:r>
          <a:r>
            <a:rPr lang="en-US" sz="1400" kern="1200" dirty="0" smtClean="0"/>
            <a:t> Aircraft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</a:t>
          </a:r>
          <a:r>
            <a:rPr lang="en-US" sz="1400" kern="1200" dirty="0" smtClean="0"/>
            <a:t> Destinations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460,071</a:t>
          </a:r>
          <a:r>
            <a:rPr lang="en-US" sz="1400" kern="1200" dirty="0" smtClean="0"/>
            <a:t> Passengers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50</a:t>
          </a:r>
          <a:r>
            <a:rPr lang="en-US" sz="1400" kern="1200" dirty="0" smtClean="0"/>
            <a:t> Employees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14,385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Miles+Bonus</a:t>
          </a:r>
          <a:r>
            <a:rPr lang="en-US" sz="1400" kern="1200" dirty="0" smtClean="0"/>
            <a:t> Members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26457" y="3331738"/>
        <a:ext cx="2482561" cy="1655869"/>
      </dsp:txXfrm>
    </dsp:sp>
    <dsp:sp modelId="{A1985A1F-5414-4C19-B8C3-2F4DC607FC9C}">
      <dsp:nvSpPr>
        <dsp:cNvPr id="0" name=""/>
        <dsp:cNvSpPr/>
      </dsp:nvSpPr>
      <dsp:spPr>
        <a:xfrm>
          <a:off x="2734836" y="2257196"/>
          <a:ext cx="356425" cy="356425"/>
        </a:xfrm>
        <a:prstGeom prst="triangle">
          <a:avLst>
            <a:gd name="adj" fmla="val 100000"/>
          </a:avLst>
        </a:prstGeom>
        <a:solidFill>
          <a:srgbClr val="002E6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2396F-46DD-4769-8B50-248F4F3A741E}">
      <dsp:nvSpPr>
        <dsp:cNvPr id="0" name=""/>
        <dsp:cNvSpPr/>
      </dsp:nvSpPr>
      <dsp:spPr>
        <a:xfrm rot="5400000">
          <a:off x="3894330" y="1461190"/>
          <a:ext cx="1625842" cy="3021908"/>
        </a:xfrm>
        <a:prstGeom prst="corner">
          <a:avLst>
            <a:gd name="adj1" fmla="val 16120"/>
            <a:gd name="adj2" fmla="val 16110"/>
          </a:avLst>
        </a:prstGeom>
        <a:solidFill>
          <a:srgbClr val="002E6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6BBA6-103E-4EB8-8DDF-5E48D4A64203}">
      <dsp:nvSpPr>
        <dsp:cNvPr id="0" name=""/>
        <dsp:cNvSpPr/>
      </dsp:nvSpPr>
      <dsp:spPr>
        <a:xfrm>
          <a:off x="3606580" y="2491271"/>
          <a:ext cx="2465730" cy="222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</a:t>
          </a:r>
          <a:r>
            <a:rPr lang="en-US" sz="1400" kern="1200" dirty="0" smtClean="0"/>
            <a:t> Aircraft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</a:t>
          </a:r>
          <a:r>
            <a:rPr lang="en-US" sz="1400" kern="1200" dirty="0" smtClean="0"/>
            <a:t> Destinations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485,634</a:t>
          </a:r>
          <a:r>
            <a:rPr lang="en-US" sz="1400" kern="1200" dirty="0" smtClean="0"/>
            <a:t> Passengers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55</a:t>
          </a:r>
          <a:r>
            <a:rPr lang="en-US" sz="1400" kern="1200" dirty="0" smtClean="0"/>
            <a:t> Employees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18,811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Miles+Bonus</a:t>
          </a:r>
          <a:r>
            <a:rPr lang="en-US" sz="1400" kern="1200" dirty="0" smtClean="0"/>
            <a:t> Members</a:t>
          </a:r>
          <a:endParaRPr lang="en-US" sz="1400" kern="1200" dirty="0"/>
        </a:p>
      </dsp:txBody>
      <dsp:txXfrm>
        <a:off x="3606580" y="2491271"/>
        <a:ext cx="2465730" cy="2227045"/>
      </dsp:txXfrm>
    </dsp:sp>
    <dsp:sp modelId="{5F880006-9725-4657-A709-974ABF2701C7}">
      <dsp:nvSpPr>
        <dsp:cNvPr id="0" name=""/>
        <dsp:cNvSpPr/>
      </dsp:nvSpPr>
      <dsp:spPr>
        <a:xfrm>
          <a:off x="5979360" y="1305516"/>
          <a:ext cx="356425" cy="356425"/>
        </a:xfrm>
        <a:prstGeom prst="triangle">
          <a:avLst>
            <a:gd name="adj" fmla="val 100000"/>
          </a:avLst>
        </a:prstGeom>
        <a:solidFill>
          <a:srgbClr val="002E6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CF3A1-B233-4D5D-8AA3-0BE1CAF27258}">
      <dsp:nvSpPr>
        <dsp:cNvPr id="0" name=""/>
        <dsp:cNvSpPr/>
      </dsp:nvSpPr>
      <dsp:spPr>
        <a:xfrm rot="5400000">
          <a:off x="7001040" y="700578"/>
          <a:ext cx="1780614" cy="3004520"/>
        </a:xfrm>
        <a:prstGeom prst="corner">
          <a:avLst>
            <a:gd name="adj1" fmla="val 16120"/>
            <a:gd name="adj2" fmla="val 16110"/>
          </a:avLst>
        </a:prstGeom>
        <a:solidFill>
          <a:srgbClr val="002E6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2EF1B-44AA-40D0-81BE-993ADBA0F108}">
      <dsp:nvSpPr>
        <dsp:cNvPr id="0" name=""/>
        <dsp:cNvSpPr/>
      </dsp:nvSpPr>
      <dsp:spPr>
        <a:xfrm>
          <a:off x="6705111" y="1675626"/>
          <a:ext cx="2461593" cy="20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</a:t>
          </a:r>
          <a:r>
            <a:rPr lang="en-US" sz="1400" kern="1200" dirty="0" smtClean="0"/>
            <a:t> Aircraft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11</a:t>
          </a:r>
          <a:r>
            <a:rPr lang="en-US" sz="1400" kern="1200" dirty="0" smtClean="0"/>
            <a:t> Destinations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1,023,703 </a:t>
          </a:r>
          <a:r>
            <a:rPr lang="en-US" sz="1400" kern="1200" dirty="0" smtClean="0"/>
            <a:t>Passengers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≈100 </a:t>
          </a:r>
          <a:r>
            <a:rPr lang="en-US" sz="1400" kern="1200" dirty="0" smtClean="0"/>
            <a:t>Employees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42,547 </a:t>
          </a:r>
          <a:r>
            <a:rPr lang="en-US" sz="1400" kern="1200" dirty="0" err="1" smtClean="0"/>
            <a:t>Miles+Bonus</a:t>
          </a:r>
          <a:r>
            <a:rPr lang="en-US" sz="1400" kern="1200" dirty="0" smtClean="0"/>
            <a:t> Members</a:t>
          </a:r>
          <a:endParaRPr lang="en-US" sz="1400" kern="1200" dirty="0"/>
        </a:p>
      </dsp:txBody>
      <dsp:txXfrm>
        <a:off x="6705111" y="1675626"/>
        <a:ext cx="2461593" cy="2049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EF08C-1DD6-4628-A7FB-F8455383F2B9}">
      <dsp:nvSpPr>
        <dsp:cNvPr id="0" name=""/>
        <dsp:cNvSpPr/>
      </dsp:nvSpPr>
      <dsp:spPr>
        <a:xfrm>
          <a:off x="46" y="697559"/>
          <a:ext cx="4496883" cy="1798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Our basis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&amp; Industry dynamics </a:t>
          </a:r>
          <a:endParaRPr lang="en-US" sz="2600" b="1" kern="1200" dirty="0"/>
        </a:p>
      </dsp:txBody>
      <dsp:txXfrm>
        <a:off x="46" y="697559"/>
        <a:ext cx="4496883" cy="1798753"/>
      </dsp:txXfrm>
    </dsp:sp>
    <dsp:sp modelId="{392EFBCD-0082-4250-9036-08107BEE1667}">
      <dsp:nvSpPr>
        <dsp:cNvPr id="0" name=""/>
        <dsp:cNvSpPr/>
      </dsp:nvSpPr>
      <dsp:spPr>
        <a:xfrm>
          <a:off x="46" y="2496312"/>
          <a:ext cx="4496883" cy="2854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Solid Balance Sheet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Efficient cost structure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Focused on customer service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Strong positioning on key markets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Flexibility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Weak economy remains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Increased reliance on incoming leisure</a:t>
          </a:r>
          <a:endParaRPr lang="en-US" sz="1800" kern="1200" dirty="0"/>
        </a:p>
      </dsp:txBody>
      <dsp:txXfrm>
        <a:off x="46" y="2496312"/>
        <a:ext cx="4496883" cy="2854799"/>
      </dsp:txXfrm>
    </dsp:sp>
    <dsp:sp modelId="{82FC9357-D5D3-4C7D-A052-DAEDA74C980A}">
      <dsp:nvSpPr>
        <dsp:cNvPr id="0" name=""/>
        <dsp:cNvSpPr/>
      </dsp:nvSpPr>
      <dsp:spPr>
        <a:xfrm>
          <a:off x="5126494" y="697559"/>
          <a:ext cx="4496883" cy="1798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Our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Strategy / Vision</a:t>
          </a:r>
          <a:endParaRPr lang="en-US" sz="2600" b="1" kern="1200" dirty="0"/>
        </a:p>
      </dsp:txBody>
      <dsp:txXfrm>
        <a:off x="5126494" y="697559"/>
        <a:ext cx="4496883" cy="1798753"/>
      </dsp:txXfrm>
    </dsp:sp>
    <dsp:sp modelId="{1BD465CA-D727-4C18-9D4A-EC1905415786}">
      <dsp:nvSpPr>
        <dsp:cNvPr id="0" name=""/>
        <dsp:cNvSpPr/>
      </dsp:nvSpPr>
      <dsp:spPr>
        <a:xfrm>
          <a:off x="5126494" y="2496312"/>
          <a:ext cx="4496883" cy="2854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Further exploit network synergies and connectivity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Distribution cost initiatives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IT / ecommerce investments  / Value cycle loyalty enhancements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Cost discipline on controllable costs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Training &amp; Skill development of our people</a:t>
          </a:r>
          <a:endParaRPr lang="en-US" sz="1800" kern="1200" dirty="0"/>
        </a:p>
      </dsp:txBody>
      <dsp:txXfrm>
        <a:off x="5126494" y="2496312"/>
        <a:ext cx="4496883" cy="285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300" y="4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/>
          <a:lstStyle>
            <a:lvl1pPr algn="r">
              <a:defRPr sz="1200"/>
            </a:lvl1pPr>
          </a:lstStyle>
          <a:p>
            <a:fld id="{5FEFD52F-10ED-402A-802B-DC270233AC6D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721110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300" y="9721110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 anchor="b"/>
          <a:lstStyle>
            <a:lvl1pPr algn="r">
              <a:defRPr sz="1200"/>
            </a:lvl1pPr>
          </a:lstStyle>
          <a:p>
            <a:fld id="{D6B4A7CF-78E5-4845-83EF-03E2A530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300" y="4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/>
          <a:lstStyle>
            <a:lvl1pPr algn="r">
              <a:defRPr sz="1200"/>
            </a:lvl1pPr>
          </a:lstStyle>
          <a:p>
            <a:fld id="{3528613E-F158-445D-9C33-52FD49F90BD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8350"/>
            <a:ext cx="5422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94" tIns="49098" rIns="98194" bIns="490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6"/>
            <a:ext cx="5679440" cy="4605576"/>
          </a:xfrm>
          <a:prstGeom prst="rect">
            <a:avLst/>
          </a:prstGeom>
        </p:spPr>
        <p:txBody>
          <a:bodyPr vert="horz" lIns="98194" tIns="49098" rIns="98194" bIns="490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721110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300" y="9721110"/>
            <a:ext cx="3076363" cy="511731"/>
          </a:xfrm>
          <a:prstGeom prst="rect">
            <a:avLst/>
          </a:prstGeom>
        </p:spPr>
        <p:txBody>
          <a:bodyPr vert="horz" lIns="98194" tIns="49098" rIns="98194" bIns="49098" rtlCol="0" anchor="b"/>
          <a:lstStyle>
            <a:lvl1pPr algn="r">
              <a:defRPr sz="1200"/>
            </a:lvl1pPr>
          </a:lstStyle>
          <a:p>
            <a:fld id="{8ED769F8-FAF2-49A2-9EE9-F9DC6BF57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60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915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831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791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749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664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2348899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4" y="-22497"/>
            <a:ext cx="10693399" cy="7601112"/>
            <a:chOff x="0" y="-22497"/>
            <a:chExt cx="10693399" cy="7601112"/>
          </a:xfrm>
        </p:grpSpPr>
        <p:pic>
          <p:nvPicPr>
            <p:cNvPr id="6" name="Picture 2" descr="H:\MARCOMS\PPT TEMPLATES\A3\PPT-0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21"/>
            <a:stretch/>
          </p:blipFill>
          <p:spPr bwMode="auto">
            <a:xfrm>
              <a:off x="0" y="-22497"/>
              <a:ext cx="10693399" cy="758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:\MARCOMS\PPT TEMPLATES\A3\PPT-02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99" y="263415"/>
              <a:ext cx="9753600" cy="731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669517"/>
          </a:xfrm>
        </p:spPr>
        <p:txBody>
          <a:bodyPr/>
          <a:lstStyle>
            <a:lvl1pPr>
              <a:defRPr sz="3200" b="1">
                <a:solidFill>
                  <a:srgbClr val="002E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0156" y="7008175"/>
            <a:ext cx="2495127" cy="402567"/>
          </a:xfrm>
        </p:spPr>
        <p:txBody>
          <a:bodyPr/>
          <a:lstStyle>
            <a:lvl1pPr algn="l">
              <a:defRPr>
                <a:solidFill>
                  <a:srgbClr val="002E6E"/>
                </a:solidFill>
              </a:defRPr>
            </a:lvl1pPr>
          </a:lstStyle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671" y="1404367"/>
            <a:ext cx="9624060" cy="504056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2E6E"/>
                </a:solidFill>
              </a:defRPr>
            </a:lvl1pPr>
            <a:lvl2pPr>
              <a:defRPr sz="2700">
                <a:solidFill>
                  <a:srgbClr val="002E6E"/>
                </a:solidFill>
              </a:defRPr>
            </a:lvl2pPr>
            <a:lvl3pPr>
              <a:defRPr sz="2700">
                <a:solidFill>
                  <a:srgbClr val="002E6E"/>
                </a:solidFill>
              </a:defRPr>
            </a:lvl3pPr>
            <a:lvl4pPr>
              <a:defRPr sz="2700">
                <a:solidFill>
                  <a:srgbClr val="002E6E"/>
                </a:solidFill>
              </a:defRPr>
            </a:lvl4pPr>
            <a:lvl5pPr>
              <a:defRPr sz="2700">
                <a:solidFill>
                  <a:srgbClr val="002E6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1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16" tIns="49761" rIns="99516" bIns="49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D18F9-C1C7-4233-BB79-CE2254DF82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3" name="Group 2"/>
          <p:cNvGrpSpPr/>
          <p:nvPr/>
        </p:nvGrpSpPr>
        <p:grpSpPr>
          <a:xfrm>
            <a:off x="-1" y="0"/>
            <a:ext cx="10675856" cy="7561263"/>
            <a:chOff x="-1" y="-1"/>
            <a:chExt cx="10675856" cy="7561263"/>
          </a:xfrm>
        </p:grpSpPr>
        <p:pic>
          <p:nvPicPr>
            <p:cNvPr id="10" name="Picture 2" descr="H:\MARCOMS\PPT TEMPLATES\A3\PPT-03.jpg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" y="-1"/>
              <a:ext cx="3099461" cy="756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:\MARCOMS\PPT TEMPLATES\A3\PPT-03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72" y="0"/>
              <a:ext cx="10081683" cy="756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:\MARCOMS\PPT TEMPLATES\A3\PPT-03.jpg"/>
            <p:cNvPicPr>
              <a:picLocks noChangeAspect="1" noChangeArrowheads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" y="-1"/>
              <a:ext cx="2861952" cy="122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16" tIns="49761" rIns="99516" bIns="49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l-GR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758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16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274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032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186" indent="-37318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Προκλήσεις και προοπτικές αεροπορικών εταιρειών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Λευκωσία, 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Μαιου</a:t>
            </a:r>
            <a:r>
              <a:rPr lang="en-US" dirty="0" smtClean="0">
                <a:solidFill>
                  <a:schemeClr val="bg1"/>
                </a:solidFill>
              </a:rPr>
              <a:t>,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4196"/>
            <a:ext cx="9624060" cy="1260211"/>
          </a:xfrm>
        </p:spPr>
        <p:txBody>
          <a:bodyPr/>
          <a:lstStyle/>
          <a:p>
            <a:r>
              <a:rPr lang="en-US" dirty="0" smtClean="0"/>
              <a:t>Athens main hub + 6 other A/C bases </a:t>
            </a:r>
            <a:br>
              <a:rPr lang="en-US" dirty="0" smtClean="0"/>
            </a:br>
            <a:r>
              <a:rPr lang="en-US" sz="3200" dirty="0" smtClean="0"/>
              <a:t>in Greece and Cyprus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88" y="1864397"/>
            <a:ext cx="6624736" cy="4012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082" y="3996692"/>
            <a:ext cx="1152128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ATHENS</a:t>
            </a:r>
            <a:endParaRPr lang="el-GR" sz="1100" b="1" dirty="0">
              <a:solidFill>
                <a:schemeClr val="bg1"/>
              </a:solidFill>
            </a:endParaRPr>
          </a:p>
        </p:txBody>
      </p:sp>
      <p:sp>
        <p:nvSpPr>
          <p:cNvPr id="13" name="Teardrop 12"/>
          <p:cNvSpPr/>
          <p:nvPr/>
        </p:nvSpPr>
        <p:spPr>
          <a:xfrm rot="8260857">
            <a:off x="5683856" y="3457023"/>
            <a:ext cx="505407" cy="473497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 rot="8260857">
            <a:off x="4739789" y="4292205"/>
            <a:ext cx="161449" cy="156921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ardrop 20"/>
          <p:cNvSpPr/>
          <p:nvPr/>
        </p:nvSpPr>
        <p:spPr>
          <a:xfrm rot="8260857">
            <a:off x="7618303" y="4754174"/>
            <a:ext cx="242551" cy="245991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ardrop 22"/>
          <p:cNvSpPr/>
          <p:nvPr/>
        </p:nvSpPr>
        <p:spPr>
          <a:xfrm rot="8260857">
            <a:off x="5704483" y="5195335"/>
            <a:ext cx="146786" cy="128169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501" y="6393640"/>
            <a:ext cx="2318052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HERAKLION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288" y="5320142"/>
            <a:ext cx="1481519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HERAKLION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8330" y="5163453"/>
            <a:ext cx="1224136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RHODES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8267" y="2554771"/>
            <a:ext cx="1713942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THESSALONIKI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0666" y="5377839"/>
            <a:ext cx="742234" cy="26156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CHANIA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2384" y="4652848"/>
            <a:ext cx="1618371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KALAMATA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2606" y="5220791"/>
            <a:ext cx="3879778" cy="1830634"/>
          </a:xfrm>
          <a:prstGeom prst="round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% international activity by base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Athens: 70%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Thessaloniki &amp; </a:t>
            </a:r>
            <a:r>
              <a:rPr lang="en-US" b="1" dirty="0" err="1" smtClean="0">
                <a:solidFill>
                  <a:schemeClr val="bg1"/>
                </a:solidFill>
              </a:rPr>
              <a:t>Larnaca</a:t>
            </a:r>
            <a:r>
              <a:rPr lang="en-US" b="1" dirty="0" smtClean="0">
                <a:solidFill>
                  <a:schemeClr val="bg1"/>
                </a:solidFill>
              </a:rPr>
              <a:t>: 15%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Regional / Leisure: 15%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2425" y="5377838"/>
            <a:ext cx="963695" cy="26161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LARNACA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4" name="Teardrop 33"/>
          <p:cNvSpPr/>
          <p:nvPr/>
        </p:nvSpPr>
        <p:spPr>
          <a:xfrm rot="8260857">
            <a:off x="5198057" y="2247128"/>
            <a:ext cx="248110" cy="252097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ardrop 35"/>
          <p:cNvSpPr/>
          <p:nvPr/>
        </p:nvSpPr>
        <p:spPr>
          <a:xfrm rot="8260857">
            <a:off x="8620413" y="4974010"/>
            <a:ext cx="293989" cy="302483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2313" y="2044255"/>
            <a:ext cx="3096344" cy="1011288"/>
          </a:xfrm>
          <a:prstGeom prst="round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2016 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  <a:r>
              <a:rPr lang="en-US" sz="2200" b="1" dirty="0" smtClean="0">
                <a:solidFill>
                  <a:schemeClr val="bg1"/>
                </a:solidFill>
              </a:rPr>
              <a:t>145 </a:t>
            </a:r>
            <a:r>
              <a:rPr lang="en-US" sz="2200" b="1" dirty="0">
                <a:solidFill>
                  <a:schemeClr val="bg1"/>
                </a:solidFill>
              </a:rPr>
              <a:t>destinations</a:t>
            </a:r>
          </a:p>
          <a:p>
            <a:pPr marL="342719" indent="-342719" algn="ctr">
              <a:buFont typeface="Wingdings" pitchFamily="2" charset="2"/>
              <a:buChar char="ü"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111 </a:t>
            </a:r>
            <a:r>
              <a:rPr lang="en-US" sz="2200" b="1" dirty="0">
                <a:solidFill>
                  <a:schemeClr val="bg1"/>
                </a:solidFill>
              </a:rPr>
              <a:t>international</a:t>
            </a:r>
          </a:p>
          <a:p>
            <a:pPr marL="342719" indent="-342719" algn="ctr"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bg1"/>
                </a:solidFill>
              </a:rPr>
              <a:t>34 domestic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37" name="Teardrop 36"/>
          <p:cNvSpPr/>
          <p:nvPr/>
        </p:nvSpPr>
        <p:spPr>
          <a:xfrm rot="8260857">
            <a:off x="6116936" y="5039628"/>
            <a:ext cx="242551" cy="245991"/>
          </a:xfrm>
          <a:prstGeom prst="teardrop">
            <a:avLst>
              <a:gd name="adj" fmla="val 10462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>
              <a:defRPr/>
            </a:pPr>
            <a:endParaRPr lang="en-US" sz="1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12807" y="2039816"/>
            <a:ext cx="2918470" cy="1740815"/>
          </a:xfrm>
          <a:prstGeom prst="round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% international activity by source market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Western Europe: 55%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Cyprus: 10%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Central Europe: 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5%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Middle East: 10%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4466862"/>
              </p:ext>
            </p:extLst>
          </p:nvPr>
        </p:nvGraphicFramePr>
        <p:xfrm>
          <a:off x="810196" y="1075685"/>
          <a:ext cx="9397115" cy="637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Aegean’s Evolution 2013-2016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338588" y="89101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E6E"/>
                </a:solidFill>
                <a:latin typeface="Calibri"/>
              </a:rPr>
              <a:t>Country: Cyprus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9532" y="3132559"/>
            <a:ext cx="3845744" cy="877039"/>
            <a:chOff x="-753678" y="0"/>
            <a:chExt cx="3845744" cy="877039"/>
          </a:xfrm>
        </p:grpSpPr>
        <p:sp>
          <p:nvSpPr>
            <p:cNvPr id="34" name="Rectangle 33"/>
            <p:cNvSpPr/>
            <p:nvPr/>
          </p:nvSpPr>
          <p:spPr>
            <a:xfrm>
              <a:off x="305098" y="0"/>
              <a:ext cx="2786968" cy="5890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-753678" y="288032"/>
              <a:ext cx="2786968" cy="589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500" kern="1200" dirty="0" smtClean="0">
                  <a:solidFill>
                    <a:srgbClr val="002060"/>
                  </a:solidFill>
                </a:rPr>
                <a:t>201</a:t>
              </a:r>
              <a:r>
                <a:rPr lang="en-US" sz="3500" kern="1200" dirty="0" smtClean="0">
                  <a:solidFill>
                    <a:srgbClr val="002060"/>
                  </a:solidFill>
                </a:rPr>
                <a:t>3</a:t>
              </a:r>
              <a:endParaRPr lang="en-US" sz="35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78548" y="2533666"/>
            <a:ext cx="3096344" cy="683844"/>
            <a:chOff x="-4278" y="0"/>
            <a:chExt cx="3096344" cy="683844"/>
          </a:xfrm>
        </p:grpSpPr>
        <p:sp>
          <p:nvSpPr>
            <p:cNvPr id="37" name="Rectangle 36"/>
            <p:cNvSpPr/>
            <p:nvPr/>
          </p:nvSpPr>
          <p:spPr>
            <a:xfrm>
              <a:off x="305098" y="0"/>
              <a:ext cx="2786968" cy="5890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-4278" y="94837"/>
              <a:ext cx="2786968" cy="589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500" kern="1200" dirty="0" smtClean="0">
                  <a:solidFill>
                    <a:srgbClr val="002060"/>
                  </a:solidFill>
                </a:rPr>
                <a:t>201</a:t>
              </a:r>
              <a:r>
                <a:rPr lang="en-US" sz="3500" dirty="0">
                  <a:solidFill>
                    <a:srgbClr val="002060"/>
                  </a:solidFill>
                </a:rPr>
                <a:t>4</a:t>
              </a:r>
              <a:endParaRPr lang="en-US" sz="35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14852" y="1764407"/>
            <a:ext cx="3291024" cy="733023"/>
            <a:chOff x="305098" y="-144016"/>
            <a:chExt cx="3291024" cy="733023"/>
          </a:xfrm>
        </p:grpSpPr>
        <p:sp>
          <p:nvSpPr>
            <p:cNvPr id="40" name="Rectangle 39"/>
            <p:cNvSpPr/>
            <p:nvPr/>
          </p:nvSpPr>
          <p:spPr>
            <a:xfrm>
              <a:off x="305098" y="0"/>
              <a:ext cx="2786968" cy="5890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809154" y="-144016"/>
              <a:ext cx="2786968" cy="589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500" kern="1200" dirty="0" smtClean="0">
                  <a:solidFill>
                    <a:srgbClr val="002060"/>
                  </a:solidFill>
                </a:rPr>
                <a:t>201</a:t>
              </a:r>
              <a:r>
                <a:rPr lang="en-US" sz="3500" dirty="0">
                  <a:solidFill>
                    <a:srgbClr val="002060"/>
                  </a:solidFill>
                </a:rPr>
                <a:t>6</a:t>
              </a:r>
              <a:endParaRPr lang="en-US" sz="35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6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40" y="302802"/>
            <a:ext cx="10225136" cy="669517"/>
          </a:xfrm>
        </p:spPr>
        <p:txBody>
          <a:bodyPr/>
          <a:lstStyle/>
          <a:p>
            <a:pPr algn="l"/>
            <a:r>
              <a:rPr lang="en-US" dirty="0" smtClean="0"/>
              <a:t>2010-2016: sustainable financial performance during crisis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62524" y="1086507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E6E"/>
                </a:solidFill>
                <a:latin typeface="+mj-lt"/>
              </a:rPr>
              <a:t>.. Despite 30% Loss in GDP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205504"/>
              </p:ext>
            </p:extLst>
          </p:nvPr>
        </p:nvGraphicFramePr>
        <p:xfrm>
          <a:off x="6138788" y="2412479"/>
          <a:ext cx="41814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06617"/>
              </p:ext>
            </p:extLst>
          </p:nvPr>
        </p:nvGraphicFramePr>
        <p:xfrm>
          <a:off x="234132" y="2124447"/>
          <a:ext cx="585787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4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&amp; Healthy Profitability / Cash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61166"/>
              </p:ext>
            </p:extLst>
          </p:nvPr>
        </p:nvGraphicFramePr>
        <p:xfrm>
          <a:off x="882650" y="1476374"/>
          <a:ext cx="8640513" cy="26873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63249"/>
                <a:gridCol w="649816"/>
                <a:gridCol w="649816"/>
                <a:gridCol w="649816"/>
                <a:gridCol w="649816"/>
                <a:gridCol w="649816"/>
                <a:gridCol w="609201"/>
                <a:gridCol w="609201"/>
                <a:gridCol w="654891"/>
                <a:gridCol w="654891"/>
              </a:tblGrid>
              <a:tr h="58535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FY:08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FY:09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FY:10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FY:11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FY:12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FY:13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FY:14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FY:15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FY:16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32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Revenue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558.8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552.9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515.8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580.0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562.9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850.0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911.8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983.0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/>
                        </a:rPr>
                        <a:t>1,020.3</a:t>
                      </a:r>
                    </a:p>
                  </a:txBody>
                  <a:tcPr marL="0" marR="0" marT="0" marB="0" anchor="b"/>
                </a:tc>
              </a:tr>
              <a:tr h="505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EBITDAR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102.2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95.9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181.8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209.5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217.3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206.9</a:t>
                      </a:r>
                    </a:p>
                  </a:txBody>
                  <a:tcPr marL="0" marR="0" marT="0" marB="0" anchor="b"/>
                </a:tc>
              </a:tr>
              <a:tr h="532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EBITDAR margin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/>
                </a:tc>
              </a:tr>
              <a:tr h="532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Earning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s Before Tax (EBT)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(18.7)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(31.2)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(12.6)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53825"/>
              </p:ext>
            </p:extLst>
          </p:nvPr>
        </p:nvGraphicFramePr>
        <p:xfrm>
          <a:off x="882204" y="4500711"/>
          <a:ext cx="8568503" cy="19438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39387"/>
                <a:gridCol w="644400"/>
                <a:gridCol w="644400"/>
                <a:gridCol w="644400"/>
                <a:gridCol w="644400"/>
                <a:gridCol w="644400"/>
                <a:gridCol w="604124"/>
                <a:gridCol w="604124"/>
                <a:gridCol w="649434"/>
                <a:gridCol w="649434"/>
              </a:tblGrid>
              <a:tr h="381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EUR m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FY:08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FY:09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FY:10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FY:11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FY:12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FY:13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FY:14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FY:15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FY:16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004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Period end cash &amp; other financial assets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62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 smtClean="0">
                          <a:effectLst/>
                        </a:rPr>
                        <a:t>Payout to shareholders / </a:t>
                      </a:r>
                      <a:r>
                        <a:rPr lang="en-US" sz="1600" b="0" u="none" strike="noStrike" dirty="0">
                          <a:effectLst/>
                        </a:rPr>
                        <a:t>Dividend - Capital returns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&amp; competitiveness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386260" y="93166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E6E"/>
                </a:solidFill>
                <a:latin typeface="+mj-lt"/>
              </a:rPr>
              <a:t>High Quality </a:t>
            </a:r>
            <a:r>
              <a:rPr lang="en-US" b="1" dirty="0" smtClean="0">
                <a:solidFill>
                  <a:srgbClr val="002E6E"/>
                </a:solidFill>
                <a:latin typeface="+mj-lt"/>
              </a:rPr>
              <a:t>but </a:t>
            </a:r>
            <a:r>
              <a:rPr lang="en-US" b="1" dirty="0">
                <a:solidFill>
                  <a:srgbClr val="002E6E"/>
                </a:solidFill>
                <a:latin typeface="+mj-lt"/>
              </a:rPr>
              <a:t>CASK equal to LCC </a:t>
            </a:r>
            <a:r>
              <a:rPr lang="en-US" b="1" dirty="0" err="1" smtClean="0">
                <a:solidFill>
                  <a:srgbClr val="002E6E"/>
                </a:solidFill>
                <a:latin typeface="+mj-lt"/>
              </a:rPr>
              <a:t>easyJet</a:t>
            </a:r>
            <a:r>
              <a:rPr lang="en-US" b="1" dirty="0" smtClean="0">
                <a:solidFill>
                  <a:srgbClr val="002E6E"/>
                </a:solidFill>
                <a:latin typeface="+mj-lt"/>
              </a:rPr>
              <a:t> with </a:t>
            </a:r>
            <a:r>
              <a:rPr lang="en-US" b="1" dirty="0">
                <a:solidFill>
                  <a:srgbClr val="002E6E"/>
                </a:solidFill>
                <a:latin typeface="+mj-lt"/>
              </a:rPr>
              <a:t>30% shorter segment length</a:t>
            </a:r>
            <a:endParaRPr lang="en-US" b="1" dirty="0" smtClean="0">
              <a:solidFill>
                <a:srgbClr val="002E6E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93925"/>
              </p:ext>
            </p:extLst>
          </p:nvPr>
        </p:nvGraphicFramePr>
        <p:xfrm>
          <a:off x="5707063" y="3852863"/>
          <a:ext cx="4679950" cy="21875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9983"/>
                <a:gridCol w="1473395"/>
                <a:gridCol w="1646572"/>
              </a:tblGrid>
              <a:tr h="3571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Aegean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easyJet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Stage </a:t>
                      </a:r>
                      <a:r>
                        <a:rPr lang="en-US" sz="1600" u="none" strike="noStrike" dirty="0" smtClean="0">
                          <a:effectLst/>
                        </a:rPr>
                        <a:t>Length KM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1,120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5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Model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Full 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Low Cost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28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Fleet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Mix Airbus &amp; Turboprops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Airbus only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Costs per ASK - € cents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4914652" y="2614613"/>
            <a:ext cx="1079500" cy="638175"/>
          </a:xfrm>
          <a:prstGeom prst="stripedRightArrow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1489" y="2517775"/>
            <a:ext cx="40100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l-GR" b="1" dirty="0" smtClean="0">
                <a:solidFill>
                  <a:srgbClr val="002E6E"/>
                </a:solidFill>
              </a:rPr>
              <a:t>2013-2016= 11% </a:t>
            </a:r>
            <a:r>
              <a:rPr lang="en-US" altLang="el-GR" b="1" dirty="0">
                <a:solidFill>
                  <a:srgbClr val="002E6E"/>
                </a:solidFill>
              </a:rPr>
              <a:t>reduction</a:t>
            </a:r>
          </a:p>
          <a:p>
            <a:r>
              <a:rPr lang="en-US" altLang="el-GR" b="1" dirty="0">
                <a:solidFill>
                  <a:srgbClr val="002E6E"/>
                </a:solidFill>
              </a:rPr>
              <a:t>unit costs ex 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4732" y="6156895"/>
            <a:ext cx="2023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2E6E"/>
                </a:solidFill>
                <a:latin typeface="+mj-lt"/>
              </a:rPr>
              <a:t>Source: A3, Companies annual reports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699025"/>
              </p:ext>
            </p:extLst>
          </p:nvPr>
        </p:nvGraphicFramePr>
        <p:xfrm>
          <a:off x="234132" y="2124447"/>
          <a:ext cx="5220270" cy="41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0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4" y="302802"/>
            <a:ext cx="10369152" cy="669517"/>
          </a:xfrm>
        </p:spPr>
        <p:txBody>
          <a:bodyPr/>
          <a:lstStyle/>
          <a:p>
            <a:pPr algn="l"/>
            <a:r>
              <a:rPr lang="en-US" dirty="0" smtClean="0"/>
              <a:t>Looking forward / back to basics: service quality + efficiency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146476"/>
              </p:ext>
            </p:extLst>
          </p:nvPr>
        </p:nvGraphicFramePr>
        <p:xfrm>
          <a:off x="534988" y="1116335"/>
          <a:ext cx="962342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66951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156" y="1188343"/>
            <a:ext cx="6192688" cy="5904656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Full Service Carrier</a:t>
            </a:r>
          </a:p>
          <a:p>
            <a:pPr lvl="1"/>
            <a:r>
              <a:rPr lang="en-US" sz="2100" dirty="0"/>
              <a:t>Focus on </a:t>
            </a:r>
            <a:r>
              <a:rPr lang="en-US" sz="2100" b="1" dirty="0" smtClean="0"/>
              <a:t>quality customer service &amp; efficiency</a:t>
            </a:r>
            <a:r>
              <a:rPr lang="en-US" sz="2100" dirty="0" smtClean="0"/>
              <a:t> </a:t>
            </a:r>
          </a:p>
          <a:p>
            <a:endParaRPr lang="en-US" sz="2100" b="1" dirty="0" smtClean="0"/>
          </a:p>
          <a:p>
            <a:r>
              <a:rPr lang="en-US" sz="2100" b="1" dirty="0" smtClean="0"/>
              <a:t>Fleet </a:t>
            </a:r>
            <a:r>
              <a:rPr lang="en-US" sz="2100" b="1" dirty="0"/>
              <a:t>of </a:t>
            </a:r>
            <a:r>
              <a:rPr lang="en-US" sz="2100" b="1" dirty="0" smtClean="0"/>
              <a:t>61 Aircraft:  </a:t>
            </a:r>
            <a:r>
              <a:rPr lang="en-US" sz="2100" dirty="0" smtClean="0"/>
              <a:t>47 A320 </a:t>
            </a:r>
            <a:r>
              <a:rPr lang="en-US" sz="2100" dirty="0"/>
              <a:t>family </a:t>
            </a:r>
            <a:r>
              <a:rPr lang="en-US" sz="2100" dirty="0" smtClean="0"/>
              <a:t>+ 14 Turboprops</a:t>
            </a:r>
            <a:r>
              <a:rPr lang="en-US" sz="2100" b="1" dirty="0"/>
              <a:t>	</a:t>
            </a:r>
            <a:endParaRPr lang="en-US" sz="2100" b="1" dirty="0" smtClean="0"/>
          </a:p>
          <a:p>
            <a:pPr marL="497581" lvl="1" indent="0">
              <a:buNone/>
            </a:pPr>
            <a:endParaRPr lang="en-US" sz="2100" b="1" dirty="0" smtClean="0"/>
          </a:p>
          <a:p>
            <a:pPr marL="373186" lvl="1" indent="-373186">
              <a:buFont typeface="Arial" charset="0"/>
              <a:buChar char="•"/>
            </a:pPr>
            <a:r>
              <a:rPr lang="en-US" sz="2100" b="1" dirty="0" smtClean="0"/>
              <a:t>12.5mio </a:t>
            </a:r>
            <a:r>
              <a:rPr lang="en-US" sz="2100" b="1" dirty="0"/>
              <a:t>passenger in 2016</a:t>
            </a:r>
          </a:p>
          <a:p>
            <a:endParaRPr lang="en-US" sz="2100" b="1" dirty="0" smtClean="0"/>
          </a:p>
          <a:p>
            <a:r>
              <a:rPr lang="en-US" sz="2100" b="1" dirty="0" smtClean="0"/>
              <a:t>Star </a:t>
            </a:r>
            <a:r>
              <a:rPr lang="en-US" sz="2100" b="1" dirty="0"/>
              <a:t>alliance </a:t>
            </a:r>
            <a:r>
              <a:rPr lang="en-US" sz="2100" b="1" dirty="0" smtClean="0"/>
              <a:t>member since 2010</a:t>
            </a:r>
            <a:endParaRPr lang="en-US" sz="2100" b="1" dirty="0"/>
          </a:p>
          <a:p>
            <a:pPr marL="0" indent="0">
              <a:buNone/>
            </a:pPr>
            <a:endParaRPr lang="en-US" sz="2100" b="1" dirty="0" smtClean="0"/>
          </a:p>
          <a:p>
            <a:r>
              <a:rPr lang="en-US" sz="2100" b="1" dirty="0"/>
              <a:t>Expanding </a:t>
            </a:r>
            <a:r>
              <a:rPr lang="en-US" sz="2100" b="1" dirty="0" smtClean="0"/>
              <a:t> International Network </a:t>
            </a:r>
            <a:r>
              <a:rPr lang="en-US" sz="2100" b="1" dirty="0"/>
              <a:t>Reach</a:t>
            </a:r>
          </a:p>
          <a:p>
            <a:pPr lvl="1"/>
            <a:r>
              <a:rPr lang="en-US" sz="2100" dirty="0"/>
              <a:t>145 destinations in 45 countries in 2016 out of which 111 International </a:t>
            </a:r>
          </a:p>
          <a:p>
            <a:endParaRPr lang="en-US" sz="2100" b="1" dirty="0" smtClean="0"/>
          </a:p>
          <a:p>
            <a:r>
              <a:rPr lang="en-US" sz="2100" b="1" dirty="0" smtClean="0"/>
              <a:t>Award </a:t>
            </a:r>
            <a:r>
              <a:rPr lang="en-US" sz="2100" b="1" dirty="0"/>
              <a:t>winning airline </a:t>
            </a:r>
          </a:p>
          <a:p>
            <a:pPr lvl="1"/>
            <a:r>
              <a:rPr lang="en-US" sz="2100" dirty="0"/>
              <a:t>7</a:t>
            </a:r>
            <a:r>
              <a:rPr lang="en-US" sz="2100" dirty="0" smtClean="0"/>
              <a:t>x </a:t>
            </a:r>
            <a:r>
              <a:rPr lang="en-US" sz="2100" dirty="0" err="1"/>
              <a:t>S</a:t>
            </a:r>
            <a:r>
              <a:rPr lang="en-US" sz="2100" dirty="0" err="1" smtClean="0"/>
              <a:t>kytrax</a:t>
            </a:r>
            <a:r>
              <a:rPr lang="en-US" sz="2100" dirty="0" smtClean="0"/>
              <a:t> </a:t>
            </a:r>
            <a:r>
              <a:rPr lang="en-US" sz="2100" dirty="0"/>
              <a:t>best regional </a:t>
            </a:r>
            <a:r>
              <a:rPr lang="en-US" sz="2100" dirty="0" smtClean="0"/>
              <a:t>award</a:t>
            </a:r>
          </a:p>
        </p:txBody>
      </p:sp>
      <p:sp>
        <p:nvSpPr>
          <p:cNvPr id="5" name="TextBox 4"/>
          <p:cNvSpPr txBox="1"/>
          <p:nvPr/>
        </p:nvSpPr>
        <p:spPr bwMode="gray">
          <a:xfrm>
            <a:off x="6642844" y="1316675"/>
            <a:ext cx="3695228" cy="430839"/>
          </a:xfrm>
          <a:prstGeom prst="rect">
            <a:avLst/>
          </a:prstGeom>
          <a:noFill/>
        </p:spPr>
        <p:txBody>
          <a:bodyPr vert="horz" wrap="square" lIns="91392" tIns="45696" rIns="91392" bIns="45696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E6E"/>
                </a:solidFill>
              </a:rPr>
              <a:t>Traffic in RPKs (m)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1076" y="255649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E6E"/>
                </a:solidFill>
                <a:latin typeface="+mj-lt"/>
              </a:rPr>
              <a:t>5x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Aegean 2016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694629"/>
              </p:ext>
            </p:extLst>
          </p:nvPr>
        </p:nvGraphicFramePr>
        <p:xfrm>
          <a:off x="6642844" y="1908423"/>
          <a:ext cx="38164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0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smtClean="0"/>
              <a:t>years of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005999"/>
              </p:ext>
            </p:extLst>
          </p:nvPr>
        </p:nvGraphicFramePr>
        <p:xfrm>
          <a:off x="522164" y="684288"/>
          <a:ext cx="986509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297760" y="4401738"/>
            <a:ext cx="1254242" cy="96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982" tIns="59222" rIns="11848" bIns="49550">
            <a:spAutoFit/>
          </a:bodyPr>
          <a:lstStyle>
            <a:lvl1pPr defTabSz="449263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May 1999</a:t>
            </a:r>
          </a:p>
          <a:p>
            <a:pPr algn="ctr" eaLnBrk="1" hangingPunct="1">
              <a:lnSpc>
                <a:spcPct val="93000"/>
              </a:lnSpc>
            </a:pPr>
            <a:r>
              <a:rPr lang="en-US" altLang="en-US" sz="1200" dirty="0">
                <a:latin typeface="Calibri" pitchFamily="34" charset="0"/>
                <a:cs typeface="Arial" pitchFamily="34" charset="0"/>
              </a:rPr>
              <a:t>Domestic Deregulation. Launch of Scheduled Flights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414433" y="3968971"/>
            <a:ext cx="966787" cy="11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49550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1999-2002</a:t>
            </a:r>
            <a:endParaRPr lang="en-US" altLang="en-US" sz="1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Air </a:t>
            </a: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Greece </a:t>
            </a: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acquisition</a:t>
            </a:r>
          </a:p>
          <a:p>
            <a:pPr algn="ctr" eaLnBrk="1" hangingPunct="1">
              <a:lnSpc>
                <a:spcPct val="93000"/>
              </a:lnSpc>
            </a:pP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Cronus merger, First </a:t>
            </a:r>
            <a:r>
              <a:rPr lang="en-GB" altLang="en-US" sz="12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GB" alt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flights </a:t>
            </a:r>
            <a:endParaRPr lang="en-GB" altLang="en-US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381220" y="3703307"/>
            <a:ext cx="1117600" cy="11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11848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2003</a:t>
            </a:r>
          </a:p>
          <a:p>
            <a:pPr algn="ctr" eaLnBrk="1" hangingPunct="1">
              <a:lnSpc>
                <a:spcPct val="93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First Year with Profits before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Taxes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</a:pP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Low-cost enter Greek market 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3617601" y="3552395"/>
            <a:ext cx="979487" cy="96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11848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2005</a:t>
            </a:r>
          </a:p>
          <a:p>
            <a:pPr algn="ctr" eaLnBrk="1" hangingPunct="1">
              <a:lnSpc>
                <a:spcPct val="93000"/>
              </a:lnSpc>
            </a:pP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Lufthansa Agreement, </a:t>
            </a: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Airbus A320 Order 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4471736" y="3212924"/>
            <a:ext cx="1152128" cy="7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9550" tIns="59222" rIns="11848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l-GR" altLang="en-US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2007</a:t>
            </a:r>
            <a:endParaRPr lang="en-US" altLang="en-US" sz="1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</a:pPr>
            <a:r>
              <a:rPr lang="en-US" altLang="en-US" sz="1200" dirty="0">
                <a:latin typeface="Calibri" pitchFamily="34" charset="0"/>
                <a:cs typeface="Arial" pitchFamily="34" charset="0"/>
              </a:rPr>
              <a:t>Listing in Stock Exchange, </a:t>
            </a:r>
            <a:r>
              <a:rPr lang="en-US" altLang="en-US" sz="1200" dirty="0" smtClean="0">
                <a:latin typeface="Calibri" pitchFamily="34" charset="0"/>
                <a:cs typeface="Arial" pitchFamily="34" charset="0"/>
              </a:rPr>
              <a:t>A320 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Deliveries</a:t>
            </a:r>
            <a:endParaRPr lang="el-GR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6268904" y="2895676"/>
            <a:ext cx="863600" cy="4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11848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l-GR" altLang="en-US" sz="1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2010 </a:t>
            </a:r>
            <a:endParaRPr lang="en-US" altLang="en-US" sz="1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</a:pPr>
            <a:r>
              <a:rPr lang="en-US" altLang="en-US" sz="1200" dirty="0" smtClean="0">
                <a:latin typeface="Calibri" pitchFamily="34" charset="0"/>
                <a:cs typeface="Arial" pitchFamily="34" charset="0"/>
              </a:rPr>
              <a:t>Star 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Alliance</a:t>
            </a:r>
            <a:endParaRPr lang="el-GR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7125698" y="2509117"/>
            <a:ext cx="88741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11848" bIns="4955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l-GR" sz="1200" b="1" dirty="0">
                <a:solidFill>
                  <a:srgbClr val="FF0000"/>
                </a:solidFill>
                <a:latin typeface="+mn-lt"/>
              </a:rPr>
              <a:t>2011 </a:t>
            </a:r>
          </a:p>
          <a:p>
            <a:pPr algn="ctr" eaLnBrk="1" hangingPunct="1">
              <a:defRPr/>
            </a:pPr>
            <a:r>
              <a:rPr lang="en-US" sz="1200" dirty="0">
                <a:latin typeface="+mn-lt"/>
              </a:rPr>
              <a:t>Intl traffic exceeds domestic for the fist time </a:t>
            </a:r>
            <a:endParaRPr lang="el-GR" sz="1200" dirty="0">
              <a:latin typeface="+mn-lt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7867530" y="1985492"/>
            <a:ext cx="887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11848" bIns="4955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l-GR" sz="1200" b="1" dirty="0">
                <a:solidFill>
                  <a:srgbClr val="FF0000"/>
                </a:solidFill>
                <a:latin typeface="+mn-lt"/>
              </a:rPr>
              <a:t>201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el-GR" sz="12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en-US" sz="1200" dirty="0">
                <a:latin typeface="+mn-lt"/>
              </a:rPr>
              <a:t>Olympic Air Acquired</a:t>
            </a:r>
            <a:endParaRPr lang="el-GR" sz="1200" dirty="0">
              <a:latin typeface="+mn-lt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8754943" y="767469"/>
            <a:ext cx="960686" cy="96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9550" tIns="59222" rIns="11848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2014-</a:t>
            </a:r>
            <a:r>
              <a:rPr lang="el-GR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201</a:t>
            </a:r>
            <a:r>
              <a:rPr lang="en-US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6 </a:t>
            </a:r>
            <a:r>
              <a:rPr lang="en-US" altLang="en-US" sz="1200" dirty="0" smtClean="0">
                <a:latin typeface="Calibri" pitchFamily="34" charset="0"/>
                <a:cs typeface="Arial" pitchFamily="34" charset="0"/>
              </a:rPr>
              <a:t>Strong international expansion</a:t>
            </a:r>
            <a:endParaRPr lang="en-US" altLang="en-US" sz="1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</a:pPr>
            <a:endParaRPr lang="el-GR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02484" y="5868863"/>
            <a:ext cx="3096344" cy="358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eaLnBrk="1" hangingPunct="1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Domestic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16548" y="4835897"/>
            <a:ext cx="3096344" cy="358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eaLnBrk="1" hangingPunct="1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International</a:t>
            </a:r>
            <a:endParaRPr lang="el-GR" sz="1200" b="1" dirty="0">
              <a:solidFill>
                <a:schemeClr val="tx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22964" y="3395503"/>
            <a:ext cx="1395772" cy="358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eaLnBrk="1" hangingPunct="1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Olympic</a:t>
            </a:r>
            <a:endParaRPr lang="el-GR" sz="1200" b="1" dirty="0">
              <a:solidFill>
                <a:schemeClr val="tx2"/>
              </a:solidFill>
            </a:endParaRP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5635228" y="3024902"/>
            <a:ext cx="863600" cy="62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9550" tIns="59222" rIns="11848" bIns="49550">
            <a:spAutoFit/>
          </a:bodyPr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l-GR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US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009</a:t>
            </a:r>
            <a:r>
              <a:rPr lang="el-GR" altLang="en-US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altLang="en-US" sz="1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</a:pPr>
            <a:r>
              <a:rPr lang="en-US" altLang="en-US" sz="1200" dirty="0" smtClean="0">
                <a:latin typeface="Calibri" pitchFamily="34" charset="0"/>
                <a:cs typeface="Arial" pitchFamily="34" charset="0"/>
              </a:rPr>
              <a:t>OA </a:t>
            </a:r>
            <a:r>
              <a:rPr lang="en-US" altLang="en-US" sz="1200" dirty="0" err="1" smtClean="0">
                <a:latin typeface="Calibri" pitchFamily="34" charset="0"/>
                <a:cs typeface="Arial" pitchFamily="34" charset="0"/>
              </a:rPr>
              <a:t>privatisation</a:t>
            </a:r>
            <a:endParaRPr lang="el-GR" altLang="en-US" sz="12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156" y="900311"/>
            <a:ext cx="964907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Profitable, sustainable growth: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ealthy balance sheet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373186" lvl="1" indent="-373186">
              <a:buFont typeface="Arial" charset="0"/>
              <a:buChar char="•"/>
              <a:defRPr/>
            </a:pPr>
            <a:r>
              <a:rPr lang="en-US" dirty="0" smtClean="0"/>
              <a:t>Development </a:t>
            </a:r>
            <a:r>
              <a:rPr lang="en-US" dirty="0"/>
              <a:t>in international markets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Focus </a:t>
            </a:r>
            <a:r>
              <a:rPr lang="en-US" dirty="0"/>
              <a:t>on:</a:t>
            </a:r>
          </a:p>
          <a:p>
            <a:pPr lvl="1">
              <a:defRPr/>
            </a:pPr>
            <a:r>
              <a:rPr lang="en-US" dirty="0" smtClean="0"/>
              <a:t>quality </a:t>
            </a:r>
            <a:r>
              <a:rPr lang="en-US" dirty="0"/>
              <a:t>service to our </a:t>
            </a:r>
            <a:r>
              <a:rPr lang="en-US" dirty="0" smtClean="0"/>
              <a:t>customers: differentiation</a:t>
            </a:r>
            <a:endParaRPr lang="en-US" dirty="0"/>
          </a:p>
          <a:p>
            <a:pPr lvl="1">
              <a:defRPr/>
            </a:pPr>
            <a:r>
              <a:rPr lang="en-US" dirty="0"/>
              <a:t>cost </a:t>
            </a:r>
            <a:r>
              <a:rPr lang="en-US" dirty="0" smtClean="0"/>
              <a:t>efficiency/productivity: competitiveness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sz="21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Aegean’s current challenges and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132" y="900311"/>
            <a:ext cx="10009112" cy="59046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Continuous investment in our </a:t>
            </a:r>
            <a:r>
              <a:rPr lang="en-US" dirty="0" smtClean="0"/>
              <a:t>people</a:t>
            </a:r>
            <a:r>
              <a:rPr lang="el-GR" dirty="0" smtClean="0"/>
              <a:t>, </a:t>
            </a:r>
            <a:r>
              <a:rPr lang="en-US" dirty="0" smtClean="0"/>
              <a:t> the asset that makes the difference:</a:t>
            </a:r>
            <a:endParaRPr lang="en-US" dirty="0"/>
          </a:p>
          <a:p>
            <a:pPr lvl="1">
              <a:defRPr/>
            </a:pPr>
            <a:r>
              <a:rPr lang="en-US" dirty="0"/>
              <a:t>skill development</a:t>
            </a:r>
          </a:p>
          <a:p>
            <a:pPr lvl="1">
              <a:defRPr/>
            </a:pPr>
            <a:r>
              <a:rPr lang="en-US" dirty="0" smtClean="0"/>
              <a:t>training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Continuous investment in  technology  / process improvement for: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the customer 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implification of internal processes and the day-to-day job of our people</a:t>
            </a:r>
          </a:p>
          <a:p>
            <a:pPr lvl="1">
              <a:defRPr/>
            </a:pPr>
            <a:endParaRPr lang="en-US" sz="21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Aegean’s key levers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10" y="24209"/>
            <a:ext cx="10158730" cy="669517"/>
          </a:xfrm>
        </p:spPr>
        <p:txBody>
          <a:bodyPr/>
          <a:lstStyle/>
          <a:p>
            <a:pPr algn="l"/>
            <a:r>
              <a:rPr lang="en-US" dirty="0" smtClean="0"/>
              <a:t>Continuous investment in our people and training facilities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4250" y="945579"/>
            <a:ext cx="8959850" cy="4587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104196" tIns="52098" rIns="104196" bIns="52098">
            <a:spAutoFit/>
          </a:bodyPr>
          <a:lstStyle/>
          <a:p>
            <a:pPr algn="ctr">
              <a:defRPr/>
            </a:pPr>
            <a:r>
              <a:rPr lang="el-GR" altLang="en-US" sz="2300" b="1" dirty="0">
                <a:solidFill>
                  <a:schemeClr val="bg1"/>
                </a:solidFill>
                <a:cs typeface="Tahoma" pitchFamily="34" charset="0"/>
              </a:rPr>
              <a:t>3.000 </a:t>
            </a:r>
            <a:r>
              <a:rPr lang="en-US" altLang="en-US" sz="2300" b="1" dirty="0">
                <a:solidFill>
                  <a:schemeClr val="bg1"/>
                </a:solidFill>
                <a:cs typeface="Tahoma" pitchFamily="34" charset="0"/>
              </a:rPr>
              <a:t>employees in Summer </a:t>
            </a:r>
            <a:r>
              <a:rPr lang="el-GR" altLang="en-US" sz="2300" b="1" dirty="0" smtClean="0">
                <a:solidFill>
                  <a:schemeClr val="bg1"/>
                </a:solidFill>
                <a:cs typeface="Tahoma" pitchFamily="34" charset="0"/>
              </a:rPr>
              <a:t>2016</a:t>
            </a:r>
            <a:r>
              <a:rPr lang="en-US" altLang="en-US" sz="2300" b="1" dirty="0" smtClean="0">
                <a:solidFill>
                  <a:schemeClr val="bg1"/>
                </a:solidFill>
                <a:cs typeface="Tahoma" pitchFamily="34" charset="0"/>
              </a:rPr>
              <a:t> (+900 post OA acquisition)</a:t>
            </a:r>
            <a:endParaRPr lang="el-GR" altLang="en-US" sz="23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" name="TextBox 34"/>
          <p:cNvSpPr txBox="1">
            <a:spLocks noGrp="1" noChangeArrowheads="1"/>
          </p:cNvSpPr>
          <p:nvPr>
            <p:ph idx="1"/>
          </p:nvPr>
        </p:nvSpPr>
        <p:spPr bwMode="auto">
          <a:xfrm>
            <a:off x="492058" y="1193452"/>
            <a:ext cx="5964157" cy="39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defRPr/>
            </a:pPr>
            <a:endParaRPr lang="en-US" altLang="en-US" sz="1800" b="1" dirty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en-US" altLang="en-US" sz="1800" b="1" dirty="0">
                <a:solidFill>
                  <a:srgbClr val="002060"/>
                </a:solidFill>
                <a:cs typeface="Tahoma" pitchFamily="34" charset="0"/>
              </a:rPr>
              <a:t>600 </a:t>
            </a:r>
            <a:r>
              <a:rPr lang="en-US" altLang="en-US" sz="1800" b="1" dirty="0" smtClean="0">
                <a:solidFill>
                  <a:srgbClr val="002060"/>
                </a:solidFill>
                <a:cs typeface="Tahoma" pitchFamily="34" charset="0"/>
              </a:rPr>
              <a:t>cockpit </a:t>
            </a:r>
            <a:r>
              <a:rPr lang="en-US" altLang="en-US" sz="1800" b="1" dirty="0">
                <a:solidFill>
                  <a:srgbClr val="002060"/>
                </a:solidFill>
                <a:cs typeface="Tahoma" pitchFamily="34" charset="0"/>
              </a:rPr>
              <a:t>crew </a:t>
            </a:r>
            <a:endParaRPr lang="en-US" altLang="en-US" sz="1800" b="1" dirty="0" smtClean="0">
              <a:solidFill>
                <a:srgbClr val="002060"/>
              </a:solidFill>
              <a:latin typeface="+mn-lt"/>
              <a:cs typeface="Tahoma" pitchFamily="34" charset="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en-US" altLang="en-US" sz="1800" b="1" dirty="0" smtClean="0">
              <a:solidFill>
                <a:srgbClr val="002060"/>
              </a:solidFill>
              <a:latin typeface="+mn-lt"/>
              <a:cs typeface="Tahoma" pitchFamily="34" charset="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cabin crews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en-US" altLang="en-US" sz="1800" b="1" dirty="0" smtClean="0">
              <a:solidFill>
                <a:srgbClr val="002060"/>
              </a:solidFill>
              <a:latin typeface="+mn-lt"/>
              <a:cs typeface="Tahoma" pitchFamily="34" charset="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engineers and mechanics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en-US" altLang="en-US" sz="1800" b="1" dirty="0" smtClean="0">
              <a:solidFill>
                <a:srgbClr val="002060"/>
              </a:solidFill>
              <a:latin typeface="+mn-lt"/>
              <a:cs typeface="Tahoma" pitchFamily="34" charset="0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ATO: Approved Training </a:t>
            </a:r>
            <a:r>
              <a:rPr lang="en-US" alt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A320, Q400 &amp; Dash-8 (cockpit &amp; cabin crews)</a:t>
            </a:r>
          </a:p>
          <a:p>
            <a:pPr marL="342900" indent="-342900">
              <a:buBlip>
                <a:blip r:embed="rId2"/>
              </a:buBlip>
              <a:defRPr/>
            </a:pP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MTO: Maintenance Training </a:t>
            </a:r>
            <a:r>
              <a:rPr lang="en-US" alt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A320, Q400 &amp; Dash-8 (mechanics &amp; engineers)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4" y="1805390"/>
            <a:ext cx="4572000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708650" y="2352675"/>
            <a:ext cx="3030538" cy="7143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 rot="20704484">
            <a:off x="6667375" y="2246313"/>
            <a:ext cx="2752725" cy="355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en-US" b="1" dirty="0">
                <a:solidFill>
                  <a:srgbClr val="000066"/>
                </a:solidFill>
              </a:rPr>
              <a:t>+900</a:t>
            </a:r>
            <a:r>
              <a:rPr lang="el-GR" b="1" dirty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employees</a:t>
            </a:r>
          </a:p>
        </p:txBody>
      </p:sp>
      <p:pic>
        <p:nvPicPr>
          <p:cNvPr id="10" name="Picture 5" descr="C:\Users\chara.dalekou\AppData\Local\Microsoft\Windows\Temporary Internet Files\Content.Outlook\2PMYZURB\Newsletter_withoutmil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1248" y="5639261"/>
            <a:ext cx="2220642" cy="195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5" y="5578026"/>
            <a:ext cx="1982597" cy="199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chara.dalekou\AppData\Local\Microsoft\Windows\Temporary Internet Files\Content.Outlook\2PMYZURB\Newsletter_withoutmil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922" y="5627762"/>
            <a:ext cx="2101386" cy="195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hara.dalekou\AppData\Local\Microsoft\Windows\Temporary Internet Files\Content.Outlook\2PMYZURB\Newsletter_withoutmil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308" y="5566527"/>
            <a:ext cx="2185956" cy="2012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565775"/>
            <a:ext cx="20955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79143"/>
              </p:ext>
            </p:extLst>
          </p:nvPr>
        </p:nvGraphicFramePr>
        <p:xfrm>
          <a:off x="666180" y="4570995"/>
          <a:ext cx="6516216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Investment in Technology: customer service + efficiency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156" y="1280566"/>
            <a:ext cx="10009112" cy="29528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Continuous roll out of new services: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responsive </a:t>
            </a:r>
            <a:r>
              <a:rPr lang="en-US" dirty="0" smtClean="0"/>
              <a:t>Booking site:  </a:t>
            </a:r>
            <a:r>
              <a:rPr lang="en-US" dirty="0"/>
              <a:t>My Booking, Award Booking &amp; Rebooking </a:t>
            </a:r>
            <a:r>
              <a:rPr lang="en-US" dirty="0" smtClean="0"/>
              <a:t>Services </a:t>
            </a:r>
            <a:endParaRPr lang="en-US" dirty="0"/>
          </a:p>
          <a:p>
            <a:pPr lvl="1"/>
            <a:r>
              <a:rPr lang="en-US" dirty="0" smtClean="0"/>
              <a:t>Flight </a:t>
            </a:r>
            <a:r>
              <a:rPr lang="en-US" dirty="0"/>
              <a:t>Related Notification Services </a:t>
            </a:r>
            <a:r>
              <a:rPr lang="en-US" dirty="0" smtClean="0"/>
              <a:t>/ </a:t>
            </a:r>
            <a:r>
              <a:rPr lang="en-US" dirty="0" err="1" smtClean="0"/>
              <a:t>Miles+Bonus</a:t>
            </a:r>
            <a:r>
              <a:rPr lang="en-US" dirty="0" smtClean="0"/>
              <a:t> </a:t>
            </a:r>
            <a:r>
              <a:rPr lang="en-US" dirty="0"/>
              <a:t>Push </a:t>
            </a:r>
            <a:r>
              <a:rPr lang="en-US" dirty="0" smtClean="0"/>
              <a:t>Notifications </a:t>
            </a:r>
            <a:endParaRPr lang="en-US" dirty="0"/>
          </a:p>
          <a:p>
            <a:pPr lvl="1"/>
            <a:r>
              <a:rPr lang="en-US" dirty="0"/>
              <a:t>Passport &amp; ID Scanning in Apps for Faster </a:t>
            </a:r>
            <a:r>
              <a:rPr lang="en-US" dirty="0" smtClean="0"/>
              <a:t>Check-in</a:t>
            </a:r>
            <a:endParaRPr lang="en-US" dirty="0"/>
          </a:p>
          <a:p>
            <a:pPr lvl="1"/>
            <a:r>
              <a:rPr lang="en-US" dirty="0"/>
              <a:t>Google now Boarding Pass </a:t>
            </a:r>
            <a:r>
              <a:rPr lang="en-US" dirty="0" smtClean="0"/>
              <a:t>Integration… and more to come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34332" y="5189433"/>
            <a:ext cx="3672408" cy="75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06740" y="4820101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E6E"/>
                </a:solidFill>
                <a:latin typeface="+mj-lt"/>
              </a:rPr>
              <a:t>++10ppt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1" t="17107" r="27467" b="44679"/>
          <a:stretch>
            <a:fillRect/>
          </a:stretch>
        </p:blipFill>
        <p:spPr bwMode="auto">
          <a:xfrm>
            <a:off x="7362924" y="4212679"/>
            <a:ext cx="3096344" cy="219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5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4" y="108223"/>
            <a:ext cx="10158731" cy="669517"/>
          </a:xfrm>
        </p:spPr>
        <p:txBody>
          <a:bodyPr/>
          <a:lstStyle/>
          <a:p>
            <a:pPr algn="l"/>
            <a:r>
              <a:rPr lang="en-US" dirty="0" smtClean="0"/>
              <a:t>Customer service </a:t>
            </a:r>
            <a:r>
              <a:rPr lang="en-US" dirty="0"/>
              <a:t>r</a:t>
            </a:r>
            <a:r>
              <a:rPr lang="en-US" dirty="0" smtClean="0"/>
              <a:t>ecognized internationally by passengers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>
                <a:latin typeface="+mj-lt"/>
              </a:rPr>
              <a:pPr>
                <a:defRPr/>
              </a:pPr>
              <a:t>8</a:t>
            </a:fld>
            <a:endParaRPr lang="el-GR">
              <a:latin typeface="+mj-lt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76575" y="3779838"/>
            <a:ext cx="1973263" cy="3502025"/>
            <a:chOff x="1403649" y="2492896"/>
            <a:chExt cx="1973546" cy="3501798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" b="72353"/>
            <a:stretch>
              <a:fillRect/>
            </a:stretch>
          </p:blipFill>
          <p:spPr bwMode="auto">
            <a:xfrm>
              <a:off x="1795965" y="3501008"/>
              <a:ext cx="1400639" cy="58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65" b="5096"/>
            <a:stretch>
              <a:fillRect/>
            </a:stretch>
          </p:blipFill>
          <p:spPr bwMode="auto">
            <a:xfrm>
              <a:off x="1615373" y="4086482"/>
              <a:ext cx="1761822" cy="190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3" t="34738" r="78146" b="52242"/>
            <a:stretch>
              <a:fillRect/>
            </a:stretch>
          </p:blipFill>
          <p:spPr bwMode="auto">
            <a:xfrm>
              <a:off x="2267744" y="2492896"/>
              <a:ext cx="418466" cy="52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2" b="72353"/>
            <a:stretch>
              <a:fillRect/>
            </a:stretch>
          </p:blipFill>
          <p:spPr bwMode="auto">
            <a:xfrm>
              <a:off x="1403649" y="3093963"/>
              <a:ext cx="1945898" cy="40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54313" y="4318000"/>
            <a:ext cx="27860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>
                <a:latin typeface="+mj-lt"/>
              </a:rPr>
              <a:t>Best Regional Airline 2014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863850" y="5092700"/>
            <a:ext cx="24749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latin typeface="+mj-lt"/>
              </a:rPr>
              <a:t>Best Regional Airline 2013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838450" y="5724525"/>
            <a:ext cx="2473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latin typeface="+mj-lt"/>
              </a:rPr>
              <a:t>Best Regional Airline 2012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2838450" y="6338888"/>
            <a:ext cx="2473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latin typeface="+mj-lt"/>
              </a:rPr>
              <a:t>Best Regional Airline 2011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873375" y="7021513"/>
            <a:ext cx="2473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latin typeface="+mj-lt"/>
              </a:rPr>
              <a:t>Best Regional Airline 2009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773238"/>
            <a:ext cx="49371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8"/>
          <a:stretch>
            <a:fillRect/>
          </a:stretch>
        </p:blipFill>
        <p:spPr bwMode="auto">
          <a:xfrm>
            <a:off x="726907" y="4803110"/>
            <a:ext cx="1305825" cy="16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80306" y="6177849"/>
            <a:ext cx="1670050" cy="8309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j-lt"/>
              </a:rPr>
              <a:t>Best Regional Airline </a:t>
            </a:r>
            <a:r>
              <a:rPr lang="en-US" altLang="en-US" sz="1600" dirty="0" smtClean="0">
                <a:latin typeface="+mj-lt"/>
              </a:rPr>
              <a:t>2015 + 2016</a:t>
            </a:r>
            <a:endParaRPr lang="en-US" altLang="en-US" sz="16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1488" y="1044575"/>
            <a:ext cx="4362450" cy="245586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>
              <a:defRPr/>
            </a:pPr>
            <a:r>
              <a:rPr lang="en-US" sz="2900" b="1" dirty="0">
                <a:latin typeface="+mj-lt"/>
              </a:rPr>
              <a:t>Best Regional Airline</a:t>
            </a:r>
          </a:p>
          <a:p>
            <a:pPr algn="ctr">
              <a:defRPr/>
            </a:pPr>
            <a:r>
              <a:rPr lang="en-US" sz="2900" b="1" dirty="0">
                <a:latin typeface="+mj-lt"/>
              </a:rPr>
              <a:t>in Europe </a:t>
            </a:r>
            <a:r>
              <a:rPr lang="en-US" sz="2900" b="1" dirty="0" smtClean="0">
                <a:latin typeface="+mj-lt"/>
              </a:rPr>
              <a:t>2016</a:t>
            </a:r>
            <a:endParaRPr lang="el-GR" sz="2900" b="1" dirty="0"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  <a:latin typeface="+mj-lt"/>
              </a:rPr>
              <a:t>For the 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7</a:t>
            </a:r>
            <a:r>
              <a:rPr lang="en-US" b="1" baseline="30000" dirty="0" smtClean="0">
                <a:solidFill>
                  <a:srgbClr val="00B0F0"/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Time</a:t>
            </a:r>
            <a:endParaRPr lang="el-GR" b="1" dirty="0">
              <a:solidFill>
                <a:srgbClr val="00B0F0"/>
              </a:solidFill>
              <a:latin typeface="+mj-lt"/>
            </a:endParaRPr>
          </a:p>
          <a:p>
            <a:pPr algn="ctr">
              <a:defRPr/>
            </a:pPr>
            <a:r>
              <a:rPr lang="en-US" dirty="0">
                <a:latin typeface="+mj-lt"/>
              </a:rPr>
              <a:t>According to SKYTRAX</a:t>
            </a:r>
            <a:r>
              <a:rPr lang="el-GR" dirty="0">
                <a:latin typeface="+mj-lt"/>
              </a:rPr>
              <a:t> </a:t>
            </a:r>
          </a:p>
        </p:txBody>
      </p:sp>
      <p:pic>
        <p:nvPicPr>
          <p:cNvPr id="2050" name="Picture 19" descr="Description: C:\Users\s.gregoriou\Desktop\MARKETING\LOGOS\SKYTRAX 2016\Skytrax_2016_640x480px-wh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7" y="3645599"/>
            <a:ext cx="1278581" cy="13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82E8-9FA3-4E69-A1AB-AD02BC6E2C1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34670" y="302802"/>
            <a:ext cx="10068614" cy="813533"/>
          </a:xfrm>
        </p:spPr>
        <p:txBody>
          <a:bodyPr/>
          <a:lstStyle/>
          <a:p>
            <a:pPr algn="l"/>
            <a:r>
              <a:rPr lang="en-US" dirty="0" smtClean="0"/>
              <a:t>2011-2016 </a:t>
            </a:r>
            <a:r>
              <a:rPr lang="en-US" dirty="0"/>
              <a:t>G</a:t>
            </a:r>
            <a:r>
              <a:rPr lang="en-US" dirty="0" smtClean="0"/>
              <a:t>rowth during the crisis: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    3x more international destinations 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621588" y="1506538"/>
            <a:ext cx="1298575" cy="3032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53150" y="1809750"/>
            <a:ext cx="1298575" cy="3032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743450" y="2185988"/>
            <a:ext cx="1108075" cy="273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24225" y="2524125"/>
            <a:ext cx="1109663" cy="273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87525" y="2871788"/>
            <a:ext cx="1214438" cy="3175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4"/>
          <p:cNvSpPr txBox="1">
            <a:spLocks noChangeArrowheads="1"/>
          </p:cNvSpPr>
          <p:nvPr/>
        </p:nvSpPr>
        <p:spPr bwMode="auto">
          <a:xfrm>
            <a:off x="1052513" y="2900363"/>
            <a:ext cx="1009650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04214" tIns="52107" rIns="104214" bIns="521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l-GR" altLang="en-US" b="1" dirty="0" smtClean="0">
                <a:solidFill>
                  <a:srgbClr val="002060"/>
                </a:solidFill>
              </a:rPr>
              <a:t>     35</a:t>
            </a:r>
          </a:p>
          <a:p>
            <a:pPr algn="ctr">
              <a:defRPr/>
            </a:pPr>
            <a:r>
              <a:rPr lang="en-US" altLang="en-US" sz="1100" b="1" dirty="0" smtClean="0">
                <a:solidFill>
                  <a:srgbClr val="002060"/>
                </a:solidFill>
              </a:rPr>
              <a:t>destinations</a:t>
            </a:r>
            <a:endParaRPr lang="en-US" altLang="en-US" sz="1100" b="1" dirty="0">
              <a:solidFill>
                <a:srgbClr val="002060"/>
              </a:solidFill>
            </a:endParaRPr>
          </a:p>
        </p:txBody>
      </p:sp>
      <p:sp>
        <p:nvSpPr>
          <p:cNvPr id="34" name="TextBox 64"/>
          <p:cNvSpPr txBox="1">
            <a:spLocks noChangeArrowheads="1"/>
          </p:cNvSpPr>
          <p:nvPr/>
        </p:nvSpPr>
        <p:spPr bwMode="auto">
          <a:xfrm>
            <a:off x="2652712" y="2590799"/>
            <a:ext cx="1226343" cy="55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 40</a:t>
            </a:r>
          </a:p>
          <a:p>
            <a:pPr algn="ctr">
              <a:defRPr/>
            </a:pPr>
            <a:r>
              <a:rPr lang="en-US" altLang="en-US" sz="1100" dirty="0" smtClean="0">
                <a:latin typeface="Arial" panose="020B0604020202020204" pitchFamily="34" charset="0"/>
              </a:rPr>
              <a:t>destinations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35" name="TextBox 65"/>
          <p:cNvSpPr txBox="1">
            <a:spLocks noChangeArrowheads="1"/>
          </p:cNvSpPr>
          <p:nvPr/>
        </p:nvSpPr>
        <p:spPr bwMode="auto">
          <a:xfrm>
            <a:off x="4089399" y="2271713"/>
            <a:ext cx="1208087" cy="55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 64</a:t>
            </a:r>
          </a:p>
          <a:p>
            <a:pPr>
              <a:defRPr/>
            </a:pPr>
            <a:r>
              <a:rPr lang="en-US" altLang="en-US" sz="1100" dirty="0" smtClean="0">
                <a:latin typeface="Arial" panose="020B0604020202020204" pitchFamily="34" charset="0"/>
              </a:rPr>
              <a:t>destinations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36" name="TextBox 66"/>
          <p:cNvSpPr txBox="1">
            <a:spLocks noChangeArrowheads="1"/>
          </p:cNvSpPr>
          <p:nvPr/>
        </p:nvSpPr>
        <p:spPr bwMode="auto">
          <a:xfrm>
            <a:off x="5508624" y="1955800"/>
            <a:ext cx="1134219" cy="563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76</a:t>
            </a:r>
          </a:p>
          <a:p>
            <a:pPr>
              <a:defRPr/>
            </a:pPr>
            <a:r>
              <a:rPr lang="en-US" altLang="en-US" sz="1100" dirty="0" smtClean="0">
                <a:latin typeface="Arial" panose="020B0604020202020204" pitchFamily="34" charset="0"/>
              </a:rPr>
              <a:t>destinations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37" name="TextBox 67"/>
          <p:cNvSpPr txBox="1">
            <a:spLocks noChangeArrowheads="1"/>
          </p:cNvSpPr>
          <p:nvPr/>
        </p:nvSpPr>
        <p:spPr bwMode="auto">
          <a:xfrm>
            <a:off x="7031037" y="1657349"/>
            <a:ext cx="1239837" cy="55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89</a:t>
            </a:r>
          </a:p>
          <a:p>
            <a:pPr>
              <a:defRPr/>
            </a:pPr>
            <a:r>
              <a:rPr lang="en-US" altLang="en-US" sz="1100" dirty="0" smtClean="0">
                <a:latin typeface="Arial" panose="020B0604020202020204" pitchFamily="34" charset="0"/>
              </a:rPr>
              <a:t>destinations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38" name="TextBox 68"/>
          <p:cNvSpPr txBox="1">
            <a:spLocks noChangeArrowheads="1"/>
          </p:cNvSpPr>
          <p:nvPr/>
        </p:nvSpPr>
        <p:spPr bwMode="auto">
          <a:xfrm>
            <a:off x="8709024" y="1319213"/>
            <a:ext cx="1390203" cy="55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101</a:t>
            </a:r>
          </a:p>
          <a:p>
            <a:pPr>
              <a:defRPr/>
            </a:pPr>
            <a:r>
              <a:rPr lang="en-US" altLang="en-US" sz="1100" dirty="0" smtClean="0">
                <a:latin typeface="Arial" panose="020B0604020202020204" pitchFamily="34" charset="0"/>
              </a:rPr>
              <a:t>destinations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651750" y="2519363"/>
            <a:ext cx="1300163" cy="3016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186488" y="2820988"/>
            <a:ext cx="1298575" cy="3032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776788" y="3197225"/>
            <a:ext cx="1108075" cy="2730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359150" y="3535363"/>
            <a:ext cx="1108075" cy="2730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820863" y="3884613"/>
            <a:ext cx="1214437" cy="315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4"/>
          <p:cNvSpPr txBox="1">
            <a:spLocks noChangeArrowheads="1"/>
          </p:cNvSpPr>
          <p:nvPr/>
        </p:nvSpPr>
        <p:spPr bwMode="auto">
          <a:xfrm>
            <a:off x="1084263" y="3911600"/>
            <a:ext cx="1009650" cy="598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04214" tIns="52107" rIns="104214" bIns="5210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l-GR" altLang="en-US" b="1" dirty="0" smtClean="0">
                <a:solidFill>
                  <a:srgbClr val="002060"/>
                </a:solidFill>
              </a:rPr>
              <a:t>     22</a:t>
            </a:r>
          </a:p>
          <a:p>
            <a:pPr algn="ctr">
              <a:defRPr/>
            </a:pPr>
            <a:r>
              <a:rPr lang="en-US" altLang="en-US" sz="1100" b="1" dirty="0" smtClean="0">
                <a:solidFill>
                  <a:srgbClr val="002060"/>
                </a:solidFill>
              </a:rPr>
              <a:t>international</a:t>
            </a:r>
            <a:endParaRPr lang="el-GR" altLang="en-US" sz="1100" b="1" dirty="0">
              <a:solidFill>
                <a:srgbClr val="002060"/>
              </a:solidFill>
            </a:endParaRPr>
          </a:p>
        </p:txBody>
      </p:sp>
      <p:sp>
        <p:nvSpPr>
          <p:cNvPr id="45" name="TextBox 64"/>
          <p:cNvSpPr txBox="1">
            <a:spLocks noChangeArrowheads="1"/>
          </p:cNvSpPr>
          <p:nvPr/>
        </p:nvSpPr>
        <p:spPr bwMode="auto">
          <a:xfrm>
            <a:off x="2686050" y="3602038"/>
            <a:ext cx="1009650" cy="59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 28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100" dirty="0">
                <a:latin typeface="Calibri" pitchFamily="34" charset="0"/>
                <a:cs typeface="Arial" charset="0"/>
              </a:rPr>
              <a:t>international</a:t>
            </a:r>
            <a:endParaRPr lang="el-GR" altLang="en-US" sz="1100" dirty="0">
              <a:latin typeface="Calibri" pitchFamily="34" charset="0"/>
              <a:cs typeface="Arial" charset="0"/>
            </a:endParaRPr>
          </a:p>
        </p:txBody>
      </p:sp>
      <p:sp>
        <p:nvSpPr>
          <p:cNvPr id="46" name="TextBox 65"/>
          <p:cNvSpPr txBox="1">
            <a:spLocks noChangeArrowheads="1"/>
          </p:cNvSpPr>
          <p:nvPr/>
        </p:nvSpPr>
        <p:spPr bwMode="auto">
          <a:xfrm>
            <a:off x="4122738" y="3282950"/>
            <a:ext cx="1011237" cy="598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 34</a:t>
            </a:r>
          </a:p>
          <a:p>
            <a:pPr>
              <a:defRPr/>
            </a:pPr>
            <a:r>
              <a:rPr lang="en-US" altLang="en-US" sz="1100" dirty="0">
                <a:latin typeface="Calibri" pitchFamily="34" charset="0"/>
                <a:cs typeface="Arial" charset="0"/>
              </a:rPr>
              <a:t>international</a:t>
            </a:r>
            <a:endParaRPr lang="el-GR" altLang="en-US" sz="1100" dirty="0">
              <a:latin typeface="Calibri" pitchFamily="34" charset="0"/>
              <a:cs typeface="Arial" charset="0"/>
            </a:endParaRPr>
          </a:p>
        </p:txBody>
      </p:sp>
      <p:sp>
        <p:nvSpPr>
          <p:cNvPr id="47" name="TextBox 66"/>
          <p:cNvSpPr txBox="1">
            <a:spLocks noChangeArrowheads="1"/>
          </p:cNvSpPr>
          <p:nvPr/>
        </p:nvSpPr>
        <p:spPr bwMode="auto">
          <a:xfrm>
            <a:off x="5541963" y="2967038"/>
            <a:ext cx="1009650" cy="59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47</a:t>
            </a:r>
          </a:p>
          <a:p>
            <a:pPr>
              <a:defRPr/>
            </a:pPr>
            <a:r>
              <a:rPr lang="en-US" altLang="en-US" sz="1100" dirty="0">
                <a:latin typeface="Calibri" pitchFamily="34" charset="0"/>
                <a:cs typeface="Arial" charset="0"/>
              </a:rPr>
              <a:t>international</a:t>
            </a:r>
            <a:endParaRPr lang="el-GR" altLang="en-US" sz="1100" dirty="0">
              <a:latin typeface="Calibri" pitchFamily="34" charset="0"/>
              <a:cs typeface="Arial" charset="0"/>
            </a:endParaRPr>
          </a:p>
        </p:txBody>
      </p:sp>
      <p:sp>
        <p:nvSpPr>
          <p:cNvPr id="48" name="TextBox 67"/>
          <p:cNvSpPr txBox="1">
            <a:spLocks noChangeArrowheads="1"/>
          </p:cNvSpPr>
          <p:nvPr/>
        </p:nvSpPr>
        <p:spPr bwMode="auto">
          <a:xfrm>
            <a:off x="7064375" y="2670175"/>
            <a:ext cx="1009650" cy="598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59</a:t>
            </a:r>
          </a:p>
          <a:p>
            <a:pPr>
              <a:defRPr/>
            </a:pPr>
            <a:r>
              <a:rPr lang="en-US" altLang="en-US" sz="1100" dirty="0">
                <a:latin typeface="Calibri" pitchFamily="34" charset="0"/>
                <a:cs typeface="Arial" charset="0"/>
              </a:rPr>
              <a:t>international</a:t>
            </a:r>
            <a:endParaRPr lang="el-GR" altLang="en-US" sz="1100" dirty="0">
              <a:latin typeface="Calibri" pitchFamily="34" charset="0"/>
              <a:cs typeface="Arial" charset="0"/>
            </a:endParaRPr>
          </a:p>
        </p:txBody>
      </p:sp>
      <p:sp>
        <p:nvSpPr>
          <p:cNvPr id="49" name="TextBox 68"/>
          <p:cNvSpPr txBox="1">
            <a:spLocks noChangeArrowheads="1"/>
          </p:cNvSpPr>
          <p:nvPr/>
        </p:nvSpPr>
        <p:spPr bwMode="auto">
          <a:xfrm>
            <a:off x="8742362" y="2332038"/>
            <a:ext cx="1140841" cy="568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104214" tIns="52107" rIns="104214" bIns="52107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l-GR" altLang="en-US" dirty="0" smtClean="0">
                <a:latin typeface="Arial" panose="020B0604020202020204" pitchFamily="34" charset="0"/>
              </a:rPr>
              <a:t>    71</a:t>
            </a:r>
          </a:p>
          <a:p>
            <a:pPr>
              <a:defRPr/>
            </a:pPr>
            <a:r>
              <a:rPr lang="en-US" altLang="en-US" sz="1100" dirty="0" smtClean="0">
                <a:latin typeface="Arial" panose="020B0604020202020204" pitchFamily="34" charset="0"/>
              </a:rPr>
              <a:t>international</a:t>
            </a:r>
            <a:endParaRPr lang="el-GR" altLang="en-US" sz="1100" dirty="0">
              <a:latin typeface="Arial" panose="020B0604020202020204" pitchFamily="34" charset="0"/>
            </a:endParaRPr>
          </a:p>
        </p:txBody>
      </p:sp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48103"/>
              </p:ext>
            </p:extLst>
          </p:nvPr>
        </p:nvGraphicFramePr>
        <p:xfrm>
          <a:off x="594172" y="2797175"/>
          <a:ext cx="9865096" cy="443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8348" y="1319213"/>
            <a:ext cx="447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E6E"/>
                </a:solidFill>
                <a:latin typeface="+mj-lt"/>
              </a:rPr>
              <a:t>Passengers &amp; Available Seats from/to Athens</a:t>
            </a:r>
          </a:p>
        </p:txBody>
      </p:sp>
    </p:spTree>
    <p:extLst>
      <p:ext uri="{BB962C8B-B14F-4D97-AF65-F5344CB8AC3E}">
        <p14:creationId xmlns:p14="http://schemas.microsoft.com/office/powerpoint/2010/main" val="3318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lIns="104306" tIns="52153" rIns="104306" bIns="52153" rtlCol="0" anchor="ctr"/>
      <a:lstStyle>
        <a:defPPr algn="ctr" eaLnBrk="1" hangingPunct="1">
          <a:defRPr sz="23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1" dirty="0" smtClean="0">
            <a:solidFill>
              <a:srgbClr val="002E6E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9627</TotalTime>
  <Words>821</Words>
  <Application>Microsoft Office PowerPoint</Application>
  <PresentationFormat>Custom</PresentationFormat>
  <Paragraphs>301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Προκλήσεις και προοπτικές αεροπορικών εταιρειών</vt:lpstr>
      <vt:lpstr>Aegean 2016</vt:lpstr>
      <vt:lpstr>18 years of challenges</vt:lpstr>
      <vt:lpstr>Aegean’s current challenges and objectives</vt:lpstr>
      <vt:lpstr>Aegean’s key levers </vt:lpstr>
      <vt:lpstr>Continuous investment in our people and training facilities</vt:lpstr>
      <vt:lpstr>Investment in Technology: customer service + efficiency</vt:lpstr>
      <vt:lpstr>Customer service recognized internationally by passengers </vt:lpstr>
      <vt:lpstr>2011-2016 Growth during the crisis:        3x more international destinations  </vt:lpstr>
      <vt:lpstr>Athens main hub + 6 other A/C bases  in Greece and Cyprus</vt:lpstr>
      <vt:lpstr>Aegean’s Evolution 2013-2016</vt:lpstr>
      <vt:lpstr>2010-2016: sustainable financial performance during crisis</vt:lpstr>
      <vt:lpstr>Growth &amp; Healthy Profitability / Cash flow</vt:lpstr>
      <vt:lpstr>Efficiency &amp; competitiveness</vt:lpstr>
      <vt:lpstr>Looking forward / back to basics: service quality + efficiency 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lntantoumis</dc:creator>
  <cp:lastModifiedBy>Gerogiannis Dimitris</cp:lastModifiedBy>
  <cp:revision>865</cp:revision>
  <cp:lastPrinted>2016-09-20T08:23:08Z</cp:lastPrinted>
  <dcterms:created xsi:type="dcterms:W3CDTF">2010-06-23T13:53:37Z</dcterms:created>
  <dcterms:modified xsi:type="dcterms:W3CDTF">2017-05-04T05:00:27Z</dcterms:modified>
</cp:coreProperties>
</file>