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73" r:id="rId4"/>
    <p:sldId id="277" r:id="rId5"/>
    <p:sldId id="305" r:id="rId6"/>
    <p:sldId id="306" r:id="rId7"/>
    <p:sldId id="309" r:id="rId8"/>
    <p:sldId id="307" r:id="rId9"/>
    <p:sldId id="30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6" autoAdjust="0"/>
    <p:restoredTop sz="94660"/>
  </p:normalViewPr>
  <p:slideViewPr>
    <p:cSldViewPr snapToGrid="0">
      <p:cViewPr varScale="1">
        <p:scale>
          <a:sx n="76" d="100"/>
          <a:sy n="76" d="100"/>
        </p:scale>
        <p:origin x="29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95122" y="1123951"/>
            <a:ext cx="7332133" cy="1778000"/>
          </a:xfrm>
        </p:spPr>
        <p:txBody>
          <a:bodyPr anchor="b">
            <a:normAutofit/>
          </a:bodyPr>
          <a:lstStyle>
            <a:lvl1pPr algn="l">
              <a:lnSpc>
                <a:spcPts val="4400"/>
              </a:lnSpc>
              <a:defRPr sz="4600"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1295122" y="2901950"/>
            <a:ext cx="7332133" cy="1031106"/>
          </a:xfrm>
        </p:spPr>
        <p:txBody>
          <a:bodyPr>
            <a:normAutofit/>
          </a:bodyPr>
          <a:lstStyle>
            <a:lvl1pPr marL="0" indent="0" algn="l">
              <a:buNone/>
              <a:defRPr sz="3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10" name="Text Placeholder 9"/>
          <p:cNvSpPr>
            <a:spLocks noGrp="1"/>
          </p:cNvSpPr>
          <p:nvPr>
            <p:ph type="body" sz="quarter" idx="11"/>
          </p:nvPr>
        </p:nvSpPr>
        <p:spPr>
          <a:xfrm>
            <a:off x="1295400" y="4314350"/>
            <a:ext cx="7334400" cy="358775"/>
          </a:xfrm>
        </p:spPr>
        <p:txBody>
          <a:bodyPr>
            <a:noAutofit/>
          </a:bodyPr>
          <a:lstStyle>
            <a:lvl1pPr>
              <a:defRPr lang="en-GB" sz="1800" kern="1200" dirty="0" smtClean="0">
                <a:solidFill>
                  <a:schemeClr val="bg1"/>
                </a:solidFill>
                <a:latin typeface="+mn-lt"/>
                <a:ea typeface="+mn-ea"/>
                <a:cs typeface="+mn-cs"/>
              </a:defRPr>
            </a:lvl1pPr>
          </a:lstStyle>
          <a:p>
            <a:pPr lvl="0"/>
            <a:r>
              <a:rPr lang="en-US" smtClean="0"/>
              <a:t>Click to edit Master text styles</a:t>
            </a:r>
          </a:p>
        </p:txBody>
      </p:sp>
      <p:sp>
        <p:nvSpPr>
          <p:cNvPr id="7" name="Date Placeholder 3"/>
          <p:cNvSpPr>
            <a:spLocks noGrp="1"/>
          </p:cNvSpPr>
          <p:nvPr>
            <p:ph type="dt" sz="half" idx="12"/>
          </p:nvPr>
        </p:nvSpPr>
        <p:spPr>
          <a:xfrm>
            <a:off x="1295400" y="3941763"/>
            <a:ext cx="7334251" cy="365125"/>
          </a:xfrm>
          <a:prstGeom prst="rect">
            <a:avLst/>
          </a:prstGeom>
        </p:spPr>
        <p:txBody>
          <a:bodyPr/>
          <a:lstStyle>
            <a:lvl1pPr>
              <a:defRPr>
                <a:solidFill>
                  <a:schemeClr val="bg1"/>
                </a:solidFill>
              </a:defRPr>
            </a:lvl1pPr>
          </a:lstStyle>
          <a:p>
            <a:fld id="{C4F6EAAE-03A1-437F-9D01-DC2F80412FC3}" type="datetimeFigureOut">
              <a:rPr lang="en-US" smtClean="0"/>
              <a:t>4/29/2017</a:t>
            </a:fld>
            <a:endParaRPr lang="en-US"/>
          </a:p>
        </p:txBody>
      </p:sp>
    </p:spTree>
    <p:extLst>
      <p:ext uri="{BB962C8B-B14F-4D97-AF65-F5344CB8AC3E}">
        <p14:creationId xmlns:p14="http://schemas.microsoft.com/office/powerpoint/2010/main" val="2516818743"/>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Divider">
    <p:spTree>
      <p:nvGrpSpPr>
        <p:cNvPr id="1" name=""/>
        <p:cNvGrpSpPr/>
        <p:nvPr/>
      </p:nvGrpSpPr>
      <p:grpSpPr>
        <a:xfrm>
          <a:off x="0" y="0"/>
          <a:ext cx="0" cy="0"/>
          <a:chOff x="0" y="0"/>
          <a:chExt cx="0" cy="0"/>
        </a:xfrm>
      </p:grpSpPr>
      <p:sp>
        <p:nvSpPr>
          <p:cNvPr id="2" name="Title 1"/>
          <p:cNvSpPr>
            <a:spLocks noGrp="1"/>
          </p:cNvSpPr>
          <p:nvPr>
            <p:ph type="ctrTitle"/>
          </p:nvPr>
        </p:nvSpPr>
        <p:spPr>
          <a:xfrm>
            <a:off x="624485" y="1508719"/>
            <a:ext cx="8651036" cy="1778000"/>
          </a:xfrm>
        </p:spPr>
        <p:txBody>
          <a:bodyPr anchor="b">
            <a:normAutofit/>
          </a:bodyPr>
          <a:lstStyle>
            <a:lvl1pPr algn="l">
              <a:lnSpc>
                <a:spcPts val="3400"/>
              </a:lnSpc>
              <a:defRPr sz="3600" b="1">
                <a:solidFill>
                  <a:schemeClr val="accent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624485" y="3286719"/>
            <a:ext cx="8651036" cy="583109"/>
          </a:xfrm>
        </p:spPr>
        <p:txBody>
          <a:bodyPr>
            <a:normAutofit/>
          </a:bodyPr>
          <a:lstStyle>
            <a:lvl1pPr marL="0" indent="0" algn="l">
              <a:lnSpc>
                <a:spcPct val="100000"/>
              </a:lnSpc>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5" name="Slide Number Placeholder 6"/>
          <p:cNvSpPr>
            <a:spLocks noGrp="1"/>
          </p:cNvSpPr>
          <p:nvPr>
            <p:ph type="sldNum" sz="quarter" idx="10"/>
          </p:nvPr>
        </p:nvSpPr>
        <p:spPr/>
        <p:txBody>
          <a:bodyPr/>
          <a:lstStyle>
            <a:lvl1pPr>
              <a:defRPr/>
            </a:lvl1pPr>
          </a:lstStyle>
          <a:p>
            <a:fld id="{FE5A32CE-2B3A-408A-B6E8-BD1E1B1F6B11}" type="slidenum">
              <a:rPr lang="en-US" smtClean="0"/>
              <a:t>‹#›</a:t>
            </a:fld>
            <a:endParaRPr lang="en-US"/>
          </a:p>
        </p:txBody>
      </p:sp>
    </p:spTree>
    <p:extLst>
      <p:ext uri="{BB962C8B-B14F-4D97-AF65-F5344CB8AC3E}">
        <p14:creationId xmlns:p14="http://schemas.microsoft.com/office/powerpoint/2010/main" val="1259227148"/>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3_Image">
    <p:spTree>
      <p:nvGrpSpPr>
        <p:cNvPr id="1" name=""/>
        <p:cNvGrpSpPr/>
        <p:nvPr/>
      </p:nvGrpSpPr>
      <p:grpSpPr>
        <a:xfrm>
          <a:off x="0" y="0"/>
          <a:ext cx="0" cy="0"/>
          <a:chOff x="0" y="0"/>
          <a:chExt cx="0" cy="0"/>
        </a:xfrm>
      </p:grpSpPr>
      <p:sp>
        <p:nvSpPr>
          <p:cNvPr id="2" name="Title 1"/>
          <p:cNvSpPr>
            <a:spLocks noGrp="1"/>
          </p:cNvSpPr>
          <p:nvPr>
            <p:ph type="ctrTitle"/>
          </p:nvPr>
        </p:nvSpPr>
        <p:spPr>
          <a:xfrm>
            <a:off x="6645472" y="2970328"/>
            <a:ext cx="5211168" cy="1778000"/>
          </a:xfrm>
        </p:spPr>
        <p:txBody>
          <a:bodyPr anchor="b">
            <a:normAutofit/>
          </a:bodyPr>
          <a:lstStyle>
            <a:lvl1pPr algn="l">
              <a:lnSpc>
                <a:spcPts val="3400"/>
              </a:lnSpc>
              <a:defRPr sz="3600" b="1">
                <a:solidFill>
                  <a:schemeClr val="accent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6645472" y="4748328"/>
            <a:ext cx="5211168" cy="583109"/>
          </a:xfrm>
        </p:spPr>
        <p:txBody>
          <a:bodyPr>
            <a:normAutofit/>
          </a:bodyPr>
          <a:lstStyle>
            <a:lvl1pPr marL="0" indent="0" algn="l">
              <a:lnSpc>
                <a:spcPct val="100000"/>
              </a:lnSpc>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4" name="Slide Number Placeholder 6"/>
          <p:cNvSpPr>
            <a:spLocks noGrp="1"/>
          </p:cNvSpPr>
          <p:nvPr>
            <p:ph type="sldNum" sz="quarter" idx="10"/>
          </p:nvPr>
        </p:nvSpPr>
        <p:spPr/>
        <p:txBody>
          <a:bodyPr/>
          <a:lstStyle>
            <a:lvl1pPr>
              <a:defRPr/>
            </a:lvl1pPr>
          </a:lstStyle>
          <a:p>
            <a:fld id="{FE5A32CE-2B3A-408A-B6E8-BD1E1B1F6B11}" type="slidenum">
              <a:rPr lang="en-US" smtClean="0"/>
              <a:t>‹#›</a:t>
            </a:fld>
            <a:endParaRPr lang="en-US"/>
          </a:p>
        </p:txBody>
      </p:sp>
    </p:spTree>
    <p:extLst>
      <p:ext uri="{BB962C8B-B14F-4D97-AF65-F5344CB8AC3E}">
        <p14:creationId xmlns:p14="http://schemas.microsoft.com/office/powerpoint/2010/main" val="3730231364"/>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Bullets">
    <p:spTree>
      <p:nvGrpSpPr>
        <p:cNvPr id="1" name=""/>
        <p:cNvGrpSpPr/>
        <p:nvPr/>
      </p:nvGrpSpPr>
      <p:grpSpPr>
        <a:xfrm>
          <a:off x="0" y="0"/>
          <a:ext cx="0" cy="0"/>
          <a:chOff x="0" y="0"/>
          <a:chExt cx="0" cy="0"/>
        </a:xfrm>
      </p:grpSpPr>
      <p:sp>
        <p:nvSpPr>
          <p:cNvPr id="2" name="Title 1"/>
          <p:cNvSpPr>
            <a:spLocks noGrp="1"/>
          </p:cNvSpPr>
          <p:nvPr>
            <p:ph type="title"/>
          </p:nvPr>
        </p:nvSpPr>
        <p:spPr>
          <a:xfrm>
            <a:off x="524540" y="1646777"/>
            <a:ext cx="10972800" cy="1117600"/>
          </a:xfrm>
        </p:spPr>
        <p:txBody>
          <a:bodyPr/>
          <a:lstStyle>
            <a:lvl1pPr>
              <a:defRPr/>
            </a:lvl1pPr>
          </a:lstStyle>
          <a:p>
            <a:r>
              <a:rPr lang="en-US" smtClean="0"/>
              <a:t>Click to edit Master title style</a:t>
            </a:r>
            <a:endParaRPr lang="en-GB" dirty="0"/>
          </a:p>
        </p:txBody>
      </p:sp>
      <p:sp>
        <p:nvSpPr>
          <p:cNvPr id="3" name="Content Placeholder 2"/>
          <p:cNvSpPr>
            <a:spLocks noGrp="1"/>
          </p:cNvSpPr>
          <p:nvPr>
            <p:ph idx="1"/>
          </p:nvPr>
        </p:nvSpPr>
        <p:spPr>
          <a:xfrm>
            <a:off x="524540" y="2794540"/>
            <a:ext cx="10972800" cy="2729567"/>
          </a:xfrm>
        </p:spPr>
        <p:txBody>
          <a:bodyPr/>
          <a:lstStyle>
            <a:lvl1pPr marL="263525" indent="-263525">
              <a:buClr>
                <a:schemeClr val="bg2"/>
              </a:buClr>
              <a:buFont typeface="Arial" pitchFamily="34" charset="0"/>
              <a:buChar char="•"/>
              <a:defRPr sz="2400"/>
            </a:lvl1pPr>
            <a:lvl2pPr marL="541338" indent="-277813">
              <a:defRPr/>
            </a:lvl2pPr>
            <a:lvl3pPr marL="804863" indent="-263525">
              <a:defRPr/>
            </a:lvl3pPr>
            <a:lvl4pPr marL="1074738" indent="-263525">
              <a:defRPr/>
            </a:lvl4pPr>
            <a:lvl5pPr marL="1346200" indent="-271463">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6"/>
          <p:cNvSpPr>
            <a:spLocks noGrp="1"/>
          </p:cNvSpPr>
          <p:nvPr>
            <p:ph type="sldNum" sz="quarter" idx="10"/>
          </p:nvPr>
        </p:nvSpPr>
        <p:spPr>
          <a:xfrm>
            <a:off x="452967" y="6397626"/>
            <a:ext cx="459317" cy="365125"/>
          </a:xfrm>
        </p:spPr>
        <p:txBody>
          <a:bodyPr/>
          <a:lstStyle>
            <a:lvl1pPr>
              <a:defRPr/>
            </a:lvl1pPr>
          </a:lstStyle>
          <a:p>
            <a:fld id="{FE5A32CE-2B3A-408A-B6E8-BD1E1B1F6B11}" type="slidenum">
              <a:rPr lang="en-US" smtClean="0"/>
              <a:t>‹#›</a:t>
            </a:fld>
            <a:endParaRPr lang="en-US"/>
          </a:p>
        </p:txBody>
      </p:sp>
    </p:spTree>
    <p:extLst>
      <p:ext uri="{BB962C8B-B14F-4D97-AF65-F5344CB8AC3E}">
        <p14:creationId xmlns:p14="http://schemas.microsoft.com/office/powerpoint/2010/main" val="2752852908"/>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2967" y="1863594"/>
            <a:ext cx="10972800" cy="1117600"/>
          </a:xfrm>
        </p:spPr>
        <p:txBody>
          <a:bodyPr/>
          <a:lstStyle>
            <a:lvl1pPr>
              <a:defRPr/>
            </a:lvl1pPr>
          </a:lstStyle>
          <a:p>
            <a:r>
              <a:rPr lang="en-US" smtClean="0"/>
              <a:t>Click to edit Master title style</a:t>
            </a:r>
            <a:endParaRPr lang="en-GB" dirty="0"/>
          </a:p>
        </p:txBody>
      </p:sp>
      <p:sp>
        <p:nvSpPr>
          <p:cNvPr id="3" name="Content Placeholder 2"/>
          <p:cNvSpPr>
            <a:spLocks noGrp="1"/>
          </p:cNvSpPr>
          <p:nvPr>
            <p:ph idx="1"/>
          </p:nvPr>
        </p:nvSpPr>
        <p:spPr>
          <a:xfrm>
            <a:off x="452967" y="3011357"/>
            <a:ext cx="10972800" cy="30029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6"/>
          <p:cNvSpPr>
            <a:spLocks noGrp="1"/>
          </p:cNvSpPr>
          <p:nvPr>
            <p:ph type="sldNum" sz="quarter" idx="10"/>
          </p:nvPr>
        </p:nvSpPr>
        <p:spPr>
          <a:xfrm>
            <a:off x="452967" y="6397626"/>
            <a:ext cx="459317" cy="365125"/>
          </a:xfrm>
        </p:spPr>
        <p:txBody>
          <a:bodyPr/>
          <a:lstStyle>
            <a:lvl1pPr>
              <a:defRPr/>
            </a:lvl1pPr>
          </a:lstStyle>
          <a:p>
            <a:fld id="{FE5A32CE-2B3A-408A-B6E8-BD1E1B1F6B11}" type="slidenum">
              <a:rPr lang="en-US" smtClean="0"/>
              <a:t>‹#›</a:t>
            </a:fld>
            <a:endParaRPr lang="en-US"/>
          </a:p>
        </p:txBody>
      </p:sp>
    </p:spTree>
    <p:extLst>
      <p:ext uri="{BB962C8B-B14F-4D97-AF65-F5344CB8AC3E}">
        <p14:creationId xmlns:p14="http://schemas.microsoft.com/office/powerpoint/2010/main" val="545801549"/>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 No Cor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6"/>
          <p:cNvSpPr>
            <a:spLocks noGrp="1"/>
          </p:cNvSpPr>
          <p:nvPr>
            <p:ph type="sldNum" sz="quarter" idx="10"/>
          </p:nvPr>
        </p:nvSpPr>
        <p:spPr>
          <a:xfrm>
            <a:off x="452967" y="6397626"/>
            <a:ext cx="459317" cy="365125"/>
          </a:xfrm>
        </p:spPr>
        <p:txBody>
          <a:bodyPr/>
          <a:lstStyle>
            <a:lvl1pPr>
              <a:defRPr/>
            </a:lvl1pPr>
          </a:lstStyle>
          <a:p>
            <a:fld id="{FE5A32CE-2B3A-408A-B6E8-BD1E1B1F6B11}" type="slidenum">
              <a:rPr lang="en-US" smtClean="0"/>
              <a:t>‹#›</a:t>
            </a:fld>
            <a:endParaRPr lang="en-US"/>
          </a:p>
        </p:txBody>
      </p:sp>
    </p:spTree>
    <p:extLst>
      <p:ext uri="{BB962C8B-B14F-4D97-AF65-F5344CB8AC3E}">
        <p14:creationId xmlns:p14="http://schemas.microsoft.com/office/powerpoint/2010/main" val="2342008814"/>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 Dark Backgroun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Slide Number Placeholder 6"/>
          <p:cNvSpPr>
            <a:spLocks noGrp="1"/>
          </p:cNvSpPr>
          <p:nvPr>
            <p:ph type="sldNum" sz="quarter" idx="10"/>
          </p:nvPr>
        </p:nvSpPr>
        <p:spPr>
          <a:xfrm>
            <a:off x="457200" y="6397626"/>
            <a:ext cx="450851" cy="365125"/>
          </a:xfrm>
        </p:spPr>
        <p:txBody>
          <a:bodyPr/>
          <a:lstStyle>
            <a:lvl1pPr>
              <a:defRPr/>
            </a:lvl1pPr>
          </a:lstStyle>
          <a:p>
            <a:fld id="{FE5A32CE-2B3A-408A-B6E8-BD1E1B1F6B11}" type="slidenum">
              <a:rPr lang="en-US" smtClean="0"/>
              <a:t>‹#›</a:t>
            </a:fld>
            <a:endParaRPr lang="en-US"/>
          </a:p>
        </p:txBody>
      </p:sp>
      <p:sp>
        <p:nvSpPr>
          <p:cNvPr id="6" name="Footer Placeholder 7"/>
          <p:cNvSpPr>
            <a:spLocks noGrp="1"/>
          </p:cNvSpPr>
          <p:nvPr>
            <p:ph type="ftr" sz="quarter" idx="11"/>
          </p:nvPr>
        </p:nvSpPr>
        <p:spPr>
          <a:xfrm>
            <a:off x="772585" y="6397626"/>
            <a:ext cx="6047316" cy="365125"/>
          </a:xfrm>
          <a:prstGeom prst="rect">
            <a:avLst/>
          </a:prstGeom>
        </p:spPr>
        <p:txBody>
          <a:bodyPr/>
          <a:lstStyle>
            <a:lvl1pPr>
              <a:defRPr/>
            </a:lvl1pPr>
          </a:lstStyle>
          <a:p>
            <a:endParaRPr lang="en-US"/>
          </a:p>
        </p:txBody>
      </p:sp>
    </p:spTree>
    <p:extLst>
      <p:ext uri="{BB962C8B-B14F-4D97-AF65-F5344CB8AC3E}">
        <p14:creationId xmlns:p14="http://schemas.microsoft.com/office/powerpoint/2010/main" val="3516138826"/>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1" y="1646778"/>
            <a:ext cx="10972800" cy="1117600"/>
          </a:xfrm>
        </p:spPr>
        <p:txBody>
          <a:bodyPr/>
          <a:lstStyle>
            <a:lvl1pPr>
              <a:defRPr/>
            </a:lvl1pPr>
          </a:lstStyle>
          <a:p>
            <a:r>
              <a:rPr lang="en-US" smtClean="0"/>
              <a:t>Click to edit Master title style</a:t>
            </a:r>
            <a:endParaRPr lang="en-GB" dirty="0"/>
          </a:p>
        </p:txBody>
      </p:sp>
      <p:sp>
        <p:nvSpPr>
          <p:cNvPr id="11" name="Content Placeholder 10"/>
          <p:cNvSpPr>
            <a:spLocks noGrp="1"/>
          </p:cNvSpPr>
          <p:nvPr>
            <p:ph sz="quarter" idx="10"/>
          </p:nvPr>
        </p:nvSpPr>
        <p:spPr>
          <a:xfrm>
            <a:off x="459319" y="2792954"/>
            <a:ext cx="5435620" cy="3259056"/>
          </a:xfrm>
        </p:spPr>
        <p:txBody>
          <a:bodyPr>
            <a:normAutofit/>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3" name="Content Placeholder 12"/>
          <p:cNvSpPr>
            <a:spLocks noGrp="1"/>
          </p:cNvSpPr>
          <p:nvPr>
            <p:ph sz="quarter" idx="11"/>
          </p:nvPr>
        </p:nvSpPr>
        <p:spPr>
          <a:xfrm>
            <a:off x="5996519" y="2792954"/>
            <a:ext cx="5437716" cy="3259056"/>
          </a:xfrm>
        </p:spPr>
        <p:txBody>
          <a:bodyPr>
            <a:normAutofit/>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sz="quarter" idx="12"/>
          </p:nvPr>
        </p:nvSpPr>
        <p:spPr/>
        <p:txBody>
          <a:bodyPr/>
          <a:lstStyle>
            <a:lvl1pPr>
              <a:defRPr/>
            </a:lvl1pPr>
          </a:lstStyle>
          <a:p>
            <a:fld id="{FE5A32CE-2B3A-408A-B6E8-BD1E1B1F6B11}" type="slidenum">
              <a:rPr lang="en-US" smtClean="0"/>
              <a:t>‹#›</a:t>
            </a:fld>
            <a:endParaRPr lang="en-US"/>
          </a:p>
        </p:txBody>
      </p:sp>
    </p:spTree>
    <p:extLst>
      <p:ext uri="{BB962C8B-B14F-4D97-AF65-F5344CB8AC3E}">
        <p14:creationId xmlns:p14="http://schemas.microsoft.com/office/powerpoint/2010/main" val="417536983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wo Content - Dark Background">
    <p:spTree>
      <p:nvGrpSpPr>
        <p:cNvPr id="1" name=""/>
        <p:cNvGrpSpPr/>
        <p:nvPr/>
      </p:nvGrpSpPr>
      <p:grpSpPr>
        <a:xfrm>
          <a:off x="0" y="0"/>
          <a:ext cx="0" cy="0"/>
          <a:chOff x="0" y="0"/>
          <a:chExt cx="0" cy="0"/>
        </a:xfrm>
      </p:grpSpPr>
      <p:sp>
        <p:nvSpPr>
          <p:cNvPr id="2" name="Title 1"/>
          <p:cNvSpPr>
            <a:spLocks noGrp="1"/>
          </p:cNvSpPr>
          <p:nvPr>
            <p:ph type="title"/>
          </p:nvPr>
        </p:nvSpPr>
        <p:spPr>
          <a:xfrm>
            <a:off x="457201" y="1637351"/>
            <a:ext cx="10972800" cy="1117600"/>
          </a:xfrm>
        </p:spPr>
        <p:txBody>
          <a:bodyPr/>
          <a:lstStyle>
            <a:lvl1pPr>
              <a:defRPr/>
            </a:lvl1pPr>
          </a:lstStyle>
          <a:p>
            <a:r>
              <a:rPr lang="en-US" smtClean="0"/>
              <a:t>Click to edit Master title style</a:t>
            </a:r>
            <a:endParaRPr lang="en-GB" dirty="0"/>
          </a:p>
        </p:txBody>
      </p:sp>
      <p:sp>
        <p:nvSpPr>
          <p:cNvPr id="11" name="Content Placeholder 10"/>
          <p:cNvSpPr>
            <a:spLocks noGrp="1"/>
          </p:cNvSpPr>
          <p:nvPr>
            <p:ph sz="quarter" idx="10"/>
          </p:nvPr>
        </p:nvSpPr>
        <p:spPr>
          <a:xfrm>
            <a:off x="459319" y="2783527"/>
            <a:ext cx="5435620" cy="3259056"/>
          </a:xfrm>
        </p:spPr>
        <p:txBody>
          <a:bodyPr>
            <a:normAutofit/>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3" name="Content Placeholder 12"/>
          <p:cNvSpPr>
            <a:spLocks noGrp="1"/>
          </p:cNvSpPr>
          <p:nvPr>
            <p:ph sz="quarter" idx="11"/>
          </p:nvPr>
        </p:nvSpPr>
        <p:spPr>
          <a:xfrm>
            <a:off x="5996519" y="2783527"/>
            <a:ext cx="5437716" cy="3259056"/>
          </a:xfrm>
        </p:spPr>
        <p:txBody>
          <a:bodyPr>
            <a:normAutofit/>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6"/>
          <p:cNvSpPr>
            <a:spLocks noGrp="1"/>
          </p:cNvSpPr>
          <p:nvPr>
            <p:ph type="sldNum" sz="quarter" idx="12"/>
          </p:nvPr>
        </p:nvSpPr>
        <p:spPr/>
        <p:txBody>
          <a:bodyPr/>
          <a:lstStyle>
            <a:lvl1pPr>
              <a:defRPr/>
            </a:lvl1pPr>
          </a:lstStyle>
          <a:p>
            <a:fld id="{FE5A32CE-2B3A-408A-B6E8-BD1E1B1F6B11}" type="slidenum">
              <a:rPr lang="en-US" smtClean="0"/>
              <a:t>‹#›</a:t>
            </a:fld>
            <a:endParaRPr lang="en-US"/>
          </a:p>
        </p:txBody>
      </p:sp>
    </p:spTree>
    <p:extLst>
      <p:ext uri="{BB962C8B-B14F-4D97-AF65-F5344CB8AC3E}">
        <p14:creationId xmlns:p14="http://schemas.microsoft.com/office/powerpoint/2010/main" val="384127639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1">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86833" y="327025"/>
            <a:ext cx="10972800" cy="111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a:t>
            </a:r>
            <a:br>
              <a:rPr lang="en-US" altLang="en-US" smtClean="0"/>
            </a:br>
            <a:r>
              <a:rPr lang="en-US" altLang="en-US" smtClean="0"/>
              <a:t>MASTER TITLE STYLE</a:t>
            </a:r>
            <a:endParaRPr lang="en-GB" altLang="en-US" smtClean="0"/>
          </a:p>
        </p:txBody>
      </p:sp>
      <p:sp>
        <p:nvSpPr>
          <p:cNvPr id="1027" name="Text Placeholder 2"/>
          <p:cNvSpPr>
            <a:spLocks noGrp="1"/>
          </p:cNvSpPr>
          <p:nvPr>
            <p:ph type="body" idx="1"/>
          </p:nvPr>
        </p:nvSpPr>
        <p:spPr bwMode="auto">
          <a:xfrm>
            <a:off x="486833" y="147478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6" name="Slide Number Placeholder 5"/>
          <p:cNvSpPr>
            <a:spLocks noGrp="1"/>
          </p:cNvSpPr>
          <p:nvPr>
            <p:ph type="sldNum" sz="quarter" idx="4"/>
          </p:nvPr>
        </p:nvSpPr>
        <p:spPr>
          <a:xfrm>
            <a:off x="457201" y="6397626"/>
            <a:ext cx="455084" cy="365125"/>
          </a:xfrm>
          <a:prstGeom prst="rect">
            <a:avLst/>
          </a:prstGeom>
        </p:spPr>
        <p:txBody>
          <a:bodyPr vert="horz" wrap="square" lIns="0" tIns="45720" rIns="0" bIns="45720" numCol="1" anchor="ctr" anchorCtr="0" compatLnSpc="1">
            <a:prstTxWarp prst="textNoShape">
              <a:avLst/>
            </a:prstTxWarp>
          </a:bodyPr>
          <a:lstStyle>
            <a:lvl1pPr algn="l">
              <a:defRPr sz="1200"/>
            </a:lvl1pPr>
          </a:lstStyle>
          <a:p>
            <a:fld id="{FE5A32CE-2B3A-408A-B6E8-BD1E1B1F6B11}" type="slidenum">
              <a:rPr lang="en-US" smtClean="0"/>
              <a:t>‹#›</a:t>
            </a:fld>
            <a:endParaRPr lang="en-US"/>
          </a:p>
        </p:txBody>
      </p:sp>
      <p:pic>
        <p:nvPicPr>
          <p:cNvPr id="1032" name="Picture 47" descr="L:\Publications team\  Annie PC work\SITA Equant LOGOS\sitawhitegif.gif"/>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703984" y="6405564"/>
            <a:ext cx="1488016"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13824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ransition>
    <p:wipe dir="r"/>
  </p:transition>
  <p:timing>
    <p:tnLst>
      <p:par>
        <p:cTn id="1" dur="indefinite" restart="never" nodeType="tmRoot"/>
      </p:par>
    </p:tnLst>
  </p:timing>
  <p:txStyles>
    <p:titleStyle>
      <a:lvl1pPr algn="l" rtl="0" eaLnBrk="1" fontAlgn="base" hangingPunct="1">
        <a:lnSpc>
          <a:spcPts val="4000"/>
        </a:lnSpc>
        <a:spcBef>
          <a:spcPct val="0"/>
        </a:spcBef>
        <a:spcAft>
          <a:spcPct val="0"/>
        </a:spcAft>
        <a:defRPr sz="3200" kern="1200">
          <a:solidFill>
            <a:schemeClr val="accent1"/>
          </a:solidFill>
          <a:latin typeface="+mj-lt"/>
          <a:ea typeface="+mj-ea"/>
          <a:cs typeface="+mj-cs"/>
        </a:defRPr>
      </a:lvl1pPr>
      <a:lvl2pPr algn="l" rtl="0" eaLnBrk="1" fontAlgn="base" hangingPunct="1">
        <a:lnSpc>
          <a:spcPts val="4000"/>
        </a:lnSpc>
        <a:spcBef>
          <a:spcPct val="0"/>
        </a:spcBef>
        <a:spcAft>
          <a:spcPct val="0"/>
        </a:spcAft>
        <a:defRPr sz="3200">
          <a:solidFill>
            <a:schemeClr val="accent1"/>
          </a:solidFill>
          <a:latin typeface="Arial" charset="0"/>
        </a:defRPr>
      </a:lvl2pPr>
      <a:lvl3pPr algn="l" rtl="0" eaLnBrk="1" fontAlgn="base" hangingPunct="1">
        <a:lnSpc>
          <a:spcPts val="4000"/>
        </a:lnSpc>
        <a:spcBef>
          <a:spcPct val="0"/>
        </a:spcBef>
        <a:spcAft>
          <a:spcPct val="0"/>
        </a:spcAft>
        <a:defRPr sz="3200">
          <a:solidFill>
            <a:schemeClr val="accent1"/>
          </a:solidFill>
          <a:latin typeface="Arial" charset="0"/>
        </a:defRPr>
      </a:lvl3pPr>
      <a:lvl4pPr algn="l" rtl="0" eaLnBrk="1" fontAlgn="base" hangingPunct="1">
        <a:lnSpc>
          <a:spcPts val="4000"/>
        </a:lnSpc>
        <a:spcBef>
          <a:spcPct val="0"/>
        </a:spcBef>
        <a:spcAft>
          <a:spcPct val="0"/>
        </a:spcAft>
        <a:defRPr sz="3200">
          <a:solidFill>
            <a:schemeClr val="accent1"/>
          </a:solidFill>
          <a:latin typeface="Arial" charset="0"/>
        </a:defRPr>
      </a:lvl4pPr>
      <a:lvl5pPr algn="l" rtl="0" eaLnBrk="1" fontAlgn="base" hangingPunct="1">
        <a:lnSpc>
          <a:spcPts val="4000"/>
        </a:lnSpc>
        <a:spcBef>
          <a:spcPct val="0"/>
        </a:spcBef>
        <a:spcAft>
          <a:spcPct val="0"/>
        </a:spcAft>
        <a:defRPr sz="3200">
          <a:solidFill>
            <a:schemeClr val="accent1"/>
          </a:solidFill>
          <a:latin typeface="Arial" charset="0"/>
        </a:defRPr>
      </a:lvl5pPr>
      <a:lvl6pPr marL="457200" algn="l" rtl="0" eaLnBrk="1" fontAlgn="base" hangingPunct="1">
        <a:lnSpc>
          <a:spcPts val="4000"/>
        </a:lnSpc>
        <a:spcBef>
          <a:spcPct val="0"/>
        </a:spcBef>
        <a:spcAft>
          <a:spcPct val="0"/>
        </a:spcAft>
        <a:defRPr sz="3200">
          <a:solidFill>
            <a:schemeClr val="accent1"/>
          </a:solidFill>
          <a:latin typeface="Arial" charset="0"/>
        </a:defRPr>
      </a:lvl6pPr>
      <a:lvl7pPr marL="914400" algn="l" rtl="0" eaLnBrk="1" fontAlgn="base" hangingPunct="1">
        <a:lnSpc>
          <a:spcPts val="4000"/>
        </a:lnSpc>
        <a:spcBef>
          <a:spcPct val="0"/>
        </a:spcBef>
        <a:spcAft>
          <a:spcPct val="0"/>
        </a:spcAft>
        <a:defRPr sz="3200">
          <a:solidFill>
            <a:schemeClr val="accent1"/>
          </a:solidFill>
          <a:latin typeface="Arial" charset="0"/>
        </a:defRPr>
      </a:lvl7pPr>
      <a:lvl8pPr marL="1371600" algn="l" rtl="0" eaLnBrk="1" fontAlgn="base" hangingPunct="1">
        <a:lnSpc>
          <a:spcPts val="4000"/>
        </a:lnSpc>
        <a:spcBef>
          <a:spcPct val="0"/>
        </a:spcBef>
        <a:spcAft>
          <a:spcPct val="0"/>
        </a:spcAft>
        <a:defRPr sz="3200">
          <a:solidFill>
            <a:schemeClr val="accent1"/>
          </a:solidFill>
          <a:latin typeface="Arial" charset="0"/>
        </a:defRPr>
      </a:lvl8pPr>
      <a:lvl9pPr marL="1828800" algn="l" rtl="0" eaLnBrk="1" fontAlgn="base" hangingPunct="1">
        <a:lnSpc>
          <a:spcPts val="4000"/>
        </a:lnSpc>
        <a:spcBef>
          <a:spcPct val="0"/>
        </a:spcBef>
        <a:spcAft>
          <a:spcPct val="0"/>
        </a:spcAft>
        <a:defRPr sz="3200">
          <a:solidFill>
            <a:schemeClr val="accent1"/>
          </a:solidFill>
          <a:latin typeface="Arial" charset="0"/>
        </a:defRPr>
      </a:lvl9pPr>
    </p:titleStyle>
    <p:bodyStyle>
      <a:lvl1pPr algn="l" rtl="0" eaLnBrk="1" fontAlgn="base" hangingPunct="1">
        <a:spcBef>
          <a:spcPct val="20000"/>
        </a:spcBef>
        <a:spcAft>
          <a:spcPct val="0"/>
        </a:spcAft>
        <a:buFont typeface="Arial" panose="020B0604020202020204" pitchFamily="34" charset="0"/>
        <a:defRPr sz="2800" kern="1200">
          <a:solidFill>
            <a:schemeClr val="tx1"/>
          </a:solidFill>
          <a:latin typeface="+mn-lt"/>
          <a:ea typeface="+mn-ea"/>
          <a:cs typeface="+mn-cs"/>
        </a:defRPr>
      </a:lvl1pPr>
      <a:lvl2pPr marL="266700" indent="-266700" algn="l" rtl="0" eaLnBrk="1" fontAlgn="base" hangingPunct="1">
        <a:spcBef>
          <a:spcPct val="20000"/>
        </a:spcBef>
        <a:spcAft>
          <a:spcPct val="0"/>
        </a:spcAft>
        <a:buClr>
          <a:schemeClr val="bg2"/>
        </a:buClr>
        <a:buFont typeface="Arial" panose="020B0604020202020204" pitchFamily="34" charset="0"/>
        <a:buChar char="•"/>
        <a:defRPr sz="2400" kern="1200">
          <a:solidFill>
            <a:schemeClr val="tx1"/>
          </a:solidFill>
          <a:latin typeface="+mn-lt"/>
          <a:ea typeface="+mn-ea"/>
          <a:cs typeface="+mn-cs"/>
        </a:defRPr>
      </a:lvl2pPr>
      <a:lvl3pPr marL="542925" indent="-276225" algn="l" rtl="0" eaLnBrk="1" fontAlgn="base" hangingPunct="1">
        <a:spcBef>
          <a:spcPct val="20000"/>
        </a:spcBef>
        <a:spcAft>
          <a:spcPct val="0"/>
        </a:spcAft>
        <a:buClr>
          <a:schemeClr val="bg2"/>
        </a:buClr>
        <a:buFont typeface="Arial" panose="020B0604020202020204" pitchFamily="34" charset="0"/>
        <a:buChar char="•"/>
        <a:defRPr sz="2000" kern="1200">
          <a:solidFill>
            <a:schemeClr val="tx1"/>
          </a:solidFill>
          <a:latin typeface="+mn-lt"/>
          <a:ea typeface="+mn-ea"/>
          <a:cs typeface="+mn-cs"/>
        </a:defRPr>
      </a:lvl3pPr>
      <a:lvl4pPr marL="809625" indent="-266700" algn="l" rtl="0" eaLnBrk="1" fontAlgn="base" hangingPunct="1">
        <a:spcBef>
          <a:spcPct val="20000"/>
        </a:spcBef>
        <a:spcAft>
          <a:spcPct val="0"/>
        </a:spcAft>
        <a:buClr>
          <a:schemeClr val="bg2"/>
        </a:buClr>
        <a:buFont typeface="Arial" panose="020B0604020202020204" pitchFamily="34" charset="0"/>
        <a:buChar char="•"/>
        <a:defRPr kern="1200">
          <a:solidFill>
            <a:schemeClr val="tx1"/>
          </a:solidFill>
          <a:latin typeface="+mn-lt"/>
          <a:ea typeface="+mn-ea"/>
          <a:cs typeface="+mn-cs"/>
        </a:defRPr>
      </a:lvl4pPr>
      <a:lvl5pPr marL="1076325" indent="-266700" algn="l" rtl="0" eaLnBrk="1" fontAlgn="base" hangingPunct="1">
        <a:spcBef>
          <a:spcPct val="20000"/>
        </a:spcBef>
        <a:spcAft>
          <a:spcPct val="0"/>
        </a:spcAft>
        <a:buClr>
          <a:schemeClr val="bg2"/>
        </a:buClr>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9326" y="1659548"/>
            <a:ext cx="8651036" cy="1778000"/>
          </a:xfrm>
        </p:spPr>
        <p:txBody>
          <a:bodyPr>
            <a:normAutofit/>
          </a:bodyPr>
          <a:lstStyle/>
          <a:p>
            <a:r>
              <a:rPr lang="en-GB" sz="5400" dirty="0" smtClean="0"/>
              <a:t>COBALT AIR</a:t>
            </a:r>
            <a:endParaRPr lang="en-US" sz="5400" dirty="0"/>
          </a:p>
        </p:txBody>
      </p:sp>
      <p:sp>
        <p:nvSpPr>
          <p:cNvPr id="3" name="Subtitle 2"/>
          <p:cNvSpPr>
            <a:spLocks noGrp="1"/>
          </p:cNvSpPr>
          <p:nvPr>
            <p:ph type="subTitle" idx="1"/>
          </p:nvPr>
        </p:nvSpPr>
        <p:spPr>
          <a:xfrm>
            <a:off x="709326" y="3437548"/>
            <a:ext cx="8651036" cy="583109"/>
          </a:xfrm>
        </p:spPr>
        <p:txBody>
          <a:bodyPr/>
          <a:lstStyle/>
          <a:p>
            <a:r>
              <a:rPr lang="en-GB" sz="3200" dirty="0" smtClean="0"/>
              <a:t>Challenges and Opportunities in Cyprus</a:t>
            </a:r>
          </a:p>
          <a:p>
            <a:endParaRPr lang="en-US" dirty="0"/>
          </a:p>
        </p:txBody>
      </p:sp>
      <p:sp>
        <p:nvSpPr>
          <p:cNvPr id="4" name="TextBox 3"/>
          <p:cNvSpPr txBox="1"/>
          <p:nvPr/>
        </p:nvSpPr>
        <p:spPr>
          <a:xfrm>
            <a:off x="8246225" y="5503025"/>
            <a:ext cx="3183775" cy="369332"/>
          </a:xfrm>
          <a:prstGeom prst="rect">
            <a:avLst/>
          </a:prstGeom>
          <a:noFill/>
        </p:spPr>
        <p:txBody>
          <a:bodyPr wrap="square" rtlCol="0">
            <a:spAutoFit/>
          </a:bodyPr>
          <a:lstStyle/>
          <a:p>
            <a:r>
              <a:rPr lang="en-GB" dirty="0" smtClean="0"/>
              <a:t>Andrew </a:t>
            </a:r>
            <a:r>
              <a:rPr lang="en-GB" dirty="0" err="1" smtClean="0"/>
              <a:t>Madar</a:t>
            </a:r>
            <a:r>
              <a:rPr lang="en-GB" dirty="0" smtClean="0"/>
              <a:t> CEO</a:t>
            </a:r>
            <a:endParaRPr lang="en-US" dirty="0"/>
          </a:p>
        </p:txBody>
      </p:sp>
    </p:spTree>
    <p:extLst>
      <p:ext uri="{BB962C8B-B14F-4D97-AF65-F5344CB8AC3E}">
        <p14:creationId xmlns:p14="http://schemas.microsoft.com/office/powerpoint/2010/main" val="1483168971"/>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9642" y="1646107"/>
            <a:ext cx="10972800" cy="1117600"/>
          </a:xfrm>
        </p:spPr>
        <p:txBody>
          <a:bodyPr/>
          <a:lstStyle/>
          <a:p>
            <a:r>
              <a:rPr lang="en-GB" dirty="0" smtClean="0"/>
              <a:t>INTRODUCTION</a:t>
            </a:r>
            <a:endParaRPr lang="en-US" dirty="0"/>
          </a:p>
        </p:txBody>
      </p:sp>
      <p:sp>
        <p:nvSpPr>
          <p:cNvPr id="3" name="Content Placeholder 2"/>
          <p:cNvSpPr>
            <a:spLocks noGrp="1"/>
          </p:cNvSpPr>
          <p:nvPr>
            <p:ph idx="1"/>
          </p:nvPr>
        </p:nvSpPr>
        <p:spPr>
          <a:xfrm>
            <a:off x="519642" y="2763707"/>
            <a:ext cx="10972800" cy="3002944"/>
          </a:xfrm>
        </p:spPr>
        <p:txBody>
          <a:bodyPr/>
          <a:lstStyle/>
          <a:p>
            <a:r>
              <a:rPr lang="en-AU" sz="2400" dirty="0"/>
              <a:t>Cobalt Air is a scheduled airline based in </a:t>
            </a:r>
            <a:r>
              <a:rPr lang="en-AU" sz="2400" dirty="0" smtClean="0"/>
              <a:t>Cyprus serving destinations in Europe and Middle East. </a:t>
            </a:r>
          </a:p>
          <a:p>
            <a:endParaRPr lang="en-GB" sz="2400" dirty="0" smtClean="0"/>
          </a:p>
          <a:p>
            <a:r>
              <a:rPr lang="en-AU" sz="2400" dirty="0"/>
              <a:t>Cobalt Air is a hybrid airline. It uses elements from both the Low Cost Carriers and Full Service Carriers cost and revenue wise. The main scope of the airline is to serve the worldwide market, initially short haul and </a:t>
            </a:r>
            <a:r>
              <a:rPr lang="en-AU" sz="2400" dirty="0" smtClean="0"/>
              <a:t>later </a:t>
            </a:r>
            <a:r>
              <a:rPr lang="en-AU" sz="2400" dirty="0"/>
              <a:t>long haul, by offering a distinct branded product.</a:t>
            </a:r>
            <a:r>
              <a:rPr lang="en-GB" sz="2400" dirty="0" smtClean="0"/>
              <a:t> </a:t>
            </a:r>
            <a:endParaRPr lang="en-US" sz="2400" dirty="0"/>
          </a:p>
        </p:txBody>
      </p:sp>
    </p:spTree>
    <p:extLst>
      <p:ext uri="{BB962C8B-B14F-4D97-AF65-F5344CB8AC3E}">
        <p14:creationId xmlns:p14="http://schemas.microsoft.com/office/powerpoint/2010/main" val="55504347"/>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Cobalt Air Main Objectives</a:t>
            </a:r>
            <a:endParaRPr lang="en-US" dirty="0"/>
          </a:p>
        </p:txBody>
      </p:sp>
      <p:sp>
        <p:nvSpPr>
          <p:cNvPr id="3" name="Content Placeholder 2"/>
          <p:cNvSpPr>
            <a:spLocks noGrp="1"/>
          </p:cNvSpPr>
          <p:nvPr>
            <p:ph idx="1"/>
          </p:nvPr>
        </p:nvSpPr>
        <p:spPr>
          <a:xfrm>
            <a:off x="452967" y="3011357"/>
            <a:ext cx="6262465" cy="3002944"/>
          </a:xfrm>
        </p:spPr>
        <p:txBody>
          <a:bodyPr/>
          <a:lstStyle/>
          <a:p>
            <a:pPr marL="342900" lvl="0" indent="-342900">
              <a:buFont typeface="Arial" panose="020B0604020202020204" pitchFamily="34" charset="0"/>
              <a:buChar char="•"/>
            </a:pPr>
            <a:r>
              <a:rPr lang="en-AU" sz="2400" dirty="0" smtClean="0"/>
              <a:t>Operational </a:t>
            </a:r>
            <a:r>
              <a:rPr lang="en-AU" sz="2400" dirty="0"/>
              <a:t>Safety</a:t>
            </a:r>
            <a:endParaRPr lang="en-US" sz="2400" dirty="0"/>
          </a:p>
          <a:p>
            <a:pPr marL="342900" lvl="0" indent="-342900">
              <a:buFont typeface="Arial" panose="020B0604020202020204" pitchFamily="34" charset="0"/>
              <a:buChar char="•"/>
            </a:pPr>
            <a:r>
              <a:rPr lang="en-AU" sz="2400" dirty="0"/>
              <a:t>Customer Satisfaction</a:t>
            </a:r>
            <a:endParaRPr lang="en-US" sz="2400" dirty="0"/>
          </a:p>
          <a:p>
            <a:pPr marL="342900" lvl="0" indent="-342900">
              <a:buFont typeface="Arial" panose="020B0604020202020204" pitchFamily="34" charset="0"/>
              <a:buChar char="•"/>
            </a:pPr>
            <a:r>
              <a:rPr lang="en-AU" sz="2400" dirty="0"/>
              <a:t>Increased Revenue through product quality and ancillary services</a:t>
            </a:r>
            <a:endParaRPr lang="en-US" sz="2400" dirty="0"/>
          </a:p>
          <a:p>
            <a:pPr marL="342900" indent="-342900">
              <a:buFont typeface="Arial" panose="020B0604020202020204" pitchFamily="34" charset="0"/>
              <a:buChar char="•"/>
            </a:pPr>
            <a:r>
              <a:rPr lang="en-AU" sz="2400" dirty="0"/>
              <a:t>Lower Direct Operating and Fixed Costs through cost cutting measures </a:t>
            </a:r>
            <a:endParaRPr lang="en-US" sz="2400" dirty="0"/>
          </a:p>
        </p:txBody>
      </p:sp>
      <p:pic>
        <p:nvPicPr>
          <p:cNvPr id="4" name="Picture 3"/>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406310" y="2422394"/>
            <a:ext cx="5453627" cy="3067665"/>
          </a:xfrm>
          <a:prstGeom prst="rect">
            <a:avLst/>
          </a:prstGeom>
        </p:spPr>
      </p:pic>
    </p:spTree>
    <p:extLst>
      <p:ext uri="{BB962C8B-B14F-4D97-AF65-F5344CB8AC3E}">
        <p14:creationId xmlns:p14="http://schemas.microsoft.com/office/powerpoint/2010/main" val="3474126514"/>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967" y="1539744"/>
            <a:ext cx="10972800" cy="1117600"/>
          </a:xfrm>
        </p:spPr>
        <p:txBody>
          <a:bodyPr/>
          <a:lstStyle/>
          <a:p>
            <a:r>
              <a:rPr lang="en-GB" dirty="0" smtClean="0"/>
              <a:t>CobaltAir Fleet and served destinations</a:t>
            </a:r>
            <a:endParaRPr lang="en-US" dirty="0"/>
          </a:p>
        </p:txBody>
      </p:sp>
      <p:sp>
        <p:nvSpPr>
          <p:cNvPr id="3" name="Content Placeholder 2"/>
          <p:cNvSpPr>
            <a:spLocks noGrp="1"/>
          </p:cNvSpPr>
          <p:nvPr>
            <p:ph idx="1"/>
          </p:nvPr>
        </p:nvSpPr>
        <p:spPr>
          <a:xfrm>
            <a:off x="452967" y="2569311"/>
            <a:ext cx="10726310" cy="803155"/>
          </a:xfrm>
        </p:spPr>
        <p:txBody>
          <a:bodyPr/>
          <a:lstStyle/>
          <a:p>
            <a:pPr lvl="0" algn="just"/>
            <a:r>
              <a:rPr lang="en-US" sz="2000" dirty="0" smtClean="0"/>
              <a:t>Currently Cobalt Air utilizes an all Airbus fleet and </a:t>
            </a:r>
            <a:r>
              <a:rPr lang="en-GB" sz="2000" dirty="0" smtClean="0"/>
              <a:t>is comprised of 2 A319,s and 4 A320’s serving 14 destinations.</a:t>
            </a:r>
            <a:endParaRPr lang="en-US" sz="2000" dirty="0" smtClean="0"/>
          </a:p>
          <a:p>
            <a:pPr lvl="0"/>
            <a:endParaRPr lang="en-GB" sz="2400" dirty="0"/>
          </a:p>
          <a:p>
            <a:pPr marL="457200" lvl="0" indent="-457200">
              <a:buFont typeface="Arial" panose="020B0604020202020204" pitchFamily="34" charset="0"/>
              <a:buChar char="•"/>
            </a:pPr>
            <a:endParaRPr lang="en-US" sz="2400" dirty="0"/>
          </a:p>
          <a:p>
            <a:endParaRPr lang="en-US" dirty="0"/>
          </a:p>
        </p:txBody>
      </p:sp>
      <p:sp>
        <p:nvSpPr>
          <p:cNvPr id="5" name="Content Placeholder 2"/>
          <p:cNvSpPr txBox="1">
            <a:spLocks/>
          </p:cNvSpPr>
          <p:nvPr/>
        </p:nvSpPr>
        <p:spPr bwMode="auto">
          <a:xfrm>
            <a:off x="1632156" y="3686911"/>
            <a:ext cx="3283974" cy="243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1" fontAlgn="base" hangingPunct="1">
              <a:spcBef>
                <a:spcPct val="20000"/>
              </a:spcBef>
              <a:spcAft>
                <a:spcPct val="0"/>
              </a:spcAft>
              <a:buFont typeface="Arial" panose="020B0604020202020204" pitchFamily="34" charset="0"/>
              <a:defRPr sz="2800" kern="1200">
                <a:solidFill>
                  <a:schemeClr val="tx1"/>
                </a:solidFill>
                <a:latin typeface="+mn-lt"/>
                <a:ea typeface="+mn-ea"/>
                <a:cs typeface="+mn-cs"/>
              </a:defRPr>
            </a:lvl1pPr>
            <a:lvl2pPr marL="266700" indent="-266700" algn="l" rtl="0" eaLnBrk="1" fontAlgn="base" hangingPunct="1">
              <a:spcBef>
                <a:spcPct val="20000"/>
              </a:spcBef>
              <a:spcAft>
                <a:spcPct val="0"/>
              </a:spcAft>
              <a:buClr>
                <a:schemeClr val="bg2"/>
              </a:buClr>
              <a:buFont typeface="Arial" panose="020B0604020202020204" pitchFamily="34" charset="0"/>
              <a:buChar char="•"/>
              <a:defRPr sz="2400" kern="1200">
                <a:solidFill>
                  <a:schemeClr val="tx1"/>
                </a:solidFill>
                <a:latin typeface="+mn-lt"/>
                <a:ea typeface="+mn-ea"/>
                <a:cs typeface="+mn-cs"/>
              </a:defRPr>
            </a:lvl2pPr>
            <a:lvl3pPr marL="542925" indent="-276225" algn="l" rtl="0" eaLnBrk="1" fontAlgn="base" hangingPunct="1">
              <a:spcBef>
                <a:spcPct val="20000"/>
              </a:spcBef>
              <a:spcAft>
                <a:spcPct val="0"/>
              </a:spcAft>
              <a:buClr>
                <a:schemeClr val="bg2"/>
              </a:buClr>
              <a:buFont typeface="Arial" panose="020B0604020202020204" pitchFamily="34" charset="0"/>
              <a:buChar char="•"/>
              <a:defRPr sz="2000" kern="1200">
                <a:solidFill>
                  <a:schemeClr val="tx1"/>
                </a:solidFill>
                <a:latin typeface="+mn-lt"/>
                <a:ea typeface="+mn-ea"/>
                <a:cs typeface="+mn-cs"/>
              </a:defRPr>
            </a:lvl3pPr>
            <a:lvl4pPr marL="809625" indent="-266700" algn="l" rtl="0" eaLnBrk="1" fontAlgn="base" hangingPunct="1">
              <a:spcBef>
                <a:spcPct val="20000"/>
              </a:spcBef>
              <a:spcAft>
                <a:spcPct val="0"/>
              </a:spcAft>
              <a:buClr>
                <a:schemeClr val="bg2"/>
              </a:buClr>
              <a:buFont typeface="Arial" panose="020B0604020202020204" pitchFamily="34" charset="0"/>
              <a:buChar char="•"/>
              <a:defRPr kern="1200">
                <a:solidFill>
                  <a:schemeClr val="tx1"/>
                </a:solidFill>
                <a:latin typeface="+mn-lt"/>
                <a:ea typeface="+mn-ea"/>
                <a:cs typeface="+mn-cs"/>
              </a:defRPr>
            </a:lvl4pPr>
            <a:lvl5pPr marL="1076325" indent="-266700" algn="l" rtl="0" eaLnBrk="1" fontAlgn="base" hangingPunct="1">
              <a:spcBef>
                <a:spcPct val="20000"/>
              </a:spcBef>
              <a:spcAft>
                <a:spcPct val="0"/>
              </a:spcAft>
              <a:buClr>
                <a:schemeClr val="bg2"/>
              </a:buClr>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GB" sz="1800" dirty="0" smtClean="0"/>
              <a:t>ATH (Athens Greece)</a:t>
            </a:r>
          </a:p>
          <a:p>
            <a:pPr lvl="1"/>
            <a:r>
              <a:rPr lang="en-GB" sz="1800" dirty="0" smtClean="0"/>
              <a:t>SKG (Salonica Greece)</a:t>
            </a:r>
          </a:p>
          <a:p>
            <a:pPr lvl="1"/>
            <a:r>
              <a:rPr lang="en-GB" sz="1800" dirty="0" smtClean="0"/>
              <a:t>HER (Heraklion Greece)</a:t>
            </a:r>
          </a:p>
          <a:p>
            <a:pPr lvl="1"/>
            <a:r>
              <a:rPr lang="en-GB" sz="1800" dirty="0" smtClean="0"/>
              <a:t>CHQ (Chania Greece)</a:t>
            </a:r>
          </a:p>
          <a:p>
            <a:pPr lvl="1"/>
            <a:r>
              <a:rPr lang="en-GB" sz="1800" dirty="0" smtClean="0"/>
              <a:t>STN (Stansted London UK)</a:t>
            </a:r>
          </a:p>
          <a:p>
            <a:pPr lvl="1"/>
            <a:r>
              <a:rPr lang="en-GB" sz="1800" dirty="0" smtClean="0"/>
              <a:t>MAN (Manchester UK)</a:t>
            </a:r>
          </a:p>
          <a:p>
            <a:pPr lvl="1"/>
            <a:r>
              <a:rPr lang="en-GB" sz="1800" dirty="0" smtClean="0"/>
              <a:t>BHX (Birmingham UK)</a:t>
            </a:r>
          </a:p>
          <a:p>
            <a:pPr lvl="1"/>
            <a:endParaRPr lang="en-GB" sz="1800" dirty="0" smtClean="0"/>
          </a:p>
          <a:p>
            <a:pPr lvl="1"/>
            <a:endParaRPr lang="en-US" dirty="0"/>
          </a:p>
        </p:txBody>
      </p:sp>
      <p:sp>
        <p:nvSpPr>
          <p:cNvPr id="6" name="Content Placeholder 2"/>
          <p:cNvSpPr txBox="1">
            <a:spLocks/>
          </p:cNvSpPr>
          <p:nvPr/>
        </p:nvSpPr>
        <p:spPr bwMode="auto">
          <a:xfrm>
            <a:off x="6203473" y="3686911"/>
            <a:ext cx="3283974" cy="2422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1" fontAlgn="base" hangingPunct="1">
              <a:spcBef>
                <a:spcPct val="20000"/>
              </a:spcBef>
              <a:spcAft>
                <a:spcPct val="0"/>
              </a:spcAft>
              <a:buFont typeface="Arial" panose="020B0604020202020204" pitchFamily="34" charset="0"/>
              <a:defRPr sz="2800" kern="1200">
                <a:solidFill>
                  <a:schemeClr val="tx1"/>
                </a:solidFill>
                <a:latin typeface="+mn-lt"/>
                <a:ea typeface="+mn-ea"/>
                <a:cs typeface="+mn-cs"/>
              </a:defRPr>
            </a:lvl1pPr>
            <a:lvl2pPr marL="266700" indent="-266700" algn="l" rtl="0" eaLnBrk="1" fontAlgn="base" hangingPunct="1">
              <a:spcBef>
                <a:spcPct val="20000"/>
              </a:spcBef>
              <a:spcAft>
                <a:spcPct val="0"/>
              </a:spcAft>
              <a:buClr>
                <a:schemeClr val="bg2"/>
              </a:buClr>
              <a:buFont typeface="Arial" panose="020B0604020202020204" pitchFamily="34" charset="0"/>
              <a:buChar char="•"/>
              <a:defRPr sz="2400" kern="1200">
                <a:solidFill>
                  <a:schemeClr val="tx1"/>
                </a:solidFill>
                <a:latin typeface="+mn-lt"/>
                <a:ea typeface="+mn-ea"/>
                <a:cs typeface="+mn-cs"/>
              </a:defRPr>
            </a:lvl2pPr>
            <a:lvl3pPr marL="542925" indent="-276225" algn="l" rtl="0" eaLnBrk="1" fontAlgn="base" hangingPunct="1">
              <a:spcBef>
                <a:spcPct val="20000"/>
              </a:spcBef>
              <a:spcAft>
                <a:spcPct val="0"/>
              </a:spcAft>
              <a:buClr>
                <a:schemeClr val="bg2"/>
              </a:buClr>
              <a:buFont typeface="Arial" panose="020B0604020202020204" pitchFamily="34" charset="0"/>
              <a:buChar char="•"/>
              <a:defRPr sz="2000" kern="1200">
                <a:solidFill>
                  <a:schemeClr val="tx1"/>
                </a:solidFill>
                <a:latin typeface="+mn-lt"/>
                <a:ea typeface="+mn-ea"/>
                <a:cs typeface="+mn-cs"/>
              </a:defRPr>
            </a:lvl3pPr>
            <a:lvl4pPr marL="809625" indent="-266700" algn="l" rtl="0" eaLnBrk="1" fontAlgn="base" hangingPunct="1">
              <a:spcBef>
                <a:spcPct val="20000"/>
              </a:spcBef>
              <a:spcAft>
                <a:spcPct val="0"/>
              </a:spcAft>
              <a:buClr>
                <a:schemeClr val="bg2"/>
              </a:buClr>
              <a:buFont typeface="Arial" panose="020B0604020202020204" pitchFamily="34" charset="0"/>
              <a:buChar char="•"/>
              <a:defRPr kern="1200">
                <a:solidFill>
                  <a:schemeClr val="tx1"/>
                </a:solidFill>
                <a:latin typeface="+mn-lt"/>
                <a:ea typeface="+mn-ea"/>
                <a:cs typeface="+mn-cs"/>
              </a:defRPr>
            </a:lvl4pPr>
            <a:lvl5pPr marL="1076325" indent="-266700" algn="l" rtl="0" eaLnBrk="1" fontAlgn="base" hangingPunct="1">
              <a:spcBef>
                <a:spcPct val="20000"/>
              </a:spcBef>
              <a:spcAft>
                <a:spcPct val="0"/>
              </a:spcAft>
              <a:buClr>
                <a:schemeClr val="bg2"/>
              </a:buClr>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GB" sz="1800" dirty="0" smtClean="0"/>
              <a:t>MAD (Madrid Spain)</a:t>
            </a:r>
          </a:p>
          <a:p>
            <a:pPr lvl="1"/>
            <a:r>
              <a:rPr lang="en-GB" sz="1800" dirty="0" smtClean="0"/>
              <a:t>ZRH (Zurich Swiss)</a:t>
            </a:r>
          </a:p>
          <a:p>
            <a:pPr lvl="1"/>
            <a:r>
              <a:rPr lang="en-GB" sz="1800" dirty="0"/>
              <a:t>CDG (Paris France)</a:t>
            </a:r>
          </a:p>
          <a:p>
            <a:pPr lvl="1"/>
            <a:r>
              <a:rPr lang="en-GB" sz="1800" dirty="0"/>
              <a:t>IKA (Teheran Iran)</a:t>
            </a:r>
          </a:p>
          <a:p>
            <a:pPr lvl="1"/>
            <a:r>
              <a:rPr lang="en-GB" sz="1800" dirty="0"/>
              <a:t>TLV (Tel-Aviv Israel)</a:t>
            </a:r>
          </a:p>
          <a:p>
            <a:pPr lvl="1"/>
            <a:r>
              <a:rPr lang="en-GB" sz="1800" dirty="0"/>
              <a:t>BEY (Beirut Lebanon)</a:t>
            </a:r>
          </a:p>
          <a:p>
            <a:pPr lvl="1"/>
            <a:r>
              <a:rPr lang="en-GB" sz="1800" dirty="0"/>
              <a:t>DUB (Dublin Ireland)</a:t>
            </a:r>
          </a:p>
          <a:p>
            <a:pPr lvl="1"/>
            <a:endParaRPr lang="en-GB" sz="1800" dirty="0" smtClean="0"/>
          </a:p>
          <a:p>
            <a:pPr lvl="1"/>
            <a:endParaRPr lang="en-US" dirty="0"/>
          </a:p>
        </p:txBody>
      </p:sp>
    </p:spTree>
    <p:extLst>
      <p:ext uri="{BB962C8B-B14F-4D97-AF65-F5344CB8AC3E}">
        <p14:creationId xmlns:p14="http://schemas.microsoft.com/office/powerpoint/2010/main" val="4283412979"/>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967" y="1701362"/>
            <a:ext cx="10972800" cy="1117600"/>
          </a:xfrm>
        </p:spPr>
        <p:txBody>
          <a:bodyPr/>
          <a:lstStyle/>
          <a:p>
            <a:r>
              <a:rPr lang="en-AU" cap="all" dirty="0" smtClean="0"/>
              <a:t>opportunities and advantages</a:t>
            </a:r>
            <a:r>
              <a:rPr lang="en-US" cap="all" dirty="0"/>
              <a:t/>
            </a:r>
            <a:br>
              <a:rPr lang="en-US" cap="all" dirty="0"/>
            </a:br>
            <a:endParaRPr lang="en-US" dirty="0"/>
          </a:p>
        </p:txBody>
      </p:sp>
      <p:sp>
        <p:nvSpPr>
          <p:cNvPr id="3" name="Content Placeholder 2"/>
          <p:cNvSpPr>
            <a:spLocks noGrp="1"/>
          </p:cNvSpPr>
          <p:nvPr>
            <p:ph idx="1"/>
          </p:nvPr>
        </p:nvSpPr>
        <p:spPr>
          <a:xfrm>
            <a:off x="452967" y="2412562"/>
            <a:ext cx="10972800" cy="3581172"/>
          </a:xfrm>
        </p:spPr>
        <p:txBody>
          <a:bodyPr/>
          <a:lstStyle/>
          <a:p>
            <a:pPr marL="285750" indent="-285750">
              <a:buFont typeface="Arial" charset="0"/>
              <a:buChar char="•"/>
            </a:pPr>
            <a:r>
              <a:rPr lang="en-AU" sz="1800" dirty="0" smtClean="0"/>
              <a:t>Cyprus Political System - Stable, democratic, business friendly</a:t>
            </a:r>
          </a:p>
          <a:p>
            <a:pPr marL="285750" indent="-285750">
              <a:buFont typeface="Arial" charset="0"/>
              <a:buChar char="•"/>
            </a:pPr>
            <a:r>
              <a:rPr lang="en-AU" sz="1800" dirty="0" smtClean="0"/>
              <a:t>Population - Skilled </a:t>
            </a:r>
            <a:r>
              <a:rPr lang="en-AU" sz="1800" dirty="0"/>
              <a:t>and dynamic population.  Heavy travellers</a:t>
            </a:r>
            <a:r>
              <a:rPr lang="en-AU" sz="1800" dirty="0" smtClean="0"/>
              <a:t>!</a:t>
            </a:r>
          </a:p>
          <a:p>
            <a:pPr marL="285750" indent="-285750">
              <a:buFont typeface="Arial" charset="0"/>
              <a:buChar char="•"/>
            </a:pPr>
            <a:r>
              <a:rPr lang="en-AU" sz="1800" dirty="0" smtClean="0"/>
              <a:t>Region - Air </a:t>
            </a:r>
            <a:r>
              <a:rPr lang="en-AU" sz="1800" dirty="0"/>
              <a:t>travel </a:t>
            </a:r>
            <a:r>
              <a:rPr lang="en-AU" sz="1800" dirty="0">
                <a:solidFill>
                  <a:srgbClr val="FF0000"/>
                </a:solidFill>
              </a:rPr>
              <a:t>opportunities in the </a:t>
            </a:r>
            <a:r>
              <a:rPr lang="en-AU" sz="1800" dirty="0" smtClean="0">
                <a:solidFill>
                  <a:srgbClr val="FF0000"/>
                </a:solidFill>
              </a:rPr>
              <a:t>region</a:t>
            </a:r>
            <a:r>
              <a:rPr lang="en-AU" sz="1800" dirty="0"/>
              <a:t> </a:t>
            </a:r>
            <a:r>
              <a:rPr lang="en-AU" sz="1800" dirty="0" smtClean="0"/>
              <a:t>resulted from </a:t>
            </a:r>
            <a:r>
              <a:rPr lang="en-AU" sz="1800" dirty="0"/>
              <a:t>n</a:t>
            </a:r>
            <a:r>
              <a:rPr lang="en-AU" sz="1800" dirty="0" smtClean="0"/>
              <a:t>earby </a:t>
            </a:r>
            <a:r>
              <a:rPr lang="en-AU" sz="1800" dirty="0">
                <a:solidFill>
                  <a:srgbClr val="FF0000"/>
                </a:solidFill>
              </a:rPr>
              <a:t>political and economic instabilities </a:t>
            </a:r>
            <a:r>
              <a:rPr lang="en-US" sz="1800" dirty="0" smtClean="0"/>
              <a:t>(</a:t>
            </a:r>
            <a:r>
              <a:rPr lang="en-AU" sz="1800" dirty="0" smtClean="0"/>
              <a:t>Turkey</a:t>
            </a:r>
            <a:r>
              <a:rPr lang="en-AU" sz="1800" dirty="0"/>
              <a:t>, Egypt, Syria, etc</a:t>
            </a:r>
            <a:r>
              <a:rPr lang="en-AU" sz="1800" dirty="0" smtClean="0"/>
              <a:t>.). </a:t>
            </a:r>
            <a:r>
              <a:rPr lang="en-AU" sz="1800" dirty="0"/>
              <a:t>Redirecting investments and tourism waves to Cyprus</a:t>
            </a:r>
            <a:r>
              <a:rPr lang="en-AU" sz="1800" dirty="0" smtClean="0"/>
              <a:t>.</a:t>
            </a:r>
          </a:p>
          <a:p>
            <a:pPr marL="285750" indent="-285750">
              <a:buFont typeface="Arial" charset="0"/>
              <a:buChar char="•"/>
            </a:pPr>
            <a:r>
              <a:rPr lang="en-AU" sz="1800" dirty="0" smtClean="0"/>
              <a:t>Geography / Location - </a:t>
            </a:r>
            <a:r>
              <a:rPr lang="en-AU" sz="1800" dirty="0" smtClean="0">
                <a:solidFill>
                  <a:srgbClr val="FF0000"/>
                </a:solidFill>
              </a:rPr>
              <a:t>Cyprus </a:t>
            </a:r>
            <a:r>
              <a:rPr lang="en-AU" sz="1800" dirty="0">
                <a:solidFill>
                  <a:srgbClr val="FF0000"/>
                </a:solidFill>
              </a:rPr>
              <a:t>is ideally located </a:t>
            </a:r>
            <a:r>
              <a:rPr lang="en-AU" sz="1800" dirty="0"/>
              <a:t>in eastern Europe and just 30 minutes flight </a:t>
            </a:r>
            <a:r>
              <a:rPr lang="en-AU" sz="1800" dirty="0" smtClean="0"/>
              <a:t>from </a:t>
            </a:r>
            <a:r>
              <a:rPr lang="en-AU" sz="1800" dirty="0"/>
              <a:t>the closest port of Middle East (Lebanon). The location gives airlines operating from Cyprus an advantage in terms of serving passengers from one continent to another, using low cost short haul aircrafts. </a:t>
            </a:r>
            <a:endParaRPr lang="en-AU" sz="1800" dirty="0" smtClean="0"/>
          </a:p>
          <a:p>
            <a:pPr marL="285750" indent="-285750">
              <a:buFont typeface="Arial" charset="0"/>
              <a:buChar char="•"/>
            </a:pPr>
            <a:r>
              <a:rPr lang="en-AU" sz="1800" dirty="0" smtClean="0"/>
              <a:t>Neighbouring countries - Cypriot </a:t>
            </a:r>
            <a:r>
              <a:rPr lang="en-AU" sz="1800" dirty="0"/>
              <a:t>identity of Cobalt gives the airline an advantage of being able to make use of the </a:t>
            </a:r>
            <a:r>
              <a:rPr lang="en-AU" sz="1800" dirty="0">
                <a:solidFill>
                  <a:srgbClr val="FF0000"/>
                </a:solidFill>
              </a:rPr>
              <a:t>bilateral agreements </a:t>
            </a:r>
            <a:r>
              <a:rPr lang="en-AU" sz="1800" dirty="0"/>
              <a:t>in place, between Cyprus and third countries other than the already </a:t>
            </a:r>
            <a:r>
              <a:rPr lang="en-AU" sz="1800" dirty="0">
                <a:solidFill>
                  <a:srgbClr val="FF0000"/>
                </a:solidFill>
              </a:rPr>
              <a:t>established agreements with the EU</a:t>
            </a:r>
            <a:r>
              <a:rPr lang="en-AU" sz="1800" dirty="0" smtClean="0">
                <a:solidFill>
                  <a:srgbClr val="FF0000"/>
                </a:solidFill>
              </a:rPr>
              <a:t>.</a:t>
            </a:r>
          </a:p>
          <a:p>
            <a:pPr marL="342900" indent="-342900">
              <a:buFont typeface="Arial" charset="0"/>
              <a:buChar char="•"/>
            </a:pPr>
            <a:endParaRPr lang="en-US" sz="1800" dirty="0"/>
          </a:p>
        </p:txBody>
      </p:sp>
    </p:spTree>
    <p:extLst>
      <p:ext uri="{BB962C8B-B14F-4D97-AF65-F5344CB8AC3E}">
        <p14:creationId xmlns:p14="http://schemas.microsoft.com/office/powerpoint/2010/main" val="3888627664"/>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967" y="1426684"/>
            <a:ext cx="10972800" cy="1117600"/>
          </a:xfrm>
        </p:spPr>
        <p:txBody>
          <a:bodyPr/>
          <a:lstStyle/>
          <a:p>
            <a:r>
              <a:rPr lang="en-GB" dirty="0" smtClean="0"/>
              <a:t>COMMERCIAL CHALLENGES</a:t>
            </a:r>
            <a:endParaRPr lang="en-US" dirty="0"/>
          </a:p>
        </p:txBody>
      </p:sp>
      <p:sp>
        <p:nvSpPr>
          <p:cNvPr id="3" name="Content Placeholder 2"/>
          <p:cNvSpPr>
            <a:spLocks noGrp="1"/>
          </p:cNvSpPr>
          <p:nvPr>
            <p:ph idx="1"/>
          </p:nvPr>
        </p:nvSpPr>
        <p:spPr>
          <a:xfrm>
            <a:off x="452967" y="2417284"/>
            <a:ext cx="10972800" cy="3556236"/>
          </a:xfrm>
        </p:spPr>
        <p:txBody>
          <a:bodyPr/>
          <a:lstStyle/>
          <a:p>
            <a:pPr marL="342900" indent="-342900">
              <a:buFont typeface="Arial" panose="020B0604020202020204" pitchFamily="34" charset="0"/>
              <a:buChar char="•"/>
            </a:pPr>
            <a:r>
              <a:rPr lang="en-GB" sz="2400" dirty="0" smtClean="0"/>
              <a:t>Seasonality of Cyprus destination</a:t>
            </a:r>
          </a:p>
          <a:p>
            <a:pPr marL="609600" lvl="1" indent="-342900"/>
            <a:r>
              <a:rPr lang="en-GB" sz="2000" dirty="0" smtClean="0"/>
              <a:t>Summer </a:t>
            </a:r>
            <a:r>
              <a:rPr lang="en-GB" sz="2000" dirty="0" smtClean="0">
                <a:solidFill>
                  <a:srgbClr val="FF0000"/>
                </a:solidFill>
              </a:rPr>
              <a:t>peaks</a:t>
            </a:r>
            <a:r>
              <a:rPr lang="en-GB" sz="2000" dirty="0" smtClean="0"/>
              <a:t> and winter </a:t>
            </a:r>
            <a:r>
              <a:rPr lang="en-GB" sz="2000" dirty="0" smtClean="0">
                <a:solidFill>
                  <a:srgbClr val="FF0000"/>
                </a:solidFill>
              </a:rPr>
              <a:t>dips</a:t>
            </a:r>
            <a:r>
              <a:rPr lang="en-GB" sz="2000" dirty="0" smtClean="0"/>
              <a:t> in traffic flow, and winter </a:t>
            </a:r>
            <a:r>
              <a:rPr lang="en-GB" sz="2000" dirty="0" smtClean="0">
                <a:solidFill>
                  <a:srgbClr val="FF0000"/>
                </a:solidFill>
              </a:rPr>
              <a:t>closures.</a:t>
            </a:r>
          </a:p>
          <a:p>
            <a:pPr marL="609600" lvl="1" indent="-342900"/>
            <a:r>
              <a:rPr lang="en-GB" sz="2000" dirty="0" smtClean="0">
                <a:solidFill>
                  <a:srgbClr val="FF0000"/>
                </a:solidFill>
              </a:rPr>
              <a:t>Capacity and Quality </a:t>
            </a:r>
            <a:r>
              <a:rPr lang="en-GB" sz="2000" dirty="0" smtClean="0"/>
              <a:t>of hotels, </a:t>
            </a:r>
            <a:r>
              <a:rPr lang="en-GB" sz="2000" dirty="0" smtClean="0"/>
              <a:t>facilities </a:t>
            </a:r>
            <a:r>
              <a:rPr lang="en-GB" sz="2000" dirty="0" smtClean="0"/>
              <a:t>and accommodations.</a:t>
            </a:r>
          </a:p>
          <a:p>
            <a:pPr marL="342900" indent="-342900">
              <a:buFont typeface="Arial" panose="020B0604020202020204" pitchFamily="34" charset="0"/>
              <a:buChar char="•"/>
            </a:pPr>
            <a:r>
              <a:rPr lang="en-GB" sz="2400" dirty="0" smtClean="0"/>
              <a:t>Aerospace Restrictions</a:t>
            </a:r>
          </a:p>
          <a:p>
            <a:pPr marL="609600" lvl="1" indent="-342900"/>
            <a:r>
              <a:rPr lang="en-GB" sz="2000" dirty="0" smtClean="0">
                <a:solidFill>
                  <a:srgbClr val="FF0000"/>
                </a:solidFill>
              </a:rPr>
              <a:t>Turkey</a:t>
            </a:r>
            <a:r>
              <a:rPr lang="en-GB" sz="2000" dirty="0" smtClean="0"/>
              <a:t>’s </a:t>
            </a:r>
            <a:r>
              <a:rPr lang="en-GB" sz="2000" dirty="0"/>
              <a:t>overflight </a:t>
            </a:r>
            <a:r>
              <a:rPr lang="en-GB" sz="2000" dirty="0" smtClean="0"/>
              <a:t>ban; time and fuel penalties; Cypriot vs. non Cyprus registered aircraft.</a:t>
            </a:r>
          </a:p>
          <a:p>
            <a:pPr marL="609600" lvl="1" indent="-342900"/>
            <a:r>
              <a:rPr lang="en-GB" sz="2000" dirty="0" smtClean="0"/>
              <a:t>Routes to the east overfly </a:t>
            </a:r>
            <a:r>
              <a:rPr lang="en-GB" sz="2000" dirty="0" smtClean="0">
                <a:solidFill>
                  <a:srgbClr val="FF0000"/>
                </a:solidFill>
              </a:rPr>
              <a:t>conflict zones </a:t>
            </a:r>
            <a:r>
              <a:rPr lang="en-GB" sz="2000" dirty="0" smtClean="0"/>
              <a:t>and countries with troubled relations between them.</a:t>
            </a:r>
            <a:endParaRPr lang="en-GB" sz="2000" dirty="0"/>
          </a:p>
          <a:p>
            <a:pPr marL="342900" indent="-342900">
              <a:buFont typeface="Arial" panose="020B0604020202020204" pitchFamily="34" charset="0"/>
              <a:buChar char="•"/>
            </a:pPr>
            <a:r>
              <a:rPr lang="en-GB" sz="2400" dirty="0" smtClean="0"/>
              <a:t>Competition</a:t>
            </a:r>
          </a:p>
          <a:p>
            <a:pPr marL="609600" lvl="1" indent="-342900"/>
            <a:r>
              <a:rPr lang="en-GB" sz="2000" dirty="0" smtClean="0"/>
              <a:t>Increased competition from </a:t>
            </a:r>
            <a:r>
              <a:rPr lang="en-GB" sz="2000" dirty="0" smtClean="0">
                <a:solidFill>
                  <a:srgbClr val="FF0000"/>
                </a:solidFill>
              </a:rPr>
              <a:t>European Based Airlines</a:t>
            </a:r>
            <a:r>
              <a:rPr lang="en-GB" sz="2000" dirty="0" smtClean="0"/>
              <a:t>.</a:t>
            </a:r>
          </a:p>
          <a:p>
            <a:pPr marL="609600" lvl="1" indent="-342900"/>
            <a:r>
              <a:rPr lang="en-GB" sz="2000" dirty="0"/>
              <a:t>Strong hubs in the </a:t>
            </a:r>
            <a:r>
              <a:rPr lang="en-GB" sz="2000" dirty="0" smtClean="0"/>
              <a:t>Area</a:t>
            </a:r>
          </a:p>
        </p:txBody>
      </p:sp>
    </p:spTree>
    <p:extLst>
      <p:ext uri="{BB962C8B-B14F-4D97-AF65-F5344CB8AC3E}">
        <p14:creationId xmlns:p14="http://schemas.microsoft.com/office/powerpoint/2010/main" val="571281526"/>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967" y="1426684"/>
            <a:ext cx="10972800" cy="1117600"/>
          </a:xfrm>
        </p:spPr>
        <p:txBody>
          <a:bodyPr/>
          <a:lstStyle/>
          <a:p>
            <a:r>
              <a:rPr lang="en-GB" dirty="0" smtClean="0"/>
              <a:t>COMMERCIAL CHALLENGES</a:t>
            </a:r>
            <a:endParaRPr lang="en-US" dirty="0"/>
          </a:p>
        </p:txBody>
      </p:sp>
      <p:sp>
        <p:nvSpPr>
          <p:cNvPr id="3" name="Content Placeholder 2"/>
          <p:cNvSpPr>
            <a:spLocks noGrp="1"/>
          </p:cNvSpPr>
          <p:nvPr>
            <p:ph idx="1"/>
          </p:nvPr>
        </p:nvSpPr>
        <p:spPr>
          <a:xfrm>
            <a:off x="452967" y="2544284"/>
            <a:ext cx="10972800" cy="3556236"/>
          </a:xfrm>
        </p:spPr>
        <p:txBody>
          <a:bodyPr/>
          <a:lstStyle/>
          <a:p>
            <a:pPr marL="342900" indent="-342900">
              <a:buFont typeface="Arial" panose="020B0604020202020204" pitchFamily="34" charset="0"/>
              <a:buChar char="•"/>
            </a:pPr>
            <a:r>
              <a:rPr lang="en-GB" sz="2000" dirty="0" smtClean="0"/>
              <a:t>Non-Schengen status</a:t>
            </a:r>
          </a:p>
          <a:p>
            <a:pPr marL="609600" lvl="1" indent="-342900"/>
            <a:r>
              <a:rPr lang="en-GB" sz="1800" dirty="0" smtClean="0">
                <a:solidFill>
                  <a:srgbClr val="FF0000"/>
                </a:solidFill>
              </a:rPr>
              <a:t>Visa</a:t>
            </a:r>
            <a:r>
              <a:rPr lang="en-GB" sz="1800" dirty="0" smtClean="0"/>
              <a:t>’s to Cyprus</a:t>
            </a:r>
            <a:endParaRPr lang="en-GB" sz="1800" dirty="0"/>
          </a:p>
          <a:p>
            <a:pPr marL="342900" indent="-342900">
              <a:buFont typeface="Arial" panose="020B0604020202020204" pitchFamily="34" charset="0"/>
              <a:buChar char="•"/>
            </a:pPr>
            <a:r>
              <a:rPr lang="en-GB" sz="2000" dirty="0" smtClean="0"/>
              <a:t>Local Airports </a:t>
            </a:r>
          </a:p>
          <a:p>
            <a:pPr marL="609600" lvl="1" indent="-342900"/>
            <a:r>
              <a:rPr lang="en-GB" sz="1800" dirty="0" smtClean="0"/>
              <a:t>High Costs </a:t>
            </a:r>
            <a:r>
              <a:rPr lang="en-GB" sz="1800" dirty="0" smtClean="0">
                <a:sym typeface="Wingdings"/>
              </a:rPr>
              <a:t> Operating Costs</a:t>
            </a:r>
          </a:p>
          <a:p>
            <a:pPr marL="609600" lvl="1" indent="-342900"/>
            <a:r>
              <a:rPr lang="en-GB" sz="1800" dirty="0" smtClean="0">
                <a:sym typeface="Wingdings"/>
              </a:rPr>
              <a:t>Capacity - </a:t>
            </a:r>
            <a:r>
              <a:rPr lang="en-GB" sz="1800" dirty="0" smtClean="0">
                <a:solidFill>
                  <a:srgbClr val="FF0000"/>
                </a:solidFill>
                <a:sym typeface="Wingdings"/>
              </a:rPr>
              <a:t>Single runway</a:t>
            </a:r>
            <a:r>
              <a:rPr lang="en-GB" sz="1800" dirty="0" smtClean="0">
                <a:sym typeface="Wingdings"/>
              </a:rPr>
              <a:t>; Passenger areas, Jetways</a:t>
            </a:r>
          </a:p>
          <a:p>
            <a:pPr marL="609600" lvl="1" indent="-342900"/>
            <a:r>
              <a:rPr lang="en-GB" sz="1800" dirty="0" smtClean="0">
                <a:sym typeface="Wingdings"/>
              </a:rPr>
              <a:t>Facilities - No airport hotel, minimal shopping / restaurants</a:t>
            </a:r>
            <a:endParaRPr lang="en-GB" dirty="0" smtClean="0"/>
          </a:p>
          <a:p>
            <a:pPr marL="342900" indent="-342900">
              <a:buFont typeface="Arial" panose="020B0604020202020204" pitchFamily="34" charset="0"/>
              <a:buChar char="•"/>
            </a:pPr>
            <a:r>
              <a:rPr lang="en-GB" sz="2000" dirty="0"/>
              <a:t>T</a:t>
            </a:r>
            <a:r>
              <a:rPr lang="en-GB" sz="2000" dirty="0" smtClean="0"/>
              <a:t>ransportation from/to airport </a:t>
            </a:r>
            <a:r>
              <a:rPr lang="mr-IN" sz="2000" dirty="0" smtClean="0"/>
              <a:t>–</a:t>
            </a:r>
            <a:r>
              <a:rPr lang="en-GB" sz="2000" dirty="0" smtClean="0"/>
              <a:t> </a:t>
            </a:r>
            <a:r>
              <a:rPr lang="en-GB" sz="2000" dirty="0" smtClean="0"/>
              <a:t>Limited means available</a:t>
            </a:r>
            <a:endParaRPr lang="en-GB" sz="2000" dirty="0" smtClean="0"/>
          </a:p>
          <a:p>
            <a:pPr marL="342900" indent="-342900">
              <a:buFont typeface="Arial" panose="020B0604020202020204" pitchFamily="34" charset="0"/>
              <a:buChar char="•"/>
            </a:pPr>
            <a:r>
              <a:rPr lang="en-GB" sz="2000" dirty="0" smtClean="0"/>
              <a:t>Small </a:t>
            </a:r>
            <a:r>
              <a:rPr lang="en-GB" sz="2000" dirty="0"/>
              <a:t>local population</a:t>
            </a:r>
          </a:p>
          <a:p>
            <a:pPr marL="342900" indent="-342900">
              <a:buFont typeface="Arial" panose="020B0604020202020204" pitchFamily="34" charset="0"/>
              <a:buChar char="•"/>
            </a:pPr>
            <a:r>
              <a:rPr lang="en-GB" sz="2000" dirty="0"/>
              <a:t>Larnaca!</a:t>
            </a:r>
          </a:p>
          <a:p>
            <a:pPr marL="342900" indent="-342900">
              <a:buFont typeface="Arial" panose="020B0604020202020204" pitchFamily="34" charset="0"/>
              <a:buChar char="•"/>
            </a:pPr>
            <a:endParaRPr lang="en-GB" sz="2000" dirty="0" smtClean="0"/>
          </a:p>
          <a:p>
            <a:endParaRPr lang="en-GB" sz="2000" dirty="0" smtClean="0"/>
          </a:p>
          <a:p>
            <a:endParaRPr lang="en-US" sz="2400" dirty="0"/>
          </a:p>
        </p:txBody>
      </p:sp>
    </p:spTree>
    <p:extLst>
      <p:ext uri="{BB962C8B-B14F-4D97-AF65-F5344CB8AC3E}">
        <p14:creationId xmlns:p14="http://schemas.microsoft.com/office/powerpoint/2010/main" val="2454877051"/>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967" y="1377523"/>
            <a:ext cx="10972800" cy="1117600"/>
          </a:xfrm>
        </p:spPr>
        <p:txBody>
          <a:bodyPr/>
          <a:lstStyle/>
          <a:p>
            <a:r>
              <a:rPr lang="en-GB" dirty="0"/>
              <a:t>O</a:t>
            </a:r>
            <a:r>
              <a:rPr lang="en-GB" dirty="0" smtClean="0"/>
              <a:t>PERATIONAL CHALLENGES</a:t>
            </a:r>
            <a:endParaRPr lang="en-US" dirty="0"/>
          </a:p>
        </p:txBody>
      </p:sp>
      <p:sp>
        <p:nvSpPr>
          <p:cNvPr id="3" name="Content Placeholder 2"/>
          <p:cNvSpPr>
            <a:spLocks noGrp="1"/>
          </p:cNvSpPr>
          <p:nvPr>
            <p:ph idx="1"/>
          </p:nvPr>
        </p:nvSpPr>
        <p:spPr>
          <a:xfrm>
            <a:off x="452967" y="2303876"/>
            <a:ext cx="10972800" cy="4312823"/>
          </a:xfrm>
        </p:spPr>
        <p:txBody>
          <a:bodyPr/>
          <a:lstStyle/>
          <a:p>
            <a:pPr marL="342900" indent="-342900">
              <a:buFont typeface="Arial" panose="020B0604020202020204" pitchFamily="34" charset="0"/>
              <a:buChar char="•"/>
            </a:pPr>
            <a:r>
              <a:rPr lang="en-GB" sz="2400" dirty="0" smtClean="0"/>
              <a:t>ATC - Navigation aid infrastructure not up to European standards.</a:t>
            </a:r>
          </a:p>
          <a:p>
            <a:pPr marL="609600" lvl="1" indent="-342900"/>
            <a:r>
              <a:rPr lang="en-GB" sz="2000" dirty="0" smtClean="0"/>
              <a:t>CAT I ILS</a:t>
            </a:r>
          </a:p>
          <a:p>
            <a:pPr marL="609600" lvl="1" indent="-342900"/>
            <a:r>
              <a:rPr lang="en-GB" sz="2000" dirty="0" smtClean="0"/>
              <a:t>No approach radar</a:t>
            </a:r>
          </a:p>
          <a:p>
            <a:pPr marL="342900" indent="-342900">
              <a:buFont typeface="Arial" panose="020B0604020202020204" pitchFamily="34" charset="0"/>
              <a:buChar char="•"/>
            </a:pPr>
            <a:r>
              <a:rPr lang="en-GB" sz="2400" dirty="0" smtClean="0"/>
              <a:t>DCA Manpower - Reduced civil aviation manpower results in delaying approvals of operational nature.</a:t>
            </a:r>
          </a:p>
          <a:p>
            <a:pPr marL="342900" indent="-342900">
              <a:buFont typeface="Arial" panose="020B0604020202020204" pitchFamily="34" charset="0"/>
              <a:buChar char="•"/>
            </a:pPr>
            <a:r>
              <a:rPr lang="en-GB" sz="2400" dirty="0" smtClean="0"/>
              <a:t>Location</a:t>
            </a:r>
          </a:p>
          <a:p>
            <a:pPr marL="609600" lvl="1" indent="-342900"/>
            <a:r>
              <a:rPr lang="en-GB" sz="2000" dirty="0" smtClean="0"/>
              <a:t>Location </a:t>
            </a:r>
            <a:r>
              <a:rPr lang="en-GB" sz="2000" dirty="0"/>
              <a:t>of Cyprus does not allow for satisfactory crew and aircraft utilisation (mainly for European destinations</a:t>
            </a:r>
            <a:r>
              <a:rPr lang="en-GB" sz="2000" dirty="0" smtClean="0"/>
              <a:t>).</a:t>
            </a:r>
            <a:endParaRPr lang="en-GB" sz="2000" dirty="0"/>
          </a:p>
          <a:p>
            <a:pPr marL="609600" lvl="1" indent="-342900"/>
            <a:r>
              <a:rPr lang="en-GB" sz="2000" dirty="0" smtClean="0"/>
              <a:t>Close proximity to the sea creates corrosion problems on the aircraft structure and humidity affects the electronic systems.</a:t>
            </a:r>
            <a:endParaRPr lang="en-GB" sz="2400" dirty="0" smtClean="0"/>
          </a:p>
          <a:p>
            <a:pPr marL="609600" lvl="1" indent="-342900"/>
            <a:r>
              <a:rPr lang="en-GB" sz="2000" dirty="0" smtClean="0"/>
              <a:t>Increased bird strike incidents.</a:t>
            </a:r>
          </a:p>
          <a:p>
            <a:endParaRPr lang="en-US" dirty="0"/>
          </a:p>
        </p:txBody>
      </p:sp>
    </p:spTree>
    <p:extLst>
      <p:ext uri="{BB962C8B-B14F-4D97-AF65-F5344CB8AC3E}">
        <p14:creationId xmlns:p14="http://schemas.microsoft.com/office/powerpoint/2010/main" val="2927851331"/>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THANK YOU</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28813" y="3403600"/>
            <a:ext cx="8020050" cy="2219325"/>
          </a:xfrm>
        </p:spPr>
      </p:pic>
    </p:spTree>
    <p:extLst>
      <p:ext uri="{BB962C8B-B14F-4D97-AF65-F5344CB8AC3E}">
        <p14:creationId xmlns:p14="http://schemas.microsoft.com/office/powerpoint/2010/main" val="94429814"/>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cobalt">
  <a:themeElements>
    <a:clrScheme name="SITA">
      <a:dk1>
        <a:srgbClr val="817569"/>
      </a:dk1>
      <a:lt1>
        <a:srgbClr val="FFFFFF"/>
      </a:lt1>
      <a:dk2>
        <a:srgbClr val="E7E6DC"/>
      </a:dk2>
      <a:lt2>
        <a:srgbClr val="F7931E"/>
      </a:lt2>
      <a:accent1>
        <a:srgbClr val="21409A"/>
      </a:accent1>
      <a:accent2>
        <a:srgbClr val="F04E23"/>
      </a:accent2>
      <a:accent3>
        <a:srgbClr val="851F82"/>
      </a:accent3>
      <a:accent4>
        <a:srgbClr val="FFC20E"/>
      </a:accent4>
      <a:accent5>
        <a:srgbClr val="0095DA"/>
      </a:accent5>
      <a:accent6>
        <a:srgbClr val="D6007F"/>
      </a:accent6>
      <a:hlink>
        <a:srgbClr val="7F7F7F"/>
      </a:hlink>
      <a:folHlink>
        <a:srgbClr val="3F3F3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Red">
      <a:srgbClr val="C61D23"/>
    </a:custClr>
    <a:custClr name="Orange">
      <a:srgbClr val="F37021"/>
    </a:custClr>
    <a:custClr name="Blue">
      <a:srgbClr val="0071BC"/>
    </a:custClr>
    <a:custClr name="Light Blue">
      <a:srgbClr val="00B9F2"/>
    </a:custClr>
    <a:custClr name="Purple">
      <a:srgbClr val="542785"/>
    </a:custClr>
    <a:custClr name="Fuchsia">
      <a:srgbClr val="AC1380"/>
    </a:custClr>
  </a:custClrLst>
  <a:extLst>
    <a:ext uri="{05A4C25C-085E-4340-85A3-A5531E510DB2}">
      <thm15:themeFamily xmlns:thm15="http://schemas.microsoft.com/office/thememl/2012/main" name="cobalt" id="{724467DF-131B-4473-979F-8D0861217718}" vid="{0BBC3381-C050-4188-A688-93EE673B65AF}"/>
    </a:ext>
  </a:extLst>
</a:theme>
</file>

<file path=docProps/app.xml><?xml version="1.0" encoding="utf-8"?>
<Properties xmlns="http://schemas.openxmlformats.org/officeDocument/2006/extended-properties" xmlns:vt="http://schemas.openxmlformats.org/officeDocument/2006/docPropsVTypes">
  <Template>cobalt</Template>
  <TotalTime>8788</TotalTime>
  <Words>552</Words>
  <Application>Microsoft Office PowerPoint</Application>
  <PresentationFormat>Widescreen</PresentationFormat>
  <Paragraphs>66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Mangal</vt:lpstr>
      <vt:lpstr>Wingdings</vt:lpstr>
      <vt:lpstr>cobalt</vt:lpstr>
      <vt:lpstr>COBALT AIR</vt:lpstr>
      <vt:lpstr>INTRODUCTION</vt:lpstr>
      <vt:lpstr>Cobalt Air Main Objectives</vt:lpstr>
      <vt:lpstr>CobaltAir Fleet and served destinations</vt:lpstr>
      <vt:lpstr>opportunities and advantages </vt:lpstr>
      <vt:lpstr>COMMERCIAL CHALLENGES</vt:lpstr>
      <vt:lpstr>COMMERCIAL CHALLENGES</vt:lpstr>
      <vt:lpstr>OPERATIONAL CHALLENGES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COBALT REVIEW</dc:title>
  <dc:creator>Guy Maclean</dc:creator>
  <cp:lastModifiedBy>Guy Maclean</cp:lastModifiedBy>
  <cp:revision>98</cp:revision>
  <dcterms:created xsi:type="dcterms:W3CDTF">2016-12-09T06:20:45Z</dcterms:created>
  <dcterms:modified xsi:type="dcterms:W3CDTF">2017-04-29T15:58:06Z</dcterms:modified>
</cp:coreProperties>
</file>