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tiff" ContentType="image/tiff"/>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p:sldMasterIdLst>
    <p:sldMasterId id="2147483699" r:id="rId1"/>
  </p:sldMasterIdLst>
  <p:notesMasterIdLst>
    <p:notesMasterId r:id="rId23"/>
  </p:notesMasterIdLst>
  <p:handoutMasterIdLst>
    <p:handoutMasterId r:id="rId24"/>
  </p:handoutMasterIdLst>
  <p:sldIdLst>
    <p:sldId id="782" r:id="rId2"/>
    <p:sldId id="783" r:id="rId3"/>
    <p:sldId id="784" r:id="rId4"/>
    <p:sldId id="785" r:id="rId5"/>
    <p:sldId id="786" r:id="rId6"/>
    <p:sldId id="793" r:id="rId7"/>
    <p:sldId id="788" r:id="rId8"/>
    <p:sldId id="787" r:id="rId9"/>
    <p:sldId id="802" r:id="rId10"/>
    <p:sldId id="809" r:id="rId11"/>
    <p:sldId id="795" r:id="rId12"/>
    <p:sldId id="796" r:id="rId13"/>
    <p:sldId id="799" r:id="rId14"/>
    <p:sldId id="800" r:id="rId15"/>
    <p:sldId id="803" r:id="rId16"/>
    <p:sldId id="810" r:id="rId17"/>
    <p:sldId id="805" r:id="rId18"/>
    <p:sldId id="801" r:id="rId19"/>
    <p:sldId id="806" r:id="rId20"/>
    <p:sldId id="807" r:id="rId21"/>
    <p:sldId id="808" r:id="rId22"/>
  </p:sldIdLst>
  <p:sldSz cx="9144000" cy="5143500" type="screen16x9"/>
  <p:notesSz cx="6797675" cy="9926638"/>
  <p:embeddedFontLst>
    <p:embeddedFont>
      <p:font typeface="BrowalliaUPC" panose="020B0604020202020204" charset="-34"/>
      <p:regular r:id="rId25"/>
      <p:bold r:id="rId26"/>
      <p:italic r:id="rId27"/>
      <p:boldItalic r:id="rId28"/>
    </p:embeddedFont>
    <p:embeddedFont>
      <p:font typeface="Segoe UI" panose="020B0502040204020203" pitchFamily="34"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MS PGothic" panose="020B0600070205080204" pitchFamily="34" charset="-128"/>
      <p:regular r:id="rId37"/>
    </p:embeddedFont>
  </p:embeddedFontLst>
  <p:defaultTextStyle>
    <a:defPPr>
      <a:defRPr lang="en-US"/>
    </a:defPPr>
    <a:lvl1pPr algn="l" rtl="0" eaLnBrk="0" fontAlgn="base" hangingPunct="0">
      <a:spcBef>
        <a:spcPct val="0"/>
      </a:spcBef>
      <a:spcAft>
        <a:spcPct val="0"/>
      </a:spcAft>
      <a:defRPr sz="1900" kern="1200">
        <a:solidFill>
          <a:schemeClr val="tx1"/>
        </a:solidFill>
        <a:latin typeface="Arial" pitchFamily="34" charset="0"/>
        <a:ea typeface="ＭＳ Ｐゴシック" pitchFamily="34" charset="-128"/>
        <a:cs typeface="+mn-cs"/>
      </a:defRPr>
    </a:lvl1pPr>
    <a:lvl2pPr marL="357896" algn="l" rtl="0" eaLnBrk="0" fontAlgn="base" hangingPunct="0">
      <a:spcBef>
        <a:spcPct val="0"/>
      </a:spcBef>
      <a:spcAft>
        <a:spcPct val="0"/>
      </a:spcAft>
      <a:defRPr sz="1900" kern="1200">
        <a:solidFill>
          <a:schemeClr val="tx1"/>
        </a:solidFill>
        <a:latin typeface="Arial" pitchFamily="34" charset="0"/>
        <a:ea typeface="ＭＳ Ｐゴシック" pitchFamily="34" charset="-128"/>
        <a:cs typeface="+mn-cs"/>
      </a:defRPr>
    </a:lvl2pPr>
    <a:lvl3pPr marL="715792" algn="l" rtl="0" eaLnBrk="0" fontAlgn="base" hangingPunct="0">
      <a:spcBef>
        <a:spcPct val="0"/>
      </a:spcBef>
      <a:spcAft>
        <a:spcPct val="0"/>
      </a:spcAft>
      <a:defRPr sz="1900" kern="1200">
        <a:solidFill>
          <a:schemeClr val="tx1"/>
        </a:solidFill>
        <a:latin typeface="Arial" pitchFamily="34" charset="0"/>
        <a:ea typeface="ＭＳ Ｐゴシック" pitchFamily="34" charset="-128"/>
        <a:cs typeface="+mn-cs"/>
      </a:defRPr>
    </a:lvl3pPr>
    <a:lvl4pPr marL="1073688" algn="l" rtl="0" eaLnBrk="0" fontAlgn="base" hangingPunct="0">
      <a:spcBef>
        <a:spcPct val="0"/>
      </a:spcBef>
      <a:spcAft>
        <a:spcPct val="0"/>
      </a:spcAft>
      <a:defRPr sz="1900" kern="1200">
        <a:solidFill>
          <a:schemeClr val="tx1"/>
        </a:solidFill>
        <a:latin typeface="Arial" pitchFamily="34" charset="0"/>
        <a:ea typeface="ＭＳ Ｐゴシック" pitchFamily="34" charset="-128"/>
        <a:cs typeface="+mn-cs"/>
      </a:defRPr>
    </a:lvl4pPr>
    <a:lvl5pPr marL="1431585" algn="l" rtl="0" eaLnBrk="0" fontAlgn="base" hangingPunct="0">
      <a:spcBef>
        <a:spcPct val="0"/>
      </a:spcBef>
      <a:spcAft>
        <a:spcPct val="0"/>
      </a:spcAft>
      <a:defRPr sz="1900" kern="1200">
        <a:solidFill>
          <a:schemeClr val="tx1"/>
        </a:solidFill>
        <a:latin typeface="Arial" pitchFamily="34" charset="0"/>
        <a:ea typeface="ＭＳ Ｐゴシック" pitchFamily="34" charset="-128"/>
        <a:cs typeface="+mn-cs"/>
      </a:defRPr>
    </a:lvl5pPr>
    <a:lvl6pPr marL="1789481" algn="l" defTabSz="715792" rtl="0" eaLnBrk="1" latinLnBrk="0" hangingPunct="1">
      <a:defRPr sz="1900" kern="1200">
        <a:solidFill>
          <a:schemeClr val="tx1"/>
        </a:solidFill>
        <a:latin typeface="Arial" pitchFamily="34" charset="0"/>
        <a:ea typeface="ＭＳ Ｐゴシック" pitchFamily="34" charset="-128"/>
        <a:cs typeface="+mn-cs"/>
      </a:defRPr>
    </a:lvl6pPr>
    <a:lvl7pPr marL="2147377" algn="l" defTabSz="715792" rtl="0" eaLnBrk="1" latinLnBrk="0" hangingPunct="1">
      <a:defRPr sz="1900" kern="1200">
        <a:solidFill>
          <a:schemeClr val="tx1"/>
        </a:solidFill>
        <a:latin typeface="Arial" pitchFamily="34" charset="0"/>
        <a:ea typeface="ＭＳ Ｐゴシック" pitchFamily="34" charset="-128"/>
        <a:cs typeface="+mn-cs"/>
      </a:defRPr>
    </a:lvl7pPr>
    <a:lvl8pPr marL="2505273" algn="l" defTabSz="715792" rtl="0" eaLnBrk="1" latinLnBrk="0" hangingPunct="1">
      <a:defRPr sz="1900" kern="1200">
        <a:solidFill>
          <a:schemeClr val="tx1"/>
        </a:solidFill>
        <a:latin typeface="Arial" pitchFamily="34" charset="0"/>
        <a:ea typeface="ＭＳ Ｐゴシック" pitchFamily="34" charset="-128"/>
        <a:cs typeface="+mn-cs"/>
      </a:defRPr>
    </a:lvl8pPr>
    <a:lvl9pPr marL="2863169" algn="l" defTabSz="715792" rtl="0" eaLnBrk="1" latinLnBrk="0" hangingPunct="1">
      <a:defRPr sz="19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FFFF99"/>
    <a:srgbClr val="C0C0C0"/>
    <a:srgbClr val="FFCC99"/>
    <a:srgbClr val="CDCDCD"/>
    <a:srgbClr val="FFCCCC"/>
    <a:srgbClr val="0033CC"/>
    <a:srgbClr val="0099CC"/>
    <a:srgbClr val="CCFFFF"/>
    <a:srgbClr val="99FFCC"/>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76" autoAdjust="0"/>
    <p:restoredTop sz="94280" autoAdjust="0"/>
  </p:normalViewPr>
  <p:slideViewPr>
    <p:cSldViewPr>
      <p:cViewPr varScale="1">
        <p:scale>
          <a:sx n="87" d="100"/>
          <a:sy n="87" d="100"/>
        </p:scale>
        <p:origin x="268" y="60"/>
      </p:cViewPr>
      <p:guideLst>
        <p:guide orient="horz" pos="1620"/>
        <p:guide pos="2880"/>
      </p:guideLst>
    </p:cSldViewPr>
  </p:slideViewPr>
  <p:outlineViewPr>
    <p:cViewPr>
      <p:scale>
        <a:sx n="33" d="100"/>
        <a:sy n="33" d="100"/>
      </p:scale>
      <p:origin x="0" y="43152"/>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64" d="100"/>
          <a:sy n="64" d="100"/>
        </p:scale>
        <p:origin x="3086"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2D5536-0F56-4958-952E-9B95D87803FE}" type="doc">
      <dgm:prSet loTypeId="urn:microsoft.com/office/officeart/2005/8/layout/pyramid1" loCatId="pyramid" qsTypeId="urn:microsoft.com/office/officeart/2005/8/quickstyle/simple1" qsCatId="simple" csTypeId="urn:microsoft.com/office/officeart/2005/8/colors/accent1_2" csCatId="accent1" phldr="1"/>
      <dgm:spPr/>
    </dgm:pt>
    <dgm:pt modelId="{91146B0A-A0E6-48E4-9CD3-DF2B9E446BEA}" type="pres">
      <dgm:prSet presAssocID="{D02D5536-0F56-4958-952E-9B95D87803FE}" presName="Name0" presStyleCnt="0">
        <dgm:presLayoutVars>
          <dgm:dir/>
          <dgm:animLvl val="lvl"/>
          <dgm:resizeHandles val="exact"/>
        </dgm:presLayoutVars>
      </dgm:prSet>
      <dgm:spPr/>
    </dgm:pt>
  </dgm:ptLst>
  <dgm:cxnLst>
    <dgm:cxn modelId="{C4D5D2A0-26CA-4E25-A218-6F4059152C15}" type="presOf" srcId="{D02D5536-0F56-4958-952E-9B95D87803FE}" destId="{91146B0A-A0E6-48E4-9CD3-DF2B9E446BEA}" srcOrd="0"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8405DA-7015-45DE-8342-E9814B92CD92}"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US"/>
        </a:p>
      </dgm:t>
    </dgm:pt>
    <dgm:pt modelId="{6F5A00A3-219B-4662-BA1F-93446004C090}">
      <dgm:prSet phldrT="[Text]"/>
      <dgm:spPr>
        <a:solidFill>
          <a:srgbClr val="00B050"/>
        </a:solidFill>
      </dgm:spPr>
      <dgm:t>
        <a:bodyPr/>
        <a:lstStyle/>
        <a:p>
          <a:r>
            <a:rPr lang="en-US" b="1" dirty="0"/>
            <a:t>Processes</a:t>
          </a:r>
        </a:p>
      </dgm:t>
    </dgm:pt>
    <dgm:pt modelId="{B1351BB3-AF3C-4A63-9BA5-C570AC51F40C}" type="parTrans" cxnId="{681A9FD4-E819-45A4-8E1B-00C5717DABC9}">
      <dgm:prSet/>
      <dgm:spPr/>
      <dgm:t>
        <a:bodyPr/>
        <a:lstStyle/>
        <a:p>
          <a:endParaRPr lang="en-US"/>
        </a:p>
      </dgm:t>
    </dgm:pt>
    <dgm:pt modelId="{08533417-0AAC-4DC0-9FCA-2FF16443B255}" type="sibTrans" cxnId="{681A9FD4-E819-45A4-8E1B-00C5717DABC9}">
      <dgm:prSet/>
      <dgm:spPr/>
      <dgm:t>
        <a:bodyPr/>
        <a:lstStyle/>
        <a:p>
          <a:endParaRPr lang="en-US"/>
        </a:p>
      </dgm:t>
    </dgm:pt>
    <dgm:pt modelId="{79F6F074-6D05-473F-A83F-DA5779DD564D}">
      <dgm:prSet phldrT="[Text]"/>
      <dgm:spPr>
        <a:solidFill>
          <a:srgbClr val="00B0F0"/>
        </a:solidFill>
      </dgm:spPr>
      <dgm:t>
        <a:bodyPr/>
        <a:lstStyle/>
        <a:p>
          <a:r>
            <a:rPr lang="en-US" b="1" dirty="0"/>
            <a:t>People</a:t>
          </a:r>
        </a:p>
      </dgm:t>
    </dgm:pt>
    <dgm:pt modelId="{0A1CDDF6-7734-423E-9E3A-42DAD612693F}" type="parTrans" cxnId="{2EE09145-E3CC-4938-9BC0-A90D8233AF8C}">
      <dgm:prSet/>
      <dgm:spPr/>
      <dgm:t>
        <a:bodyPr/>
        <a:lstStyle/>
        <a:p>
          <a:endParaRPr lang="en-US"/>
        </a:p>
      </dgm:t>
    </dgm:pt>
    <dgm:pt modelId="{2C2EAD56-ABB3-4030-A79D-A1ACB54A24F2}" type="sibTrans" cxnId="{2EE09145-E3CC-4938-9BC0-A90D8233AF8C}">
      <dgm:prSet/>
      <dgm:spPr/>
      <dgm:t>
        <a:bodyPr/>
        <a:lstStyle/>
        <a:p>
          <a:endParaRPr lang="en-US"/>
        </a:p>
      </dgm:t>
    </dgm:pt>
    <dgm:pt modelId="{9A0076DC-36A8-4768-9BA8-D48FF58BB7D2}">
      <dgm:prSet phldrT="[Text]"/>
      <dgm:spPr/>
      <dgm:t>
        <a:bodyPr/>
        <a:lstStyle/>
        <a:p>
          <a:r>
            <a:rPr lang="en-US" dirty="0"/>
            <a:t>Premises</a:t>
          </a:r>
        </a:p>
      </dgm:t>
    </dgm:pt>
    <dgm:pt modelId="{4A0BF865-213A-454B-B1B7-648F3205588A}" type="parTrans" cxnId="{AF299C10-0D9E-43BF-991E-29A457D7D01D}">
      <dgm:prSet/>
      <dgm:spPr/>
      <dgm:t>
        <a:bodyPr/>
        <a:lstStyle/>
        <a:p>
          <a:endParaRPr lang="en-US"/>
        </a:p>
      </dgm:t>
    </dgm:pt>
    <dgm:pt modelId="{32247C19-03A4-48AF-9BD6-AD8A77408D28}" type="sibTrans" cxnId="{AF299C10-0D9E-43BF-991E-29A457D7D01D}">
      <dgm:prSet/>
      <dgm:spPr/>
      <dgm:t>
        <a:bodyPr/>
        <a:lstStyle/>
        <a:p>
          <a:endParaRPr lang="en-US"/>
        </a:p>
      </dgm:t>
    </dgm:pt>
    <dgm:pt modelId="{0C91E4BF-0611-4FDD-A10C-517A3AEFB5DB}">
      <dgm:prSet phldrT="[Text]"/>
      <dgm:spPr/>
      <dgm:t>
        <a:bodyPr/>
        <a:lstStyle/>
        <a:p>
          <a:r>
            <a:rPr lang="en-US" b="1" u="none" dirty="0">
              <a:solidFill>
                <a:schemeClr val="accent1">
                  <a:lumMod val="50000"/>
                </a:schemeClr>
              </a:solidFill>
              <a:effectLst/>
            </a:rPr>
            <a:t>Customer Experience</a:t>
          </a:r>
        </a:p>
      </dgm:t>
    </dgm:pt>
    <dgm:pt modelId="{78DD88D7-E36F-4E56-8C08-5DF2CEE5B487}" type="parTrans" cxnId="{EEEF91A9-6F8F-48D9-859E-4D59654051A1}">
      <dgm:prSet/>
      <dgm:spPr/>
      <dgm:t>
        <a:bodyPr/>
        <a:lstStyle/>
        <a:p>
          <a:endParaRPr lang="en-US"/>
        </a:p>
      </dgm:t>
    </dgm:pt>
    <dgm:pt modelId="{4A8BFFE1-D5DD-404C-B12F-176D33E00C7A}" type="sibTrans" cxnId="{EEEF91A9-6F8F-48D9-859E-4D59654051A1}">
      <dgm:prSet/>
      <dgm:spPr/>
      <dgm:t>
        <a:bodyPr/>
        <a:lstStyle/>
        <a:p>
          <a:endParaRPr lang="en-US"/>
        </a:p>
      </dgm:t>
    </dgm:pt>
    <dgm:pt modelId="{5C6C06A0-D893-44FB-9167-6D1FA9685789}" type="pres">
      <dgm:prSet presAssocID="{2B8405DA-7015-45DE-8342-E9814B92CD92}" presName="Name0" presStyleCnt="0">
        <dgm:presLayoutVars>
          <dgm:chMax val="4"/>
          <dgm:resizeHandles val="exact"/>
        </dgm:presLayoutVars>
      </dgm:prSet>
      <dgm:spPr/>
      <dgm:t>
        <a:bodyPr/>
        <a:lstStyle/>
        <a:p>
          <a:endParaRPr lang="en-GB"/>
        </a:p>
      </dgm:t>
    </dgm:pt>
    <dgm:pt modelId="{92FB4DA4-77F0-4E49-8030-273771E38237}" type="pres">
      <dgm:prSet presAssocID="{2B8405DA-7015-45DE-8342-E9814B92CD92}" presName="ellipse" presStyleLbl="trBgShp" presStyleIdx="0" presStyleCnt="1"/>
      <dgm:spPr/>
    </dgm:pt>
    <dgm:pt modelId="{58B6419A-93DB-4A2B-BFE5-7A960B0323F5}" type="pres">
      <dgm:prSet presAssocID="{2B8405DA-7015-45DE-8342-E9814B92CD92}" presName="arrow1" presStyleLbl="fgShp" presStyleIdx="0" presStyleCnt="1"/>
      <dgm:spPr/>
    </dgm:pt>
    <dgm:pt modelId="{03DEA72C-5B72-4188-8E61-1F8D2EC8C4C1}" type="pres">
      <dgm:prSet presAssocID="{2B8405DA-7015-45DE-8342-E9814B92CD92}" presName="rectangle" presStyleLbl="revTx" presStyleIdx="0" presStyleCnt="1">
        <dgm:presLayoutVars>
          <dgm:bulletEnabled val="1"/>
        </dgm:presLayoutVars>
      </dgm:prSet>
      <dgm:spPr/>
      <dgm:t>
        <a:bodyPr/>
        <a:lstStyle/>
        <a:p>
          <a:endParaRPr lang="en-GB"/>
        </a:p>
      </dgm:t>
    </dgm:pt>
    <dgm:pt modelId="{FE2AD9B5-81B4-416B-9073-81A0144C7468}" type="pres">
      <dgm:prSet presAssocID="{79F6F074-6D05-473F-A83F-DA5779DD564D}" presName="item1" presStyleLbl="node1" presStyleIdx="0" presStyleCnt="3">
        <dgm:presLayoutVars>
          <dgm:bulletEnabled val="1"/>
        </dgm:presLayoutVars>
      </dgm:prSet>
      <dgm:spPr/>
      <dgm:t>
        <a:bodyPr/>
        <a:lstStyle/>
        <a:p>
          <a:endParaRPr lang="en-GB"/>
        </a:p>
      </dgm:t>
    </dgm:pt>
    <dgm:pt modelId="{4ED08256-B778-458A-B109-2B1A4B92CA8C}" type="pres">
      <dgm:prSet presAssocID="{9A0076DC-36A8-4768-9BA8-D48FF58BB7D2}" presName="item2" presStyleLbl="node1" presStyleIdx="1" presStyleCnt="3">
        <dgm:presLayoutVars>
          <dgm:bulletEnabled val="1"/>
        </dgm:presLayoutVars>
      </dgm:prSet>
      <dgm:spPr/>
      <dgm:t>
        <a:bodyPr/>
        <a:lstStyle/>
        <a:p>
          <a:endParaRPr lang="en-GB"/>
        </a:p>
      </dgm:t>
    </dgm:pt>
    <dgm:pt modelId="{8F68475F-5A69-49C4-A5FA-E6B527E65D11}" type="pres">
      <dgm:prSet presAssocID="{0C91E4BF-0611-4FDD-A10C-517A3AEFB5DB}" presName="item3" presStyleLbl="node1" presStyleIdx="2" presStyleCnt="3">
        <dgm:presLayoutVars>
          <dgm:bulletEnabled val="1"/>
        </dgm:presLayoutVars>
      </dgm:prSet>
      <dgm:spPr/>
      <dgm:t>
        <a:bodyPr/>
        <a:lstStyle/>
        <a:p>
          <a:endParaRPr lang="en-GB"/>
        </a:p>
      </dgm:t>
    </dgm:pt>
    <dgm:pt modelId="{A2F38EE4-47B0-4A2B-8446-26F2D3882507}" type="pres">
      <dgm:prSet presAssocID="{2B8405DA-7015-45DE-8342-E9814B92CD92}" presName="funnel" presStyleLbl="trAlignAcc1" presStyleIdx="0" presStyleCnt="1" custLinFactNeighborX="735" custLinFactNeighborY="1373"/>
      <dgm:spPr/>
    </dgm:pt>
  </dgm:ptLst>
  <dgm:cxnLst>
    <dgm:cxn modelId="{EEEF91A9-6F8F-48D9-859E-4D59654051A1}" srcId="{2B8405DA-7015-45DE-8342-E9814B92CD92}" destId="{0C91E4BF-0611-4FDD-A10C-517A3AEFB5DB}" srcOrd="3" destOrd="0" parTransId="{78DD88D7-E36F-4E56-8C08-5DF2CEE5B487}" sibTransId="{4A8BFFE1-D5DD-404C-B12F-176D33E00C7A}"/>
    <dgm:cxn modelId="{681A9FD4-E819-45A4-8E1B-00C5717DABC9}" srcId="{2B8405DA-7015-45DE-8342-E9814B92CD92}" destId="{6F5A00A3-219B-4662-BA1F-93446004C090}" srcOrd="0" destOrd="0" parTransId="{B1351BB3-AF3C-4A63-9BA5-C570AC51F40C}" sibTransId="{08533417-0AAC-4DC0-9FCA-2FF16443B255}"/>
    <dgm:cxn modelId="{2EE09145-E3CC-4938-9BC0-A90D8233AF8C}" srcId="{2B8405DA-7015-45DE-8342-E9814B92CD92}" destId="{79F6F074-6D05-473F-A83F-DA5779DD564D}" srcOrd="1" destOrd="0" parTransId="{0A1CDDF6-7734-423E-9E3A-42DAD612693F}" sibTransId="{2C2EAD56-ABB3-4030-A79D-A1ACB54A24F2}"/>
    <dgm:cxn modelId="{4F8A6F58-4E6D-4B63-93B7-2F35EB1C2009}" type="presOf" srcId="{0C91E4BF-0611-4FDD-A10C-517A3AEFB5DB}" destId="{03DEA72C-5B72-4188-8E61-1F8D2EC8C4C1}" srcOrd="0" destOrd="0" presId="urn:microsoft.com/office/officeart/2005/8/layout/funnel1"/>
    <dgm:cxn modelId="{142FDAFE-339F-45F4-8BF9-7D82FF5DE55B}" type="presOf" srcId="{2B8405DA-7015-45DE-8342-E9814B92CD92}" destId="{5C6C06A0-D893-44FB-9167-6D1FA9685789}" srcOrd="0" destOrd="0" presId="urn:microsoft.com/office/officeart/2005/8/layout/funnel1"/>
    <dgm:cxn modelId="{99530F3D-1DBC-4936-8598-0140B2D8C7E3}" type="presOf" srcId="{79F6F074-6D05-473F-A83F-DA5779DD564D}" destId="{4ED08256-B778-458A-B109-2B1A4B92CA8C}" srcOrd="0" destOrd="0" presId="urn:microsoft.com/office/officeart/2005/8/layout/funnel1"/>
    <dgm:cxn modelId="{AF299C10-0D9E-43BF-991E-29A457D7D01D}" srcId="{2B8405DA-7015-45DE-8342-E9814B92CD92}" destId="{9A0076DC-36A8-4768-9BA8-D48FF58BB7D2}" srcOrd="2" destOrd="0" parTransId="{4A0BF865-213A-454B-B1B7-648F3205588A}" sibTransId="{32247C19-03A4-48AF-9BD6-AD8A77408D28}"/>
    <dgm:cxn modelId="{34D2BAC8-ADBF-4BE5-95E9-61FAD12A428F}" type="presOf" srcId="{9A0076DC-36A8-4768-9BA8-D48FF58BB7D2}" destId="{FE2AD9B5-81B4-416B-9073-81A0144C7468}" srcOrd="0" destOrd="0" presId="urn:microsoft.com/office/officeart/2005/8/layout/funnel1"/>
    <dgm:cxn modelId="{CC927BB9-C5EA-4034-9B96-3CFD26B6E92A}" type="presOf" srcId="{6F5A00A3-219B-4662-BA1F-93446004C090}" destId="{8F68475F-5A69-49C4-A5FA-E6B527E65D11}" srcOrd="0" destOrd="0" presId="urn:microsoft.com/office/officeart/2005/8/layout/funnel1"/>
    <dgm:cxn modelId="{FCF6767E-E2FF-4BE8-AE38-495E52BD1AFA}" type="presParOf" srcId="{5C6C06A0-D893-44FB-9167-6D1FA9685789}" destId="{92FB4DA4-77F0-4E49-8030-273771E38237}" srcOrd="0" destOrd="0" presId="urn:microsoft.com/office/officeart/2005/8/layout/funnel1"/>
    <dgm:cxn modelId="{E83DF78A-D8C8-4A0A-B4DA-43BCCE0C580F}" type="presParOf" srcId="{5C6C06A0-D893-44FB-9167-6D1FA9685789}" destId="{58B6419A-93DB-4A2B-BFE5-7A960B0323F5}" srcOrd="1" destOrd="0" presId="urn:microsoft.com/office/officeart/2005/8/layout/funnel1"/>
    <dgm:cxn modelId="{6B081AC0-25EA-42B1-A57C-D201554E3DA8}" type="presParOf" srcId="{5C6C06A0-D893-44FB-9167-6D1FA9685789}" destId="{03DEA72C-5B72-4188-8E61-1F8D2EC8C4C1}" srcOrd="2" destOrd="0" presId="urn:microsoft.com/office/officeart/2005/8/layout/funnel1"/>
    <dgm:cxn modelId="{44FBF2CD-44C7-4082-9D88-4222550D5850}" type="presParOf" srcId="{5C6C06A0-D893-44FB-9167-6D1FA9685789}" destId="{FE2AD9B5-81B4-416B-9073-81A0144C7468}" srcOrd="3" destOrd="0" presId="urn:microsoft.com/office/officeart/2005/8/layout/funnel1"/>
    <dgm:cxn modelId="{C3211EAE-99FA-4282-B335-5F8E8FC999CD}" type="presParOf" srcId="{5C6C06A0-D893-44FB-9167-6D1FA9685789}" destId="{4ED08256-B778-458A-B109-2B1A4B92CA8C}" srcOrd="4" destOrd="0" presId="urn:microsoft.com/office/officeart/2005/8/layout/funnel1"/>
    <dgm:cxn modelId="{4C06F31C-2421-44CD-944D-C56C16517D8D}" type="presParOf" srcId="{5C6C06A0-D893-44FB-9167-6D1FA9685789}" destId="{8F68475F-5A69-49C4-A5FA-E6B527E65D11}" srcOrd="5" destOrd="0" presId="urn:microsoft.com/office/officeart/2005/8/layout/funnel1"/>
    <dgm:cxn modelId="{8DA51D43-A476-4689-9FA7-040078D6B8A5}" type="presParOf" srcId="{5C6C06A0-D893-44FB-9167-6D1FA9685789}" destId="{A2F38EE4-47B0-4A2B-8446-26F2D3882507}" srcOrd="6" destOrd="0" presId="urn:microsoft.com/office/officeart/2005/8/layout/funnel1"/>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FB4DA4-77F0-4E49-8030-273771E38237}">
      <dsp:nvSpPr>
        <dsp:cNvPr id="0" name=""/>
        <dsp:cNvSpPr/>
      </dsp:nvSpPr>
      <dsp:spPr>
        <a:xfrm>
          <a:off x="1195503" y="157133"/>
          <a:ext cx="3118489" cy="1083010"/>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B6419A-93DB-4A2B-BFE5-7A960B0323F5}">
      <dsp:nvSpPr>
        <dsp:cNvPr id="0" name=""/>
        <dsp:cNvSpPr/>
      </dsp:nvSpPr>
      <dsp:spPr>
        <a:xfrm>
          <a:off x="2457404" y="2809058"/>
          <a:ext cx="604358" cy="386789"/>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DEA72C-5B72-4188-8E61-1F8D2EC8C4C1}">
      <dsp:nvSpPr>
        <dsp:cNvPr id="0" name=""/>
        <dsp:cNvSpPr/>
      </dsp:nvSpPr>
      <dsp:spPr>
        <a:xfrm>
          <a:off x="1309123" y="3118489"/>
          <a:ext cx="2900920" cy="725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u="none" kern="1200" dirty="0">
              <a:solidFill>
                <a:schemeClr val="accent1">
                  <a:lumMod val="50000"/>
                </a:schemeClr>
              </a:solidFill>
              <a:effectLst/>
            </a:rPr>
            <a:t>Customer Experience</a:t>
          </a:r>
        </a:p>
      </dsp:txBody>
      <dsp:txXfrm>
        <a:off x="1309123" y="3118489"/>
        <a:ext cx="2900920" cy="725230"/>
      </dsp:txXfrm>
    </dsp:sp>
    <dsp:sp modelId="{FE2AD9B5-81B4-416B-9073-81A0144C7468}">
      <dsp:nvSpPr>
        <dsp:cNvPr id="0" name=""/>
        <dsp:cNvSpPr/>
      </dsp:nvSpPr>
      <dsp:spPr>
        <a:xfrm>
          <a:off x="2329280" y="1323786"/>
          <a:ext cx="1087845" cy="10878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Premises</a:t>
          </a:r>
        </a:p>
      </dsp:txBody>
      <dsp:txXfrm>
        <a:off x="2488591" y="1483097"/>
        <a:ext cx="769223" cy="769223"/>
      </dsp:txXfrm>
    </dsp:sp>
    <dsp:sp modelId="{4ED08256-B778-458A-B109-2B1A4B92CA8C}">
      <dsp:nvSpPr>
        <dsp:cNvPr id="0" name=""/>
        <dsp:cNvSpPr/>
      </dsp:nvSpPr>
      <dsp:spPr>
        <a:xfrm>
          <a:off x="1550866" y="507661"/>
          <a:ext cx="1087845" cy="1087845"/>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a:t>People</a:t>
          </a:r>
        </a:p>
      </dsp:txBody>
      <dsp:txXfrm>
        <a:off x="1710177" y="666972"/>
        <a:ext cx="769223" cy="769223"/>
      </dsp:txXfrm>
    </dsp:sp>
    <dsp:sp modelId="{8F68475F-5A69-49C4-A5FA-E6B527E65D11}">
      <dsp:nvSpPr>
        <dsp:cNvPr id="0" name=""/>
        <dsp:cNvSpPr/>
      </dsp:nvSpPr>
      <dsp:spPr>
        <a:xfrm>
          <a:off x="2662886" y="244644"/>
          <a:ext cx="1087845" cy="1087845"/>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a:t>Processes</a:t>
          </a:r>
        </a:p>
      </dsp:txBody>
      <dsp:txXfrm>
        <a:off x="2822197" y="403955"/>
        <a:ext cx="769223" cy="769223"/>
      </dsp:txXfrm>
    </dsp:sp>
    <dsp:sp modelId="{A2F38EE4-47B0-4A2B-8446-26F2D3882507}">
      <dsp:nvSpPr>
        <dsp:cNvPr id="0" name=""/>
        <dsp:cNvSpPr/>
      </dsp:nvSpPr>
      <dsp:spPr>
        <a:xfrm>
          <a:off x="1092255" y="61348"/>
          <a:ext cx="3384407" cy="2707525"/>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6275" cy="496671"/>
          </a:xfrm>
          <a:prstGeom prst="rect">
            <a:avLst/>
          </a:prstGeom>
        </p:spPr>
        <p:txBody>
          <a:bodyPr vert="horz" lIns="91458" tIns="45729" rIns="91458" bIns="45729" rtlCol="0"/>
          <a:lstStyle>
            <a:lvl1pPr algn="l">
              <a:defRPr sz="1200"/>
            </a:lvl1pPr>
          </a:lstStyle>
          <a:p>
            <a:endParaRPr lang="en-GB"/>
          </a:p>
        </p:txBody>
      </p:sp>
      <p:sp>
        <p:nvSpPr>
          <p:cNvPr id="3" name="Date Placeholder 2"/>
          <p:cNvSpPr>
            <a:spLocks noGrp="1"/>
          </p:cNvSpPr>
          <p:nvPr>
            <p:ph type="dt" sz="quarter" idx="1"/>
          </p:nvPr>
        </p:nvSpPr>
        <p:spPr>
          <a:xfrm>
            <a:off x="3849863" y="0"/>
            <a:ext cx="2946275" cy="496671"/>
          </a:xfrm>
          <a:prstGeom prst="rect">
            <a:avLst/>
          </a:prstGeom>
        </p:spPr>
        <p:txBody>
          <a:bodyPr vert="horz" lIns="91458" tIns="45729" rIns="91458" bIns="45729" rtlCol="0"/>
          <a:lstStyle>
            <a:lvl1pPr algn="r">
              <a:defRPr sz="1200"/>
            </a:lvl1pPr>
          </a:lstStyle>
          <a:p>
            <a:fld id="{4AABBDBE-67BB-4144-91B9-D6D2A90384FB}" type="datetimeFigureOut">
              <a:rPr lang="en-GB" smtClean="0"/>
              <a:t>04/05/2017</a:t>
            </a:fld>
            <a:endParaRPr lang="en-GB"/>
          </a:p>
        </p:txBody>
      </p:sp>
      <p:sp>
        <p:nvSpPr>
          <p:cNvPr id="4" name="Footer Placeholder 3"/>
          <p:cNvSpPr>
            <a:spLocks noGrp="1"/>
          </p:cNvSpPr>
          <p:nvPr>
            <p:ph type="ftr" sz="quarter" idx="2"/>
          </p:nvPr>
        </p:nvSpPr>
        <p:spPr>
          <a:xfrm>
            <a:off x="2" y="9428273"/>
            <a:ext cx="2946275" cy="496671"/>
          </a:xfrm>
          <a:prstGeom prst="rect">
            <a:avLst/>
          </a:prstGeom>
        </p:spPr>
        <p:txBody>
          <a:bodyPr vert="horz" lIns="91458" tIns="45729" rIns="91458" bIns="45729" rtlCol="0" anchor="b"/>
          <a:lstStyle>
            <a:lvl1pPr algn="l">
              <a:defRPr sz="1200"/>
            </a:lvl1pPr>
          </a:lstStyle>
          <a:p>
            <a:endParaRPr lang="en-GB"/>
          </a:p>
        </p:txBody>
      </p:sp>
      <p:sp>
        <p:nvSpPr>
          <p:cNvPr id="5" name="Slide Number Placeholder 4"/>
          <p:cNvSpPr>
            <a:spLocks noGrp="1"/>
          </p:cNvSpPr>
          <p:nvPr>
            <p:ph type="sldNum" sz="quarter" idx="3"/>
          </p:nvPr>
        </p:nvSpPr>
        <p:spPr>
          <a:xfrm>
            <a:off x="3849863" y="9428273"/>
            <a:ext cx="2946275" cy="496671"/>
          </a:xfrm>
          <a:prstGeom prst="rect">
            <a:avLst/>
          </a:prstGeom>
        </p:spPr>
        <p:txBody>
          <a:bodyPr vert="horz" lIns="91458" tIns="45729" rIns="91458" bIns="45729" rtlCol="0" anchor="b"/>
          <a:lstStyle>
            <a:lvl1pPr algn="r">
              <a:defRPr sz="1200"/>
            </a:lvl1pPr>
          </a:lstStyle>
          <a:p>
            <a:fld id="{F04C7ED5-D48C-4606-A883-6042C6A1CA9B}" type="slidenum">
              <a:rPr lang="en-GB" smtClean="0"/>
              <a:t>‹#›</a:t>
            </a:fld>
            <a:endParaRPr lang="en-GB"/>
          </a:p>
        </p:txBody>
      </p:sp>
    </p:spTree>
    <p:extLst>
      <p:ext uri="{BB962C8B-B14F-4D97-AF65-F5344CB8AC3E}">
        <p14:creationId xmlns:p14="http://schemas.microsoft.com/office/powerpoint/2010/main" val="32544274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45659" cy="496332"/>
          </a:xfrm>
          <a:prstGeom prst="rect">
            <a:avLst/>
          </a:prstGeom>
        </p:spPr>
        <p:txBody>
          <a:bodyPr vert="horz" lIns="93181" tIns="46590" rIns="93181" bIns="46590" rtlCol="0"/>
          <a:lstStyle>
            <a:lvl1pPr algn="l">
              <a:defRPr sz="1200"/>
            </a:lvl1pPr>
          </a:lstStyle>
          <a:p>
            <a:endParaRPr lang="en-GB" dirty="0"/>
          </a:p>
        </p:txBody>
      </p:sp>
      <p:sp>
        <p:nvSpPr>
          <p:cNvPr id="3" name="Date Placeholder 2"/>
          <p:cNvSpPr>
            <a:spLocks noGrp="1"/>
          </p:cNvSpPr>
          <p:nvPr>
            <p:ph type="dt" idx="1"/>
          </p:nvPr>
        </p:nvSpPr>
        <p:spPr>
          <a:xfrm>
            <a:off x="3850445" y="2"/>
            <a:ext cx="2945659" cy="496332"/>
          </a:xfrm>
          <a:prstGeom prst="rect">
            <a:avLst/>
          </a:prstGeom>
        </p:spPr>
        <p:txBody>
          <a:bodyPr vert="horz" lIns="93181" tIns="46590" rIns="93181" bIns="46590" rtlCol="0"/>
          <a:lstStyle>
            <a:lvl1pPr algn="r">
              <a:defRPr sz="1200"/>
            </a:lvl1pPr>
          </a:lstStyle>
          <a:p>
            <a:fld id="{35CC746A-3FD4-436F-B2BC-5B79F0EB4B9A}" type="datetimeFigureOut">
              <a:rPr lang="en-GB" smtClean="0"/>
              <a:pPr/>
              <a:t>04/05/2017</a:t>
            </a:fld>
            <a:endParaRPr lang="en-GB" dirty="0"/>
          </a:p>
        </p:txBody>
      </p:sp>
      <p:sp>
        <p:nvSpPr>
          <p:cNvPr id="4" name="Slide Image Placeholder 3"/>
          <p:cNvSpPr>
            <a:spLocks noGrp="1" noRot="1" noChangeAspect="1"/>
          </p:cNvSpPr>
          <p:nvPr>
            <p:ph type="sldImg" idx="2"/>
          </p:nvPr>
        </p:nvSpPr>
        <p:spPr>
          <a:xfrm>
            <a:off x="90488" y="744538"/>
            <a:ext cx="6616700" cy="3721100"/>
          </a:xfrm>
          <a:prstGeom prst="rect">
            <a:avLst/>
          </a:prstGeom>
          <a:noFill/>
          <a:ln w="12700">
            <a:solidFill>
              <a:prstClr val="black"/>
            </a:solidFill>
          </a:ln>
        </p:spPr>
        <p:txBody>
          <a:bodyPr vert="horz" lIns="93181" tIns="46590" rIns="93181" bIns="46590" rtlCol="0" anchor="ctr"/>
          <a:lstStyle/>
          <a:p>
            <a:endParaRPr lang="en-GB" dirty="0"/>
          </a:p>
        </p:txBody>
      </p:sp>
      <p:sp>
        <p:nvSpPr>
          <p:cNvPr id="5" name="Notes Placeholder 4"/>
          <p:cNvSpPr>
            <a:spLocks noGrp="1"/>
          </p:cNvSpPr>
          <p:nvPr>
            <p:ph type="body" sz="quarter" idx="3"/>
          </p:nvPr>
        </p:nvSpPr>
        <p:spPr>
          <a:xfrm>
            <a:off x="679769" y="4715155"/>
            <a:ext cx="5438140" cy="4466988"/>
          </a:xfrm>
          <a:prstGeom prst="rect">
            <a:avLst/>
          </a:prstGeom>
        </p:spPr>
        <p:txBody>
          <a:bodyPr vert="horz" lIns="93181" tIns="46590" rIns="93181" bIns="4659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428584"/>
            <a:ext cx="2945659" cy="496332"/>
          </a:xfrm>
          <a:prstGeom prst="rect">
            <a:avLst/>
          </a:prstGeom>
        </p:spPr>
        <p:txBody>
          <a:bodyPr vert="horz" lIns="93181" tIns="46590" rIns="93181" bIns="4659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5" y="9428584"/>
            <a:ext cx="2945659" cy="496332"/>
          </a:xfrm>
          <a:prstGeom prst="rect">
            <a:avLst/>
          </a:prstGeom>
        </p:spPr>
        <p:txBody>
          <a:bodyPr vert="horz" lIns="93181" tIns="46590" rIns="93181" bIns="46590" rtlCol="0" anchor="b"/>
          <a:lstStyle>
            <a:lvl1pPr algn="r">
              <a:defRPr sz="1200"/>
            </a:lvl1pPr>
          </a:lstStyle>
          <a:p>
            <a:fld id="{300CF479-6153-4772-BFA0-EE77E35B275A}" type="slidenum">
              <a:rPr lang="en-GB" smtClean="0"/>
              <a:pPr/>
              <a:t>‹#›</a:t>
            </a:fld>
            <a:endParaRPr lang="en-GB" dirty="0"/>
          </a:p>
        </p:txBody>
      </p:sp>
    </p:spTree>
    <p:extLst>
      <p:ext uri="{BB962C8B-B14F-4D97-AF65-F5344CB8AC3E}">
        <p14:creationId xmlns:p14="http://schemas.microsoft.com/office/powerpoint/2010/main" val="528519743"/>
      </p:ext>
    </p:extLst>
  </p:cSld>
  <p:clrMap bg1="lt1" tx1="dk1" bg2="lt2" tx2="dk2" accent1="accent1" accent2="accent2" accent3="accent3" accent4="accent4" accent5="accent5" accent6="accent6" hlink="hlink" folHlink="folHlink"/>
  <p:notesStyle>
    <a:lvl1pPr marL="0" algn="l" defTabSz="715792" rtl="0" eaLnBrk="1" latinLnBrk="0" hangingPunct="1">
      <a:defRPr sz="900" kern="1200">
        <a:solidFill>
          <a:schemeClr val="tx1"/>
        </a:solidFill>
        <a:latin typeface="+mn-lt"/>
        <a:ea typeface="+mn-ea"/>
        <a:cs typeface="+mn-cs"/>
      </a:defRPr>
    </a:lvl1pPr>
    <a:lvl2pPr marL="357896" algn="l" defTabSz="715792" rtl="0" eaLnBrk="1" latinLnBrk="0" hangingPunct="1">
      <a:defRPr sz="900" kern="1200">
        <a:solidFill>
          <a:schemeClr val="tx1"/>
        </a:solidFill>
        <a:latin typeface="+mn-lt"/>
        <a:ea typeface="+mn-ea"/>
        <a:cs typeface="+mn-cs"/>
      </a:defRPr>
    </a:lvl2pPr>
    <a:lvl3pPr marL="715792" algn="l" defTabSz="715792" rtl="0" eaLnBrk="1" latinLnBrk="0" hangingPunct="1">
      <a:defRPr sz="900" kern="1200">
        <a:solidFill>
          <a:schemeClr val="tx1"/>
        </a:solidFill>
        <a:latin typeface="+mn-lt"/>
        <a:ea typeface="+mn-ea"/>
        <a:cs typeface="+mn-cs"/>
      </a:defRPr>
    </a:lvl3pPr>
    <a:lvl4pPr marL="1073688" algn="l" defTabSz="715792" rtl="0" eaLnBrk="1" latinLnBrk="0" hangingPunct="1">
      <a:defRPr sz="900" kern="1200">
        <a:solidFill>
          <a:schemeClr val="tx1"/>
        </a:solidFill>
        <a:latin typeface="+mn-lt"/>
        <a:ea typeface="+mn-ea"/>
        <a:cs typeface="+mn-cs"/>
      </a:defRPr>
    </a:lvl4pPr>
    <a:lvl5pPr marL="1431585" algn="l" defTabSz="715792" rtl="0" eaLnBrk="1" latinLnBrk="0" hangingPunct="1">
      <a:defRPr sz="900" kern="1200">
        <a:solidFill>
          <a:schemeClr val="tx1"/>
        </a:solidFill>
        <a:latin typeface="+mn-lt"/>
        <a:ea typeface="+mn-ea"/>
        <a:cs typeface="+mn-cs"/>
      </a:defRPr>
    </a:lvl5pPr>
    <a:lvl6pPr marL="1789481" algn="l" defTabSz="715792" rtl="0" eaLnBrk="1" latinLnBrk="0" hangingPunct="1">
      <a:defRPr sz="900" kern="1200">
        <a:solidFill>
          <a:schemeClr val="tx1"/>
        </a:solidFill>
        <a:latin typeface="+mn-lt"/>
        <a:ea typeface="+mn-ea"/>
        <a:cs typeface="+mn-cs"/>
      </a:defRPr>
    </a:lvl6pPr>
    <a:lvl7pPr marL="2147377" algn="l" defTabSz="715792" rtl="0" eaLnBrk="1" latinLnBrk="0" hangingPunct="1">
      <a:defRPr sz="900" kern="1200">
        <a:solidFill>
          <a:schemeClr val="tx1"/>
        </a:solidFill>
        <a:latin typeface="+mn-lt"/>
        <a:ea typeface="+mn-ea"/>
        <a:cs typeface="+mn-cs"/>
      </a:defRPr>
    </a:lvl7pPr>
    <a:lvl8pPr marL="2505273" algn="l" defTabSz="715792" rtl="0" eaLnBrk="1" latinLnBrk="0" hangingPunct="1">
      <a:defRPr sz="900" kern="1200">
        <a:solidFill>
          <a:schemeClr val="tx1"/>
        </a:solidFill>
        <a:latin typeface="+mn-lt"/>
        <a:ea typeface="+mn-ea"/>
        <a:cs typeface="+mn-cs"/>
      </a:defRPr>
    </a:lvl8pPr>
    <a:lvl9pPr marL="2863169" algn="l" defTabSz="715792"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85E4466-51D2-4ECF-928B-77045BB4BC56}" type="slidenum">
              <a:rPr lang="en-GB" smtClean="0"/>
              <a:t>1</a:t>
            </a:fld>
            <a:endParaRPr lang="en-GB"/>
          </a:p>
        </p:txBody>
      </p:sp>
    </p:spTree>
    <p:extLst>
      <p:ext uri="{BB962C8B-B14F-4D97-AF65-F5344CB8AC3E}">
        <p14:creationId xmlns:p14="http://schemas.microsoft.com/office/powerpoint/2010/main" val="418475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defRPr sz="2400">
                <a:solidFill>
                  <a:schemeClr val="bg1"/>
                </a:solidFill>
                <a:latin typeface="Arial" charset="0"/>
              </a:defRPr>
            </a:lvl1pPr>
            <a:lvl2pPr marL="742727" indent="-285664">
              <a:defRPr sz="2400">
                <a:solidFill>
                  <a:schemeClr val="bg1"/>
                </a:solidFill>
                <a:latin typeface="Arial" charset="0"/>
              </a:defRPr>
            </a:lvl2pPr>
            <a:lvl3pPr marL="1142657" indent="-228531">
              <a:defRPr sz="2400">
                <a:solidFill>
                  <a:schemeClr val="bg1"/>
                </a:solidFill>
                <a:latin typeface="Arial" charset="0"/>
              </a:defRPr>
            </a:lvl3pPr>
            <a:lvl4pPr marL="1599720" indent="-228531">
              <a:defRPr sz="2400">
                <a:solidFill>
                  <a:schemeClr val="bg1"/>
                </a:solidFill>
                <a:latin typeface="Arial" charset="0"/>
              </a:defRPr>
            </a:lvl4pPr>
            <a:lvl5pPr marL="2056783" indent="-228531">
              <a:defRPr sz="2400">
                <a:solidFill>
                  <a:schemeClr val="bg1"/>
                </a:solidFill>
                <a:latin typeface="Arial" charset="0"/>
              </a:defRPr>
            </a:lvl5pPr>
            <a:lvl6pPr marL="2513846" indent="-228531" eaLnBrk="0" fontAlgn="base" hangingPunct="0">
              <a:spcBef>
                <a:spcPct val="0"/>
              </a:spcBef>
              <a:spcAft>
                <a:spcPct val="0"/>
              </a:spcAft>
              <a:defRPr sz="2400">
                <a:solidFill>
                  <a:schemeClr val="bg1"/>
                </a:solidFill>
                <a:latin typeface="Arial" charset="0"/>
              </a:defRPr>
            </a:lvl6pPr>
            <a:lvl7pPr marL="2970908" indent="-228531" eaLnBrk="0" fontAlgn="base" hangingPunct="0">
              <a:spcBef>
                <a:spcPct val="0"/>
              </a:spcBef>
              <a:spcAft>
                <a:spcPct val="0"/>
              </a:spcAft>
              <a:defRPr sz="2400">
                <a:solidFill>
                  <a:schemeClr val="bg1"/>
                </a:solidFill>
                <a:latin typeface="Arial" charset="0"/>
              </a:defRPr>
            </a:lvl7pPr>
            <a:lvl8pPr marL="3427971" indent="-228531" eaLnBrk="0" fontAlgn="base" hangingPunct="0">
              <a:spcBef>
                <a:spcPct val="0"/>
              </a:spcBef>
              <a:spcAft>
                <a:spcPct val="0"/>
              </a:spcAft>
              <a:defRPr sz="2400">
                <a:solidFill>
                  <a:schemeClr val="bg1"/>
                </a:solidFill>
                <a:latin typeface="Arial" charset="0"/>
              </a:defRPr>
            </a:lvl8pPr>
            <a:lvl9pPr marL="3885034" indent="-228531" eaLnBrk="0" fontAlgn="base" hangingPunct="0">
              <a:spcBef>
                <a:spcPct val="0"/>
              </a:spcBef>
              <a:spcAft>
                <a:spcPct val="0"/>
              </a:spcAft>
              <a:defRPr sz="2400">
                <a:solidFill>
                  <a:schemeClr val="bg1"/>
                </a:solidFill>
                <a:latin typeface="Arial" charset="0"/>
              </a:defRPr>
            </a:lvl9pPr>
          </a:lstStyle>
          <a:p>
            <a:fld id="{4A56E156-79BF-4321-914B-12A83003C6D6}" type="slidenum">
              <a:rPr lang="en-GB" sz="1200"/>
              <a:pPr/>
              <a:t>10</a:t>
            </a:fld>
            <a:endParaRPr lang="en-GB" sz="1200" dirty="0"/>
          </a:p>
        </p:txBody>
      </p:sp>
      <p:sp>
        <p:nvSpPr>
          <p:cNvPr id="121859" name="Rectangle 2"/>
          <p:cNvSpPr>
            <a:spLocks noGrp="1" noRot="1" noChangeAspect="1" noChangeArrowheads="1" noTextEdit="1"/>
          </p:cNvSpPr>
          <p:nvPr>
            <p:ph type="sldImg"/>
          </p:nvPr>
        </p:nvSpPr>
        <p:spPr>
          <a:xfrm>
            <a:off x="88900" y="744538"/>
            <a:ext cx="6616700" cy="3722687"/>
          </a:xfrm>
          <a:ln/>
        </p:spPr>
      </p:sp>
      <p:sp>
        <p:nvSpPr>
          <p:cNvPr id="121860" name="Rectangle 3"/>
          <p:cNvSpPr>
            <a:spLocks noGrp="1" noChangeArrowheads="1"/>
          </p:cNvSpPr>
          <p:nvPr>
            <p:ph type="body" idx="1"/>
          </p:nvPr>
        </p:nvSpPr>
        <p:spPr>
          <a:xfrm>
            <a:off x="679133" y="4714956"/>
            <a:ext cx="5436235" cy="4465796"/>
          </a:xfrm>
          <a:noFill/>
        </p:spPr>
        <p:txBody>
          <a:bodyPr/>
          <a:lstStyle/>
          <a:p>
            <a:endParaRPr lang="el-GR"/>
          </a:p>
        </p:txBody>
      </p:sp>
    </p:spTree>
    <p:extLst>
      <p:ext uri="{BB962C8B-B14F-4D97-AF65-F5344CB8AC3E}">
        <p14:creationId xmlns:p14="http://schemas.microsoft.com/office/powerpoint/2010/main" val="3777280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Premises does not refer only to Hermes. It also refers to the airline signage, to the Retail and F&amp;B outlets. </a:t>
            </a:r>
          </a:p>
        </p:txBody>
      </p:sp>
      <p:sp>
        <p:nvSpPr>
          <p:cNvPr id="4" name="Slide Number Placeholder 3"/>
          <p:cNvSpPr>
            <a:spLocks noGrp="1"/>
          </p:cNvSpPr>
          <p:nvPr>
            <p:ph type="sldNum" sz="quarter" idx="10"/>
          </p:nvPr>
        </p:nvSpPr>
        <p:spPr/>
        <p:txBody>
          <a:bodyPr/>
          <a:lstStyle/>
          <a:p>
            <a:fld id="{8D481E2B-DE07-4F51-BFDF-5AC6717A1D67}" type="slidenum">
              <a:rPr lang="en-GB" smtClean="0"/>
              <a:t>11</a:t>
            </a:fld>
            <a:endParaRPr lang="en-GB" dirty="0"/>
          </a:p>
        </p:txBody>
      </p:sp>
    </p:spTree>
    <p:extLst>
      <p:ext uri="{BB962C8B-B14F-4D97-AF65-F5344CB8AC3E}">
        <p14:creationId xmlns:p14="http://schemas.microsoft.com/office/powerpoint/2010/main" val="3190594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can we provide Great passenger experience – By recognising what is important to them.</a:t>
            </a:r>
          </a:p>
        </p:txBody>
      </p:sp>
      <p:sp>
        <p:nvSpPr>
          <p:cNvPr id="4" name="Slide Number Placeholder 3"/>
          <p:cNvSpPr>
            <a:spLocks noGrp="1"/>
          </p:cNvSpPr>
          <p:nvPr>
            <p:ph type="sldNum" sz="quarter" idx="10"/>
          </p:nvPr>
        </p:nvSpPr>
        <p:spPr/>
        <p:txBody>
          <a:bodyPr/>
          <a:lstStyle/>
          <a:p>
            <a:fld id="{8D481E2B-DE07-4F51-BFDF-5AC6717A1D67}" type="slidenum">
              <a:rPr lang="en-GB" smtClean="0"/>
              <a:t>12</a:t>
            </a:fld>
            <a:endParaRPr lang="en-GB" dirty="0"/>
          </a:p>
        </p:txBody>
      </p:sp>
    </p:spTree>
    <p:extLst>
      <p:ext uri="{BB962C8B-B14F-4D97-AF65-F5344CB8AC3E}">
        <p14:creationId xmlns:p14="http://schemas.microsoft.com/office/powerpoint/2010/main" val="1688561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D481E2B-DE07-4F51-BFDF-5AC6717A1D67}" type="slidenum">
              <a:rPr lang="en-GB" smtClean="0"/>
              <a:t>13</a:t>
            </a:fld>
            <a:endParaRPr lang="en-GB" dirty="0"/>
          </a:p>
        </p:txBody>
      </p:sp>
    </p:spTree>
    <p:extLst>
      <p:ext uri="{BB962C8B-B14F-4D97-AF65-F5344CB8AC3E}">
        <p14:creationId xmlns:p14="http://schemas.microsoft.com/office/powerpoint/2010/main" val="2705017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D481E2B-DE07-4F51-BFDF-5AC6717A1D67}" type="slidenum">
              <a:rPr lang="en-GB" smtClean="0"/>
              <a:t>14</a:t>
            </a:fld>
            <a:endParaRPr lang="en-GB" dirty="0"/>
          </a:p>
        </p:txBody>
      </p:sp>
    </p:spTree>
    <p:extLst>
      <p:ext uri="{BB962C8B-B14F-4D97-AF65-F5344CB8AC3E}">
        <p14:creationId xmlns:p14="http://schemas.microsoft.com/office/powerpoint/2010/main" val="1651170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sz="2400">
                <a:solidFill>
                  <a:schemeClr val="bg1"/>
                </a:solidFill>
                <a:latin typeface="Arial" charset="0"/>
              </a:defRPr>
            </a:lvl1pPr>
            <a:lvl2pPr marL="742727" indent="-285664">
              <a:defRPr sz="2400">
                <a:solidFill>
                  <a:schemeClr val="bg1"/>
                </a:solidFill>
                <a:latin typeface="Arial" charset="0"/>
              </a:defRPr>
            </a:lvl2pPr>
            <a:lvl3pPr marL="1142657" indent="-228531">
              <a:defRPr sz="2400">
                <a:solidFill>
                  <a:schemeClr val="bg1"/>
                </a:solidFill>
                <a:latin typeface="Arial" charset="0"/>
              </a:defRPr>
            </a:lvl3pPr>
            <a:lvl4pPr marL="1599720" indent="-228531">
              <a:defRPr sz="2400">
                <a:solidFill>
                  <a:schemeClr val="bg1"/>
                </a:solidFill>
                <a:latin typeface="Arial" charset="0"/>
              </a:defRPr>
            </a:lvl4pPr>
            <a:lvl5pPr marL="2056783" indent="-228531">
              <a:defRPr sz="2400">
                <a:solidFill>
                  <a:schemeClr val="bg1"/>
                </a:solidFill>
                <a:latin typeface="Arial" charset="0"/>
              </a:defRPr>
            </a:lvl5pPr>
            <a:lvl6pPr marL="2513846" indent="-228531" eaLnBrk="0" fontAlgn="base" hangingPunct="0">
              <a:spcBef>
                <a:spcPct val="0"/>
              </a:spcBef>
              <a:spcAft>
                <a:spcPct val="0"/>
              </a:spcAft>
              <a:defRPr sz="2400">
                <a:solidFill>
                  <a:schemeClr val="bg1"/>
                </a:solidFill>
                <a:latin typeface="Arial" charset="0"/>
              </a:defRPr>
            </a:lvl6pPr>
            <a:lvl7pPr marL="2970908" indent="-228531" eaLnBrk="0" fontAlgn="base" hangingPunct="0">
              <a:spcBef>
                <a:spcPct val="0"/>
              </a:spcBef>
              <a:spcAft>
                <a:spcPct val="0"/>
              </a:spcAft>
              <a:defRPr sz="2400">
                <a:solidFill>
                  <a:schemeClr val="bg1"/>
                </a:solidFill>
                <a:latin typeface="Arial" charset="0"/>
              </a:defRPr>
            </a:lvl7pPr>
            <a:lvl8pPr marL="3427971" indent="-228531" eaLnBrk="0" fontAlgn="base" hangingPunct="0">
              <a:spcBef>
                <a:spcPct val="0"/>
              </a:spcBef>
              <a:spcAft>
                <a:spcPct val="0"/>
              </a:spcAft>
              <a:defRPr sz="2400">
                <a:solidFill>
                  <a:schemeClr val="bg1"/>
                </a:solidFill>
                <a:latin typeface="Arial" charset="0"/>
              </a:defRPr>
            </a:lvl8pPr>
            <a:lvl9pPr marL="3885034" indent="-228531" eaLnBrk="0" fontAlgn="base" hangingPunct="0">
              <a:spcBef>
                <a:spcPct val="0"/>
              </a:spcBef>
              <a:spcAft>
                <a:spcPct val="0"/>
              </a:spcAft>
              <a:defRPr sz="2400">
                <a:solidFill>
                  <a:schemeClr val="bg1"/>
                </a:solidFill>
                <a:latin typeface="Arial" charset="0"/>
              </a:defRPr>
            </a:lvl9pPr>
          </a:lstStyle>
          <a:p>
            <a:fld id="{C224AD95-8C54-4D8D-8852-6DF30F934D8F}" type="slidenum">
              <a:rPr lang="en-GB" sz="1200"/>
              <a:pPr/>
              <a:t>16</a:t>
            </a:fld>
            <a:endParaRPr lang="en-GB" sz="1200" dirty="0"/>
          </a:p>
        </p:txBody>
      </p:sp>
      <p:sp>
        <p:nvSpPr>
          <p:cNvPr id="88067" name="Rectangle 2"/>
          <p:cNvSpPr>
            <a:spLocks noGrp="1" noRot="1" noChangeAspect="1" noChangeArrowheads="1" noTextEdit="1"/>
          </p:cNvSpPr>
          <p:nvPr>
            <p:ph type="sldImg"/>
          </p:nvPr>
        </p:nvSpPr>
        <p:spPr>
          <a:xfrm>
            <a:off x="88900" y="744538"/>
            <a:ext cx="6616700" cy="3722687"/>
          </a:xfrm>
          <a:ln/>
        </p:spPr>
      </p:sp>
      <p:sp>
        <p:nvSpPr>
          <p:cNvPr id="88068" name="Rectangle 3"/>
          <p:cNvSpPr>
            <a:spLocks noGrp="1" noChangeArrowheads="1"/>
          </p:cNvSpPr>
          <p:nvPr>
            <p:ph type="body" idx="1"/>
          </p:nvPr>
        </p:nvSpPr>
        <p:spPr>
          <a:noFill/>
        </p:spPr>
        <p:txBody>
          <a:bodyPr/>
          <a:lstStyle/>
          <a:p>
            <a:pPr>
              <a:buFontTx/>
              <a:buNone/>
            </a:pPr>
            <a:endParaRPr lang="en-GB" dirty="0"/>
          </a:p>
        </p:txBody>
      </p:sp>
    </p:spTree>
    <p:extLst>
      <p:ext uri="{BB962C8B-B14F-4D97-AF65-F5344CB8AC3E}">
        <p14:creationId xmlns:p14="http://schemas.microsoft.com/office/powerpoint/2010/main" val="143075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D481E2B-DE07-4F51-BFDF-5AC6717A1D67}" type="slidenum">
              <a:rPr lang="en-GB" smtClean="0"/>
              <a:t>17</a:t>
            </a:fld>
            <a:endParaRPr lang="en-GB" dirty="0"/>
          </a:p>
        </p:txBody>
      </p:sp>
    </p:spTree>
    <p:extLst>
      <p:ext uri="{BB962C8B-B14F-4D97-AF65-F5344CB8AC3E}">
        <p14:creationId xmlns:p14="http://schemas.microsoft.com/office/powerpoint/2010/main" val="147536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D481E2B-DE07-4F51-BFDF-5AC6717A1D67}" type="slidenum">
              <a:rPr lang="en-GB" smtClean="0"/>
              <a:t>18</a:t>
            </a:fld>
            <a:endParaRPr lang="en-GB" dirty="0"/>
          </a:p>
        </p:txBody>
      </p:sp>
    </p:spTree>
    <p:extLst>
      <p:ext uri="{BB962C8B-B14F-4D97-AF65-F5344CB8AC3E}">
        <p14:creationId xmlns:p14="http://schemas.microsoft.com/office/powerpoint/2010/main" val="1965150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D481E2B-DE07-4F51-BFDF-5AC6717A1D67}" type="slidenum">
              <a:rPr lang="en-GB" smtClean="0"/>
              <a:t>19</a:t>
            </a:fld>
            <a:endParaRPr lang="en-GB" dirty="0"/>
          </a:p>
        </p:txBody>
      </p:sp>
    </p:spTree>
    <p:extLst>
      <p:ext uri="{BB962C8B-B14F-4D97-AF65-F5344CB8AC3E}">
        <p14:creationId xmlns:p14="http://schemas.microsoft.com/office/powerpoint/2010/main" val="676969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D481E2B-DE07-4F51-BFDF-5AC6717A1D67}" type="slidenum">
              <a:rPr lang="en-GB" smtClean="0"/>
              <a:t>20</a:t>
            </a:fld>
            <a:endParaRPr lang="en-GB" dirty="0"/>
          </a:p>
        </p:txBody>
      </p:sp>
    </p:spTree>
    <p:extLst>
      <p:ext uri="{BB962C8B-B14F-4D97-AF65-F5344CB8AC3E}">
        <p14:creationId xmlns:p14="http://schemas.microsoft.com/office/powerpoint/2010/main" val="1035951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5E4466-51D2-4ECF-928B-77045BB4BC56}" type="slidenum">
              <a:rPr lang="en-GB" smtClean="0"/>
              <a:t>2</a:t>
            </a:fld>
            <a:endParaRPr lang="en-GB"/>
          </a:p>
        </p:txBody>
      </p:sp>
    </p:spTree>
    <p:extLst>
      <p:ext uri="{BB962C8B-B14F-4D97-AF65-F5344CB8AC3E}">
        <p14:creationId xmlns:p14="http://schemas.microsoft.com/office/powerpoint/2010/main" val="1882728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5E4466-51D2-4ECF-928B-77045BB4BC56}" type="slidenum">
              <a:rPr lang="en-GB" smtClean="0"/>
              <a:t>3</a:t>
            </a:fld>
            <a:endParaRPr lang="en-GB"/>
          </a:p>
        </p:txBody>
      </p:sp>
    </p:spTree>
    <p:extLst>
      <p:ext uri="{BB962C8B-B14F-4D97-AF65-F5344CB8AC3E}">
        <p14:creationId xmlns:p14="http://schemas.microsoft.com/office/powerpoint/2010/main" val="2875048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E85E4466-51D2-4ECF-928B-77045BB4BC56}" type="slidenum">
              <a:rPr lang="en-GB" smtClean="0"/>
              <a:t>4</a:t>
            </a:fld>
            <a:endParaRPr lang="en-GB"/>
          </a:p>
        </p:txBody>
      </p:sp>
    </p:spTree>
    <p:extLst>
      <p:ext uri="{BB962C8B-B14F-4D97-AF65-F5344CB8AC3E}">
        <p14:creationId xmlns:p14="http://schemas.microsoft.com/office/powerpoint/2010/main" val="1476235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5E4466-51D2-4ECF-928B-77045BB4BC56}" type="slidenum">
              <a:rPr lang="en-GB" smtClean="0"/>
              <a:t>5</a:t>
            </a:fld>
            <a:endParaRPr lang="en-GB"/>
          </a:p>
        </p:txBody>
      </p:sp>
    </p:spTree>
    <p:extLst>
      <p:ext uri="{BB962C8B-B14F-4D97-AF65-F5344CB8AC3E}">
        <p14:creationId xmlns:p14="http://schemas.microsoft.com/office/powerpoint/2010/main" val="1687964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5E4466-51D2-4ECF-928B-77045BB4BC56}" type="slidenum">
              <a:rPr lang="en-GB" smtClean="0"/>
              <a:t>6</a:t>
            </a:fld>
            <a:endParaRPr lang="en-GB"/>
          </a:p>
        </p:txBody>
      </p:sp>
    </p:spTree>
    <p:extLst>
      <p:ext uri="{BB962C8B-B14F-4D97-AF65-F5344CB8AC3E}">
        <p14:creationId xmlns:p14="http://schemas.microsoft.com/office/powerpoint/2010/main" val="732280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5E4466-51D2-4ECF-928B-77045BB4BC56}" type="slidenum">
              <a:rPr lang="en-GB" smtClean="0"/>
              <a:t>7</a:t>
            </a:fld>
            <a:endParaRPr lang="en-GB"/>
          </a:p>
        </p:txBody>
      </p:sp>
    </p:spTree>
    <p:extLst>
      <p:ext uri="{BB962C8B-B14F-4D97-AF65-F5344CB8AC3E}">
        <p14:creationId xmlns:p14="http://schemas.microsoft.com/office/powerpoint/2010/main" val="2171089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5E4466-51D2-4ECF-928B-77045BB4BC56}" type="slidenum">
              <a:rPr lang="en-GB" smtClean="0"/>
              <a:t>8</a:t>
            </a:fld>
            <a:endParaRPr lang="en-GB"/>
          </a:p>
        </p:txBody>
      </p:sp>
    </p:spTree>
    <p:extLst>
      <p:ext uri="{BB962C8B-B14F-4D97-AF65-F5344CB8AC3E}">
        <p14:creationId xmlns:p14="http://schemas.microsoft.com/office/powerpoint/2010/main" val="2911384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D481E2B-DE07-4F51-BFDF-5AC6717A1D67}" type="slidenum">
              <a:rPr lang="en-GB" smtClean="0"/>
              <a:t>9</a:t>
            </a:fld>
            <a:endParaRPr lang="en-GB" dirty="0"/>
          </a:p>
        </p:txBody>
      </p:sp>
    </p:spTree>
    <p:extLst>
      <p:ext uri="{BB962C8B-B14F-4D97-AF65-F5344CB8AC3E}">
        <p14:creationId xmlns:p14="http://schemas.microsoft.com/office/powerpoint/2010/main" val="3017504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6280" y="205979"/>
            <a:ext cx="8380521" cy="857250"/>
          </a:xfrm>
        </p:spPr>
        <p:txBody>
          <a:bodyPr>
            <a:normAutofit/>
          </a:bodyPr>
          <a:lstStyle>
            <a:lvl1pPr algn="l" defTabSz="709258" rtl="0" eaLnBrk="1" latinLnBrk="0" hangingPunct="1">
              <a:spcBef>
                <a:spcPct val="0"/>
              </a:spcBef>
              <a:buNone/>
              <a:defRPr lang="en-GB" sz="2700" kern="1200" cap="none" baseline="0" dirty="0">
                <a:solidFill>
                  <a:schemeClr val="accent1">
                    <a:lumMod val="50000"/>
                  </a:schemeClr>
                </a:solidFill>
                <a:effectLst/>
                <a:latin typeface="Arial" panose="020B0604020202020204" pitchFamily="34" charset="0"/>
                <a:ea typeface="+mj-ea"/>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r>
              <a:rPr lang="en-US"/>
              <a:t>15 October 2015</a:t>
            </a:r>
            <a:endParaRPr lang="en-US" dirty="0"/>
          </a:p>
        </p:txBody>
      </p:sp>
      <p:sp>
        <p:nvSpPr>
          <p:cNvPr id="5" name="Footer Placeholder 4"/>
          <p:cNvSpPr>
            <a:spLocks noGrp="1"/>
          </p:cNvSpPr>
          <p:nvPr>
            <p:ph type="ftr" sz="quarter" idx="11"/>
          </p:nvPr>
        </p:nvSpPr>
        <p:spPr/>
        <p:txBody>
          <a:bodyPr/>
          <a:lstStyle/>
          <a:p>
            <a:r>
              <a:rPr lang="en-GB"/>
              <a:t>Marketing </a:t>
            </a:r>
            <a:endParaRPr lang="en-US" dirty="0"/>
          </a:p>
        </p:txBody>
      </p:sp>
      <p:sp>
        <p:nvSpPr>
          <p:cNvPr id="6" name="Slide Number Placeholder 5"/>
          <p:cNvSpPr>
            <a:spLocks noGrp="1"/>
          </p:cNvSpPr>
          <p:nvPr>
            <p:ph type="sldNum" sz="quarter" idx="12"/>
          </p:nvPr>
        </p:nvSpPr>
        <p:spPr/>
        <p:txBody>
          <a:bodyPr/>
          <a:lstStyle/>
          <a:p>
            <a:fld id="{44D544B9-E1AB-400E-B049-1FD3D4E2A409}" type="slidenum">
              <a:rPr lang="en-US" smtClean="0"/>
              <a:pPr/>
              <a:t>‹#›</a:t>
            </a:fld>
            <a:endParaRPr lang="en-US" dirty="0"/>
          </a:p>
        </p:txBody>
      </p:sp>
    </p:spTree>
    <p:extLst>
      <p:ext uri="{BB962C8B-B14F-4D97-AF65-F5344CB8AC3E}">
        <p14:creationId xmlns:p14="http://schemas.microsoft.com/office/powerpoint/2010/main" val="17953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15 October 2015</a:t>
            </a:r>
            <a:endParaRPr lang="en-US" dirty="0"/>
          </a:p>
        </p:txBody>
      </p:sp>
      <p:sp>
        <p:nvSpPr>
          <p:cNvPr id="3" name="Footer Placeholder 2"/>
          <p:cNvSpPr>
            <a:spLocks noGrp="1"/>
          </p:cNvSpPr>
          <p:nvPr>
            <p:ph type="ftr" sz="quarter" idx="11"/>
          </p:nvPr>
        </p:nvSpPr>
        <p:spPr/>
        <p:txBody>
          <a:bodyPr/>
          <a:lstStyle/>
          <a:p>
            <a:r>
              <a:rPr lang="en-GB"/>
              <a:t>Marketing </a:t>
            </a:r>
            <a:endParaRPr lang="en-US" dirty="0"/>
          </a:p>
        </p:txBody>
      </p:sp>
    </p:spTree>
    <p:extLst>
      <p:ext uri="{BB962C8B-B14F-4D97-AF65-F5344CB8AC3E}">
        <p14:creationId xmlns:p14="http://schemas.microsoft.com/office/powerpoint/2010/main" val="428904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l-G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endParaRPr lang="el-GR"/>
          </a:p>
        </p:txBody>
      </p:sp>
      <p:sp>
        <p:nvSpPr>
          <p:cNvPr id="5" name="Rectangle 5"/>
          <p:cNvSpPr>
            <a:spLocks noGrp="1" noChangeArrowheads="1"/>
          </p:cNvSpPr>
          <p:nvPr>
            <p:ph type="ftr" sz="quarter" idx="11"/>
          </p:nvPr>
        </p:nvSpPr>
        <p:spPr>
          <a:ln/>
        </p:spPr>
        <p:txBody>
          <a:bodyPr/>
          <a:lstStyle>
            <a:lvl1pPr>
              <a:defRPr/>
            </a:lvl1pPr>
          </a:lstStyle>
          <a:p>
            <a:endParaRPr lang="el-GR"/>
          </a:p>
        </p:txBody>
      </p:sp>
      <p:sp>
        <p:nvSpPr>
          <p:cNvPr id="6" name="Rectangle 6"/>
          <p:cNvSpPr>
            <a:spLocks noGrp="1" noChangeArrowheads="1"/>
          </p:cNvSpPr>
          <p:nvPr>
            <p:ph type="sldNum" sz="quarter" idx="12"/>
          </p:nvPr>
        </p:nvSpPr>
        <p:spPr>
          <a:ln/>
        </p:spPr>
        <p:txBody>
          <a:bodyPr/>
          <a:lstStyle>
            <a:lvl1pPr>
              <a:defRPr/>
            </a:lvl1pPr>
          </a:lstStyle>
          <a:p>
            <a:fld id="{5AED9EDF-827B-4543-9F48-CC73DE46511E}" type="slidenum">
              <a:rPr lang="en-GB"/>
              <a:pPr/>
              <a:t>‹#›</a:t>
            </a:fld>
            <a:endParaRPr lang="en-GB" dirty="0"/>
          </a:p>
        </p:txBody>
      </p:sp>
    </p:spTree>
    <p:extLst>
      <p:ext uri="{BB962C8B-B14F-4D97-AF65-F5344CB8AC3E}">
        <p14:creationId xmlns:p14="http://schemas.microsoft.com/office/powerpoint/2010/main" val="82079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t>15 October 2015</a:t>
            </a:r>
            <a:endParaRPr lang="en-US" dirty="0"/>
          </a:p>
        </p:txBody>
      </p:sp>
      <p:sp>
        <p:nvSpPr>
          <p:cNvPr id="4" name="Footer Placeholder 3"/>
          <p:cNvSpPr>
            <a:spLocks noGrp="1"/>
          </p:cNvSpPr>
          <p:nvPr>
            <p:ph type="ftr" sz="quarter" idx="11"/>
          </p:nvPr>
        </p:nvSpPr>
        <p:spPr/>
        <p:txBody>
          <a:bodyPr/>
          <a:lstStyle/>
          <a:p>
            <a:r>
              <a:rPr lang="en-GB"/>
              <a:t>Marketing </a:t>
            </a:r>
            <a:endParaRPr lang="en-US" dirty="0"/>
          </a:p>
        </p:txBody>
      </p:sp>
      <p:sp>
        <p:nvSpPr>
          <p:cNvPr id="5" name="Slide Number Placeholder 4"/>
          <p:cNvSpPr>
            <a:spLocks noGrp="1"/>
          </p:cNvSpPr>
          <p:nvPr>
            <p:ph type="sldNum" sz="quarter" idx="12"/>
          </p:nvPr>
        </p:nvSpPr>
        <p:spPr/>
        <p:txBody>
          <a:bodyPr/>
          <a:lstStyle/>
          <a:p>
            <a:fld id="{756EBB80-C307-40E8-B319-6490733EE923}" type="slidenum">
              <a:rPr lang="en-US" smtClean="0"/>
              <a:pPr/>
              <a:t>‹#›</a:t>
            </a:fld>
            <a:endParaRPr lang="en-US" dirty="0"/>
          </a:p>
        </p:txBody>
      </p:sp>
    </p:spTree>
    <p:extLst>
      <p:ext uri="{BB962C8B-B14F-4D97-AF65-F5344CB8AC3E}">
        <p14:creationId xmlns:p14="http://schemas.microsoft.com/office/powerpoint/2010/main" val="335942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4" name="Picture 53"/>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a:xfrm>
            <a:off x="15444" y="2284805"/>
            <a:ext cx="2468325" cy="1017338"/>
          </a:xfrm>
          <a:custGeom>
            <a:avLst/>
            <a:gdLst>
              <a:gd name="connsiteX0" fmla="*/ 0 w 2468325"/>
              <a:gd name="connsiteY0" fmla="*/ 0 h 1017338"/>
              <a:gd name="connsiteX1" fmla="*/ 2468325 w 2468325"/>
              <a:gd name="connsiteY1" fmla="*/ 0 h 1017338"/>
              <a:gd name="connsiteX2" fmla="*/ 2468325 w 2468325"/>
              <a:gd name="connsiteY2" fmla="*/ 1017338 h 1017338"/>
              <a:gd name="connsiteX3" fmla="*/ 0 w 2468325"/>
              <a:gd name="connsiteY3" fmla="*/ 1017338 h 1017338"/>
            </a:gdLst>
            <a:ahLst/>
            <a:cxnLst>
              <a:cxn ang="0">
                <a:pos x="connsiteX0" y="connsiteY0"/>
              </a:cxn>
              <a:cxn ang="0">
                <a:pos x="connsiteX1" y="connsiteY1"/>
              </a:cxn>
              <a:cxn ang="0">
                <a:pos x="connsiteX2" y="connsiteY2"/>
              </a:cxn>
              <a:cxn ang="0">
                <a:pos x="connsiteX3" y="connsiteY3"/>
              </a:cxn>
            </a:cxnLst>
            <a:rect l="l" t="t" r="r" b="b"/>
            <a:pathLst>
              <a:path w="2468325" h="1017338">
                <a:moveTo>
                  <a:pt x="0" y="0"/>
                </a:moveTo>
                <a:lnTo>
                  <a:pt x="2468325" y="0"/>
                </a:lnTo>
                <a:lnTo>
                  <a:pt x="2468325" y="1017338"/>
                </a:lnTo>
                <a:lnTo>
                  <a:pt x="0" y="1017338"/>
                </a:lnTo>
                <a:close/>
              </a:path>
            </a:pathLst>
          </a:custGeom>
          <a:effectLst>
            <a:innerShdw blurRad="63500" dist="50800" dir="10800000">
              <a:prstClr val="black">
                <a:alpha val="50000"/>
              </a:prstClr>
            </a:innerShdw>
          </a:effectLst>
        </p:spPr>
      </p:pic>
      <p:pic>
        <p:nvPicPr>
          <p:cNvPr id="52" name="Picture 51"/>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15444" y="1153215"/>
            <a:ext cx="4556557" cy="1029472"/>
          </a:xfrm>
          <a:prstGeom prst="rect">
            <a:avLst/>
          </a:prstGeom>
        </p:spPr>
      </p:pic>
      <p:pic>
        <p:nvPicPr>
          <p:cNvPr id="50" name="Picture 49"/>
          <p:cNvPicPr>
            <a:picLocks noChangeAspect="1"/>
          </p:cNvPicPr>
          <p:nvPr userDrawn="1"/>
        </p:nvPicPr>
        <p:blipFill>
          <a:blip r:embed="rId4"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6228184" y="1"/>
            <a:ext cx="2910524" cy="1063229"/>
          </a:xfrm>
          <a:custGeom>
            <a:avLst/>
            <a:gdLst>
              <a:gd name="connsiteX0" fmla="*/ 0 w 2910524"/>
              <a:gd name="connsiteY0" fmla="*/ 0 h 1063229"/>
              <a:gd name="connsiteX1" fmla="*/ 2910524 w 2910524"/>
              <a:gd name="connsiteY1" fmla="*/ 0 h 1063229"/>
              <a:gd name="connsiteX2" fmla="*/ 2910524 w 2910524"/>
              <a:gd name="connsiteY2" fmla="*/ 1063229 h 1063229"/>
              <a:gd name="connsiteX3" fmla="*/ 0 w 2910524"/>
              <a:gd name="connsiteY3" fmla="*/ 1063229 h 1063229"/>
            </a:gdLst>
            <a:ahLst/>
            <a:cxnLst>
              <a:cxn ang="0">
                <a:pos x="connsiteX0" y="connsiteY0"/>
              </a:cxn>
              <a:cxn ang="0">
                <a:pos x="connsiteX1" y="connsiteY1"/>
              </a:cxn>
              <a:cxn ang="0">
                <a:pos x="connsiteX2" y="connsiteY2"/>
              </a:cxn>
              <a:cxn ang="0">
                <a:pos x="connsiteX3" y="connsiteY3"/>
              </a:cxn>
            </a:cxnLst>
            <a:rect l="l" t="t" r="r" b="b"/>
            <a:pathLst>
              <a:path w="2910524" h="1063229">
                <a:moveTo>
                  <a:pt x="0" y="0"/>
                </a:moveTo>
                <a:lnTo>
                  <a:pt x="2910524" y="0"/>
                </a:lnTo>
                <a:lnTo>
                  <a:pt x="2910524" y="1063229"/>
                </a:lnTo>
                <a:lnTo>
                  <a:pt x="0" y="1063229"/>
                </a:lnTo>
                <a:close/>
              </a:path>
            </a:pathLst>
          </a:custGeom>
          <a:effectLst>
            <a:innerShdw blurRad="63500" dist="50800" dir="18900000">
              <a:prstClr val="black">
                <a:alpha val="50000"/>
              </a:prstClr>
            </a:innerShdw>
          </a:effectLst>
        </p:spPr>
      </p:pic>
      <p:pic>
        <p:nvPicPr>
          <p:cNvPr id="48" name="Picture 47"/>
          <p:cNvPicPr>
            <a:picLocks noChangeAspect="1"/>
          </p:cNvPicPr>
          <p:nvPr userDrawn="1"/>
        </p:nvPicPr>
        <p:blipFill>
          <a:blip r:embed="rId5" cstate="email">
            <a:extLst>
              <a:ext uri="{28A0092B-C50C-407E-A947-70E740481C1C}">
                <a14:useLocalDpi xmlns:a14="http://schemas.microsoft.com/office/drawing/2010/main" val="0"/>
              </a:ext>
            </a:extLst>
          </a:blip>
          <a:srcRect/>
          <a:stretch>
            <a:fillRect/>
          </a:stretch>
        </p:blipFill>
        <p:spPr>
          <a:xfrm>
            <a:off x="0" y="1"/>
            <a:ext cx="6156176" cy="1063227"/>
          </a:xfrm>
          <a:custGeom>
            <a:avLst/>
            <a:gdLst>
              <a:gd name="connsiteX0" fmla="*/ 0 w 6156176"/>
              <a:gd name="connsiteY0" fmla="*/ 0 h 1063227"/>
              <a:gd name="connsiteX1" fmla="*/ 6156176 w 6156176"/>
              <a:gd name="connsiteY1" fmla="*/ 0 h 1063227"/>
              <a:gd name="connsiteX2" fmla="*/ 6156176 w 6156176"/>
              <a:gd name="connsiteY2" fmla="*/ 1063227 h 1063227"/>
              <a:gd name="connsiteX3" fmla="*/ 0 w 6156176"/>
              <a:gd name="connsiteY3" fmla="*/ 1063227 h 1063227"/>
            </a:gdLst>
            <a:ahLst/>
            <a:cxnLst>
              <a:cxn ang="0">
                <a:pos x="connsiteX0" y="connsiteY0"/>
              </a:cxn>
              <a:cxn ang="0">
                <a:pos x="connsiteX1" y="connsiteY1"/>
              </a:cxn>
              <a:cxn ang="0">
                <a:pos x="connsiteX2" y="connsiteY2"/>
              </a:cxn>
              <a:cxn ang="0">
                <a:pos x="connsiteX3" y="connsiteY3"/>
              </a:cxn>
            </a:cxnLst>
            <a:rect l="l" t="t" r="r" b="b"/>
            <a:pathLst>
              <a:path w="6156176" h="1063227">
                <a:moveTo>
                  <a:pt x="0" y="0"/>
                </a:moveTo>
                <a:lnTo>
                  <a:pt x="6156176" y="0"/>
                </a:lnTo>
                <a:lnTo>
                  <a:pt x="6156176" y="1063227"/>
                </a:lnTo>
                <a:lnTo>
                  <a:pt x="0" y="1063227"/>
                </a:lnTo>
                <a:close/>
              </a:path>
            </a:pathLst>
          </a:custGeom>
          <a:effectLst>
            <a:innerShdw blurRad="63500" dist="50800" dir="13500000">
              <a:prstClr val="black">
                <a:alpha val="50000"/>
              </a:prstClr>
            </a:innerShdw>
          </a:effectLst>
        </p:spPr>
      </p:pic>
      <p:pic>
        <p:nvPicPr>
          <p:cNvPr id="42" name="Picture 41"/>
          <p:cNvPicPr>
            <a:picLocks noChangeAspect="1"/>
          </p:cNvPicPr>
          <p:nvPr userDrawn="1"/>
        </p:nvPicPr>
        <p:blipFill>
          <a:blip r:embed="rId6" cstate="email">
            <a:extLst>
              <a:ext uri="{28A0092B-C50C-407E-A947-70E740481C1C}">
                <a14:useLocalDpi xmlns:a14="http://schemas.microsoft.com/office/drawing/2010/main" val="0"/>
              </a:ext>
            </a:extLst>
          </a:blip>
          <a:srcRect/>
          <a:stretch>
            <a:fillRect/>
          </a:stretch>
        </p:blipFill>
        <p:spPr>
          <a:xfrm>
            <a:off x="3245920" y="3392131"/>
            <a:ext cx="2910256" cy="1741510"/>
          </a:xfrm>
          <a:custGeom>
            <a:avLst/>
            <a:gdLst>
              <a:gd name="connsiteX0" fmla="*/ 0 w 2910256"/>
              <a:gd name="connsiteY0" fmla="*/ 0 h 1741510"/>
              <a:gd name="connsiteX1" fmla="*/ 2910256 w 2910256"/>
              <a:gd name="connsiteY1" fmla="*/ 0 h 1741510"/>
              <a:gd name="connsiteX2" fmla="*/ 2910256 w 2910256"/>
              <a:gd name="connsiteY2" fmla="*/ 1741510 h 1741510"/>
              <a:gd name="connsiteX3" fmla="*/ 0 w 2910256"/>
              <a:gd name="connsiteY3" fmla="*/ 1741510 h 1741510"/>
            </a:gdLst>
            <a:ahLst/>
            <a:cxnLst>
              <a:cxn ang="0">
                <a:pos x="connsiteX0" y="connsiteY0"/>
              </a:cxn>
              <a:cxn ang="0">
                <a:pos x="connsiteX1" y="connsiteY1"/>
              </a:cxn>
              <a:cxn ang="0">
                <a:pos x="connsiteX2" y="connsiteY2"/>
              </a:cxn>
              <a:cxn ang="0">
                <a:pos x="connsiteX3" y="connsiteY3"/>
              </a:cxn>
            </a:cxnLst>
            <a:rect l="l" t="t" r="r" b="b"/>
            <a:pathLst>
              <a:path w="2910256" h="1741510">
                <a:moveTo>
                  <a:pt x="0" y="0"/>
                </a:moveTo>
                <a:lnTo>
                  <a:pt x="2910256" y="0"/>
                </a:lnTo>
                <a:lnTo>
                  <a:pt x="2910256" y="1741510"/>
                </a:lnTo>
                <a:lnTo>
                  <a:pt x="0" y="1741510"/>
                </a:lnTo>
                <a:close/>
              </a:path>
            </a:pathLst>
          </a:custGeom>
          <a:effectLst>
            <a:innerShdw blurRad="63500" dist="50800" dir="5400000">
              <a:prstClr val="black">
                <a:alpha val="50000"/>
              </a:prstClr>
            </a:innerShdw>
          </a:effectLst>
        </p:spPr>
      </p:pic>
      <p:pic>
        <p:nvPicPr>
          <p:cNvPr id="40" name="Picture 39"/>
          <p:cNvPicPr>
            <a:picLocks noChangeAspect="1"/>
          </p:cNvPicPr>
          <p:nvPr userDrawn="1"/>
        </p:nvPicPr>
        <p:blipFill>
          <a:blip r:embed="rId7" cstate="email">
            <a:extLst>
              <a:ext uri="{28A0092B-C50C-407E-A947-70E740481C1C}">
                <a14:useLocalDpi xmlns:a14="http://schemas.microsoft.com/office/drawing/2010/main" val="0"/>
              </a:ext>
            </a:extLst>
          </a:blip>
          <a:srcRect/>
          <a:stretch>
            <a:fillRect/>
          </a:stretch>
        </p:blipFill>
        <p:spPr>
          <a:xfrm>
            <a:off x="6228184" y="3392131"/>
            <a:ext cx="2915815" cy="1741510"/>
          </a:xfrm>
          <a:custGeom>
            <a:avLst/>
            <a:gdLst>
              <a:gd name="connsiteX0" fmla="*/ 0 w 2915815"/>
              <a:gd name="connsiteY0" fmla="*/ 0 h 1741510"/>
              <a:gd name="connsiteX1" fmla="*/ 2915815 w 2915815"/>
              <a:gd name="connsiteY1" fmla="*/ 0 h 1741510"/>
              <a:gd name="connsiteX2" fmla="*/ 2915815 w 2915815"/>
              <a:gd name="connsiteY2" fmla="*/ 1741510 h 1741510"/>
              <a:gd name="connsiteX3" fmla="*/ 0 w 2915815"/>
              <a:gd name="connsiteY3" fmla="*/ 1741510 h 1741510"/>
            </a:gdLst>
            <a:ahLst/>
            <a:cxnLst>
              <a:cxn ang="0">
                <a:pos x="connsiteX0" y="connsiteY0"/>
              </a:cxn>
              <a:cxn ang="0">
                <a:pos x="connsiteX1" y="connsiteY1"/>
              </a:cxn>
              <a:cxn ang="0">
                <a:pos x="connsiteX2" y="connsiteY2"/>
              </a:cxn>
              <a:cxn ang="0">
                <a:pos x="connsiteX3" y="connsiteY3"/>
              </a:cxn>
            </a:cxnLst>
            <a:rect l="l" t="t" r="r" b="b"/>
            <a:pathLst>
              <a:path w="2915815" h="1741510">
                <a:moveTo>
                  <a:pt x="0" y="0"/>
                </a:moveTo>
                <a:lnTo>
                  <a:pt x="2915815" y="0"/>
                </a:lnTo>
                <a:lnTo>
                  <a:pt x="2915815" y="1741510"/>
                </a:lnTo>
                <a:lnTo>
                  <a:pt x="0" y="1741510"/>
                </a:lnTo>
                <a:close/>
              </a:path>
            </a:pathLst>
          </a:custGeom>
          <a:effectLst>
            <a:innerShdw blurRad="63500" dist="50800" dir="2700000">
              <a:prstClr val="black">
                <a:alpha val="50000"/>
              </a:prstClr>
            </a:innerShdw>
          </a:effectLst>
        </p:spPr>
      </p:pic>
      <p:pic>
        <p:nvPicPr>
          <p:cNvPr id="35" name="Picture 34"/>
          <p:cNvPicPr>
            <a:picLocks noChangeAspect="1"/>
          </p:cNvPicPr>
          <p:nvPr userDrawn="1"/>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2555776" y="2284807"/>
            <a:ext cx="3600400" cy="1017337"/>
          </a:xfrm>
          <a:custGeom>
            <a:avLst/>
            <a:gdLst>
              <a:gd name="connsiteX0" fmla="*/ 0 w 3600400"/>
              <a:gd name="connsiteY0" fmla="*/ 0 h 1017337"/>
              <a:gd name="connsiteX1" fmla="*/ 3600400 w 3600400"/>
              <a:gd name="connsiteY1" fmla="*/ 0 h 1017337"/>
              <a:gd name="connsiteX2" fmla="*/ 3600400 w 3600400"/>
              <a:gd name="connsiteY2" fmla="*/ 1017337 h 1017337"/>
              <a:gd name="connsiteX3" fmla="*/ 0 w 3600400"/>
              <a:gd name="connsiteY3" fmla="*/ 1017337 h 1017337"/>
            </a:gdLst>
            <a:ahLst/>
            <a:cxnLst>
              <a:cxn ang="0">
                <a:pos x="connsiteX0" y="connsiteY0"/>
              </a:cxn>
              <a:cxn ang="0">
                <a:pos x="connsiteX1" y="connsiteY1"/>
              </a:cxn>
              <a:cxn ang="0">
                <a:pos x="connsiteX2" y="connsiteY2"/>
              </a:cxn>
              <a:cxn ang="0">
                <a:pos x="connsiteX3" y="connsiteY3"/>
              </a:cxn>
            </a:cxnLst>
            <a:rect l="l" t="t" r="r" b="b"/>
            <a:pathLst>
              <a:path w="3600400" h="1017337">
                <a:moveTo>
                  <a:pt x="0" y="0"/>
                </a:moveTo>
                <a:lnTo>
                  <a:pt x="3600400" y="0"/>
                </a:lnTo>
                <a:lnTo>
                  <a:pt x="3600400" y="1017337"/>
                </a:lnTo>
                <a:lnTo>
                  <a:pt x="0" y="1017337"/>
                </a:lnTo>
                <a:close/>
              </a:path>
            </a:pathLst>
          </a:custGeom>
          <a:effectLst>
            <a:innerShdw blurRad="114300">
              <a:prstClr val="black"/>
            </a:innerShdw>
          </a:effectLst>
        </p:spPr>
      </p:pic>
      <p:pic>
        <p:nvPicPr>
          <p:cNvPr id="31" name="Picture 30"/>
          <p:cNvPicPr>
            <a:picLocks noChangeAspect="1"/>
          </p:cNvPicPr>
          <p:nvPr userDrawn="1"/>
        </p:nvPicPr>
        <p:blipFill>
          <a:blip r:embed="rId9" cstate="email">
            <a:extLst>
              <a:ext uri="{28A0092B-C50C-407E-A947-70E740481C1C}">
                <a14:useLocalDpi xmlns:a14="http://schemas.microsoft.com/office/drawing/2010/main" val="0"/>
              </a:ext>
            </a:extLst>
          </a:blip>
          <a:srcRect/>
          <a:stretch>
            <a:fillRect/>
          </a:stretch>
        </p:blipFill>
        <p:spPr>
          <a:xfrm>
            <a:off x="6228184" y="2284807"/>
            <a:ext cx="2915815" cy="1017337"/>
          </a:xfrm>
          <a:custGeom>
            <a:avLst/>
            <a:gdLst>
              <a:gd name="connsiteX0" fmla="*/ 0 w 2915815"/>
              <a:gd name="connsiteY0" fmla="*/ 0 h 1017337"/>
              <a:gd name="connsiteX1" fmla="*/ 2915815 w 2915815"/>
              <a:gd name="connsiteY1" fmla="*/ 0 h 1017337"/>
              <a:gd name="connsiteX2" fmla="*/ 2915815 w 2915815"/>
              <a:gd name="connsiteY2" fmla="*/ 1017337 h 1017337"/>
              <a:gd name="connsiteX3" fmla="*/ 0 w 2915815"/>
              <a:gd name="connsiteY3" fmla="*/ 1017337 h 1017337"/>
            </a:gdLst>
            <a:ahLst/>
            <a:cxnLst>
              <a:cxn ang="0">
                <a:pos x="connsiteX0" y="connsiteY0"/>
              </a:cxn>
              <a:cxn ang="0">
                <a:pos x="connsiteX1" y="connsiteY1"/>
              </a:cxn>
              <a:cxn ang="0">
                <a:pos x="connsiteX2" y="connsiteY2"/>
              </a:cxn>
              <a:cxn ang="0">
                <a:pos x="connsiteX3" y="connsiteY3"/>
              </a:cxn>
            </a:cxnLst>
            <a:rect l="l" t="t" r="r" b="b"/>
            <a:pathLst>
              <a:path w="2915815" h="1017337">
                <a:moveTo>
                  <a:pt x="0" y="0"/>
                </a:moveTo>
                <a:lnTo>
                  <a:pt x="2915815" y="0"/>
                </a:lnTo>
                <a:lnTo>
                  <a:pt x="2915815" y="1017337"/>
                </a:lnTo>
                <a:lnTo>
                  <a:pt x="0" y="1017337"/>
                </a:lnTo>
                <a:close/>
              </a:path>
            </a:pathLst>
          </a:custGeom>
          <a:effectLst>
            <a:innerShdw blurRad="63500" dist="50800">
              <a:prstClr val="black">
                <a:alpha val="50000"/>
              </a:prstClr>
            </a:innerShdw>
          </a:effectLst>
        </p:spPr>
      </p:pic>
      <p:pic>
        <p:nvPicPr>
          <p:cNvPr id="25" name="Picture 24"/>
          <p:cNvPicPr>
            <a:picLocks noChangeAspect="1"/>
          </p:cNvPicPr>
          <p:nvPr userDrawn="1"/>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15443" y="3392131"/>
            <a:ext cx="3122014" cy="851226"/>
          </a:xfrm>
          <a:custGeom>
            <a:avLst/>
            <a:gdLst>
              <a:gd name="connsiteX0" fmla="*/ 0 w 3122014"/>
              <a:gd name="connsiteY0" fmla="*/ 0 h 851226"/>
              <a:gd name="connsiteX1" fmla="*/ 3122014 w 3122014"/>
              <a:gd name="connsiteY1" fmla="*/ 0 h 851226"/>
              <a:gd name="connsiteX2" fmla="*/ 3122014 w 3122014"/>
              <a:gd name="connsiteY2" fmla="*/ 851226 h 851226"/>
              <a:gd name="connsiteX3" fmla="*/ 0 w 3122014"/>
              <a:gd name="connsiteY3" fmla="*/ 851226 h 851226"/>
            </a:gdLst>
            <a:ahLst/>
            <a:cxnLst>
              <a:cxn ang="0">
                <a:pos x="connsiteX0" y="connsiteY0"/>
              </a:cxn>
              <a:cxn ang="0">
                <a:pos x="connsiteX1" y="connsiteY1"/>
              </a:cxn>
              <a:cxn ang="0">
                <a:pos x="connsiteX2" y="connsiteY2"/>
              </a:cxn>
              <a:cxn ang="0">
                <a:pos x="connsiteX3" y="connsiteY3"/>
              </a:cxn>
            </a:cxnLst>
            <a:rect l="l" t="t" r="r" b="b"/>
            <a:pathLst>
              <a:path w="3122014" h="851226">
                <a:moveTo>
                  <a:pt x="0" y="0"/>
                </a:moveTo>
                <a:lnTo>
                  <a:pt x="3122014" y="0"/>
                </a:lnTo>
                <a:lnTo>
                  <a:pt x="3122014" y="851226"/>
                </a:lnTo>
                <a:lnTo>
                  <a:pt x="0" y="851226"/>
                </a:lnTo>
                <a:close/>
              </a:path>
            </a:pathLst>
          </a:custGeom>
          <a:effectLst>
            <a:innerShdw blurRad="63500" dist="50800" dir="10800000">
              <a:prstClr val="black">
                <a:alpha val="50000"/>
              </a:prstClr>
            </a:innerShdw>
          </a:effectLst>
        </p:spPr>
      </p:pic>
      <p:sp>
        <p:nvSpPr>
          <p:cNvPr id="4" name="Rectangle 3"/>
          <p:cNvSpPr/>
          <p:nvPr userDrawn="1"/>
        </p:nvSpPr>
        <p:spPr>
          <a:xfrm>
            <a:off x="4716016" y="1153216"/>
            <a:ext cx="4422692" cy="102947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Ins="144000" rtlCol="0" anchor="ctr"/>
          <a:lstStyle/>
          <a:p>
            <a:pPr algn="r"/>
            <a:r>
              <a:rPr lang="en-GB" sz="3200" dirty="0"/>
              <a:t>Commercial &amp; </a:t>
            </a:r>
          </a:p>
          <a:p>
            <a:pPr algn="r"/>
            <a:r>
              <a:rPr lang="en-GB" sz="3200" dirty="0"/>
              <a:t>Business Development</a:t>
            </a:r>
          </a:p>
        </p:txBody>
      </p:sp>
      <p:pic>
        <p:nvPicPr>
          <p:cNvPr id="29" name="Picture 28"/>
          <p:cNvPicPr>
            <a:picLocks noChangeAspect="1"/>
          </p:cNvPicPr>
          <p:nvPr userDrawn="1"/>
        </p:nvPicPr>
        <p:blipFill>
          <a:blip r:embed="rId11" cstate="email">
            <a:extLst>
              <a:ext uri="{28A0092B-C50C-407E-A947-70E740481C1C}">
                <a14:useLocalDpi xmlns:a14="http://schemas.microsoft.com/office/drawing/2010/main" val="0"/>
              </a:ext>
            </a:extLst>
          </a:blip>
          <a:srcRect/>
          <a:stretch>
            <a:fillRect/>
          </a:stretch>
        </p:blipFill>
        <p:spPr>
          <a:xfrm>
            <a:off x="0" y="4333344"/>
            <a:ext cx="3137457" cy="810156"/>
          </a:xfrm>
          <a:custGeom>
            <a:avLst/>
            <a:gdLst>
              <a:gd name="connsiteX0" fmla="*/ 0 w 3137457"/>
              <a:gd name="connsiteY0" fmla="*/ 0 h 810156"/>
              <a:gd name="connsiteX1" fmla="*/ 3137457 w 3137457"/>
              <a:gd name="connsiteY1" fmla="*/ 0 h 810156"/>
              <a:gd name="connsiteX2" fmla="*/ 3137457 w 3137457"/>
              <a:gd name="connsiteY2" fmla="*/ 810156 h 810156"/>
              <a:gd name="connsiteX3" fmla="*/ 0 w 3137457"/>
              <a:gd name="connsiteY3" fmla="*/ 810156 h 810156"/>
            </a:gdLst>
            <a:ahLst/>
            <a:cxnLst>
              <a:cxn ang="0">
                <a:pos x="connsiteX0" y="connsiteY0"/>
              </a:cxn>
              <a:cxn ang="0">
                <a:pos x="connsiteX1" y="connsiteY1"/>
              </a:cxn>
              <a:cxn ang="0">
                <a:pos x="connsiteX2" y="connsiteY2"/>
              </a:cxn>
              <a:cxn ang="0">
                <a:pos x="connsiteX3" y="connsiteY3"/>
              </a:cxn>
            </a:cxnLst>
            <a:rect l="l" t="t" r="r" b="b"/>
            <a:pathLst>
              <a:path w="3137457" h="810156">
                <a:moveTo>
                  <a:pt x="0" y="0"/>
                </a:moveTo>
                <a:lnTo>
                  <a:pt x="3137457" y="0"/>
                </a:lnTo>
                <a:lnTo>
                  <a:pt x="3137457" y="810156"/>
                </a:lnTo>
                <a:lnTo>
                  <a:pt x="0" y="810156"/>
                </a:lnTo>
                <a:close/>
              </a:path>
            </a:pathLst>
          </a:custGeom>
          <a:effectLst>
            <a:innerShdw blurRad="63500" dist="50800" dir="8100000">
              <a:prstClr val="black">
                <a:alpha val="50000"/>
              </a:prstClr>
            </a:innerShdw>
          </a:effectLst>
        </p:spPr>
      </p:pic>
    </p:spTree>
    <p:extLst>
      <p:ext uri="{BB962C8B-B14F-4D97-AF65-F5344CB8AC3E}">
        <p14:creationId xmlns:p14="http://schemas.microsoft.com/office/powerpoint/2010/main" val="4888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rot="16200000">
            <a:off x="7151831" y="-923647"/>
            <a:ext cx="1063230" cy="2910524"/>
          </a:xfrm>
          <a:custGeom>
            <a:avLst/>
            <a:gdLst>
              <a:gd name="connsiteX0" fmla="*/ 1063230 w 1063230"/>
              <a:gd name="connsiteY0" fmla="*/ 0 h 2910524"/>
              <a:gd name="connsiteX1" fmla="*/ 1063230 w 1063230"/>
              <a:gd name="connsiteY1" fmla="*/ 2910524 h 2910524"/>
              <a:gd name="connsiteX2" fmla="*/ 0 w 1063230"/>
              <a:gd name="connsiteY2" fmla="*/ 2910524 h 2910524"/>
              <a:gd name="connsiteX3" fmla="*/ 0 w 1063230"/>
              <a:gd name="connsiteY3" fmla="*/ 0 h 2910524"/>
            </a:gdLst>
            <a:ahLst/>
            <a:cxnLst>
              <a:cxn ang="0">
                <a:pos x="connsiteX0" y="connsiteY0"/>
              </a:cxn>
              <a:cxn ang="0">
                <a:pos x="connsiteX1" y="connsiteY1"/>
              </a:cxn>
              <a:cxn ang="0">
                <a:pos x="connsiteX2" y="connsiteY2"/>
              </a:cxn>
              <a:cxn ang="0">
                <a:pos x="connsiteX3" y="connsiteY3"/>
              </a:cxn>
            </a:cxnLst>
            <a:rect l="l" t="t" r="r" b="b"/>
            <a:pathLst>
              <a:path w="1063230" h="2910524">
                <a:moveTo>
                  <a:pt x="1063230" y="0"/>
                </a:moveTo>
                <a:lnTo>
                  <a:pt x="1063230" y="2910524"/>
                </a:lnTo>
                <a:lnTo>
                  <a:pt x="0" y="2910524"/>
                </a:lnTo>
                <a:lnTo>
                  <a:pt x="0" y="0"/>
                </a:lnTo>
                <a:close/>
              </a:path>
            </a:pathLst>
          </a:custGeom>
          <a:effectLst>
            <a:innerShdw blurRad="63500" dist="50800" dir="18900000">
              <a:prstClr val="black">
                <a:alpha val="50000"/>
              </a:prstClr>
            </a:innerShdw>
          </a:effectLst>
        </p:spPr>
      </p:pic>
      <p:pic>
        <p:nvPicPr>
          <p:cNvPr id="47" name="Picture 46"/>
          <p:cNvPicPr>
            <a:picLocks noChangeAspect="1"/>
          </p:cNvPicPr>
          <p:nvPr userDrawn="1"/>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6228184" y="3392131"/>
            <a:ext cx="2910524" cy="1741510"/>
          </a:xfrm>
          <a:custGeom>
            <a:avLst/>
            <a:gdLst>
              <a:gd name="connsiteX0" fmla="*/ 0 w 2910524"/>
              <a:gd name="connsiteY0" fmla="*/ 0 h 1741510"/>
              <a:gd name="connsiteX1" fmla="*/ 2910524 w 2910524"/>
              <a:gd name="connsiteY1" fmla="*/ 0 h 1741510"/>
              <a:gd name="connsiteX2" fmla="*/ 2910524 w 2910524"/>
              <a:gd name="connsiteY2" fmla="*/ 1741510 h 1741510"/>
              <a:gd name="connsiteX3" fmla="*/ 0 w 2910524"/>
              <a:gd name="connsiteY3" fmla="*/ 1741510 h 1741510"/>
            </a:gdLst>
            <a:ahLst/>
            <a:cxnLst>
              <a:cxn ang="0">
                <a:pos x="connsiteX0" y="connsiteY0"/>
              </a:cxn>
              <a:cxn ang="0">
                <a:pos x="connsiteX1" y="connsiteY1"/>
              </a:cxn>
              <a:cxn ang="0">
                <a:pos x="connsiteX2" y="connsiteY2"/>
              </a:cxn>
              <a:cxn ang="0">
                <a:pos x="connsiteX3" y="connsiteY3"/>
              </a:cxn>
            </a:cxnLst>
            <a:rect l="l" t="t" r="r" b="b"/>
            <a:pathLst>
              <a:path w="2910524" h="1741510">
                <a:moveTo>
                  <a:pt x="0" y="0"/>
                </a:moveTo>
                <a:lnTo>
                  <a:pt x="2910524" y="0"/>
                </a:lnTo>
                <a:lnTo>
                  <a:pt x="2910524" y="1741510"/>
                </a:lnTo>
                <a:lnTo>
                  <a:pt x="0" y="1741510"/>
                </a:lnTo>
                <a:close/>
              </a:path>
            </a:pathLst>
          </a:custGeom>
          <a:effectLst>
            <a:innerShdw blurRad="63500" dist="50800" dir="2700000">
              <a:prstClr val="black">
                <a:alpha val="50000"/>
              </a:prstClr>
            </a:innerShdw>
          </a:effectLst>
        </p:spPr>
      </p:pic>
      <p:pic>
        <p:nvPicPr>
          <p:cNvPr id="45" name="Picture 44"/>
          <p:cNvPicPr>
            <a:picLocks noChangeAspect="1"/>
          </p:cNvPicPr>
          <p:nvPr userDrawn="1"/>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6228184" y="2284806"/>
            <a:ext cx="2910524" cy="1017337"/>
          </a:xfrm>
          <a:custGeom>
            <a:avLst/>
            <a:gdLst>
              <a:gd name="connsiteX0" fmla="*/ 0 w 2910524"/>
              <a:gd name="connsiteY0" fmla="*/ 0 h 1017337"/>
              <a:gd name="connsiteX1" fmla="*/ 2910524 w 2910524"/>
              <a:gd name="connsiteY1" fmla="*/ 0 h 1017337"/>
              <a:gd name="connsiteX2" fmla="*/ 2910524 w 2910524"/>
              <a:gd name="connsiteY2" fmla="*/ 1017337 h 1017337"/>
              <a:gd name="connsiteX3" fmla="*/ 0 w 2910524"/>
              <a:gd name="connsiteY3" fmla="*/ 1017337 h 1017337"/>
            </a:gdLst>
            <a:ahLst/>
            <a:cxnLst>
              <a:cxn ang="0">
                <a:pos x="connsiteX0" y="connsiteY0"/>
              </a:cxn>
              <a:cxn ang="0">
                <a:pos x="connsiteX1" y="connsiteY1"/>
              </a:cxn>
              <a:cxn ang="0">
                <a:pos x="connsiteX2" y="connsiteY2"/>
              </a:cxn>
              <a:cxn ang="0">
                <a:pos x="connsiteX3" y="connsiteY3"/>
              </a:cxn>
            </a:cxnLst>
            <a:rect l="l" t="t" r="r" b="b"/>
            <a:pathLst>
              <a:path w="2910524" h="1017337">
                <a:moveTo>
                  <a:pt x="0" y="0"/>
                </a:moveTo>
                <a:lnTo>
                  <a:pt x="2910524" y="0"/>
                </a:lnTo>
                <a:lnTo>
                  <a:pt x="2910524" y="1017337"/>
                </a:lnTo>
                <a:lnTo>
                  <a:pt x="0" y="1017337"/>
                </a:lnTo>
                <a:close/>
              </a:path>
            </a:pathLst>
          </a:custGeom>
          <a:effectLst>
            <a:innerShdw blurRad="63500" dist="50800">
              <a:prstClr val="black">
                <a:alpha val="50000"/>
              </a:prstClr>
            </a:innerShdw>
          </a:effectLst>
        </p:spPr>
      </p:pic>
      <p:pic>
        <p:nvPicPr>
          <p:cNvPr id="44" name="Picture 43"/>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0" y="4333345"/>
            <a:ext cx="3137457" cy="817823"/>
          </a:xfrm>
          <a:custGeom>
            <a:avLst/>
            <a:gdLst>
              <a:gd name="connsiteX0" fmla="*/ 0 w 3137457"/>
              <a:gd name="connsiteY0" fmla="*/ 0 h 817823"/>
              <a:gd name="connsiteX1" fmla="*/ 3137457 w 3137457"/>
              <a:gd name="connsiteY1" fmla="*/ 0 h 817823"/>
              <a:gd name="connsiteX2" fmla="*/ 3137457 w 3137457"/>
              <a:gd name="connsiteY2" fmla="*/ 817823 h 817823"/>
              <a:gd name="connsiteX3" fmla="*/ 0 w 3137457"/>
              <a:gd name="connsiteY3" fmla="*/ 817823 h 817823"/>
            </a:gdLst>
            <a:ahLst/>
            <a:cxnLst>
              <a:cxn ang="0">
                <a:pos x="connsiteX0" y="connsiteY0"/>
              </a:cxn>
              <a:cxn ang="0">
                <a:pos x="connsiteX1" y="connsiteY1"/>
              </a:cxn>
              <a:cxn ang="0">
                <a:pos x="connsiteX2" y="connsiteY2"/>
              </a:cxn>
              <a:cxn ang="0">
                <a:pos x="connsiteX3" y="connsiteY3"/>
              </a:cxn>
            </a:cxnLst>
            <a:rect l="l" t="t" r="r" b="b"/>
            <a:pathLst>
              <a:path w="3137457" h="817823">
                <a:moveTo>
                  <a:pt x="0" y="0"/>
                </a:moveTo>
                <a:lnTo>
                  <a:pt x="3137457" y="0"/>
                </a:lnTo>
                <a:lnTo>
                  <a:pt x="3137457" y="817823"/>
                </a:lnTo>
                <a:lnTo>
                  <a:pt x="0" y="817823"/>
                </a:lnTo>
                <a:close/>
              </a:path>
            </a:pathLst>
          </a:custGeom>
          <a:effectLst>
            <a:innerShdw blurRad="63500" dist="50800" dir="8100000">
              <a:prstClr val="black">
                <a:alpha val="50000"/>
              </a:prstClr>
            </a:innerShdw>
          </a:effectLst>
        </p:spPr>
      </p:pic>
      <p:pic>
        <p:nvPicPr>
          <p:cNvPr id="42" name="Picture 4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15443" y="3392131"/>
            <a:ext cx="3122014" cy="851226"/>
          </a:xfrm>
          <a:custGeom>
            <a:avLst/>
            <a:gdLst>
              <a:gd name="connsiteX0" fmla="*/ 0 w 3122014"/>
              <a:gd name="connsiteY0" fmla="*/ 0 h 851226"/>
              <a:gd name="connsiteX1" fmla="*/ 3122014 w 3122014"/>
              <a:gd name="connsiteY1" fmla="*/ 0 h 851226"/>
              <a:gd name="connsiteX2" fmla="*/ 3122014 w 3122014"/>
              <a:gd name="connsiteY2" fmla="*/ 851226 h 851226"/>
              <a:gd name="connsiteX3" fmla="*/ 0 w 3122014"/>
              <a:gd name="connsiteY3" fmla="*/ 851226 h 851226"/>
            </a:gdLst>
            <a:ahLst/>
            <a:cxnLst>
              <a:cxn ang="0">
                <a:pos x="connsiteX0" y="connsiteY0"/>
              </a:cxn>
              <a:cxn ang="0">
                <a:pos x="connsiteX1" y="connsiteY1"/>
              </a:cxn>
              <a:cxn ang="0">
                <a:pos x="connsiteX2" y="connsiteY2"/>
              </a:cxn>
              <a:cxn ang="0">
                <a:pos x="connsiteX3" y="connsiteY3"/>
              </a:cxn>
            </a:cxnLst>
            <a:rect l="l" t="t" r="r" b="b"/>
            <a:pathLst>
              <a:path w="3122014" h="851226">
                <a:moveTo>
                  <a:pt x="0" y="0"/>
                </a:moveTo>
                <a:lnTo>
                  <a:pt x="3122014" y="0"/>
                </a:lnTo>
                <a:lnTo>
                  <a:pt x="3122014" y="851226"/>
                </a:lnTo>
                <a:lnTo>
                  <a:pt x="0" y="851226"/>
                </a:lnTo>
                <a:close/>
              </a:path>
            </a:pathLst>
          </a:custGeom>
          <a:effectLst>
            <a:innerShdw blurRad="63500" dist="50800" dir="10800000">
              <a:prstClr val="black">
                <a:alpha val="50000"/>
              </a:prstClr>
            </a:innerShdw>
          </a:effectLst>
        </p:spPr>
      </p:pic>
      <p:pic>
        <p:nvPicPr>
          <p:cNvPr id="40" name="Picture 39"/>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3245920" y="3392131"/>
            <a:ext cx="2910256" cy="1759036"/>
          </a:xfrm>
          <a:custGeom>
            <a:avLst/>
            <a:gdLst>
              <a:gd name="connsiteX0" fmla="*/ 0 w 2910256"/>
              <a:gd name="connsiteY0" fmla="*/ 0 h 1759036"/>
              <a:gd name="connsiteX1" fmla="*/ 2910256 w 2910256"/>
              <a:gd name="connsiteY1" fmla="*/ 0 h 1759036"/>
              <a:gd name="connsiteX2" fmla="*/ 2910256 w 2910256"/>
              <a:gd name="connsiteY2" fmla="*/ 1759036 h 1759036"/>
              <a:gd name="connsiteX3" fmla="*/ 0 w 2910256"/>
              <a:gd name="connsiteY3" fmla="*/ 1759036 h 1759036"/>
            </a:gdLst>
            <a:ahLst/>
            <a:cxnLst>
              <a:cxn ang="0">
                <a:pos x="connsiteX0" y="connsiteY0"/>
              </a:cxn>
              <a:cxn ang="0">
                <a:pos x="connsiteX1" y="connsiteY1"/>
              </a:cxn>
              <a:cxn ang="0">
                <a:pos x="connsiteX2" y="connsiteY2"/>
              </a:cxn>
              <a:cxn ang="0">
                <a:pos x="connsiteX3" y="connsiteY3"/>
              </a:cxn>
            </a:cxnLst>
            <a:rect l="l" t="t" r="r" b="b"/>
            <a:pathLst>
              <a:path w="2910256" h="1759036">
                <a:moveTo>
                  <a:pt x="0" y="0"/>
                </a:moveTo>
                <a:lnTo>
                  <a:pt x="2910256" y="0"/>
                </a:lnTo>
                <a:lnTo>
                  <a:pt x="2910256" y="1759036"/>
                </a:lnTo>
                <a:lnTo>
                  <a:pt x="0" y="1759036"/>
                </a:lnTo>
                <a:close/>
              </a:path>
            </a:pathLst>
          </a:custGeom>
          <a:effectLst>
            <a:innerShdw blurRad="63500" dist="50800" dir="5400000">
              <a:prstClr val="black">
                <a:alpha val="50000"/>
              </a:prstClr>
            </a:innerShdw>
          </a:effectLst>
        </p:spPr>
      </p:pic>
      <p:pic>
        <p:nvPicPr>
          <p:cNvPr id="35" name="Picture 34"/>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0" y="2284807"/>
            <a:ext cx="2483768" cy="1017337"/>
          </a:xfrm>
          <a:custGeom>
            <a:avLst/>
            <a:gdLst>
              <a:gd name="connsiteX0" fmla="*/ 0 w 2483768"/>
              <a:gd name="connsiteY0" fmla="*/ 0 h 1017337"/>
              <a:gd name="connsiteX1" fmla="*/ 2483768 w 2483768"/>
              <a:gd name="connsiteY1" fmla="*/ 0 h 1017337"/>
              <a:gd name="connsiteX2" fmla="*/ 2483768 w 2483768"/>
              <a:gd name="connsiteY2" fmla="*/ 1017337 h 1017337"/>
              <a:gd name="connsiteX3" fmla="*/ 0 w 2483768"/>
              <a:gd name="connsiteY3" fmla="*/ 1017337 h 1017337"/>
            </a:gdLst>
            <a:ahLst/>
            <a:cxnLst>
              <a:cxn ang="0">
                <a:pos x="connsiteX0" y="connsiteY0"/>
              </a:cxn>
              <a:cxn ang="0">
                <a:pos x="connsiteX1" y="connsiteY1"/>
              </a:cxn>
              <a:cxn ang="0">
                <a:pos x="connsiteX2" y="connsiteY2"/>
              </a:cxn>
              <a:cxn ang="0">
                <a:pos x="connsiteX3" y="connsiteY3"/>
              </a:cxn>
            </a:cxnLst>
            <a:rect l="l" t="t" r="r" b="b"/>
            <a:pathLst>
              <a:path w="2483768" h="1017337">
                <a:moveTo>
                  <a:pt x="0" y="0"/>
                </a:moveTo>
                <a:lnTo>
                  <a:pt x="2483768" y="0"/>
                </a:lnTo>
                <a:lnTo>
                  <a:pt x="2483768" y="1017337"/>
                </a:lnTo>
                <a:lnTo>
                  <a:pt x="0" y="1017337"/>
                </a:lnTo>
                <a:close/>
              </a:path>
            </a:pathLst>
          </a:custGeom>
          <a:effectLst>
            <a:innerShdw blurRad="63500" dist="50800" dir="10800000">
              <a:prstClr val="black">
                <a:alpha val="50000"/>
              </a:prstClr>
            </a:innerShdw>
          </a:effectLst>
        </p:spPr>
      </p:pic>
      <p:pic>
        <p:nvPicPr>
          <p:cNvPr id="31" name="Picture 30"/>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a:xfrm>
            <a:off x="2555776" y="2284807"/>
            <a:ext cx="3600400" cy="1017337"/>
          </a:xfrm>
          <a:custGeom>
            <a:avLst/>
            <a:gdLst>
              <a:gd name="connsiteX0" fmla="*/ 0 w 3600400"/>
              <a:gd name="connsiteY0" fmla="*/ 0 h 1017337"/>
              <a:gd name="connsiteX1" fmla="*/ 3600400 w 3600400"/>
              <a:gd name="connsiteY1" fmla="*/ 0 h 1017337"/>
              <a:gd name="connsiteX2" fmla="*/ 3600400 w 3600400"/>
              <a:gd name="connsiteY2" fmla="*/ 1017337 h 1017337"/>
              <a:gd name="connsiteX3" fmla="*/ 0 w 3600400"/>
              <a:gd name="connsiteY3" fmla="*/ 1017337 h 1017337"/>
            </a:gdLst>
            <a:ahLst/>
            <a:cxnLst>
              <a:cxn ang="0">
                <a:pos x="connsiteX0" y="connsiteY0"/>
              </a:cxn>
              <a:cxn ang="0">
                <a:pos x="connsiteX1" y="connsiteY1"/>
              </a:cxn>
              <a:cxn ang="0">
                <a:pos x="connsiteX2" y="connsiteY2"/>
              </a:cxn>
              <a:cxn ang="0">
                <a:pos x="connsiteX3" y="connsiteY3"/>
              </a:cxn>
            </a:cxnLst>
            <a:rect l="l" t="t" r="r" b="b"/>
            <a:pathLst>
              <a:path w="3600400" h="1017337">
                <a:moveTo>
                  <a:pt x="0" y="0"/>
                </a:moveTo>
                <a:lnTo>
                  <a:pt x="3600400" y="0"/>
                </a:lnTo>
                <a:lnTo>
                  <a:pt x="3600400" y="1017337"/>
                </a:lnTo>
                <a:lnTo>
                  <a:pt x="0" y="1017337"/>
                </a:lnTo>
                <a:close/>
              </a:path>
            </a:pathLst>
          </a:custGeom>
          <a:effectLst>
            <a:innerShdw blurRad="114300">
              <a:prstClr val="black"/>
            </a:innerShdw>
          </a:effectLst>
        </p:spPr>
      </p:pic>
      <p:pic>
        <p:nvPicPr>
          <p:cNvPr id="27" name="Picture 26"/>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1119459"/>
            <a:ext cx="4572000" cy="1063229"/>
          </a:xfrm>
          <a:custGeom>
            <a:avLst/>
            <a:gdLst>
              <a:gd name="connsiteX0" fmla="*/ 0 w 4572000"/>
              <a:gd name="connsiteY0" fmla="*/ 0 h 1063229"/>
              <a:gd name="connsiteX1" fmla="*/ 4572000 w 4572000"/>
              <a:gd name="connsiteY1" fmla="*/ 0 h 1063229"/>
              <a:gd name="connsiteX2" fmla="*/ 4572000 w 4572000"/>
              <a:gd name="connsiteY2" fmla="*/ 1063229 h 1063229"/>
              <a:gd name="connsiteX3" fmla="*/ 0 w 4572000"/>
              <a:gd name="connsiteY3" fmla="*/ 1063229 h 1063229"/>
            </a:gdLst>
            <a:ahLst/>
            <a:cxnLst>
              <a:cxn ang="0">
                <a:pos x="connsiteX0" y="connsiteY0"/>
              </a:cxn>
              <a:cxn ang="0">
                <a:pos x="connsiteX1" y="connsiteY1"/>
              </a:cxn>
              <a:cxn ang="0">
                <a:pos x="connsiteX2" y="connsiteY2"/>
              </a:cxn>
              <a:cxn ang="0">
                <a:pos x="connsiteX3" y="connsiteY3"/>
              </a:cxn>
            </a:cxnLst>
            <a:rect l="l" t="t" r="r" b="b"/>
            <a:pathLst>
              <a:path w="4572000" h="1063229">
                <a:moveTo>
                  <a:pt x="0" y="0"/>
                </a:moveTo>
                <a:lnTo>
                  <a:pt x="4572000" y="0"/>
                </a:lnTo>
                <a:lnTo>
                  <a:pt x="4572000" y="1063229"/>
                </a:lnTo>
                <a:lnTo>
                  <a:pt x="0" y="1063229"/>
                </a:lnTo>
                <a:close/>
              </a:path>
            </a:pathLst>
          </a:custGeom>
          <a:effectLst>
            <a:innerShdw blurRad="63500" dist="50800" dir="10800000">
              <a:prstClr val="black">
                <a:alpha val="50000"/>
              </a:prstClr>
            </a:innerShdw>
          </a:effectLst>
        </p:spPr>
      </p:pic>
      <p:pic>
        <p:nvPicPr>
          <p:cNvPr id="24" name="Picture 23"/>
          <p:cNvPicPr>
            <a:picLocks noChangeAspect="1"/>
          </p:cNvPicPr>
          <p:nvPr userDrawn="1"/>
        </p:nvPicPr>
        <p:blipFill rotWithShape="1">
          <a:blip r:embed="rId11" cstate="print">
            <a:extLst>
              <a:ext uri="{28A0092B-C50C-407E-A947-70E740481C1C}">
                <a14:useLocalDpi xmlns:a14="http://schemas.microsoft.com/office/drawing/2010/main" val="0"/>
              </a:ext>
            </a:extLst>
          </a:blip>
          <a:srcRect/>
          <a:stretch/>
        </p:blipFill>
        <p:spPr>
          <a:xfrm>
            <a:off x="0" y="0"/>
            <a:ext cx="6156176" cy="1063230"/>
          </a:xfrm>
          <a:custGeom>
            <a:avLst/>
            <a:gdLst>
              <a:gd name="connsiteX0" fmla="*/ 0 w 6156176"/>
              <a:gd name="connsiteY0" fmla="*/ 0 h 1063230"/>
              <a:gd name="connsiteX1" fmla="*/ 6156176 w 6156176"/>
              <a:gd name="connsiteY1" fmla="*/ 0 h 1063230"/>
              <a:gd name="connsiteX2" fmla="*/ 6156176 w 6156176"/>
              <a:gd name="connsiteY2" fmla="*/ 1063230 h 1063230"/>
              <a:gd name="connsiteX3" fmla="*/ 0 w 6156176"/>
              <a:gd name="connsiteY3" fmla="*/ 1063230 h 1063230"/>
            </a:gdLst>
            <a:ahLst/>
            <a:cxnLst>
              <a:cxn ang="0">
                <a:pos x="connsiteX0" y="connsiteY0"/>
              </a:cxn>
              <a:cxn ang="0">
                <a:pos x="connsiteX1" y="connsiteY1"/>
              </a:cxn>
              <a:cxn ang="0">
                <a:pos x="connsiteX2" y="connsiteY2"/>
              </a:cxn>
              <a:cxn ang="0">
                <a:pos x="connsiteX3" y="connsiteY3"/>
              </a:cxn>
            </a:cxnLst>
            <a:rect l="l" t="t" r="r" b="b"/>
            <a:pathLst>
              <a:path w="6156176" h="1063230">
                <a:moveTo>
                  <a:pt x="0" y="0"/>
                </a:moveTo>
                <a:lnTo>
                  <a:pt x="6156176" y="0"/>
                </a:lnTo>
                <a:lnTo>
                  <a:pt x="6156176" y="1063230"/>
                </a:lnTo>
                <a:lnTo>
                  <a:pt x="0" y="1063230"/>
                </a:lnTo>
                <a:close/>
              </a:path>
            </a:pathLst>
          </a:custGeom>
          <a:effectLst>
            <a:innerShdw blurRad="63500" dist="50800" dir="13500000">
              <a:prstClr val="black">
                <a:alpha val="50000"/>
              </a:prstClr>
            </a:innerShdw>
          </a:effectLst>
        </p:spPr>
      </p:pic>
      <p:sp>
        <p:nvSpPr>
          <p:cNvPr id="39" name="Rectangle 38"/>
          <p:cNvSpPr/>
          <p:nvPr userDrawn="1"/>
        </p:nvSpPr>
        <p:spPr>
          <a:xfrm>
            <a:off x="4716016" y="1153216"/>
            <a:ext cx="4422692" cy="102947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Ins="144000" rtlCol="0" anchor="ctr"/>
          <a:lstStyle/>
          <a:p>
            <a:pPr algn="r"/>
            <a:endParaRPr lang="en-GB" dirty="0"/>
          </a:p>
        </p:txBody>
      </p:sp>
    </p:spTree>
    <p:extLst>
      <p:ext uri="{BB962C8B-B14F-4D97-AF65-F5344CB8AC3E}">
        <p14:creationId xmlns:p14="http://schemas.microsoft.com/office/powerpoint/2010/main" val="4039941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9" name="Rectangle 38"/>
          <p:cNvSpPr/>
          <p:nvPr userDrawn="1"/>
        </p:nvSpPr>
        <p:spPr>
          <a:xfrm>
            <a:off x="4716016" y="1153216"/>
            <a:ext cx="4422692" cy="102947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Ins="144000" rtlCol="0" anchor="ctr"/>
          <a:lstStyle/>
          <a:p>
            <a:pPr algn="r"/>
            <a:r>
              <a:rPr lang="en-GB" sz="3200" dirty="0"/>
              <a:t>Marketing &amp; </a:t>
            </a:r>
          </a:p>
          <a:p>
            <a:pPr algn="r"/>
            <a:r>
              <a:rPr lang="en-GB" sz="3200" dirty="0"/>
              <a:t>Communications</a:t>
            </a:r>
          </a:p>
        </p:txBody>
      </p:sp>
      <p:pic>
        <p:nvPicPr>
          <p:cNvPr id="38" name="Picture 37"/>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5489" y="4333344"/>
            <a:ext cx="3121968" cy="817823"/>
          </a:xfrm>
          <a:custGeom>
            <a:avLst/>
            <a:gdLst>
              <a:gd name="connsiteX0" fmla="*/ 0 w 3121968"/>
              <a:gd name="connsiteY0" fmla="*/ 0 h 817823"/>
              <a:gd name="connsiteX1" fmla="*/ 3121968 w 3121968"/>
              <a:gd name="connsiteY1" fmla="*/ 0 h 817823"/>
              <a:gd name="connsiteX2" fmla="*/ 3121968 w 3121968"/>
              <a:gd name="connsiteY2" fmla="*/ 817823 h 817823"/>
              <a:gd name="connsiteX3" fmla="*/ 0 w 3121968"/>
              <a:gd name="connsiteY3" fmla="*/ 817823 h 817823"/>
            </a:gdLst>
            <a:ahLst/>
            <a:cxnLst>
              <a:cxn ang="0">
                <a:pos x="connsiteX0" y="connsiteY0"/>
              </a:cxn>
              <a:cxn ang="0">
                <a:pos x="connsiteX1" y="connsiteY1"/>
              </a:cxn>
              <a:cxn ang="0">
                <a:pos x="connsiteX2" y="connsiteY2"/>
              </a:cxn>
              <a:cxn ang="0">
                <a:pos x="connsiteX3" y="connsiteY3"/>
              </a:cxn>
            </a:cxnLst>
            <a:rect l="l" t="t" r="r" b="b"/>
            <a:pathLst>
              <a:path w="3121968" h="817823">
                <a:moveTo>
                  <a:pt x="0" y="0"/>
                </a:moveTo>
                <a:lnTo>
                  <a:pt x="3121968" y="0"/>
                </a:lnTo>
                <a:lnTo>
                  <a:pt x="3121968" y="817823"/>
                </a:lnTo>
                <a:lnTo>
                  <a:pt x="0" y="817823"/>
                </a:lnTo>
                <a:close/>
              </a:path>
            </a:pathLst>
          </a:custGeom>
          <a:effectLst>
            <a:innerShdw blurRad="63500" dist="50800" dir="8100000">
              <a:prstClr val="black">
                <a:alpha val="50000"/>
              </a:prstClr>
            </a:innerShdw>
          </a:effectLst>
        </p:spPr>
      </p:pic>
      <p:pic>
        <p:nvPicPr>
          <p:cNvPr id="36" name="Picture 35"/>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15443" y="3392131"/>
            <a:ext cx="3126809" cy="851226"/>
          </a:xfrm>
          <a:custGeom>
            <a:avLst/>
            <a:gdLst>
              <a:gd name="connsiteX0" fmla="*/ 0 w 3126809"/>
              <a:gd name="connsiteY0" fmla="*/ 0 h 851226"/>
              <a:gd name="connsiteX1" fmla="*/ 3126809 w 3126809"/>
              <a:gd name="connsiteY1" fmla="*/ 0 h 851226"/>
              <a:gd name="connsiteX2" fmla="*/ 3126809 w 3126809"/>
              <a:gd name="connsiteY2" fmla="*/ 851226 h 851226"/>
              <a:gd name="connsiteX3" fmla="*/ 0 w 3126809"/>
              <a:gd name="connsiteY3" fmla="*/ 851226 h 851226"/>
            </a:gdLst>
            <a:ahLst/>
            <a:cxnLst>
              <a:cxn ang="0">
                <a:pos x="connsiteX0" y="connsiteY0"/>
              </a:cxn>
              <a:cxn ang="0">
                <a:pos x="connsiteX1" y="connsiteY1"/>
              </a:cxn>
              <a:cxn ang="0">
                <a:pos x="connsiteX2" y="connsiteY2"/>
              </a:cxn>
              <a:cxn ang="0">
                <a:pos x="connsiteX3" y="connsiteY3"/>
              </a:cxn>
            </a:cxnLst>
            <a:rect l="l" t="t" r="r" b="b"/>
            <a:pathLst>
              <a:path w="3126809" h="851226">
                <a:moveTo>
                  <a:pt x="0" y="0"/>
                </a:moveTo>
                <a:lnTo>
                  <a:pt x="3126809" y="0"/>
                </a:lnTo>
                <a:lnTo>
                  <a:pt x="3126809" y="851226"/>
                </a:lnTo>
                <a:lnTo>
                  <a:pt x="0" y="851226"/>
                </a:lnTo>
                <a:close/>
              </a:path>
            </a:pathLst>
          </a:custGeom>
          <a:effectLst>
            <a:innerShdw blurRad="63500" dist="50800" dir="10800000">
              <a:prstClr val="black">
                <a:alpha val="50000"/>
              </a:prstClr>
            </a:innerShdw>
          </a:effectLst>
        </p:spPr>
      </p:pic>
      <p:pic>
        <p:nvPicPr>
          <p:cNvPr id="34" name="Picture 33"/>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3245920" y="3392131"/>
            <a:ext cx="2910524" cy="1745976"/>
          </a:xfrm>
          <a:custGeom>
            <a:avLst/>
            <a:gdLst>
              <a:gd name="connsiteX0" fmla="*/ 0 w 2910524"/>
              <a:gd name="connsiteY0" fmla="*/ 0 h 1745976"/>
              <a:gd name="connsiteX1" fmla="*/ 2910524 w 2910524"/>
              <a:gd name="connsiteY1" fmla="*/ 0 h 1745976"/>
              <a:gd name="connsiteX2" fmla="*/ 2910524 w 2910524"/>
              <a:gd name="connsiteY2" fmla="*/ 1745976 h 1745976"/>
              <a:gd name="connsiteX3" fmla="*/ 0 w 2910524"/>
              <a:gd name="connsiteY3" fmla="*/ 1745976 h 1745976"/>
            </a:gdLst>
            <a:ahLst/>
            <a:cxnLst>
              <a:cxn ang="0">
                <a:pos x="connsiteX0" y="connsiteY0"/>
              </a:cxn>
              <a:cxn ang="0">
                <a:pos x="connsiteX1" y="connsiteY1"/>
              </a:cxn>
              <a:cxn ang="0">
                <a:pos x="connsiteX2" y="connsiteY2"/>
              </a:cxn>
              <a:cxn ang="0">
                <a:pos x="connsiteX3" y="connsiteY3"/>
              </a:cxn>
            </a:cxnLst>
            <a:rect l="l" t="t" r="r" b="b"/>
            <a:pathLst>
              <a:path w="2910524" h="1745976">
                <a:moveTo>
                  <a:pt x="0" y="0"/>
                </a:moveTo>
                <a:lnTo>
                  <a:pt x="2910524" y="0"/>
                </a:lnTo>
                <a:lnTo>
                  <a:pt x="2910524" y="1745976"/>
                </a:lnTo>
                <a:lnTo>
                  <a:pt x="0" y="1745976"/>
                </a:lnTo>
                <a:close/>
              </a:path>
            </a:pathLst>
          </a:custGeom>
          <a:effectLst>
            <a:innerShdw blurRad="63500" dist="50800" dir="5400000">
              <a:prstClr val="black">
                <a:alpha val="50000"/>
              </a:prstClr>
            </a:innerShdw>
          </a:effectLst>
        </p:spPr>
      </p:pic>
      <p:pic>
        <p:nvPicPr>
          <p:cNvPr id="32" name="Picture 31"/>
          <p:cNvPicPr>
            <a:picLocks noChangeAspect="1"/>
          </p:cNvPicPr>
          <p:nvPr userDrawn="1"/>
        </p:nvPicPr>
        <p:blipFill>
          <a:blip r:embed="rId5" cstate="email">
            <a:extLst>
              <a:ext uri="{28A0092B-C50C-407E-A947-70E740481C1C}">
                <a14:useLocalDpi xmlns:a14="http://schemas.microsoft.com/office/drawing/2010/main" val="0"/>
              </a:ext>
            </a:extLst>
          </a:blip>
          <a:srcRect/>
          <a:stretch>
            <a:fillRect/>
          </a:stretch>
        </p:blipFill>
        <p:spPr>
          <a:xfrm>
            <a:off x="6228184" y="3392132"/>
            <a:ext cx="2915816" cy="1741509"/>
          </a:xfrm>
          <a:custGeom>
            <a:avLst/>
            <a:gdLst>
              <a:gd name="connsiteX0" fmla="*/ 0 w 2915816"/>
              <a:gd name="connsiteY0" fmla="*/ 0 h 1741509"/>
              <a:gd name="connsiteX1" fmla="*/ 2915816 w 2915816"/>
              <a:gd name="connsiteY1" fmla="*/ 0 h 1741509"/>
              <a:gd name="connsiteX2" fmla="*/ 2915816 w 2915816"/>
              <a:gd name="connsiteY2" fmla="*/ 1741509 h 1741509"/>
              <a:gd name="connsiteX3" fmla="*/ 0 w 2915816"/>
              <a:gd name="connsiteY3" fmla="*/ 1741509 h 1741509"/>
            </a:gdLst>
            <a:ahLst/>
            <a:cxnLst>
              <a:cxn ang="0">
                <a:pos x="connsiteX0" y="connsiteY0"/>
              </a:cxn>
              <a:cxn ang="0">
                <a:pos x="connsiteX1" y="connsiteY1"/>
              </a:cxn>
              <a:cxn ang="0">
                <a:pos x="connsiteX2" y="connsiteY2"/>
              </a:cxn>
              <a:cxn ang="0">
                <a:pos x="connsiteX3" y="connsiteY3"/>
              </a:cxn>
            </a:cxnLst>
            <a:rect l="l" t="t" r="r" b="b"/>
            <a:pathLst>
              <a:path w="2915816" h="1741509">
                <a:moveTo>
                  <a:pt x="0" y="0"/>
                </a:moveTo>
                <a:lnTo>
                  <a:pt x="2915816" y="0"/>
                </a:lnTo>
                <a:lnTo>
                  <a:pt x="2915816" y="1741509"/>
                </a:lnTo>
                <a:lnTo>
                  <a:pt x="0" y="1741509"/>
                </a:lnTo>
                <a:close/>
              </a:path>
            </a:pathLst>
          </a:custGeom>
          <a:effectLst>
            <a:innerShdw blurRad="63500" dist="50800" dir="2700000">
              <a:prstClr val="black">
                <a:alpha val="50000"/>
              </a:prstClr>
            </a:innerShdw>
          </a:effectLst>
        </p:spPr>
      </p:pic>
      <p:pic>
        <p:nvPicPr>
          <p:cNvPr id="30" name="Picture 29"/>
          <p:cNvPicPr>
            <a:picLocks noChangeAspect="1"/>
          </p:cNvPicPr>
          <p:nvPr userDrawn="1"/>
        </p:nvPicPr>
        <p:blipFill>
          <a:blip r:embed="rId6" cstate="email">
            <a:extLst>
              <a:ext uri="{28A0092B-C50C-407E-A947-70E740481C1C}">
                <a14:useLocalDpi xmlns:a14="http://schemas.microsoft.com/office/drawing/2010/main" val="0"/>
              </a:ext>
            </a:extLst>
          </a:blip>
          <a:srcRect/>
          <a:stretch>
            <a:fillRect/>
          </a:stretch>
        </p:blipFill>
        <p:spPr>
          <a:xfrm>
            <a:off x="6228184" y="2284806"/>
            <a:ext cx="2910524" cy="1017337"/>
          </a:xfrm>
          <a:custGeom>
            <a:avLst/>
            <a:gdLst>
              <a:gd name="connsiteX0" fmla="*/ 0 w 2910524"/>
              <a:gd name="connsiteY0" fmla="*/ 0 h 1017337"/>
              <a:gd name="connsiteX1" fmla="*/ 2910524 w 2910524"/>
              <a:gd name="connsiteY1" fmla="*/ 0 h 1017337"/>
              <a:gd name="connsiteX2" fmla="*/ 2910524 w 2910524"/>
              <a:gd name="connsiteY2" fmla="*/ 1017337 h 1017337"/>
              <a:gd name="connsiteX3" fmla="*/ 0 w 2910524"/>
              <a:gd name="connsiteY3" fmla="*/ 1017337 h 1017337"/>
            </a:gdLst>
            <a:ahLst/>
            <a:cxnLst>
              <a:cxn ang="0">
                <a:pos x="connsiteX0" y="connsiteY0"/>
              </a:cxn>
              <a:cxn ang="0">
                <a:pos x="connsiteX1" y="connsiteY1"/>
              </a:cxn>
              <a:cxn ang="0">
                <a:pos x="connsiteX2" y="connsiteY2"/>
              </a:cxn>
              <a:cxn ang="0">
                <a:pos x="connsiteX3" y="connsiteY3"/>
              </a:cxn>
            </a:cxnLst>
            <a:rect l="l" t="t" r="r" b="b"/>
            <a:pathLst>
              <a:path w="2910524" h="1017337">
                <a:moveTo>
                  <a:pt x="0" y="0"/>
                </a:moveTo>
                <a:lnTo>
                  <a:pt x="2910524" y="0"/>
                </a:lnTo>
                <a:lnTo>
                  <a:pt x="2910524" y="1017337"/>
                </a:lnTo>
                <a:lnTo>
                  <a:pt x="0" y="1017337"/>
                </a:lnTo>
                <a:close/>
              </a:path>
            </a:pathLst>
          </a:custGeom>
          <a:effectLst>
            <a:innerShdw blurRad="63500" dist="50800">
              <a:prstClr val="black">
                <a:alpha val="50000"/>
              </a:prstClr>
            </a:innerShdw>
          </a:effectLst>
        </p:spPr>
      </p:pic>
      <p:pic>
        <p:nvPicPr>
          <p:cNvPr id="28" name="Picture 27"/>
          <p:cNvPicPr>
            <a:picLocks noChangeAspect="1"/>
          </p:cNvPicPr>
          <p:nvPr userDrawn="1"/>
        </p:nvPicPr>
        <p:blipFill rotWithShape="1">
          <a:blip r:embed="rId7" cstate="email">
            <a:extLst>
              <a:ext uri="{28A0092B-C50C-407E-A947-70E740481C1C}">
                <a14:useLocalDpi xmlns:a14="http://schemas.microsoft.com/office/drawing/2010/main" val="0"/>
              </a:ext>
            </a:extLst>
          </a:blip>
          <a:srcRect/>
          <a:stretch/>
        </p:blipFill>
        <p:spPr>
          <a:xfrm>
            <a:off x="1840" y="2284807"/>
            <a:ext cx="2481928" cy="1017337"/>
          </a:xfrm>
          <a:custGeom>
            <a:avLst/>
            <a:gdLst>
              <a:gd name="connsiteX0" fmla="*/ 0 w 2481928"/>
              <a:gd name="connsiteY0" fmla="*/ 0 h 1017337"/>
              <a:gd name="connsiteX1" fmla="*/ 2481928 w 2481928"/>
              <a:gd name="connsiteY1" fmla="*/ 0 h 1017337"/>
              <a:gd name="connsiteX2" fmla="*/ 2481928 w 2481928"/>
              <a:gd name="connsiteY2" fmla="*/ 1017337 h 1017337"/>
              <a:gd name="connsiteX3" fmla="*/ 0 w 2481928"/>
              <a:gd name="connsiteY3" fmla="*/ 1017337 h 1017337"/>
            </a:gdLst>
            <a:ahLst/>
            <a:cxnLst>
              <a:cxn ang="0">
                <a:pos x="connsiteX0" y="connsiteY0"/>
              </a:cxn>
              <a:cxn ang="0">
                <a:pos x="connsiteX1" y="connsiteY1"/>
              </a:cxn>
              <a:cxn ang="0">
                <a:pos x="connsiteX2" y="connsiteY2"/>
              </a:cxn>
              <a:cxn ang="0">
                <a:pos x="connsiteX3" y="connsiteY3"/>
              </a:cxn>
            </a:cxnLst>
            <a:rect l="l" t="t" r="r" b="b"/>
            <a:pathLst>
              <a:path w="2481928" h="1017337">
                <a:moveTo>
                  <a:pt x="0" y="0"/>
                </a:moveTo>
                <a:lnTo>
                  <a:pt x="2481928" y="0"/>
                </a:lnTo>
                <a:lnTo>
                  <a:pt x="2481928" y="1017337"/>
                </a:lnTo>
                <a:lnTo>
                  <a:pt x="0" y="1017337"/>
                </a:lnTo>
                <a:close/>
              </a:path>
            </a:pathLst>
          </a:custGeom>
          <a:effectLst>
            <a:innerShdw blurRad="63500" dist="50800" dir="10800000">
              <a:prstClr val="black">
                <a:alpha val="50000"/>
              </a:prstClr>
            </a:innerShdw>
          </a:effectLst>
        </p:spPr>
      </p:pic>
      <p:pic>
        <p:nvPicPr>
          <p:cNvPr id="26" name="Picture 25"/>
          <p:cNvPicPr>
            <a:picLocks noChangeAspect="1"/>
          </p:cNvPicPr>
          <p:nvPr userDrawn="1"/>
        </p:nvPicPr>
        <p:blipFill rotWithShape="1">
          <a:blip r:embed="rId8" cstate="email">
            <a:extLst>
              <a:ext uri="{28A0092B-C50C-407E-A947-70E740481C1C}">
                <a14:useLocalDpi xmlns:a14="http://schemas.microsoft.com/office/drawing/2010/main" val="0"/>
              </a:ext>
            </a:extLst>
          </a:blip>
          <a:srcRect/>
          <a:stretch/>
        </p:blipFill>
        <p:spPr>
          <a:xfrm>
            <a:off x="2555776" y="2284807"/>
            <a:ext cx="3600400" cy="1017337"/>
          </a:xfrm>
          <a:custGeom>
            <a:avLst/>
            <a:gdLst>
              <a:gd name="connsiteX0" fmla="*/ 0 w 3600400"/>
              <a:gd name="connsiteY0" fmla="*/ 0 h 1017337"/>
              <a:gd name="connsiteX1" fmla="*/ 3600400 w 3600400"/>
              <a:gd name="connsiteY1" fmla="*/ 0 h 1017337"/>
              <a:gd name="connsiteX2" fmla="*/ 3600400 w 3600400"/>
              <a:gd name="connsiteY2" fmla="*/ 1017337 h 1017337"/>
              <a:gd name="connsiteX3" fmla="*/ 0 w 3600400"/>
              <a:gd name="connsiteY3" fmla="*/ 1017337 h 1017337"/>
            </a:gdLst>
            <a:ahLst/>
            <a:cxnLst>
              <a:cxn ang="0">
                <a:pos x="connsiteX0" y="connsiteY0"/>
              </a:cxn>
              <a:cxn ang="0">
                <a:pos x="connsiteX1" y="connsiteY1"/>
              </a:cxn>
              <a:cxn ang="0">
                <a:pos x="connsiteX2" y="connsiteY2"/>
              </a:cxn>
              <a:cxn ang="0">
                <a:pos x="connsiteX3" y="connsiteY3"/>
              </a:cxn>
            </a:cxnLst>
            <a:rect l="l" t="t" r="r" b="b"/>
            <a:pathLst>
              <a:path w="3600400" h="1017337">
                <a:moveTo>
                  <a:pt x="0" y="0"/>
                </a:moveTo>
                <a:lnTo>
                  <a:pt x="3600400" y="0"/>
                </a:lnTo>
                <a:lnTo>
                  <a:pt x="3600400" y="1017337"/>
                </a:lnTo>
                <a:lnTo>
                  <a:pt x="0" y="1017337"/>
                </a:lnTo>
                <a:close/>
              </a:path>
            </a:pathLst>
          </a:custGeom>
          <a:effectLst>
            <a:innerShdw blurRad="114300">
              <a:prstClr val="black"/>
            </a:innerShdw>
          </a:effectLst>
        </p:spPr>
      </p:pic>
      <p:pic>
        <p:nvPicPr>
          <p:cNvPr id="22" name="Picture 21"/>
          <p:cNvPicPr>
            <a:picLocks noChangeAspect="1"/>
          </p:cNvPicPr>
          <p:nvPr userDrawn="1"/>
        </p:nvPicPr>
        <p:blipFill rotWithShape="1">
          <a:blip r:embed="rId9" cstate="email">
            <a:extLst>
              <a:ext uri="{28A0092B-C50C-407E-A947-70E740481C1C}">
                <a14:useLocalDpi xmlns:a14="http://schemas.microsoft.com/office/drawing/2010/main" val="0"/>
              </a:ext>
            </a:extLst>
          </a:blip>
          <a:srcRect/>
          <a:stretch/>
        </p:blipFill>
        <p:spPr>
          <a:xfrm>
            <a:off x="1840" y="1119458"/>
            <a:ext cx="4570160" cy="1063229"/>
          </a:xfrm>
          <a:custGeom>
            <a:avLst/>
            <a:gdLst>
              <a:gd name="connsiteX0" fmla="*/ 0 w 4570160"/>
              <a:gd name="connsiteY0" fmla="*/ 0 h 1063229"/>
              <a:gd name="connsiteX1" fmla="*/ 4570160 w 4570160"/>
              <a:gd name="connsiteY1" fmla="*/ 0 h 1063229"/>
              <a:gd name="connsiteX2" fmla="*/ 4570160 w 4570160"/>
              <a:gd name="connsiteY2" fmla="*/ 1063229 h 1063229"/>
              <a:gd name="connsiteX3" fmla="*/ 0 w 4570160"/>
              <a:gd name="connsiteY3" fmla="*/ 1063229 h 1063229"/>
            </a:gdLst>
            <a:ahLst/>
            <a:cxnLst>
              <a:cxn ang="0">
                <a:pos x="connsiteX0" y="connsiteY0"/>
              </a:cxn>
              <a:cxn ang="0">
                <a:pos x="connsiteX1" y="connsiteY1"/>
              </a:cxn>
              <a:cxn ang="0">
                <a:pos x="connsiteX2" y="connsiteY2"/>
              </a:cxn>
              <a:cxn ang="0">
                <a:pos x="connsiteX3" y="connsiteY3"/>
              </a:cxn>
            </a:cxnLst>
            <a:rect l="l" t="t" r="r" b="b"/>
            <a:pathLst>
              <a:path w="4570160" h="1063229">
                <a:moveTo>
                  <a:pt x="0" y="0"/>
                </a:moveTo>
                <a:lnTo>
                  <a:pt x="4570160" y="0"/>
                </a:lnTo>
                <a:lnTo>
                  <a:pt x="4570160" y="1063229"/>
                </a:lnTo>
                <a:lnTo>
                  <a:pt x="0" y="1063229"/>
                </a:lnTo>
                <a:close/>
              </a:path>
            </a:pathLst>
          </a:custGeom>
          <a:effectLst>
            <a:innerShdw blurRad="63500" dist="50800" dir="10800000">
              <a:prstClr val="black">
                <a:alpha val="50000"/>
              </a:prstClr>
            </a:innerShdw>
          </a:effectLst>
        </p:spPr>
      </p:pic>
      <p:pic>
        <p:nvPicPr>
          <p:cNvPr id="20" name="Picture 19"/>
          <p:cNvPicPr>
            <a:picLocks noChangeAspect="1"/>
          </p:cNvPicPr>
          <p:nvPr userDrawn="1"/>
        </p:nvPicPr>
        <p:blipFill rotWithShape="1">
          <a:blip r:embed="rId10" cstate="email">
            <a:extLst>
              <a:ext uri="{28A0092B-C50C-407E-A947-70E740481C1C}">
                <a14:useLocalDpi xmlns:a14="http://schemas.microsoft.com/office/drawing/2010/main" val="0"/>
              </a:ext>
            </a:extLst>
          </a:blip>
          <a:srcRect/>
          <a:stretch/>
        </p:blipFill>
        <p:spPr>
          <a:xfrm>
            <a:off x="6660232" y="1"/>
            <a:ext cx="2478476" cy="1063229"/>
          </a:xfrm>
          <a:custGeom>
            <a:avLst/>
            <a:gdLst>
              <a:gd name="connsiteX0" fmla="*/ 0 w 2478476"/>
              <a:gd name="connsiteY0" fmla="*/ 0 h 1063229"/>
              <a:gd name="connsiteX1" fmla="*/ 2478476 w 2478476"/>
              <a:gd name="connsiteY1" fmla="*/ 0 h 1063229"/>
              <a:gd name="connsiteX2" fmla="*/ 2478476 w 2478476"/>
              <a:gd name="connsiteY2" fmla="*/ 1063229 h 1063229"/>
              <a:gd name="connsiteX3" fmla="*/ 0 w 2478476"/>
              <a:gd name="connsiteY3" fmla="*/ 1063229 h 1063229"/>
            </a:gdLst>
            <a:ahLst/>
            <a:cxnLst>
              <a:cxn ang="0">
                <a:pos x="connsiteX0" y="connsiteY0"/>
              </a:cxn>
              <a:cxn ang="0">
                <a:pos x="connsiteX1" y="connsiteY1"/>
              </a:cxn>
              <a:cxn ang="0">
                <a:pos x="connsiteX2" y="connsiteY2"/>
              </a:cxn>
              <a:cxn ang="0">
                <a:pos x="connsiteX3" y="connsiteY3"/>
              </a:cxn>
            </a:cxnLst>
            <a:rect l="l" t="t" r="r" b="b"/>
            <a:pathLst>
              <a:path w="2478476" h="1063229">
                <a:moveTo>
                  <a:pt x="0" y="0"/>
                </a:moveTo>
                <a:lnTo>
                  <a:pt x="2478476" y="0"/>
                </a:lnTo>
                <a:lnTo>
                  <a:pt x="2478476" y="1063229"/>
                </a:lnTo>
                <a:lnTo>
                  <a:pt x="0" y="1063229"/>
                </a:lnTo>
                <a:close/>
              </a:path>
            </a:pathLst>
          </a:custGeom>
          <a:effectLst>
            <a:innerShdw blurRad="63500" dist="50800" dir="18900000">
              <a:prstClr val="black">
                <a:alpha val="50000"/>
              </a:prstClr>
            </a:innerShdw>
          </a:effectLst>
        </p:spPr>
      </p:pic>
      <p:sp>
        <p:nvSpPr>
          <p:cNvPr id="3" name="Date Placeholder 2"/>
          <p:cNvSpPr>
            <a:spLocks noGrp="1"/>
          </p:cNvSpPr>
          <p:nvPr>
            <p:ph type="dt" sz="half" idx="10"/>
          </p:nvPr>
        </p:nvSpPr>
        <p:spPr/>
        <p:txBody>
          <a:bodyPr/>
          <a:lstStyle/>
          <a:p>
            <a:r>
              <a:rPr lang="en-US"/>
              <a:t>15 October 2015</a:t>
            </a:r>
            <a:endParaRPr lang="en-US" dirty="0"/>
          </a:p>
        </p:txBody>
      </p:sp>
      <p:pic>
        <p:nvPicPr>
          <p:cNvPr id="18" name="Picture 17"/>
          <p:cNvPicPr>
            <a:picLocks noChangeAspect="1"/>
          </p:cNvPicPr>
          <p:nvPr userDrawn="1"/>
        </p:nvPicPr>
        <p:blipFill rotWithShape="1">
          <a:blip r:embed="rId11" cstate="email">
            <a:extLst>
              <a:ext uri="{28A0092B-C50C-407E-A947-70E740481C1C}">
                <a14:useLocalDpi xmlns:a14="http://schemas.microsoft.com/office/drawing/2010/main" val="0"/>
              </a:ext>
            </a:extLst>
          </a:blip>
          <a:srcRect/>
          <a:stretch/>
        </p:blipFill>
        <p:spPr>
          <a:xfrm>
            <a:off x="0" y="1"/>
            <a:ext cx="6516216" cy="1063229"/>
          </a:xfrm>
          <a:custGeom>
            <a:avLst/>
            <a:gdLst>
              <a:gd name="connsiteX0" fmla="*/ 0 w 6516216"/>
              <a:gd name="connsiteY0" fmla="*/ 0 h 1063229"/>
              <a:gd name="connsiteX1" fmla="*/ 6516216 w 6516216"/>
              <a:gd name="connsiteY1" fmla="*/ 0 h 1063229"/>
              <a:gd name="connsiteX2" fmla="*/ 6516216 w 6516216"/>
              <a:gd name="connsiteY2" fmla="*/ 1063229 h 1063229"/>
              <a:gd name="connsiteX3" fmla="*/ 0 w 6516216"/>
              <a:gd name="connsiteY3" fmla="*/ 1063229 h 1063229"/>
            </a:gdLst>
            <a:ahLst/>
            <a:cxnLst>
              <a:cxn ang="0">
                <a:pos x="connsiteX0" y="connsiteY0"/>
              </a:cxn>
              <a:cxn ang="0">
                <a:pos x="connsiteX1" y="connsiteY1"/>
              </a:cxn>
              <a:cxn ang="0">
                <a:pos x="connsiteX2" y="connsiteY2"/>
              </a:cxn>
              <a:cxn ang="0">
                <a:pos x="connsiteX3" y="connsiteY3"/>
              </a:cxn>
            </a:cxnLst>
            <a:rect l="l" t="t" r="r" b="b"/>
            <a:pathLst>
              <a:path w="6516216" h="1063229">
                <a:moveTo>
                  <a:pt x="0" y="0"/>
                </a:moveTo>
                <a:lnTo>
                  <a:pt x="6516216" y="0"/>
                </a:lnTo>
                <a:lnTo>
                  <a:pt x="6516216" y="1063229"/>
                </a:lnTo>
                <a:lnTo>
                  <a:pt x="0" y="1063229"/>
                </a:lnTo>
                <a:close/>
              </a:path>
            </a:pathLst>
          </a:custGeom>
          <a:effectLst>
            <a:innerShdw blurRad="63500" dist="50800" dir="13500000">
              <a:prstClr val="black">
                <a:alpha val="50000"/>
              </a:prstClr>
            </a:innerShdw>
          </a:effectLst>
        </p:spPr>
      </p:pic>
    </p:spTree>
    <p:extLst>
      <p:ext uri="{BB962C8B-B14F-4D97-AF65-F5344CB8AC3E}">
        <p14:creationId xmlns:p14="http://schemas.microsoft.com/office/powerpoint/2010/main" val="204549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6280" y="202332"/>
            <a:ext cx="8380521" cy="857250"/>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r>
              <a:rPr lang="en-US"/>
              <a:t>15 October 2015</a:t>
            </a:r>
            <a:endParaRPr lang="en-US" dirty="0"/>
          </a:p>
        </p:txBody>
      </p:sp>
      <p:sp>
        <p:nvSpPr>
          <p:cNvPr id="4" name="Footer Placeholder 3"/>
          <p:cNvSpPr>
            <a:spLocks noGrp="1"/>
          </p:cNvSpPr>
          <p:nvPr>
            <p:ph type="ftr" sz="quarter" idx="11"/>
          </p:nvPr>
        </p:nvSpPr>
        <p:spPr/>
        <p:txBody>
          <a:bodyPr/>
          <a:lstStyle/>
          <a:p>
            <a:r>
              <a:rPr lang="en-GB"/>
              <a:t>Marketing </a:t>
            </a:r>
            <a:endParaRPr lang="en-US" dirty="0"/>
          </a:p>
        </p:txBody>
      </p:sp>
      <p:sp>
        <p:nvSpPr>
          <p:cNvPr id="5" name="Slide Number Placeholder 4"/>
          <p:cNvSpPr>
            <a:spLocks noGrp="1"/>
          </p:cNvSpPr>
          <p:nvPr>
            <p:ph type="sldNum" sz="quarter" idx="12"/>
          </p:nvPr>
        </p:nvSpPr>
        <p:spPr/>
        <p:txBody>
          <a:bodyPr/>
          <a:lstStyle/>
          <a:p>
            <a:fld id="{756EBB80-C307-40E8-B319-6490733EE923}" type="slidenum">
              <a:rPr lang="en-US" smtClean="0"/>
              <a:pPr/>
              <a:t>‹#›</a:t>
            </a:fld>
            <a:endParaRPr lang="en-US" dirty="0"/>
          </a:p>
        </p:txBody>
      </p:sp>
      <p:sp>
        <p:nvSpPr>
          <p:cNvPr id="7" name="Content Placeholder 6"/>
          <p:cNvSpPr>
            <a:spLocks noGrp="1"/>
          </p:cNvSpPr>
          <p:nvPr>
            <p:ph sz="quarter" idx="13"/>
          </p:nvPr>
        </p:nvSpPr>
        <p:spPr>
          <a:xfrm>
            <a:off x="3779913" y="1221600"/>
            <a:ext cx="4895825" cy="34563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306280" y="1221600"/>
            <a:ext cx="3257609" cy="1188132"/>
          </a:xfrm>
        </p:spPr>
        <p:txBody>
          <a:bodyPr/>
          <a:lstStyle/>
          <a:p>
            <a:r>
              <a:rPr lang="en-US"/>
              <a:t>Click icon to add picture</a:t>
            </a:r>
            <a:endParaRPr lang="en-GB" dirty="0"/>
          </a:p>
        </p:txBody>
      </p:sp>
      <p:sp>
        <p:nvSpPr>
          <p:cNvPr id="11" name="Picture Placeholder 8"/>
          <p:cNvSpPr>
            <a:spLocks noGrp="1"/>
          </p:cNvSpPr>
          <p:nvPr>
            <p:ph type="pic" sz="quarter" idx="16"/>
          </p:nvPr>
        </p:nvSpPr>
        <p:spPr>
          <a:xfrm>
            <a:off x="306280" y="2571750"/>
            <a:ext cx="3257609" cy="2106235"/>
          </a:xfrm>
        </p:spPr>
        <p:txBody>
          <a:bodyPr/>
          <a:lstStyle/>
          <a:p>
            <a:r>
              <a:rPr lang="en-US"/>
              <a:t>Click icon to add picture</a:t>
            </a:r>
            <a:endParaRPr lang="en-GB" dirty="0"/>
          </a:p>
        </p:txBody>
      </p:sp>
    </p:spTree>
    <p:extLst>
      <p:ext uri="{BB962C8B-B14F-4D97-AF65-F5344CB8AC3E}">
        <p14:creationId xmlns:p14="http://schemas.microsoft.com/office/powerpoint/2010/main" val="245623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6280" y="205979"/>
            <a:ext cx="8380521" cy="857250"/>
          </a:xfrm>
        </p:spPr>
        <p:txBody>
          <a:bodyPr/>
          <a:lstStyle/>
          <a:p>
            <a:r>
              <a:rPr lang="en-US"/>
              <a:t>Click to edit Master title style</a:t>
            </a:r>
            <a:endParaRPr lang="en-GB" dirty="0"/>
          </a:p>
        </p:txBody>
      </p:sp>
      <p:sp>
        <p:nvSpPr>
          <p:cNvPr id="3" name="Content Placeholder 2"/>
          <p:cNvSpPr>
            <a:spLocks noGrp="1"/>
          </p:cNvSpPr>
          <p:nvPr>
            <p:ph sz="half" idx="1"/>
          </p:nvPr>
        </p:nvSpPr>
        <p:spPr>
          <a:xfrm>
            <a:off x="306279" y="1200151"/>
            <a:ext cx="3795205" cy="3493917"/>
          </a:xfrm>
        </p:spPr>
        <p:txBody>
          <a:bodyPr>
            <a:normAutofit/>
          </a:bodyPr>
          <a:lstStyle>
            <a:lvl1pPr>
              <a:defRPr sz="1500"/>
            </a:lvl1pPr>
            <a:lvl2pPr>
              <a:defRPr sz="1350"/>
            </a:lvl2pPr>
            <a:lvl3pPr>
              <a:defRPr sz="1200"/>
            </a:lvl3pPr>
            <a:lvl4pPr>
              <a:defRPr sz="1050"/>
            </a:lvl4pPr>
            <a:lvl5pPr>
              <a:defRPr sz="1050"/>
            </a:lvl5pPr>
            <a:lvl6pPr>
              <a:defRPr sz="1428"/>
            </a:lvl6pPr>
            <a:lvl7pPr>
              <a:defRPr sz="1428"/>
            </a:lvl7pPr>
            <a:lvl8pPr>
              <a:defRPr sz="1428"/>
            </a:lvl8pPr>
            <a:lvl9pPr>
              <a:defRPr sz="142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261282" y="1200151"/>
            <a:ext cx="4425519" cy="3493917"/>
          </a:xfrm>
        </p:spPr>
        <p:txBody>
          <a:bodyPr>
            <a:normAutofit/>
          </a:bodyPr>
          <a:lstStyle>
            <a:lvl1pPr>
              <a:defRPr sz="1500"/>
            </a:lvl1pPr>
            <a:lvl2pPr>
              <a:defRPr sz="1350"/>
            </a:lvl2pPr>
            <a:lvl3pPr>
              <a:defRPr sz="1200"/>
            </a:lvl3pPr>
            <a:lvl4pPr>
              <a:defRPr sz="1050"/>
            </a:lvl4pPr>
            <a:lvl5pPr>
              <a:defRPr sz="1050"/>
            </a:lvl5pPr>
            <a:lvl6pPr>
              <a:defRPr sz="1428"/>
            </a:lvl6pPr>
            <a:lvl7pPr>
              <a:defRPr sz="1428"/>
            </a:lvl7pPr>
            <a:lvl8pPr>
              <a:defRPr sz="1428"/>
            </a:lvl8pPr>
            <a:lvl9pPr>
              <a:defRPr sz="142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r>
              <a:rPr lang="en-US"/>
              <a:t>15 October 2015</a:t>
            </a:r>
            <a:endParaRPr lang="en-US" dirty="0"/>
          </a:p>
        </p:txBody>
      </p:sp>
      <p:sp>
        <p:nvSpPr>
          <p:cNvPr id="6" name="Footer Placeholder 5"/>
          <p:cNvSpPr>
            <a:spLocks noGrp="1"/>
          </p:cNvSpPr>
          <p:nvPr>
            <p:ph type="ftr" sz="quarter" idx="11"/>
          </p:nvPr>
        </p:nvSpPr>
        <p:spPr/>
        <p:txBody>
          <a:bodyPr/>
          <a:lstStyle/>
          <a:p>
            <a:r>
              <a:rPr lang="en-GB"/>
              <a:t>Marketing </a:t>
            </a:r>
            <a:endParaRPr lang="en-US" dirty="0"/>
          </a:p>
        </p:txBody>
      </p:sp>
      <p:sp>
        <p:nvSpPr>
          <p:cNvPr id="7" name="Slide Number Placeholder 6"/>
          <p:cNvSpPr>
            <a:spLocks noGrp="1"/>
          </p:cNvSpPr>
          <p:nvPr>
            <p:ph type="sldNum" sz="quarter" idx="12"/>
          </p:nvPr>
        </p:nvSpPr>
        <p:spPr/>
        <p:txBody>
          <a:bodyPr/>
          <a:lstStyle/>
          <a:p>
            <a:fld id="{7033334B-9364-4373-8697-FA4A36AD38B8}" type="slidenum">
              <a:rPr lang="en-US" smtClean="0"/>
              <a:pPr/>
              <a:t>‹#›</a:t>
            </a:fld>
            <a:endParaRPr lang="en-US" dirty="0"/>
          </a:p>
        </p:txBody>
      </p:sp>
    </p:spTree>
    <p:extLst>
      <p:ext uri="{BB962C8B-B14F-4D97-AF65-F5344CB8AC3E}">
        <p14:creationId xmlns:p14="http://schemas.microsoft.com/office/powerpoint/2010/main" val="266334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6280" y="205979"/>
            <a:ext cx="8176334" cy="857250"/>
          </a:xfrm>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306280" y="1151335"/>
            <a:ext cx="4095860" cy="479822"/>
          </a:xfrm>
        </p:spPr>
        <p:txBody>
          <a:bodyPr anchor="b"/>
          <a:lstStyle>
            <a:lvl1pPr marL="0" indent="0">
              <a:buNone/>
              <a:defRPr sz="1836" b="0" cap="small" baseline="0"/>
            </a:lvl1pPr>
            <a:lvl2pPr marL="354629" indent="0">
              <a:buNone/>
              <a:defRPr sz="1565" b="1"/>
            </a:lvl2pPr>
            <a:lvl3pPr marL="709258" indent="0">
              <a:buNone/>
              <a:defRPr sz="1428" b="1"/>
            </a:lvl3pPr>
            <a:lvl4pPr marL="1063887" indent="0">
              <a:buNone/>
              <a:defRPr sz="1224" b="1"/>
            </a:lvl4pPr>
            <a:lvl5pPr marL="1418516" indent="0">
              <a:buNone/>
              <a:defRPr sz="1224" b="1"/>
            </a:lvl5pPr>
            <a:lvl6pPr marL="1773146" indent="0">
              <a:buNone/>
              <a:defRPr sz="1224" b="1"/>
            </a:lvl6pPr>
            <a:lvl7pPr marL="2127775" indent="0">
              <a:buNone/>
              <a:defRPr sz="1224" b="1"/>
            </a:lvl7pPr>
            <a:lvl8pPr marL="2482403" indent="0">
              <a:buNone/>
              <a:defRPr sz="1224" b="1"/>
            </a:lvl8pPr>
            <a:lvl9pPr marL="2837033" indent="0">
              <a:buNone/>
              <a:defRPr sz="1224" b="1"/>
            </a:lvl9pPr>
          </a:lstStyle>
          <a:p>
            <a:pPr lvl="0"/>
            <a:r>
              <a:rPr lang="en-US"/>
              <a:t>Edit Master text styles</a:t>
            </a:r>
          </a:p>
        </p:txBody>
      </p:sp>
      <p:sp>
        <p:nvSpPr>
          <p:cNvPr id="4" name="Content Placeholder 3"/>
          <p:cNvSpPr>
            <a:spLocks noGrp="1"/>
          </p:cNvSpPr>
          <p:nvPr>
            <p:ph sz="half" idx="2"/>
          </p:nvPr>
        </p:nvSpPr>
        <p:spPr>
          <a:xfrm>
            <a:off x="306280" y="1631157"/>
            <a:ext cx="4095860" cy="3062911"/>
          </a:xfrm>
        </p:spPr>
        <p:txBody>
          <a:bodyPr>
            <a:normAutofit/>
          </a:bodyPr>
          <a:lstStyle>
            <a:lvl1pPr>
              <a:defRPr sz="1500"/>
            </a:lvl1pPr>
            <a:lvl2pPr>
              <a:defRPr sz="1350"/>
            </a:lvl2pPr>
            <a:lvl3pPr>
              <a:defRPr sz="1200"/>
            </a:lvl3pPr>
            <a:lvl4pPr>
              <a:defRPr sz="1050"/>
            </a:lvl4pPr>
            <a:lvl5pPr>
              <a:defRPr sz="1050"/>
            </a:lvl5pPr>
            <a:lvl6pPr>
              <a:defRPr sz="1224"/>
            </a:lvl6pPr>
            <a:lvl7pPr>
              <a:defRPr sz="1224"/>
            </a:lvl7pPr>
            <a:lvl8pPr>
              <a:defRPr sz="1224"/>
            </a:lvl8pPr>
            <a:lvl9pPr>
              <a:defRPr sz="122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494321" y="1151335"/>
            <a:ext cx="4192480" cy="479822"/>
          </a:xfrm>
        </p:spPr>
        <p:txBody>
          <a:bodyPr anchor="b"/>
          <a:lstStyle>
            <a:lvl1pPr marL="0" indent="0">
              <a:buNone/>
              <a:defRPr sz="1836" b="0" cap="small" baseline="0"/>
            </a:lvl1pPr>
            <a:lvl2pPr marL="354629" indent="0">
              <a:buNone/>
              <a:defRPr sz="1565" b="1"/>
            </a:lvl2pPr>
            <a:lvl3pPr marL="709258" indent="0">
              <a:buNone/>
              <a:defRPr sz="1428" b="1"/>
            </a:lvl3pPr>
            <a:lvl4pPr marL="1063887" indent="0">
              <a:buNone/>
              <a:defRPr sz="1224" b="1"/>
            </a:lvl4pPr>
            <a:lvl5pPr marL="1418516" indent="0">
              <a:buNone/>
              <a:defRPr sz="1224" b="1"/>
            </a:lvl5pPr>
            <a:lvl6pPr marL="1773146" indent="0">
              <a:buNone/>
              <a:defRPr sz="1224" b="1"/>
            </a:lvl6pPr>
            <a:lvl7pPr marL="2127775" indent="0">
              <a:buNone/>
              <a:defRPr sz="1224" b="1"/>
            </a:lvl7pPr>
            <a:lvl8pPr marL="2482403" indent="0">
              <a:buNone/>
              <a:defRPr sz="1224" b="1"/>
            </a:lvl8pPr>
            <a:lvl9pPr marL="2837033" indent="0">
              <a:buNone/>
              <a:defRPr sz="1224" b="1"/>
            </a:lvl9pPr>
          </a:lstStyle>
          <a:p>
            <a:pPr lvl="0"/>
            <a:r>
              <a:rPr lang="en-US"/>
              <a:t>Edit Master text styles</a:t>
            </a:r>
          </a:p>
        </p:txBody>
      </p:sp>
      <p:sp>
        <p:nvSpPr>
          <p:cNvPr id="6" name="Content Placeholder 5"/>
          <p:cNvSpPr>
            <a:spLocks noGrp="1"/>
          </p:cNvSpPr>
          <p:nvPr>
            <p:ph sz="quarter" idx="4"/>
          </p:nvPr>
        </p:nvSpPr>
        <p:spPr>
          <a:xfrm>
            <a:off x="4494321" y="1631157"/>
            <a:ext cx="4192480" cy="3062911"/>
          </a:xfrm>
        </p:spPr>
        <p:txBody>
          <a:bodyPr>
            <a:normAutofit/>
          </a:bodyPr>
          <a:lstStyle>
            <a:lvl1pPr>
              <a:defRPr sz="1500"/>
            </a:lvl1pPr>
            <a:lvl2pPr>
              <a:defRPr sz="1350"/>
            </a:lvl2pPr>
            <a:lvl3pPr>
              <a:defRPr sz="1200"/>
            </a:lvl3pPr>
            <a:lvl4pPr>
              <a:defRPr sz="1050"/>
            </a:lvl4pPr>
            <a:lvl5pPr>
              <a:defRPr sz="1050"/>
            </a:lvl5pPr>
            <a:lvl6pPr>
              <a:defRPr sz="1224"/>
            </a:lvl6pPr>
            <a:lvl7pPr>
              <a:defRPr sz="1224"/>
            </a:lvl7pPr>
            <a:lvl8pPr>
              <a:defRPr sz="1224"/>
            </a:lvl8pPr>
            <a:lvl9pPr>
              <a:defRPr sz="122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p:txBody>
          <a:bodyPr/>
          <a:lstStyle/>
          <a:p>
            <a:r>
              <a:rPr lang="en-US"/>
              <a:t>15 October 2015</a:t>
            </a:r>
            <a:endParaRPr lang="en-US" dirty="0"/>
          </a:p>
        </p:txBody>
      </p:sp>
      <p:sp>
        <p:nvSpPr>
          <p:cNvPr id="8" name="Footer Placeholder 7"/>
          <p:cNvSpPr>
            <a:spLocks noGrp="1"/>
          </p:cNvSpPr>
          <p:nvPr>
            <p:ph type="ftr" sz="quarter" idx="11"/>
          </p:nvPr>
        </p:nvSpPr>
        <p:spPr/>
        <p:txBody>
          <a:bodyPr/>
          <a:lstStyle/>
          <a:p>
            <a:r>
              <a:rPr lang="en-GB"/>
              <a:t>Marketing </a:t>
            </a:r>
            <a:endParaRPr lang="en-US" dirty="0"/>
          </a:p>
        </p:txBody>
      </p:sp>
      <p:sp>
        <p:nvSpPr>
          <p:cNvPr id="9" name="Slide Number Placeholder 8"/>
          <p:cNvSpPr>
            <a:spLocks noGrp="1"/>
          </p:cNvSpPr>
          <p:nvPr>
            <p:ph type="sldNum" sz="quarter" idx="12"/>
          </p:nvPr>
        </p:nvSpPr>
        <p:spPr/>
        <p:txBody>
          <a:bodyPr/>
          <a:lstStyle/>
          <a:p>
            <a:fld id="{51E2839A-20BD-4D36-BFCC-38AFDD536588}" type="slidenum">
              <a:rPr lang="en-US" smtClean="0"/>
              <a:pPr/>
              <a:t>‹#›</a:t>
            </a:fld>
            <a:endParaRPr lang="en-US" dirty="0"/>
          </a:p>
        </p:txBody>
      </p:sp>
    </p:spTree>
    <p:extLst>
      <p:ext uri="{BB962C8B-B14F-4D97-AF65-F5344CB8AC3E}">
        <p14:creationId xmlns:p14="http://schemas.microsoft.com/office/powerpoint/2010/main" val="362704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280" y="205979"/>
            <a:ext cx="8169676" cy="857250"/>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r>
              <a:rPr lang="en-US"/>
              <a:t>15 October 2015</a:t>
            </a:r>
            <a:endParaRPr lang="en-US" dirty="0"/>
          </a:p>
        </p:txBody>
      </p:sp>
      <p:sp>
        <p:nvSpPr>
          <p:cNvPr id="4" name="Footer Placeholder 3"/>
          <p:cNvSpPr>
            <a:spLocks noGrp="1"/>
          </p:cNvSpPr>
          <p:nvPr>
            <p:ph type="ftr" sz="quarter" idx="11"/>
          </p:nvPr>
        </p:nvSpPr>
        <p:spPr/>
        <p:txBody>
          <a:bodyPr/>
          <a:lstStyle/>
          <a:p>
            <a:r>
              <a:rPr lang="en-GB"/>
              <a:t>Marketing </a:t>
            </a:r>
            <a:endParaRPr lang="en-US" dirty="0"/>
          </a:p>
        </p:txBody>
      </p:sp>
      <p:sp>
        <p:nvSpPr>
          <p:cNvPr id="5" name="Slide Number Placeholder 4"/>
          <p:cNvSpPr>
            <a:spLocks noGrp="1"/>
          </p:cNvSpPr>
          <p:nvPr>
            <p:ph type="sldNum" sz="quarter" idx="12"/>
          </p:nvPr>
        </p:nvSpPr>
        <p:spPr/>
        <p:txBody>
          <a:bodyPr/>
          <a:lstStyle/>
          <a:p>
            <a:fld id="{02A7B1C9-555A-4EE3-8389-4E8BF69C1381}" type="slidenum">
              <a:rPr lang="en-US" smtClean="0"/>
              <a:pPr/>
              <a:t>‹#›</a:t>
            </a:fld>
            <a:endParaRPr lang="en-US" dirty="0"/>
          </a:p>
        </p:txBody>
      </p:sp>
    </p:spTree>
    <p:extLst>
      <p:ext uri="{BB962C8B-B14F-4D97-AF65-F5344CB8AC3E}">
        <p14:creationId xmlns:p14="http://schemas.microsoft.com/office/powerpoint/2010/main" val="54036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6280" y="205979"/>
            <a:ext cx="8380520" cy="857250"/>
          </a:xfrm>
          <a:prstGeom prst="rect">
            <a:avLst/>
          </a:prstGeom>
        </p:spPr>
        <p:txBody>
          <a:bodyPr vert="horz" lIns="104287" tIns="52144" rIns="104287" bIns="52144" rtlCol="0" anchor="t">
            <a:normAutofit/>
          </a:bodyPr>
          <a:lstStyle/>
          <a:p>
            <a:r>
              <a:rPr lang="en-US"/>
              <a:t>Click to edit Master title style</a:t>
            </a:r>
            <a:endParaRPr lang="en-GB" dirty="0"/>
          </a:p>
        </p:txBody>
      </p:sp>
      <p:sp>
        <p:nvSpPr>
          <p:cNvPr id="3" name="Text Placeholder 2"/>
          <p:cNvSpPr>
            <a:spLocks noGrp="1"/>
          </p:cNvSpPr>
          <p:nvPr>
            <p:ph type="body" idx="1"/>
          </p:nvPr>
        </p:nvSpPr>
        <p:spPr>
          <a:xfrm>
            <a:off x="306279" y="1200151"/>
            <a:ext cx="8380521" cy="3394472"/>
          </a:xfrm>
          <a:prstGeom prst="rect">
            <a:avLst/>
          </a:prstGeom>
        </p:spPr>
        <p:txBody>
          <a:bodyPr vert="horz" lIns="104287" tIns="52144" rIns="104287" bIns="52144"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7455948" y="4751473"/>
            <a:ext cx="754602" cy="289634"/>
          </a:xfrm>
          <a:prstGeom prst="rect">
            <a:avLst/>
          </a:prstGeom>
        </p:spPr>
        <p:txBody>
          <a:bodyPr vert="horz" lIns="104287" tIns="52144" rIns="104287" bIns="52144" rtlCol="0" anchor="ctr"/>
          <a:lstStyle>
            <a:lvl1pPr algn="l">
              <a:defRPr sz="675" cap="small" baseline="0">
                <a:solidFill>
                  <a:schemeClr val="tx1">
                    <a:tint val="75000"/>
                  </a:schemeClr>
                </a:solidFill>
                <a:latin typeface="Arial" panose="020B0604020202020204" pitchFamily="34" charset="0"/>
                <a:cs typeface="Arial" panose="020B0604020202020204" pitchFamily="34" charset="0"/>
              </a:defRPr>
            </a:lvl1pPr>
          </a:lstStyle>
          <a:p>
            <a:r>
              <a:rPr lang="en-US"/>
              <a:t>15 October 2015</a:t>
            </a:r>
            <a:endParaRPr lang="en-US" dirty="0"/>
          </a:p>
        </p:txBody>
      </p:sp>
      <p:sp>
        <p:nvSpPr>
          <p:cNvPr id="5" name="Footer Placeholder 4"/>
          <p:cNvSpPr>
            <a:spLocks noGrp="1"/>
          </p:cNvSpPr>
          <p:nvPr>
            <p:ph type="ftr" sz="quarter" idx="3"/>
          </p:nvPr>
        </p:nvSpPr>
        <p:spPr>
          <a:xfrm>
            <a:off x="4472326" y="4751473"/>
            <a:ext cx="2895600" cy="289634"/>
          </a:xfrm>
          <a:prstGeom prst="rect">
            <a:avLst/>
          </a:prstGeom>
        </p:spPr>
        <p:txBody>
          <a:bodyPr vert="horz" lIns="104287" tIns="52144" rIns="104287" bIns="52144" rtlCol="0" anchor="ctr"/>
          <a:lstStyle>
            <a:lvl1pPr algn="r">
              <a:defRPr sz="750" cap="none" baseline="0">
                <a:solidFill>
                  <a:schemeClr val="tx1">
                    <a:tint val="75000"/>
                  </a:schemeClr>
                </a:solidFill>
                <a:latin typeface="Arial" panose="020B0604020202020204" pitchFamily="34" charset="0"/>
                <a:cs typeface="Arial" panose="020B0604020202020204" pitchFamily="34" charset="0"/>
              </a:defRPr>
            </a:lvl1pPr>
          </a:lstStyle>
          <a:p>
            <a:r>
              <a:rPr lang="en-GB"/>
              <a:t>Marketing </a:t>
            </a:r>
            <a:endParaRPr lang="en-US" dirty="0"/>
          </a:p>
        </p:txBody>
      </p:sp>
      <p:sp>
        <p:nvSpPr>
          <p:cNvPr id="6" name="Slide Number Placeholder 5"/>
          <p:cNvSpPr>
            <a:spLocks noGrp="1"/>
          </p:cNvSpPr>
          <p:nvPr>
            <p:ph type="sldNum" sz="quarter" idx="4"/>
          </p:nvPr>
        </p:nvSpPr>
        <p:spPr>
          <a:xfrm>
            <a:off x="0" y="197486"/>
            <a:ext cx="306279" cy="865743"/>
          </a:xfrm>
          <a:prstGeom prst="rect">
            <a:avLst/>
          </a:prstGeom>
          <a:solidFill>
            <a:schemeClr val="accent6">
              <a:lumMod val="75000"/>
            </a:schemeClr>
          </a:solidFill>
        </p:spPr>
        <p:txBody>
          <a:bodyPr vert="horz" lIns="104287" tIns="52144" rIns="104287" bIns="52144" rtlCol="0" anchor="ctr"/>
          <a:lstStyle>
            <a:lvl1pPr algn="ctr">
              <a:defRPr sz="900">
                <a:solidFill>
                  <a:schemeClr val="bg1"/>
                </a:solidFill>
                <a:effectLst>
                  <a:outerShdw blurRad="38100" dist="38100" dir="2700000" algn="tl">
                    <a:srgbClr val="000000">
                      <a:alpha val="43137"/>
                    </a:srgbClr>
                  </a:outerShdw>
                </a:effectLst>
                <a:latin typeface="+mj-lt"/>
              </a:defRPr>
            </a:lvl1pPr>
          </a:lstStyle>
          <a:p>
            <a:fld id="{756EBB80-C307-40E8-B319-6490733EE923}" type="slidenum">
              <a:rPr lang="en-US" smtClean="0"/>
              <a:pPr/>
              <a:t>‹#›</a:t>
            </a:fld>
            <a:endParaRPr lang="en-US"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410885" y="4731545"/>
            <a:ext cx="551830" cy="411955"/>
          </a:xfrm>
          <a:prstGeom prst="rect">
            <a:avLst/>
          </a:prstGeom>
        </p:spPr>
      </p:pic>
    </p:spTree>
    <p:extLst>
      <p:ext uri="{BB962C8B-B14F-4D97-AF65-F5344CB8AC3E}">
        <p14:creationId xmlns:p14="http://schemas.microsoft.com/office/powerpoint/2010/main" val="2498975665"/>
      </p:ext>
    </p:extLst>
  </p:cSld>
  <p:clrMap bg1="lt1" tx1="dk1" bg2="lt2" tx2="dk2" accent1="accent1" accent2="accent2" accent3="accent3" accent4="accent4" accent5="accent5" accent6="accent6" hlink="hlink" folHlink="folHlink"/>
  <p:sldLayoutIdLst>
    <p:sldLayoutId id="2147483701" r:id="rId1"/>
    <p:sldLayoutId id="2147483714" r:id="rId2"/>
    <p:sldLayoutId id="2147483716" r:id="rId3"/>
    <p:sldLayoutId id="2147483715" r:id="rId4"/>
    <p:sldLayoutId id="2147483713" r:id="rId5"/>
    <p:sldLayoutId id="2147483704" r:id="rId6"/>
    <p:sldLayoutId id="2147483705" r:id="rId7"/>
    <p:sldLayoutId id="2147483706" r:id="rId8"/>
    <p:sldLayoutId id="2147483707" r:id="rId9"/>
    <p:sldLayoutId id="2147483708" r:id="rId10"/>
    <p:sldLayoutId id="214748371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709258" rtl="0" eaLnBrk="1" latinLnBrk="0" hangingPunct="1">
        <a:spcBef>
          <a:spcPct val="0"/>
        </a:spcBef>
        <a:buNone/>
        <a:defRPr sz="2700" kern="1200" cap="none" baseline="0">
          <a:solidFill>
            <a:schemeClr val="accent1">
              <a:lumMod val="50000"/>
            </a:schemeClr>
          </a:solidFill>
          <a:effectLst/>
          <a:latin typeface="Arial" panose="020B0604020202020204" pitchFamily="34" charset="0"/>
          <a:ea typeface="+mj-ea"/>
          <a:cs typeface="Arial" panose="020B0604020202020204" pitchFamily="34" charset="0"/>
        </a:defRPr>
      </a:lvl1pPr>
    </p:titleStyle>
    <p:bodyStyle>
      <a:lvl1pPr marL="265972" indent="-265972" algn="l" defTabSz="709258" rtl="0" eaLnBrk="1" latinLnBrk="0" hangingPunct="1">
        <a:spcBef>
          <a:spcPct val="20000"/>
        </a:spcBef>
        <a:buFont typeface="Wingdings" panose="05000000000000000000" pitchFamily="2" charset="2"/>
        <a:buChar char="§"/>
        <a:defRPr sz="1500" kern="1200">
          <a:solidFill>
            <a:schemeClr val="accent6">
              <a:lumMod val="50000"/>
            </a:schemeClr>
          </a:solidFill>
          <a:latin typeface="+mn-lt"/>
          <a:ea typeface="+mn-ea"/>
          <a:cs typeface="+mn-cs"/>
        </a:defRPr>
      </a:lvl1pPr>
      <a:lvl2pPr marL="576272" indent="-221643" algn="l" defTabSz="709258"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2pPr>
      <a:lvl3pPr marL="886573" indent="-177314" algn="l" defTabSz="709258" rtl="0" eaLnBrk="1" latinLnBrk="0" hangingPunct="1">
        <a:spcBef>
          <a:spcPct val="20000"/>
        </a:spcBef>
        <a:buFont typeface="Arial" panose="020B0604020202020204" pitchFamily="34" charset="0"/>
        <a:buChar char="•"/>
        <a:defRPr sz="1200" kern="1200">
          <a:solidFill>
            <a:schemeClr val="accent6">
              <a:lumMod val="50000"/>
            </a:schemeClr>
          </a:solidFill>
          <a:latin typeface="+mn-lt"/>
          <a:ea typeface="+mn-ea"/>
          <a:cs typeface="+mn-cs"/>
        </a:defRPr>
      </a:lvl3pPr>
      <a:lvl4pPr marL="1241201" indent="-177314" algn="l" defTabSz="709258" rtl="0" eaLnBrk="1" latinLnBrk="0" hangingPunct="1">
        <a:spcBef>
          <a:spcPct val="20000"/>
        </a:spcBef>
        <a:buFont typeface="Arial" panose="020B0604020202020204" pitchFamily="34" charset="0"/>
        <a:buChar char="–"/>
        <a:defRPr sz="1050" kern="1200">
          <a:solidFill>
            <a:schemeClr val="accent6">
              <a:lumMod val="50000"/>
            </a:schemeClr>
          </a:solidFill>
          <a:latin typeface="+mn-lt"/>
          <a:ea typeface="+mn-ea"/>
          <a:cs typeface="+mn-cs"/>
        </a:defRPr>
      </a:lvl4pPr>
      <a:lvl5pPr marL="1595831" indent="-177314" algn="l" defTabSz="709258" rtl="0" eaLnBrk="1" latinLnBrk="0" hangingPunct="1">
        <a:spcBef>
          <a:spcPct val="20000"/>
        </a:spcBef>
        <a:buFont typeface="Arial" panose="020B0604020202020204" pitchFamily="34" charset="0"/>
        <a:buChar char="»"/>
        <a:defRPr sz="1050" kern="1200">
          <a:solidFill>
            <a:schemeClr val="accent6">
              <a:lumMod val="50000"/>
            </a:schemeClr>
          </a:solidFill>
          <a:latin typeface="+mn-lt"/>
          <a:ea typeface="+mn-ea"/>
          <a:cs typeface="+mn-cs"/>
        </a:defRPr>
      </a:lvl5pPr>
      <a:lvl6pPr marL="1950460" indent="-177314" algn="l" defTabSz="709258" rtl="0" eaLnBrk="1" latinLnBrk="0" hangingPunct="1">
        <a:spcBef>
          <a:spcPct val="20000"/>
        </a:spcBef>
        <a:buFont typeface="Arial" panose="020B0604020202020204" pitchFamily="34" charset="0"/>
        <a:buChar char="•"/>
        <a:defRPr sz="1565" kern="1200">
          <a:solidFill>
            <a:schemeClr val="tx1"/>
          </a:solidFill>
          <a:latin typeface="+mn-lt"/>
          <a:ea typeface="+mn-ea"/>
          <a:cs typeface="+mn-cs"/>
        </a:defRPr>
      </a:lvl6pPr>
      <a:lvl7pPr marL="2305089" indent="-177314" algn="l" defTabSz="709258" rtl="0" eaLnBrk="1" latinLnBrk="0" hangingPunct="1">
        <a:spcBef>
          <a:spcPct val="20000"/>
        </a:spcBef>
        <a:buFont typeface="Arial" panose="020B0604020202020204" pitchFamily="34" charset="0"/>
        <a:buChar char="•"/>
        <a:defRPr sz="1565" kern="1200">
          <a:solidFill>
            <a:schemeClr val="tx1"/>
          </a:solidFill>
          <a:latin typeface="+mn-lt"/>
          <a:ea typeface="+mn-ea"/>
          <a:cs typeface="+mn-cs"/>
        </a:defRPr>
      </a:lvl7pPr>
      <a:lvl8pPr marL="2659718" indent="-177314" algn="l" defTabSz="709258" rtl="0" eaLnBrk="1" latinLnBrk="0" hangingPunct="1">
        <a:spcBef>
          <a:spcPct val="20000"/>
        </a:spcBef>
        <a:buFont typeface="Arial" panose="020B0604020202020204" pitchFamily="34" charset="0"/>
        <a:buChar char="•"/>
        <a:defRPr sz="1565" kern="1200">
          <a:solidFill>
            <a:schemeClr val="tx1"/>
          </a:solidFill>
          <a:latin typeface="+mn-lt"/>
          <a:ea typeface="+mn-ea"/>
          <a:cs typeface="+mn-cs"/>
        </a:defRPr>
      </a:lvl8pPr>
      <a:lvl9pPr marL="3014347" indent="-177314" algn="l" defTabSz="709258" rtl="0" eaLnBrk="1" latinLnBrk="0" hangingPunct="1">
        <a:spcBef>
          <a:spcPct val="20000"/>
        </a:spcBef>
        <a:buFont typeface="Arial" panose="020B0604020202020204" pitchFamily="34" charset="0"/>
        <a:buChar char="•"/>
        <a:defRPr sz="1565" kern="1200">
          <a:solidFill>
            <a:schemeClr val="tx1"/>
          </a:solidFill>
          <a:latin typeface="+mn-lt"/>
          <a:ea typeface="+mn-ea"/>
          <a:cs typeface="+mn-cs"/>
        </a:defRPr>
      </a:lvl9pPr>
    </p:bodyStyle>
    <p:otherStyle>
      <a:defPPr>
        <a:defRPr lang="en-US"/>
      </a:defPPr>
      <a:lvl1pPr marL="0" algn="l" defTabSz="709258" rtl="0" eaLnBrk="1" latinLnBrk="0" hangingPunct="1">
        <a:defRPr sz="1428" kern="1200">
          <a:solidFill>
            <a:schemeClr val="tx1"/>
          </a:solidFill>
          <a:latin typeface="+mn-lt"/>
          <a:ea typeface="+mn-ea"/>
          <a:cs typeface="+mn-cs"/>
        </a:defRPr>
      </a:lvl1pPr>
      <a:lvl2pPr marL="354629" algn="l" defTabSz="709258" rtl="0" eaLnBrk="1" latinLnBrk="0" hangingPunct="1">
        <a:defRPr sz="1428" kern="1200">
          <a:solidFill>
            <a:schemeClr val="tx1"/>
          </a:solidFill>
          <a:latin typeface="+mn-lt"/>
          <a:ea typeface="+mn-ea"/>
          <a:cs typeface="+mn-cs"/>
        </a:defRPr>
      </a:lvl2pPr>
      <a:lvl3pPr marL="709258" algn="l" defTabSz="709258" rtl="0" eaLnBrk="1" latinLnBrk="0" hangingPunct="1">
        <a:defRPr sz="1428" kern="1200">
          <a:solidFill>
            <a:schemeClr val="tx1"/>
          </a:solidFill>
          <a:latin typeface="+mn-lt"/>
          <a:ea typeface="+mn-ea"/>
          <a:cs typeface="+mn-cs"/>
        </a:defRPr>
      </a:lvl3pPr>
      <a:lvl4pPr marL="1063887" algn="l" defTabSz="709258" rtl="0" eaLnBrk="1" latinLnBrk="0" hangingPunct="1">
        <a:defRPr sz="1428" kern="1200">
          <a:solidFill>
            <a:schemeClr val="tx1"/>
          </a:solidFill>
          <a:latin typeface="+mn-lt"/>
          <a:ea typeface="+mn-ea"/>
          <a:cs typeface="+mn-cs"/>
        </a:defRPr>
      </a:lvl4pPr>
      <a:lvl5pPr marL="1418516" algn="l" defTabSz="709258" rtl="0" eaLnBrk="1" latinLnBrk="0" hangingPunct="1">
        <a:defRPr sz="1428" kern="1200">
          <a:solidFill>
            <a:schemeClr val="tx1"/>
          </a:solidFill>
          <a:latin typeface="+mn-lt"/>
          <a:ea typeface="+mn-ea"/>
          <a:cs typeface="+mn-cs"/>
        </a:defRPr>
      </a:lvl5pPr>
      <a:lvl6pPr marL="1773146" algn="l" defTabSz="709258" rtl="0" eaLnBrk="1" latinLnBrk="0" hangingPunct="1">
        <a:defRPr sz="1428" kern="1200">
          <a:solidFill>
            <a:schemeClr val="tx1"/>
          </a:solidFill>
          <a:latin typeface="+mn-lt"/>
          <a:ea typeface="+mn-ea"/>
          <a:cs typeface="+mn-cs"/>
        </a:defRPr>
      </a:lvl6pPr>
      <a:lvl7pPr marL="2127775" algn="l" defTabSz="709258" rtl="0" eaLnBrk="1" latinLnBrk="0" hangingPunct="1">
        <a:defRPr sz="1428" kern="1200">
          <a:solidFill>
            <a:schemeClr val="tx1"/>
          </a:solidFill>
          <a:latin typeface="+mn-lt"/>
          <a:ea typeface="+mn-ea"/>
          <a:cs typeface="+mn-cs"/>
        </a:defRPr>
      </a:lvl7pPr>
      <a:lvl8pPr marL="2482403" algn="l" defTabSz="709258" rtl="0" eaLnBrk="1" latinLnBrk="0" hangingPunct="1">
        <a:defRPr sz="1428" kern="1200">
          <a:solidFill>
            <a:schemeClr val="tx1"/>
          </a:solidFill>
          <a:latin typeface="+mn-lt"/>
          <a:ea typeface="+mn-ea"/>
          <a:cs typeface="+mn-cs"/>
        </a:defRPr>
      </a:lvl8pPr>
      <a:lvl9pPr marL="2837033" algn="l" defTabSz="709258" rtl="0" eaLnBrk="1" latinLnBrk="0" hangingPunct="1">
        <a:defRPr sz="142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notesSlide" Target="../notesSlides/notesSlide10.xml"/><Relationship Id="rId16" Type="http://schemas.openxmlformats.org/officeDocument/2006/relationships/image" Target="../media/image58.jpg"/><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47.jpeg"/><Relationship Id="rId15" Type="http://schemas.openxmlformats.org/officeDocument/2006/relationships/image" Target="../media/image57.pn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s>
</file>

<file path=ppt/slides/_rels/slide1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1.pn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gif"/></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9.emf"/><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17979" y="1203598"/>
            <a:ext cx="3122779" cy="892552"/>
          </a:xfrm>
          <a:prstGeom prst="rect">
            <a:avLst/>
          </a:prstGeom>
          <a:noFill/>
        </p:spPr>
        <p:txBody>
          <a:bodyPr wrap="none" rtlCol="0">
            <a:spAutoFit/>
          </a:bodyPr>
          <a:lstStyle/>
          <a:p>
            <a:pPr algn="r"/>
            <a:r>
              <a:rPr lang="en-GB" sz="3200" dirty="0" smtClean="0">
                <a:solidFill>
                  <a:schemeClr val="bg1"/>
                </a:solidFill>
              </a:rPr>
              <a:t>Hermes Airports</a:t>
            </a:r>
          </a:p>
          <a:p>
            <a:pPr algn="r"/>
            <a:r>
              <a:rPr lang="en-GB" sz="2000" dirty="0" err="1" smtClean="0">
                <a:solidFill>
                  <a:schemeClr val="bg1"/>
                </a:solidFill>
              </a:rPr>
              <a:t>Larnaka</a:t>
            </a:r>
            <a:r>
              <a:rPr lang="en-GB" sz="2000" dirty="0" smtClean="0">
                <a:solidFill>
                  <a:schemeClr val="bg1"/>
                </a:solidFill>
              </a:rPr>
              <a:t> and </a:t>
            </a:r>
            <a:r>
              <a:rPr lang="en-GB" sz="2000" dirty="0" err="1" smtClean="0">
                <a:solidFill>
                  <a:schemeClr val="bg1"/>
                </a:solidFill>
              </a:rPr>
              <a:t>Pafos</a:t>
            </a:r>
            <a:endParaRPr lang="en-GB" sz="2000" dirty="0">
              <a:solidFill>
                <a:schemeClr val="bg1"/>
              </a:solidFill>
            </a:endParaRPr>
          </a:p>
        </p:txBody>
      </p:sp>
    </p:spTree>
    <p:extLst>
      <p:ext uri="{BB962C8B-B14F-4D97-AF65-F5344CB8AC3E}">
        <p14:creationId xmlns:p14="http://schemas.microsoft.com/office/powerpoint/2010/main" val="319151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79512" y="4880372"/>
            <a:ext cx="22860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charset="0"/>
              </a:defRPr>
            </a:lvl1pPr>
            <a:lvl2pPr marL="742950" indent="-285750">
              <a:defRPr sz="2400">
                <a:solidFill>
                  <a:schemeClr val="bg1"/>
                </a:solidFill>
                <a:latin typeface="Arial" charset="0"/>
              </a:defRPr>
            </a:lvl2pPr>
            <a:lvl3pPr marL="1143000" indent="-228600">
              <a:defRPr sz="2400">
                <a:solidFill>
                  <a:schemeClr val="bg1"/>
                </a:solidFill>
                <a:latin typeface="Arial" charset="0"/>
              </a:defRPr>
            </a:lvl3pPr>
            <a:lvl4pPr marL="1600200" indent="-228600">
              <a:defRPr sz="2400">
                <a:solidFill>
                  <a:schemeClr val="bg1"/>
                </a:solidFill>
                <a:latin typeface="Arial" charset="0"/>
              </a:defRPr>
            </a:lvl4pPr>
            <a:lvl5pPr marL="2057400" indent="-22860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spcBef>
                <a:spcPct val="50000"/>
              </a:spcBef>
            </a:pPr>
            <a:r>
              <a:rPr lang="en-US" sz="900" dirty="0">
                <a:solidFill>
                  <a:srgbClr val="000099"/>
                </a:solidFill>
                <a:cs typeface="Arial" charset="0"/>
              </a:rPr>
              <a:t>6</a:t>
            </a:r>
          </a:p>
        </p:txBody>
      </p:sp>
      <p:grpSp>
        <p:nvGrpSpPr>
          <p:cNvPr id="297987" name="Group 3"/>
          <p:cNvGrpSpPr>
            <a:grpSpLocks/>
          </p:cNvGrpSpPr>
          <p:nvPr/>
        </p:nvGrpSpPr>
        <p:grpSpPr bwMode="auto">
          <a:xfrm>
            <a:off x="1836862" y="1866900"/>
            <a:ext cx="1085850" cy="533400"/>
            <a:chOff x="1440" y="1568"/>
            <a:chExt cx="912" cy="448"/>
          </a:xfrm>
        </p:grpSpPr>
        <p:pic>
          <p:nvPicPr>
            <p:cNvPr id="42029" name="Picture 4" descr="Imagem_ALS_bagag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 y="1568"/>
              <a:ext cx="672"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30" name="AutoShape 5"/>
            <p:cNvSpPr>
              <a:spLocks noChangeArrowheads="1"/>
            </p:cNvSpPr>
            <p:nvPr/>
          </p:nvSpPr>
          <p:spPr bwMode="auto">
            <a:xfrm>
              <a:off x="2160" y="1680"/>
              <a:ext cx="192" cy="144"/>
            </a:xfrm>
            <a:prstGeom prst="rightArrow">
              <a:avLst>
                <a:gd name="adj1" fmla="val 50000"/>
                <a:gd name="adj2" fmla="val 33333"/>
              </a:avLst>
            </a:prstGeom>
            <a:solidFill>
              <a:srgbClr val="333399"/>
            </a:solidFill>
            <a:ln>
              <a:noFill/>
            </a:ln>
            <a:effectLst/>
            <a:extLst>
              <a:ext uri="{91240B29-F687-4F45-9708-019B960494DF}">
                <a14:hiddenLine xmlns:a14="http://schemas.microsoft.com/office/drawing/2010/main" w="9525">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sz="1425"/>
            </a:p>
          </p:txBody>
        </p:sp>
      </p:grpSp>
      <p:grpSp>
        <p:nvGrpSpPr>
          <p:cNvPr id="297993" name="Group 9"/>
          <p:cNvGrpSpPr>
            <a:grpSpLocks/>
          </p:cNvGrpSpPr>
          <p:nvPr/>
        </p:nvGrpSpPr>
        <p:grpSpPr bwMode="auto">
          <a:xfrm>
            <a:off x="3037012" y="1828800"/>
            <a:ext cx="1200150" cy="571500"/>
            <a:chOff x="2448" y="1536"/>
            <a:chExt cx="1008" cy="480"/>
          </a:xfrm>
        </p:grpSpPr>
        <p:pic>
          <p:nvPicPr>
            <p:cNvPr id="42025" name="Picture 10" descr="Imagem_ASC_destin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8" y="1536"/>
              <a:ext cx="72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26" name="AutoShape 11"/>
            <p:cNvSpPr>
              <a:spLocks noChangeArrowheads="1"/>
            </p:cNvSpPr>
            <p:nvPr/>
          </p:nvSpPr>
          <p:spPr bwMode="auto">
            <a:xfrm>
              <a:off x="3264" y="1680"/>
              <a:ext cx="192" cy="144"/>
            </a:xfrm>
            <a:prstGeom prst="rightArrow">
              <a:avLst>
                <a:gd name="adj1" fmla="val 50000"/>
                <a:gd name="adj2" fmla="val 33333"/>
              </a:avLst>
            </a:prstGeom>
            <a:solidFill>
              <a:srgbClr val="333399"/>
            </a:solidFill>
            <a:ln>
              <a:noFill/>
            </a:ln>
            <a:effectLst/>
            <a:extLst>
              <a:ext uri="{91240B29-F687-4F45-9708-019B960494DF}">
                <a14:hiddenLine xmlns:a14="http://schemas.microsoft.com/office/drawing/2010/main" w="9525">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sz="1425"/>
            </a:p>
          </p:txBody>
        </p:sp>
      </p:grpSp>
      <p:grpSp>
        <p:nvGrpSpPr>
          <p:cNvPr id="297996" name="Group 12"/>
          <p:cNvGrpSpPr>
            <a:grpSpLocks/>
          </p:cNvGrpSpPr>
          <p:nvPr/>
        </p:nvGrpSpPr>
        <p:grpSpPr bwMode="auto">
          <a:xfrm>
            <a:off x="5551612" y="1657350"/>
            <a:ext cx="857250" cy="1200150"/>
            <a:chOff x="4560" y="1392"/>
            <a:chExt cx="720" cy="1008"/>
          </a:xfrm>
        </p:grpSpPr>
        <p:pic>
          <p:nvPicPr>
            <p:cNvPr id="42023" name="Picture 13" descr="passpo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0" y="1392"/>
              <a:ext cx="720" cy="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24" name="AutoShape 14"/>
            <p:cNvSpPr>
              <a:spLocks noChangeArrowheads="1"/>
            </p:cNvSpPr>
            <p:nvPr/>
          </p:nvSpPr>
          <p:spPr bwMode="auto">
            <a:xfrm>
              <a:off x="4944" y="2208"/>
              <a:ext cx="144" cy="192"/>
            </a:xfrm>
            <a:prstGeom prst="downArrow">
              <a:avLst>
                <a:gd name="adj1" fmla="val 50000"/>
                <a:gd name="adj2" fmla="val 33333"/>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l-GR" sz="1425"/>
            </a:p>
          </p:txBody>
        </p:sp>
      </p:grpSp>
      <p:grpSp>
        <p:nvGrpSpPr>
          <p:cNvPr id="297999" name="Group 15"/>
          <p:cNvGrpSpPr>
            <a:grpSpLocks/>
          </p:cNvGrpSpPr>
          <p:nvPr/>
        </p:nvGrpSpPr>
        <p:grpSpPr bwMode="auto">
          <a:xfrm>
            <a:off x="5608762" y="2971800"/>
            <a:ext cx="1200150" cy="428625"/>
            <a:chOff x="4608" y="2496"/>
            <a:chExt cx="1008" cy="360"/>
          </a:xfrm>
        </p:grpSpPr>
        <p:pic>
          <p:nvPicPr>
            <p:cNvPr id="42021" name="Picture 16" descr="Sicherheit4_k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6" y="2496"/>
              <a:ext cx="72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22" name="AutoShape 17"/>
            <p:cNvSpPr>
              <a:spLocks noChangeArrowheads="1"/>
            </p:cNvSpPr>
            <p:nvPr/>
          </p:nvSpPr>
          <p:spPr bwMode="auto">
            <a:xfrm>
              <a:off x="4608" y="2592"/>
              <a:ext cx="192" cy="144"/>
            </a:xfrm>
            <a:prstGeom prst="leftArrow">
              <a:avLst>
                <a:gd name="adj1" fmla="val 50000"/>
                <a:gd name="adj2" fmla="val 33333"/>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sz="1425"/>
            </a:p>
          </p:txBody>
        </p:sp>
      </p:grpSp>
      <p:grpSp>
        <p:nvGrpSpPr>
          <p:cNvPr id="298002" name="Group 18"/>
          <p:cNvGrpSpPr>
            <a:grpSpLocks/>
          </p:cNvGrpSpPr>
          <p:nvPr/>
        </p:nvGrpSpPr>
        <p:grpSpPr bwMode="auto">
          <a:xfrm>
            <a:off x="4237162" y="2800350"/>
            <a:ext cx="1293019" cy="807244"/>
            <a:chOff x="3456" y="2352"/>
            <a:chExt cx="1086" cy="678"/>
          </a:xfrm>
        </p:grpSpPr>
        <p:pic>
          <p:nvPicPr>
            <p:cNvPr id="42019" name="Picture 19" descr="9d670e7c-f3bf-4dd7-b661-afa780404006-depart_accompagnerpassag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6" y="2352"/>
              <a:ext cx="846" cy="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20" name="AutoShape 20"/>
            <p:cNvSpPr>
              <a:spLocks noChangeArrowheads="1"/>
            </p:cNvSpPr>
            <p:nvPr/>
          </p:nvSpPr>
          <p:spPr bwMode="auto">
            <a:xfrm>
              <a:off x="3456" y="2592"/>
              <a:ext cx="192" cy="144"/>
            </a:xfrm>
            <a:prstGeom prst="leftArrow">
              <a:avLst>
                <a:gd name="adj1" fmla="val 50000"/>
                <a:gd name="adj2" fmla="val 33333"/>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sz="1425"/>
            </a:p>
          </p:txBody>
        </p:sp>
      </p:grpSp>
      <p:grpSp>
        <p:nvGrpSpPr>
          <p:cNvPr id="298005" name="Group 21"/>
          <p:cNvGrpSpPr>
            <a:grpSpLocks/>
          </p:cNvGrpSpPr>
          <p:nvPr/>
        </p:nvGrpSpPr>
        <p:grpSpPr bwMode="auto">
          <a:xfrm>
            <a:off x="2865562" y="2800350"/>
            <a:ext cx="1350169" cy="807244"/>
            <a:chOff x="2304" y="2352"/>
            <a:chExt cx="1134" cy="678"/>
          </a:xfrm>
        </p:grpSpPr>
        <p:pic>
          <p:nvPicPr>
            <p:cNvPr id="42017" name="Picture 22" descr="d1463f21-1bd4-4a8d-98e4-21e68301911d-services_bars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2" y="2352"/>
              <a:ext cx="846" cy="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18" name="AutoShape 23"/>
            <p:cNvSpPr>
              <a:spLocks noChangeArrowheads="1"/>
            </p:cNvSpPr>
            <p:nvPr/>
          </p:nvSpPr>
          <p:spPr bwMode="auto">
            <a:xfrm>
              <a:off x="2304" y="2592"/>
              <a:ext cx="192" cy="144"/>
            </a:xfrm>
            <a:prstGeom prst="leftArrow">
              <a:avLst>
                <a:gd name="adj1" fmla="val 50000"/>
                <a:gd name="adj2" fmla="val 33333"/>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sz="1425"/>
            </a:p>
          </p:txBody>
        </p:sp>
      </p:grpSp>
      <p:grpSp>
        <p:nvGrpSpPr>
          <p:cNvPr id="298008" name="Group 24"/>
          <p:cNvGrpSpPr>
            <a:grpSpLocks/>
          </p:cNvGrpSpPr>
          <p:nvPr/>
        </p:nvGrpSpPr>
        <p:grpSpPr bwMode="auto">
          <a:xfrm>
            <a:off x="1493962" y="2800350"/>
            <a:ext cx="1314450" cy="778669"/>
            <a:chOff x="1152" y="2352"/>
            <a:chExt cx="1104" cy="654"/>
          </a:xfrm>
        </p:grpSpPr>
        <p:pic>
          <p:nvPicPr>
            <p:cNvPr id="42015" name="Picture 25" descr="0879308e-49d1-442c-8517-440c428d6f60-boutiques_dutyfree_561599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0" y="2352"/>
              <a:ext cx="816" cy="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16" name="AutoShape 26"/>
            <p:cNvSpPr>
              <a:spLocks noChangeArrowheads="1"/>
            </p:cNvSpPr>
            <p:nvPr/>
          </p:nvSpPr>
          <p:spPr bwMode="auto">
            <a:xfrm>
              <a:off x="1152" y="2592"/>
              <a:ext cx="192" cy="144"/>
            </a:xfrm>
            <a:prstGeom prst="leftArrow">
              <a:avLst>
                <a:gd name="adj1" fmla="val 50000"/>
                <a:gd name="adj2" fmla="val 33333"/>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sz="1425"/>
            </a:p>
          </p:txBody>
        </p:sp>
      </p:grpSp>
      <p:pic>
        <p:nvPicPr>
          <p:cNvPr id="298011" name="Picture 27" descr="CAUXJ1I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51462" y="3988594"/>
            <a:ext cx="120015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8012" name="Group 28"/>
          <p:cNvGrpSpPr>
            <a:grpSpLocks/>
          </p:cNvGrpSpPr>
          <p:nvPr/>
        </p:nvGrpSpPr>
        <p:grpSpPr bwMode="auto">
          <a:xfrm>
            <a:off x="1894012" y="3886200"/>
            <a:ext cx="857250" cy="866775"/>
            <a:chOff x="1488" y="3264"/>
            <a:chExt cx="720" cy="728"/>
          </a:xfrm>
        </p:grpSpPr>
        <p:pic>
          <p:nvPicPr>
            <p:cNvPr id="42013" name="Picture 29" descr="cargo000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88" y="3264"/>
              <a:ext cx="488"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14" name="AutoShape 30"/>
            <p:cNvSpPr>
              <a:spLocks noChangeArrowheads="1"/>
            </p:cNvSpPr>
            <p:nvPr/>
          </p:nvSpPr>
          <p:spPr bwMode="auto">
            <a:xfrm>
              <a:off x="2016" y="3600"/>
              <a:ext cx="192" cy="144"/>
            </a:xfrm>
            <a:prstGeom prst="rightArrow">
              <a:avLst>
                <a:gd name="adj1" fmla="val 50000"/>
                <a:gd name="adj2" fmla="val 33333"/>
              </a:avLst>
            </a:prstGeom>
            <a:solidFill>
              <a:srgbClr val="333399"/>
            </a:solidFill>
            <a:ln>
              <a:noFill/>
            </a:ln>
            <a:effectLst/>
            <a:extLst>
              <a:ext uri="{91240B29-F687-4F45-9708-019B960494DF}">
                <a14:hiddenLine xmlns:a14="http://schemas.microsoft.com/office/drawing/2010/main" w="9525">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sz="1425"/>
            </a:p>
          </p:txBody>
        </p:sp>
      </p:grpSp>
      <p:grpSp>
        <p:nvGrpSpPr>
          <p:cNvPr id="298015" name="Group 31"/>
          <p:cNvGrpSpPr>
            <a:grpSpLocks/>
          </p:cNvGrpSpPr>
          <p:nvPr/>
        </p:nvGrpSpPr>
        <p:grpSpPr bwMode="auto">
          <a:xfrm>
            <a:off x="2808412" y="4000500"/>
            <a:ext cx="1485900" cy="814388"/>
            <a:chOff x="2256" y="3360"/>
            <a:chExt cx="1248" cy="684"/>
          </a:xfrm>
        </p:grpSpPr>
        <p:pic>
          <p:nvPicPr>
            <p:cNvPr id="42011" name="Picture 32" descr="imagem_ambiente_ENERGI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56" y="3360"/>
              <a:ext cx="1026" cy="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12" name="AutoShape 33"/>
            <p:cNvSpPr>
              <a:spLocks noChangeArrowheads="1"/>
            </p:cNvSpPr>
            <p:nvPr/>
          </p:nvSpPr>
          <p:spPr bwMode="auto">
            <a:xfrm>
              <a:off x="3312" y="3600"/>
              <a:ext cx="192" cy="144"/>
            </a:xfrm>
            <a:prstGeom prst="rightArrow">
              <a:avLst>
                <a:gd name="adj1" fmla="val 50000"/>
                <a:gd name="adj2" fmla="val 33333"/>
              </a:avLst>
            </a:prstGeom>
            <a:solidFill>
              <a:srgbClr val="333399"/>
            </a:solidFill>
            <a:ln>
              <a:noFill/>
            </a:ln>
            <a:effectLst/>
            <a:extLst>
              <a:ext uri="{91240B29-F687-4F45-9708-019B960494DF}">
                <a14:hiddenLine xmlns:a14="http://schemas.microsoft.com/office/drawing/2010/main" w="9525">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sz="1425"/>
            </a:p>
          </p:txBody>
        </p:sp>
      </p:grpSp>
      <p:sp>
        <p:nvSpPr>
          <p:cNvPr id="41999" name="Rectangle 35"/>
          <p:cNvSpPr>
            <a:spLocks noChangeArrowheads="1"/>
          </p:cNvSpPr>
          <p:nvPr/>
        </p:nvSpPr>
        <p:spPr bwMode="auto">
          <a:xfrm>
            <a:off x="1143000" y="0"/>
            <a:ext cx="971550" cy="51435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sz="1425"/>
          </a:p>
        </p:txBody>
      </p:sp>
      <p:sp>
        <p:nvSpPr>
          <p:cNvPr id="298020" name="Text Box 36"/>
          <p:cNvSpPr txBox="1">
            <a:spLocks noChangeArrowheads="1"/>
          </p:cNvSpPr>
          <p:nvPr/>
        </p:nvSpPr>
        <p:spPr bwMode="auto">
          <a:xfrm>
            <a:off x="7086924" y="1138356"/>
            <a:ext cx="1872208"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bg1"/>
                </a:solidFill>
                <a:latin typeface="Arial" charset="0"/>
              </a:defRPr>
            </a:lvl1pPr>
            <a:lvl2pPr marL="742950" indent="-285750">
              <a:defRPr sz="2400">
                <a:solidFill>
                  <a:schemeClr val="bg1"/>
                </a:solidFill>
                <a:latin typeface="Arial" charset="0"/>
              </a:defRPr>
            </a:lvl2pPr>
            <a:lvl3pPr marL="1143000" indent="-228600">
              <a:defRPr sz="2400">
                <a:solidFill>
                  <a:schemeClr val="bg1"/>
                </a:solidFill>
                <a:latin typeface="Arial" charset="0"/>
              </a:defRPr>
            </a:lvl3pPr>
            <a:lvl4pPr marL="1600200" indent="-228600">
              <a:defRPr sz="2400">
                <a:solidFill>
                  <a:schemeClr val="bg1"/>
                </a:solidFill>
                <a:latin typeface="Arial" charset="0"/>
              </a:defRPr>
            </a:lvl4pPr>
            <a:lvl5pPr marL="2057400" indent="-22860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gn="ctr" eaLnBrk="1" hangingPunct="1">
              <a:spcBef>
                <a:spcPct val="50000"/>
              </a:spcBef>
            </a:pPr>
            <a:r>
              <a:rPr lang="en-GB" sz="1500" dirty="0">
                <a:solidFill>
                  <a:srgbClr val="002060"/>
                </a:solidFill>
                <a:latin typeface="+mn-lt"/>
              </a:rPr>
              <a:t>Airports are undoubtedly the most complicated “service chain”,                                                            whereby stakeholders each have their own customer care “philosophy”                                which directly influences the way a customer “feels</a:t>
            </a:r>
            <a:r>
              <a:rPr lang="en-GB" sz="1500" dirty="0" smtClean="0">
                <a:solidFill>
                  <a:srgbClr val="002060"/>
                </a:solidFill>
                <a:latin typeface="+mn-lt"/>
              </a:rPr>
              <a:t>”</a:t>
            </a:r>
            <a:endParaRPr lang="el-GR" sz="1500" dirty="0">
              <a:solidFill>
                <a:srgbClr val="002060"/>
              </a:solidFill>
              <a:latin typeface="+mn-lt"/>
              <a:cs typeface="Calibri" pitchFamily="34" charset="0"/>
            </a:endParaRPr>
          </a:p>
        </p:txBody>
      </p:sp>
      <p:grpSp>
        <p:nvGrpSpPr>
          <p:cNvPr id="298022" name="Group 38"/>
          <p:cNvGrpSpPr>
            <a:grpSpLocks/>
          </p:cNvGrpSpPr>
          <p:nvPr/>
        </p:nvGrpSpPr>
        <p:grpSpPr bwMode="auto">
          <a:xfrm>
            <a:off x="579562" y="1815703"/>
            <a:ext cx="1143000" cy="641747"/>
            <a:chOff x="384" y="1525"/>
            <a:chExt cx="960" cy="539"/>
          </a:xfrm>
        </p:grpSpPr>
        <p:pic>
          <p:nvPicPr>
            <p:cNvPr id="42009" name="Picture 39" descr="b5036097-3165-466e-b4f3-1f1bf9309fbd-arrivee_quittez_taxilim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4" y="1525"/>
              <a:ext cx="672" cy="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10" name="AutoShape 40"/>
            <p:cNvSpPr>
              <a:spLocks noChangeArrowheads="1"/>
            </p:cNvSpPr>
            <p:nvPr/>
          </p:nvSpPr>
          <p:spPr bwMode="auto">
            <a:xfrm>
              <a:off x="1152" y="1680"/>
              <a:ext cx="192" cy="144"/>
            </a:xfrm>
            <a:prstGeom prst="rightArrow">
              <a:avLst>
                <a:gd name="adj1" fmla="val 50000"/>
                <a:gd name="adj2" fmla="val 33333"/>
              </a:avLst>
            </a:prstGeom>
            <a:solidFill>
              <a:srgbClr val="333399"/>
            </a:solidFill>
            <a:ln>
              <a:noFill/>
            </a:ln>
            <a:effectLst/>
            <a:extLst>
              <a:ext uri="{91240B29-F687-4F45-9708-019B960494DF}">
                <a14:hiddenLine xmlns:a14="http://schemas.microsoft.com/office/drawing/2010/main" w="9525">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sz="1425"/>
            </a:p>
          </p:txBody>
        </p:sp>
      </p:grpSp>
      <p:grpSp>
        <p:nvGrpSpPr>
          <p:cNvPr id="298025" name="Group 41"/>
          <p:cNvGrpSpPr>
            <a:grpSpLocks/>
          </p:cNvGrpSpPr>
          <p:nvPr/>
        </p:nvGrpSpPr>
        <p:grpSpPr bwMode="auto">
          <a:xfrm>
            <a:off x="408112" y="3943350"/>
            <a:ext cx="1371600" cy="806054"/>
            <a:chOff x="240" y="3312"/>
            <a:chExt cx="1152" cy="677"/>
          </a:xfrm>
        </p:grpSpPr>
        <p:pic>
          <p:nvPicPr>
            <p:cNvPr id="42007" name="Picture 42" descr="stn_aircraft_orangesky"/>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0" y="3312"/>
              <a:ext cx="912" cy="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8" name="AutoShape 43"/>
            <p:cNvSpPr>
              <a:spLocks noChangeArrowheads="1"/>
            </p:cNvSpPr>
            <p:nvPr/>
          </p:nvSpPr>
          <p:spPr bwMode="auto">
            <a:xfrm>
              <a:off x="1200" y="3600"/>
              <a:ext cx="192" cy="144"/>
            </a:xfrm>
            <a:prstGeom prst="rightArrow">
              <a:avLst>
                <a:gd name="adj1" fmla="val 50000"/>
                <a:gd name="adj2" fmla="val 33333"/>
              </a:avLst>
            </a:prstGeom>
            <a:solidFill>
              <a:srgbClr val="333399"/>
            </a:solidFill>
            <a:ln>
              <a:noFill/>
            </a:ln>
            <a:effectLst/>
            <a:extLst>
              <a:ext uri="{91240B29-F687-4F45-9708-019B960494DF}">
                <a14:hiddenLine xmlns:a14="http://schemas.microsoft.com/office/drawing/2010/main" w="9525">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sz="1425"/>
            </a:p>
          </p:txBody>
        </p:sp>
      </p:grpSp>
      <p:grpSp>
        <p:nvGrpSpPr>
          <p:cNvPr id="298028" name="Group 44"/>
          <p:cNvGrpSpPr>
            <a:grpSpLocks/>
          </p:cNvGrpSpPr>
          <p:nvPr/>
        </p:nvGrpSpPr>
        <p:grpSpPr bwMode="auto">
          <a:xfrm>
            <a:off x="408112" y="2800353"/>
            <a:ext cx="1028700" cy="1085851"/>
            <a:chOff x="240" y="2352"/>
            <a:chExt cx="864" cy="912"/>
          </a:xfrm>
        </p:grpSpPr>
        <p:sp>
          <p:nvSpPr>
            <p:cNvPr id="42005" name="AutoShape 45"/>
            <p:cNvSpPr>
              <a:spLocks noChangeArrowheads="1"/>
            </p:cNvSpPr>
            <p:nvPr/>
          </p:nvSpPr>
          <p:spPr bwMode="auto">
            <a:xfrm>
              <a:off x="624" y="3072"/>
              <a:ext cx="144" cy="192"/>
            </a:xfrm>
            <a:prstGeom prst="downArrow">
              <a:avLst>
                <a:gd name="adj1" fmla="val 50000"/>
                <a:gd name="adj2" fmla="val 33333"/>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l-GR" sz="1425"/>
            </a:p>
          </p:txBody>
        </p:sp>
        <p:pic>
          <p:nvPicPr>
            <p:cNvPr id="42006" name="Picture 46" descr="intro_home_av"/>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0" y="2352"/>
              <a:ext cx="864" cy="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p:cNvGrpSpPr/>
          <p:nvPr/>
        </p:nvGrpSpPr>
        <p:grpSpPr>
          <a:xfrm>
            <a:off x="4292527" y="1657350"/>
            <a:ext cx="1201936" cy="917972"/>
            <a:chOff x="5560219" y="2209800"/>
            <a:chExt cx="1602581" cy="1223962"/>
          </a:xfrm>
        </p:grpSpPr>
        <p:sp>
          <p:nvSpPr>
            <p:cNvPr id="42028" name="AutoShape 8"/>
            <p:cNvSpPr>
              <a:spLocks noChangeArrowheads="1"/>
            </p:cNvSpPr>
            <p:nvPr/>
          </p:nvSpPr>
          <p:spPr bwMode="auto">
            <a:xfrm>
              <a:off x="6858000" y="2667000"/>
              <a:ext cx="304800" cy="228600"/>
            </a:xfrm>
            <a:prstGeom prst="rightArrow">
              <a:avLst>
                <a:gd name="adj1" fmla="val 50000"/>
                <a:gd name="adj2" fmla="val 33333"/>
              </a:avLst>
            </a:prstGeom>
            <a:solidFill>
              <a:srgbClr val="333399"/>
            </a:solidFill>
            <a:ln>
              <a:noFill/>
            </a:ln>
            <a:effectLst/>
            <a:extLst>
              <a:ext uri="{91240B29-F687-4F45-9708-019B960494DF}">
                <a14:hiddenLine xmlns:a14="http://schemas.microsoft.com/office/drawing/2010/main" w="9525">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sz="1425"/>
            </a:p>
          </p:txBody>
        </p:sp>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60219" y="2209800"/>
              <a:ext cx="1223962" cy="1223962"/>
            </a:xfrm>
            <a:prstGeom prst="rect">
              <a:avLst/>
            </a:prstGeom>
          </p:spPr>
        </p:pic>
      </p:grpSp>
      <p:sp>
        <p:nvSpPr>
          <p:cNvPr id="5" name="Title 4"/>
          <p:cNvSpPr>
            <a:spLocks noGrp="1"/>
          </p:cNvSpPr>
          <p:nvPr>
            <p:ph type="title"/>
          </p:nvPr>
        </p:nvSpPr>
        <p:spPr/>
        <p:txBody>
          <a:bodyPr>
            <a:normAutofit/>
          </a:bodyPr>
          <a:lstStyle/>
          <a:p>
            <a:r>
              <a:rPr lang="en-GB" dirty="0"/>
              <a:t>Airports </a:t>
            </a:r>
            <a:r>
              <a:rPr lang="en-US" dirty="0"/>
              <a:t>–  The most complex “service chain”</a:t>
            </a:r>
            <a:endParaRPr lang="en-GB" dirty="0"/>
          </a:p>
        </p:txBody>
      </p:sp>
      <p:sp>
        <p:nvSpPr>
          <p:cNvPr id="49" name="Slide Number Placeholder 7"/>
          <p:cNvSpPr>
            <a:spLocks noGrp="1"/>
          </p:cNvSpPr>
          <p:nvPr>
            <p:ph type="sldNum" sz="quarter" idx="12"/>
          </p:nvPr>
        </p:nvSpPr>
        <p:spPr>
          <a:xfrm>
            <a:off x="0" y="197486"/>
            <a:ext cx="306279" cy="865743"/>
          </a:xfrm>
        </p:spPr>
        <p:txBody>
          <a:bodyPr/>
          <a:lstStyle/>
          <a:p>
            <a:fld id="{D1DCE307-F281-4CD7-9EA8-E436A107F4DE}" type="slidenum">
              <a:rPr lang="en-GB" smtClean="0"/>
              <a:t>10</a:t>
            </a:fld>
            <a:endParaRPr lang="en-GB" dirty="0"/>
          </a:p>
        </p:txBody>
      </p:sp>
    </p:spTree>
    <p:extLst>
      <p:ext uri="{BB962C8B-B14F-4D97-AF65-F5344CB8AC3E}">
        <p14:creationId xmlns:p14="http://schemas.microsoft.com/office/powerpoint/2010/main" val="331793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excellent customer serv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019" y="1748952"/>
            <a:ext cx="5303981" cy="3394548"/>
          </a:xfrm>
          <a:prstGeom prst="rect">
            <a:avLst/>
          </a:prstGeom>
          <a:noFill/>
          <a:extLst>
            <a:ext uri="{909E8E84-426E-40DD-AFC4-6F175D3DCCD1}">
              <a14:hiddenFill xmlns:a14="http://schemas.microsoft.com/office/drawing/2010/main">
                <a:solidFill>
                  <a:srgbClr val="FFFFFF"/>
                </a:solidFill>
              </a14:hiddenFill>
            </a:ext>
          </a:extLst>
        </p:spPr>
      </p:pic>
      <p:sp>
        <p:nvSpPr>
          <p:cNvPr id="25" name="Subtitle 2"/>
          <p:cNvSpPr txBox="1">
            <a:spLocks/>
          </p:cNvSpPr>
          <p:nvPr/>
        </p:nvSpPr>
        <p:spPr>
          <a:xfrm>
            <a:off x="1493658" y="2409733"/>
            <a:ext cx="1404156" cy="408848"/>
          </a:xfrm>
          <a:prstGeom prst="rect">
            <a:avLst/>
          </a:prstGeom>
          <a:solidFill>
            <a:schemeClr val="lt1"/>
          </a:solidFill>
          <a:ln>
            <a:noFill/>
          </a:ln>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1050" b="1" i="1" dirty="0"/>
          </a:p>
        </p:txBody>
      </p:sp>
      <p:sp>
        <p:nvSpPr>
          <p:cNvPr id="2" name="Title 1"/>
          <p:cNvSpPr>
            <a:spLocks noGrp="1"/>
          </p:cNvSpPr>
          <p:nvPr>
            <p:ph type="title"/>
          </p:nvPr>
        </p:nvSpPr>
        <p:spPr/>
        <p:txBody>
          <a:bodyPr>
            <a:normAutofit/>
          </a:bodyPr>
          <a:lstStyle/>
          <a:p>
            <a:r>
              <a:rPr lang="en-GB" dirty="0"/>
              <a:t>Passengers’ Expectations…</a:t>
            </a:r>
          </a:p>
        </p:txBody>
      </p:sp>
      <p:sp>
        <p:nvSpPr>
          <p:cNvPr id="4" name="Content Placeholder 3"/>
          <p:cNvSpPr>
            <a:spLocks noGrp="1"/>
          </p:cNvSpPr>
          <p:nvPr>
            <p:ph idx="1"/>
          </p:nvPr>
        </p:nvSpPr>
        <p:spPr>
          <a:xfrm>
            <a:off x="755576" y="3895311"/>
            <a:ext cx="2945702" cy="843558"/>
          </a:xfrm>
        </p:spPr>
        <p:txBody>
          <a:bodyPr>
            <a:normAutofit lnSpcReduction="10000"/>
          </a:bodyPr>
          <a:lstStyle/>
          <a:p>
            <a:pPr marL="0" lvl="1" indent="0" algn="r">
              <a:spcBef>
                <a:spcPts val="1200"/>
              </a:spcBef>
              <a:spcAft>
                <a:spcPts val="1200"/>
              </a:spcAft>
              <a:buNone/>
            </a:pPr>
            <a:r>
              <a:rPr lang="en-GB" sz="1650" dirty="0">
                <a:solidFill>
                  <a:schemeClr val="accent6">
                    <a:lumMod val="50000"/>
                  </a:schemeClr>
                </a:solidFill>
              </a:rPr>
              <a:t>Efficient and smooth processes with minimum inconvenience</a:t>
            </a:r>
          </a:p>
        </p:txBody>
      </p:sp>
      <p:sp>
        <p:nvSpPr>
          <p:cNvPr id="8" name="Slide Number Placeholder 7"/>
          <p:cNvSpPr>
            <a:spLocks noGrp="1"/>
          </p:cNvSpPr>
          <p:nvPr>
            <p:ph type="sldNum" sz="quarter" idx="12"/>
          </p:nvPr>
        </p:nvSpPr>
        <p:spPr/>
        <p:txBody>
          <a:bodyPr/>
          <a:lstStyle/>
          <a:p>
            <a:fld id="{D1DCE307-F281-4CD7-9EA8-E436A107F4DE}" type="slidenum">
              <a:rPr lang="en-GB" smtClean="0"/>
              <a:t>11</a:t>
            </a:fld>
            <a:endParaRPr lang="en-GB" dirty="0"/>
          </a:p>
        </p:txBody>
      </p:sp>
      <p:sp>
        <p:nvSpPr>
          <p:cNvPr id="13" name="Content Placeholder 3"/>
          <p:cNvSpPr txBox="1">
            <a:spLocks/>
          </p:cNvSpPr>
          <p:nvPr/>
        </p:nvSpPr>
        <p:spPr>
          <a:xfrm>
            <a:off x="3347864" y="1388912"/>
            <a:ext cx="2945702" cy="360040"/>
          </a:xfrm>
          <a:prstGeom prst="rect">
            <a:avLst/>
          </a:prstGeom>
        </p:spPr>
        <p:txBody>
          <a:bodyPr vert="horz" lIns="104287" tIns="52144" rIns="104287" bIns="52144" rtlCol="0">
            <a:normAutofit/>
          </a:bodyPr>
          <a:lstStyle>
            <a:lvl1pPr marL="265972" indent="-265972" algn="l" defTabSz="709258" rtl="0" eaLnBrk="1" latinLnBrk="0" hangingPunct="1">
              <a:spcBef>
                <a:spcPct val="20000"/>
              </a:spcBef>
              <a:buFont typeface="Wingdings" panose="05000000000000000000" pitchFamily="2" charset="2"/>
              <a:buChar char="§"/>
              <a:defRPr sz="1500" kern="1200">
                <a:solidFill>
                  <a:schemeClr val="accent6">
                    <a:lumMod val="50000"/>
                  </a:schemeClr>
                </a:solidFill>
                <a:latin typeface="+mn-lt"/>
                <a:ea typeface="+mn-ea"/>
                <a:cs typeface="+mn-cs"/>
              </a:defRPr>
            </a:lvl1pPr>
            <a:lvl2pPr marL="576272" indent="-221643" algn="l" defTabSz="709258"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2pPr>
            <a:lvl3pPr marL="886573" indent="-177314" algn="l" defTabSz="709258" rtl="0" eaLnBrk="1" latinLnBrk="0" hangingPunct="1">
              <a:spcBef>
                <a:spcPct val="20000"/>
              </a:spcBef>
              <a:buFont typeface="Arial" panose="020B0604020202020204" pitchFamily="34" charset="0"/>
              <a:buChar char="•"/>
              <a:defRPr sz="1200" kern="1200">
                <a:solidFill>
                  <a:schemeClr val="accent6">
                    <a:lumMod val="50000"/>
                  </a:schemeClr>
                </a:solidFill>
                <a:latin typeface="+mn-lt"/>
                <a:ea typeface="+mn-ea"/>
                <a:cs typeface="+mn-cs"/>
              </a:defRPr>
            </a:lvl3pPr>
            <a:lvl4pPr marL="1241201" indent="-177314" algn="l" defTabSz="709258" rtl="0" eaLnBrk="1" latinLnBrk="0" hangingPunct="1">
              <a:spcBef>
                <a:spcPct val="20000"/>
              </a:spcBef>
              <a:buFont typeface="Arial" panose="020B0604020202020204" pitchFamily="34" charset="0"/>
              <a:buChar char="–"/>
              <a:defRPr sz="1050" kern="1200">
                <a:solidFill>
                  <a:schemeClr val="accent6">
                    <a:lumMod val="50000"/>
                  </a:schemeClr>
                </a:solidFill>
                <a:latin typeface="+mn-lt"/>
                <a:ea typeface="+mn-ea"/>
                <a:cs typeface="+mn-cs"/>
              </a:defRPr>
            </a:lvl4pPr>
            <a:lvl5pPr marL="1595831" indent="-177314" algn="l" defTabSz="709258" rtl="0" eaLnBrk="1" latinLnBrk="0" hangingPunct="1">
              <a:spcBef>
                <a:spcPct val="20000"/>
              </a:spcBef>
              <a:buFont typeface="Arial" panose="020B0604020202020204" pitchFamily="34" charset="0"/>
              <a:buChar char="»"/>
              <a:defRPr sz="1050" kern="1200">
                <a:solidFill>
                  <a:schemeClr val="accent6">
                    <a:lumMod val="50000"/>
                  </a:schemeClr>
                </a:solidFill>
                <a:latin typeface="+mn-lt"/>
                <a:ea typeface="+mn-ea"/>
                <a:cs typeface="+mn-cs"/>
              </a:defRPr>
            </a:lvl5pPr>
            <a:lvl6pPr marL="1950460" indent="-177314" algn="l" defTabSz="709258" rtl="0" eaLnBrk="1" latinLnBrk="0" hangingPunct="1">
              <a:spcBef>
                <a:spcPct val="20000"/>
              </a:spcBef>
              <a:buFont typeface="Arial" panose="020B0604020202020204" pitchFamily="34" charset="0"/>
              <a:buChar char="•"/>
              <a:defRPr sz="1565" kern="1200">
                <a:solidFill>
                  <a:schemeClr val="tx1"/>
                </a:solidFill>
                <a:latin typeface="+mn-lt"/>
                <a:ea typeface="+mn-ea"/>
                <a:cs typeface="+mn-cs"/>
              </a:defRPr>
            </a:lvl6pPr>
            <a:lvl7pPr marL="2305089" indent="-177314" algn="l" defTabSz="709258" rtl="0" eaLnBrk="1" latinLnBrk="0" hangingPunct="1">
              <a:spcBef>
                <a:spcPct val="20000"/>
              </a:spcBef>
              <a:buFont typeface="Arial" panose="020B0604020202020204" pitchFamily="34" charset="0"/>
              <a:buChar char="•"/>
              <a:defRPr sz="1565" kern="1200">
                <a:solidFill>
                  <a:schemeClr val="tx1"/>
                </a:solidFill>
                <a:latin typeface="+mn-lt"/>
                <a:ea typeface="+mn-ea"/>
                <a:cs typeface="+mn-cs"/>
              </a:defRPr>
            </a:lvl7pPr>
            <a:lvl8pPr marL="2659718" indent="-177314" algn="l" defTabSz="709258" rtl="0" eaLnBrk="1" latinLnBrk="0" hangingPunct="1">
              <a:spcBef>
                <a:spcPct val="20000"/>
              </a:spcBef>
              <a:buFont typeface="Arial" panose="020B0604020202020204" pitchFamily="34" charset="0"/>
              <a:buChar char="•"/>
              <a:defRPr sz="1565" kern="1200">
                <a:solidFill>
                  <a:schemeClr val="tx1"/>
                </a:solidFill>
                <a:latin typeface="+mn-lt"/>
                <a:ea typeface="+mn-ea"/>
                <a:cs typeface="+mn-cs"/>
              </a:defRPr>
            </a:lvl8pPr>
            <a:lvl9pPr marL="3014347" indent="-177314" algn="l" defTabSz="709258" rtl="0" eaLnBrk="1" latinLnBrk="0" hangingPunct="1">
              <a:spcBef>
                <a:spcPct val="20000"/>
              </a:spcBef>
              <a:buFont typeface="Arial" panose="020B0604020202020204" pitchFamily="34" charset="0"/>
              <a:buChar char="•"/>
              <a:defRPr sz="1565" kern="1200">
                <a:solidFill>
                  <a:schemeClr val="tx1"/>
                </a:solidFill>
                <a:latin typeface="+mn-lt"/>
                <a:ea typeface="+mn-ea"/>
                <a:cs typeface="+mn-cs"/>
              </a:defRPr>
            </a:lvl9pPr>
          </a:lstStyle>
          <a:p>
            <a:pPr marL="0" lvl="1" indent="0" algn="r" fontAlgn="auto">
              <a:spcBef>
                <a:spcPts val="1200"/>
              </a:spcBef>
              <a:spcAft>
                <a:spcPts val="1200"/>
              </a:spcAft>
              <a:buFont typeface="Arial" panose="020B0604020202020204" pitchFamily="34" charset="0"/>
              <a:buNone/>
            </a:pPr>
            <a:r>
              <a:rPr lang="en-GB" sz="1650" dirty="0">
                <a:solidFill>
                  <a:schemeClr val="accent6">
                    <a:lumMod val="50000"/>
                  </a:schemeClr>
                </a:solidFill>
              </a:rPr>
              <a:t>Clean premises</a:t>
            </a:r>
          </a:p>
        </p:txBody>
      </p:sp>
      <p:sp>
        <p:nvSpPr>
          <p:cNvPr id="14" name="Content Placeholder 3"/>
          <p:cNvSpPr txBox="1">
            <a:spLocks/>
          </p:cNvSpPr>
          <p:nvPr/>
        </p:nvSpPr>
        <p:spPr>
          <a:xfrm>
            <a:off x="2189838" y="2018983"/>
            <a:ext cx="2945702" cy="390750"/>
          </a:xfrm>
          <a:prstGeom prst="rect">
            <a:avLst/>
          </a:prstGeom>
        </p:spPr>
        <p:txBody>
          <a:bodyPr vert="horz" lIns="104287" tIns="52144" rIns="104287" bIns="52144" rtlCol="0">
            <a:normAutofit/>
          </a:bodyPr>
          <a:lstStyle>
            <a:lvl1pPr marL="265972" indent="-265972" algn="l" defTabSz="709258" rtl="0" eaLnBrk="1" latinLnBrk="0" hangingPunct="1">
              <a:spcBef>
                <a:spcPct val="20000"/>
              </a:spcBef>
              <a:buFont typeface="Wingdings" panose="05000000000000000000" pitchFamily="2" charset="2"/>
              <a:buChar char="§"/>
              <a:defRPr sz="1500" kern="1200">
                <a:solidFill>
                  <a:schemeClr val="accent6">
                    <a:lumMod val="50000"/>
                  </a:schemeClr>
                </a:solidFill>
                <a:latin typeface="+mn-lt"/>
                <a:ea typeface="+mn-ea"/>
                <a:cs typeface="+mn-cs"/>
              </a:defRPr>
            </a:lvl1pPr>
            <a:lvl2pPr marL="576272" indent="-221643" algn="l" defTabSz="709258"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2pPr>
            <a:lvl3pPr marL="886573" indent="-177314" algn="l" defTabSz="709258" rtl="0" eaLnBrk="1" latinLnBrk="0" hangingPunct="1">
              <a:spcBef>
                <a:spcPct val="20000"/>
              </a:spcBef>
              <a:buFont typeface="Arial" panose="020B0604020202020204" pitchFamily="34" charset="0"/>
              <a:buChar char="•"/>
              <a:defRPr sz="1200" kern="1200">
                <a:solidFill>
                  <a:schemeClr val="accent6">
                    <a:lumMod val="50000"/>
                  </a:schemeClr>
                </a:solidFill>
                <a:latin typeface="+mn-lt"/>
                <a:ea typeface="+mn-ea"/>
                <a:cs typeface="+mn-cs"/>
              </a:defRPr>
            </a:lvl3pPr>
            <a:lvl4pPr marL="1241201" indent="-177314" algn="l" defTabSz="709258" rtl="0" eaLnBrk="1" latinLnBrk="0" hangingPunct="1">
              <a:spcBef>
                <a:spcPct val="20000"/>
              </a:spcBef>
              <a:buFont typeface="Arial" panose="020B0604020202020204" pitchFamily="34" charset="0"/>
              <a:buChar char="–"/>
              <a:defRPr sz="1050" kern="1200">
                <a:solidFill>
                  <a:schemeClr val="accent6">
                    <a:lumMod val="50000"/>
                  </a:schemeClr>
                </a:solidFill>
                <a:latin typeface="+mn-lt"/>
                <a:ea typeface="+mn-ea"/>
                <a:cs typeface="+mn-cs"/>
              </a:defRPr>
            </a:lvl4pPr>
            <a:lvl5pPr marL="1595831" indent="-177314" algn="l" defTabSz="709258" rtl="0" eaLnBrk="1" latinLnBrk="0" hangingPunct="1">
              <a:spcBef>
                <a:spcPct val="20000"/>
              </a:spcBef>
              <a:buFont typeface="Arial" panose="020B0604020202020204" pitchFamily="34" charset="0"/>
              <a:buChar char="»"/>
              <a:defRPr sz="1050" kern="1200">
                <a:solidFill>
                  <a:schemeClr val="accent6">
                    <a:lumMod val="50000"/>
                  </a:schemeClr>
                </a:solidFill>
                <a:latin typeface="+mn-lt"/>
                <a:ea typeface="+mn-ea"/>
                <a:cs typeface="+mn-cs"/>
              </a:defRPr>
            </a:lvl5pPr>
            <a:lvl6pPr marL="1950460" indent="-177314" algn="l" defTabSz="709258" rtl="0" eaLnBrk="1" latinLnBrk="0" hangingPunct="1">
              <a:spcBef>
                <a:spcPct val="20000"/>
              </a:spcBef>
              <a:buFont typeface="Arial" panose="020B0604020202020204" pitchFamily="34" charset="0"/>
              <a:buChar char="•"/>
              <a:defRPr sz="1565" kern="1200">
                <a:solidFill>
                  <a:schemeClr val="tx1"/>
                </a:solidFill>
                <a:latin typeface="+mn-lt"/>
                <a:ea typeface="+mn-ea"/>
                <a:cs typeface="+mn-cs"/>
              </a:defRPr>
            </a:lvl6pPr>
            <a:lvl7pPr marL="2305089" indent="-177314" algn="l" defTabSz="709258" rtl="0" eaLnBrk="1" latinLnBrk="0" hangingPunct="1">
              <a:spcBef>
                <a:spcPct val="20000"/>
              </a:spcBef>
              <a:buFont typeface="Arial" panose="020B0604020202020204" pitchFamily="34" charset="0"/>
              <a:buChar char="•"/>
              <a:defRPr sz="1565" kern="1200">
                <a:solidFill>
                  <a:schemeClr val="tx1"/>
                </a:solidFill>
                <a:latin typeface="+mn-lt"/>
                <a:ea typeface="+mn-ea"/>
                <a:cs typeface="+mn-cs"/>
              </a:defRPr>
            </a:lvl7pPr>
            <a:lvl8pPr marL="2659718" indent="-177314" algn="l" defTabSz="709258" rtl="0" eaLnBrk="1" latinLnBrk="0" hangingPunct="1">
              <a:spcBef>
                <a:spcPct val="20000"/>
              </a:spcBef>
              <a:buFont typeface="Arial" panose="020B0604020202020204" pitchFamily="34" charset="0"/>
              <a:buChar char="•"/>
              <a:defRPr sz="1565" kern="1200">
                <a:solidFill>
                  <a:schemeClr val="tx1"/>
                </a:solidFill>
                <a:latin typeface="+mn-lt"/>
                <a:ea typeface="+mn-ea"/>
                <a:cs typeface="+mn-cs"/>
              </a:defRPr>
            </a:lvl8pPr>
            <a:lvl9pPr marL="3014347" indent="-177314" algn="l" defTabSz="709258" rtl="0" eaLnBrk="1" latinLnBrk="0" hangingPunct="1">
              <a:spcBef>
                <a:spcPct val="20000"/>
              </a:spcBef>
              <a:buFont typeface="Arial" panose="020B0604020202020204" pitchFamily="34" charset="0"/>
              <a:buChar char="•"/>
              <a:defRPr sz="1565" kern="1200">
                <a:solidFill>
                  <a:schemeClr val="tx1"/>
                </a:solidFill>
                <a:latin typeface="+mn-lt"/>
                <a:ea typeface="+mn-ea"/>
                <a:cs typeface="+mn-cs"/>
              </a:defRPr>
            </a:lvl9pPr>
          </a:lstStyle>
          <a:p>
            <a:pPr marL="0" lvl="1" indent="0" algn="r" fontAlgn="auto">
              <a:spcBef>
                <a:spcPts val="1200"/>
              </a:spcBef>
              <a:spcAft>
                <a:spcPts val="1200"/>
              </a:spcAft>
              <a:buFont typeface="Arial" panose="020B0604020202020204" pitchFamily="34" charset="0"/>
              <a:buNone/>
            </a:pPr>
            <a:r>
              <a:rPr lang="en-GB" sz="1650" dirty="0">
                <a:solidFill>
                  <a:schemeClr val="accent6">
                    <a:lumMod val="50000"/>
                  </a:schemeClr>
                </a:solidFill>
              </a:rPr>
              <a:t>Good ambience</a:t>
            </a:r>
          </a:p>
        </p:txBody>
      </p:sp>
      <p:sp>
        <p:nvSpPr>
          <p:cNvPr id="15" name="Content Placeholder 3"/>
          <p:cNvSpPr txBox="1">
            <a:spLocks/>
          </p:cNvSpPr>
          <p:nvPr/>
        </p:nvSpPr>
        <p:spPr>
          <a:xfrm>
            <a:off x="1331640" y="3019337"/>
            <a:ext cx="2945702" cy="484967"/>
          </a:xfrm>
          <a:prstGeom prst="rect">
            <a:avLst/>
          </a:prstGeom>
        </p:spPr>
        <p:txBody>
          <a:bodyPr vert="horz" lIns="104287" tIns="52144" rIns="104287" bIns="52144" rtlCol="0">
            <a:normAutofit/>
          </a:bodyPr>
          <a:lstStyle>
            <a:lvl1pPr marL="265972" indent="-265972" algn="l" defTabSz="709258" rtl="0" eaLnBrk="1" latinLnBrk="0" hangingPunct="1">
              <a:spcBef>
                <a:spcPct val="20000"/>
              </a:spcBef>
              <a:buFont typeface="Wingdings" panose="05000000000000000000" pitchFamily="2" charset="2"/>
              <a:buChar char="§"/>
              <a:defRPr sz="1500" kern="1200">
                <a:solidFill>
                  <a:schemeClr val="accent6">
                    <a:lumMod val="50000"/>
                  </a:schemeClr>
                </a:solidFill>
                <a:latin typeface="+mn-lt"/>
                <a:ea typeface="+mn-ea"/>
                <a:cs typeface="+mn-cs"/>
              </a:defRPr>
            </a:lvl1pPr>
            <a:lvl2pPr marL="576272" indent="-221643" algn="l" defTabSz="709258"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2pPr>
            <a:lvl3pPr marL="886573" indent="-177314" algn="l" defTabSz="709258" rtl="0" eaLnBrk="1" latinLnBrk="0" hangingPunct="1">
              <a:spcBef>
                <a:spcPct val="20000"/>
              </a:spcBef>
              <a:buFont typeface="Arial" panose="020B0604020202020204" pitchFamily="34" charset="0"/>
              <a:buChar char="•"/>
              <a:defRPr sz="1200" kern="1200">
                <a:solidFill>
                  <a:schemeClr val="accent6">
                    <a:lumMod val="50000"/>
                  </a:schemeClr>
                </a:solidFill>
                <a:latin typeface="+mn-lt"/>
                <a:ea typeface="+mn-ea"/>
                <a:cs typeface="+mn-cs"/>
              </a:defRPr>
            </a:lvl3pPr>
            <a:lvl4pPr marL="1241201" indent="-177314" algn="l" defTabSz="709258" rtl="0" eaLnBrk="1" latinLnBrk="0" hangingPunct="1">
              <a:spcBef>
                <a:spcPct val="20000"/>
              </a:spcBef>
              <a:buFont typeface="Arial" panose="020B0604020202020204" pitchFamily="34" charset="0"/>
              <a:buChar char="–"/>
              <a:defRPr sz="1050" kern="1200">
                <a:solidFill>
                  <a:schemeClr val="accent6">
                    <a:lumMod val="50000"/>
                  </a:schemeClr>
                </a:solidFill>
                <a:latin typeface="+mn-lt"/>
                <a:ea typeface="+mn-ea"/>
                <a:cs typeface="+mn-cs"/>
              </a:defRPr>
            </a:lvl4pPr>
            <a:lvl5pPr marL="1595831" indent="-177314" algn="l" defTabSz="709258" rtl="0" eaLnBrk="1" latinLnBrk="0" hangingPunct="1">
              <a:spcBef>
                <a:spcPct val="20000"/>
              </a:spcBef>
              <a:buFont typeface="Arial" panose="020B0604020202020204" pitchFamily="34" charset="0"/>
              <a:buChar char="»"/>
              <a:defRPr sz="1050" kern="1200">
                <a:solidFill>
                  <a:schemeClr val="accent6">
                    <a:lumMod val="50000"/>
                  </a:schemeClr>
                </a:solidFill>
                <a:latin typeface="+mn-lt"/>
                <a:ea typeface="+mn-ea"/>
                <a:cs typeface="+mn-cs"/>
              </a:defRPr>
            </a:lvl5pPr>
            <a:lvl6pPr marL="1950460" indent="-177314" algn="l" defTabSz="709258" rtl="0" eaLnBrk="1" latinLnBrk="0" hangingPunct="1">
              <a:spcBef>
                <a:spcPct val="20000"/>
              </a:spcBef>
              <a:buFont typeface="Arial" panose="020B0604020202020204" pitchFamily="34" charset="0"/>
              <a:buChar char="•"/>
              <a:defRPr sz="1565" kern="1200">
                <a:solidFill>
                  <a:schemeClr val="tx1"/>
                </a:solidFill>
                <a:latin typeface="+mn-lt"/>
                <a:ea typeface="+mn-ea"/>
                <a:cs typeface="+mn-cs"/>
              </a:defRPr>
            </a:lvl6pPr>
            <a:lvl7pPr marL="2305089" indent="-177314" algn="l" defTabSz="709258" rtl="0" eaLnBrk="1" latinLnBrk="0" hangingPunct="1">
              <a:spcBef>
                <a:spcPct val="20000"/>
              </a:spcBef>
              <a:buFont typeface="Arial" panose="020B0604020202020204" pitchFamily="34" charset="0"/>
              <a:buChar char="•"/>
              <a:defRPr sz="1565" kern="1200">
                <a:solidFill>
                  <a:schemeClr val="tx1"/>
                </a:solidFill>
                <a:latin typeface="+mn-lt"/>
                <a:ea typeface="+mn-ea"/>
                <a:cs typeface="+mn-cs"/>
              </a:defRPr>
            </a:lvl7pPr>
            <a:lvl8pPr marL="2659718" indent="-177314" algn="l" defTabSz="709258" rtl="0" eaLnBrk="1" latinLnBrk="0" hangingPunct="1">
              <a:spcBef>
                <a:spcPct val="20000"/>
              </a:spcBef>
              <a:buFont typeface="Arial" panose="020B0604020202020204" pitchFamily="34" charset="0"/>
              <a:buChar char="•"/>
              <a:defRPr sz="1565" kern="1200">
                <a:solidFill>
                  <a:schemeClr val="tx1"/>
                </a:solidFill>
                <a:latin typeface="+mn-lt"/>
                <a:ea typeface="+mn-ea"/>
                <a:cs typeface="+mn-cs"/>
              </a:defRPr>
            </a:lvl8pPr>
            <a:lvl9pPr marL="3014347" indent="-177314" algn="l" defTabSz="709258" rtl="0" eaLnBrk="1" latinLnBrk="0" hangingPunct="1">
              <a:spcBef>
                <a:spcPct val="20000"/>
              </a:spcBef>
              <a:buFont typeface="Arial" panose="020B0604020202020204" pitchFamily="34" charset="0"/>
              <a:buChar char="•"/>
              <a:defRPr sz="1565" kern="1200">
                <a:solidFill>
                  <a:schemeClr val="tx1"/>
                </a:solidFill>
                <a:latin typeface="+mn-lt"/>
                <a:ea typeface="+mn-ea"/>
                <a:cs typeface="+mn-cs"/>
              </a:defRPr>
            </a:lvl9pPr>
          </a:lstStyle>
          <a:p>
            <a:pPr marL="0" lvl="1" indent="0" algn="r" fontAlgn="auto">
              <a:spcBef>
                <a:spcPts val="1200"/>
              </a:spcBef>
              <a:spcAft>
                <a:spcPts val="1200"/>
              </a:spcAft>
              <a:buFont typeface="Arial" panose="020B0604020202020204" pitchFamily="34" charset="0"/>
              <a:buNone/>
            </a:pPr>
            <a:r>
              <a:rPr lang="en-GB" sz="1650" dirty="0">
                <a:solidFill>
                  <a:schemeClr val="accent6">
                    <a:lumMod val="50000"/>
                  </a:schemeClr>
                </a:solidFill>
              </a:rPr>
              <a:t>Welcoming attitude by staff</a:t>
            </a:r>
          </a:p>
        </p:txBody>
      </p:sp>
    </p:spTree>
    <p:extLst>
      <p:ext uri="{BB962C8B-B14F-4D97-AF65-F5344CB8AC3E}">
        <p14:creationId xmlns:p14="http://schemas.microsoft.com/office/powerpoint/2010/main" val="159826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itle 2"/>
          <p:cNvSpPr txBox="1">
            <a:spLocks/>
          </p:cNvSpPr>
          <p:nvPr/>
        </p:nvSpPr>
        <p:spPr>
          <a:xfrm>
            <a:off x="1493658" y="2409733"/>
            <a:ext cx="1404156" cy="408848"/>
          </a:xfrm>
          <a:prstGeom prst="rect">
            <a:avLst/>
          </a:prstGeom>
          <a:solidFill>
            <a:schemeClr val="lt1"/>
          </a:solidFill>
          <a:ln>
            <a:noFill/>
          </a:ln>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1050" b="1" i="1" dirty="0"/>
          </a:p>
        </p:txBody>
      </p:sp>
      <p:sp>
        <p:nvSpPr>
          <p:cNvPr id="3" name="Title 2"/>
          <p:cNvSpPr>
            <a:spLocks noGrp="1"/>
          </p:cNvSpPr>
          <p:nvPr>
            <p:ph type="title"/>
          </p:nvPr>
        </p:nvSpPr>
        <p:spPr/>
        <p:txBody>
          <a:bodyPr>
            <a:normAutofit/>
          </a:bodyPr>
          <a:lstStyle/>
          <a:p>
            <a:r>
              <a:rPr lang="en-GB" dirty="0"/>
              <a:t>The Passenger Experience Pyramid</a:t>
            </a:r>
          </a:p>
        </p:txBody>
      </p:sp>
      <p:sp>
        <p:nvSpPr>
          <p:cNvPr id="8" name="Slide Number Placeholder 7"/>
          <p:cNvSpPr>
            <a:spLocks noGrp="1"/>
          </p:cNvSpPr>
          <p:nvPr>
            <p:ph type="sldNum" sz="quarter" idx="12"/>
          </p:nvPr>
        </p:nvSpPr>
        <p:spPr/>
        <p:txBody>
          <a:bodyPr/>
          <a:lstStyle/>
          <a:p>
            <a:fld id="{D1DCE307-F281-4CD7-9EA8-E436A107F4DE}" type="slidenum">
              <a:rPr lang="en-GB" smtClean="0"/>
              <a:t>12</a:t>
            </a:fld>
            <a:endParaRPr lang="en-GB" dirty="0"/>
          </a:p>
        </p:txBody>
      </p:sp>
      <p:graphicFrame>
        <p:nvGraphicFramePr>
          <p:cNvPr id="2" name="Diagram 1"/>
          <p:cNvGraphicFramePr/>
          <p:nvPr>
            <p:extLst/>
          </p:nvPr>
        </p:nvGraphicFramePr>
        <p:xfrm>
          <a:off x="2286000" y="1270280"/>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bject 35"/>
          <p:cNvSpPr/>
          <p:nvPr/>
        </p:nvSpPr>
        <p:spPr>
          <a:xfrm>
            <a:off x="2555776" y="613465"/>
            <a:ext cx="6480720" cy="4515967"/>
          </a:xfrm>
          <a:prstGeom prst="rect">
            <a:avLst/>
          </a:prstGeom>
          <a:blipFill>
            <a:blip r:embed="rId8" cstate="print"/>
            <a:stretch>
              <a:fillRect/>
            </a:stretch>
          </a:blipFill>
        </p:spPr>
        <p:txBody>
          <a:bodyPr wrap="square" lIns="0" tIns="0" rIns="0" bIns="0" rtlCol="0">
            <a:noAutofit/>
          </a:bodyPr>
          <a:lstStyle/>
          <a:p>
            <a:endParaRPr sz="1425"/>
          </a:p>
        </p:txBody>
      </p:sp>
    </p:spTree>
    <p:extLst>
      <p:ext uri="{BB962C8B-B14F-4D97-AF65-F5344CB8AC3E}">
        <p14:creationId xmlns:p14="http://schemas.microsoft.com/office/powerpoint/2010/main" val="110390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itle 2"/>
          <p:cNvSpPr txBox="1">
            <a:spLocks/>
          </p:cNvSpPr>
          <p:nvPr/>
        </p:nvSpPr>
        <p:spPr>
          <a:xfrm>
            <a:off x="1493658" y="2409733"/>
            <a:ext cx="1404156" cy="408848"/>
          </a:xfrm>
          <a:prstGeom prst="rect">
            <a:avLst/>
          </a:prstGeom>
          <a:solidFill>
            <a:schemeClr val="lt1"/>
          </a:solidFill>
          <a:ln>
            <a:noFill/>
          </a:ln>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1050" b="1" i="1" dirty="0"/>
          </a:p>
        </p:txBody>
      </p:sp>
      <p:sp>
        <p:nvSpPr>
          <p:cNvPr id="2" name="Title 1"/>
          <p:cNvSpPr>
            <a:spLocks noGrp="1"/>
          </p:cNvSpPr>
          <p:nvPr>
            <p:ph type="title"/>
          </p:nvPr>
        </p:nvSpPr>
        <p:spPr/>
        <p:txBody>
          <a:bodyPr>
            <a:normAutofit/>
          </a:bodyPr>
          <a:lstStyle/>
          <a:p>
            <a:r>
              <a:rPr lang="en-GB" dirty="0"/>
              <a:t>What</a:t>
            </a:r>
            <a:r>
              <a:rPr lang="en-GB" b="1" dirty="0"/>
              <a:t> </a:t>
            </a:r>
            <a:r>
              <a:rPr lang="en-GB" dirty="0"/>
              <a:t>influences the passenger experience?</a:t>
            </a:r>
          </a:p>
        </p:txBody>
      </p:sp>
      <p:sp>
        <p:nvSpPr>
          <p:cNvPr id="8" name="Slide Number Placeholder 7"/>
          <p:cNvSpPr>
            <a:spLocks noGrp="1"/>
          </p:cNvSpPr>
          <p:nvPr>
            <p:ph type="sldNum" sz="quarter" idx="12"/>
          </p:nvPr>
        </p:nvSpPr>
        <p:spPr/>
        <p:txBody>
          <a:bodyPr/>
          <a:lstStyle/>
          <a:p>
            <a:fld id="{D1DCE307-F281-4CD7-9EA8-E436A107F4DE}" type="slidenum">
              <a:rPr lang="en-GB" smtClean="0"/>
              <a:t>13</a:t>
            </a:fld>
            <a:endParaRPr lang="en-GB" dirty="0"/>
          </a:p>
        </p:txBody>
      </p:sp>
      <p:pic>
        <p:nvPicPr>
          <p:cNvPr id="2050" name="Picture 2" descr="Image result for customer experie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3967822"/>
            <a:ext cx="2283147" cy="11600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p:cNvGraphicFramePr/>
          <p:nvPr>
            <p:extLst>
              <p:ext uri="{D42A27DB-BD31-4B8C-83A1-F6EECF244321}">
                <p14:modId xmlns:p14="http://schemas.microsoft.com/office/powerpoint/2010/main" val="3497045878"/>
              </p:ext>
            </p:extLst>
          </p:nvPr>
        </p:nvGraphicFramePr>
        <p:xfrm>
          <a:off x="2005160" y="680210"/>
          <a:ext cx="5519167" cy="38678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487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04"/>
          <a:stretch/>
        </p:blipFill>
        <p:spPr>
          <a:xfrm flipH="1">
            <a:off x="4551488" y="0"/>
            <a:ext cx="4591892" cy="5143500"/>
          </a:xfrm>
          <a:prstGeom prst="rect">
            <a:avLst/>
          </a:prstGeom>
        </p:spPr>
      </p:pic>
      <p:sp>
        <p:nvSpPr>
          <p:cNvPr id="12" name="Rectangle 11"/>
          <p:cNvSpPr/>
          <p:nvPr/>
        </p:nvSpPr>
        <p:spPr>
          <a:xfrm>
            <a:off x="-1" y="0"/>
            <a:ext cx="9144001" cy="5143500"/>
          </a:xfrm>
          <a:prstGeom prst="rect">
            <a:avLst/>
          </a:prstGeom>
          <a:gradFill flip="none" rotWithShape="1">
            <a:gsLst>
              <a:gs pos="4000">
                <a:schemeClr val="bg1">
                  <a:alpha val="0"/>
                </a:schemeClr>
              </a:gs>
              <a:gs pos="37000">
                <a:schemeClr val="bg1">
                  <a:alpha val="87000"/>
                </a:schemeClr>
              </a:gs>
              <a:gs pos="46000">
                <a:schemeClr val="bg1"/>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Subtitle 2"/>
          <p:cNvSpPr txBox="1">
            <a:spLocks/>
          </p:cNvSpPr>
          <p:nvPr/>
        </p:nvSpPr>
        <p:spPr>
          <a:xfrm>
            <a:off x="1493658" y="2409733"/>
            <a:ext cx="1404156" cy="408848"/>
          </a:xfrm>
          <a:prstGeom prst="rect">
            <a:avLst/>
          </a:prstGeom>
          <a:solidFill>
            <a:schemeClr val="lt1"/>
          </a:solidFill>
          <a:ln>
            <a:noFill/>
          </a:ln>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1050" b="1" i="1" dirty="0"/>
          </a:p>
        </p:txBody>
      </p:sp>
      <p:sp>
        <p:nvSpPr>
          <p:cNvPr id="2" name="Title 1"/>
          <p:cNvSpPr>
            <a:spLocks noGrp="1"/>
          </p:cNvSpPr>
          <p:nvPr>
            <p:ph type="title"/>
          </p:nvPr>
        </p:nvSpPr>
        <p:spPr/>
        <p:txBody>
          <a:bodyPr>
            <a:normAutofit/>
          </a:bodyPr>
          <a:lstStyle/>
          <a:p>
            <a:r>
              <a:rPr lang="en-GB" dirty="0"/>
              <a:t>Example - </a:t>
            </a:r>
            <a:r>
              <a:rPr lang="en-GB" dirty="0">
                <a:solidFill>
                  <a:schemeClr val="accent1"/>
                </a:solidFill>
                <a:effectLst>
                  <a:outerShdw blurRad="38100" dist="38100" dir="2700000" algn="tl">
                    <a:srgbClr val="000000">
                      <a:alpha val="43137"/>
                    </a:srgbClr>
                  </a:outerShdw>
                </a:effectLst>
              </a:rPr>
              <a:t>PEOPLE </a:t>
            </a:r>
            <a:r>
              <a:rPr lang="en-GB" dirty="0"/>
              <a:t>- Acting as “Good Hosts”   </a:t>
            </a:r>
          </a:p>
        </p:txBody>
      </p:sp>
      <p:sp>
        <p:nvSpPr>
          <p:cNvPr id="5" name="Content Placeholder 4"/>
          <p:cNvSpPr>
            <a:spLocks noGrp="1"/>
          </p:cNvSpPr>
          <p:nvPr>
            <p:ph idx="1"/>
          </p:nvPr>
        </p:nvSpPr>
        <p:spPr/>
        <p:txBody>
          <a:bodyPr/>
          <a:lstStyle/>
          <a:p>
            <a:pPr marL="171450" indent="-171450" algn="just">
              <a:spcBef>
                <a:spcPts val="1200"/>
              </a:spcBef>
              <a:spcAft>
                <a:spcPts val="1200"/>
              </a:spcAft>
            </a:pPr>
            <a:r>
              <a:rPr lang="en-US" sz="1600" dirty="0"/>
              <a:t>“Guests” not passengers</a:t>
            </a:r>
          </a:p>
          <a:p>
            <a:pPr marL="171450" indent="-171450" algn="just">
              <a:spcBef>
                <a:spcPts val="1200"/>
              </a:spcBef>
              <a:spcAft>
                <a:spcPts val="1200"/>
              </a:spcAft>
            </a:pPr>
            <a:r>
              <a:rPr lang="en-US" sz="1600" dirty="0"/>
              <a:t>“Connecting” with guests – not simply talking to passengers</a:t>
            </a:r>
          </a:p>
          <a:p>
            <a:pPr marL="171450" indent="-171450" algn="just">
              <a:spcBef>
                <a:spcPts val="1200"/>
              </a:spcBef>
              <a:spcAft>
                <a:spcPts val="1200"/>
              </a:spcAft>
            </a:pPr>
            <a:r>
              <a:rPr lang="en-US" sz="1600" dirty="0"/>
              <a:t>Genuine feeling of care by staff</a:t>
            </a:r>
          </a:p>
          <a:p>
            <a:pPr marL="171450" indent="-171450" algn="just">
              <a:spcBef>
                <a:spcPts val="1200"/>
              </a:spcBef>
              <a:spcAft>
                <a:spcPts val="1200"/>
              </a:spcAft>
            </a:pPr>
            <a:r>
              <a:rPr lang="en-US" sz="1600" dirty="0"/>
              <a:t>Bidding “Welcome” &amp; “Goodbye”</a:t>
            </a:r>
          </a:p>
          <a:p>
            <a:pPr marL="171450" indent="-171450" algn="just">
              <a:spcBef>
                <a:spcPts val="1200"/>
              </a:spcBef>
              <a:spcAft>
                <a:spcPts val="1200"/>
              </a:spcAft>
            </a:pPr>
            <a:r>
              <a:rPr lang="en-US" sz="1600" dirty="0"/>
              <a:t>Anticipating and acting pro-actively</a:t>
            </a:r>
            <a:endParaRPr lang="en-GB" dirty="0"/>
          </a:p>
        </p:txBody>
      </p:sp>
      <p:sp>
        <p:nvSpPr>
          <p:cNvPr id="8" name="Slide Number Placeholder 7"/>
          <p:cNvSpPr>
            <a:spLocks noGrp="1"/>
          </p:cNvSpPr>
          <p:nvPr>
            <p:ph type="sldNum" sz="quarter" idx="12"/>
          </p:nvPr>
        </p:nvSpPr>
        <p:spPr/>
        <p:txBody>
          <a:bodyPr/>
          <a:lstStyle/>
          <a:p>
            <a:fld id="{D1DCE307-F281-4CD7-9EA8-E436A107F4DE}" type="slidenum">
              <a:rPr lang="en-GB" smtClean="0"/>
              <a:t>14</a:t>
            </a:fld>
            <a:endParaRPr lang="en-GB" dirty="0"/>
          </a:p>
        </p:txBody>
      </p:sp>
      <p:pic>
        <p:nvPicPr>
          <p:cNvPr id="10" name="Picture 9"/>
          <p:cNvPicPr>
            <a:picLocks noChangeAspect="1"/>
          </p:cNvPicPr>
          <p:nvPr/>
        </p:nvPicPr>
        <p:blipFill>
          <a:blip r:embed="rId4"/>
          <a:stretch>
            <a:fillRect/>
          </a:stretch>
        </p:blipFill>
        <p:spPr>
          <a:xfrm>
            <a:off x="9252520" y="3003798"/>
            <a:ext cx="1279509" cy="1814046"/>
          </a:xfrm>
          <a:prstGeom prst="rect">
            <a:avLst/>
          </a:prstGeom>
        </p:spPr>
      </p:pic>
    </p:spTree>
    <p:extLst>
      <p:ext uri="{BB962C8B-B14F-4D97-AF65-F5344CB8AC3E}">
        <p14:creationId xmlns:p14="http://schemas.microsoft.com/office/powerpoint/2010/main" val="247089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Customer </a:t>
            </a:r>
            <a:r>
              <a:rPr lang="en-US" dirty="0"/>
              <a:t>Care </a:t>
            </a:r>
            <a:r>
              <a:rPr lang="en-GB" dirty="0"/>
              <a:t>Strategy </a:t>
            </a:r>
          </a:p>
        </p:txBody>
      </p:sp>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6813436" y="3363838"/>
            <a:ext cx="2384166" cy="1092356"/>
          </a:xfrm>
          <a:prstGeom prst="rect">
            <a:avLst/>
          </a:prstGeom>
        </p:spPr>
      </p:pic>
      <p:sp>
        <p:nvSpPr>
          <p:cNvPr id="5" name="Rectangle 4"/>
          <p:cNvSpPr/>
          <p:nvPr/>
        </p:nvSpPr>
        <p:spPr>
          <a:xfrm>
            <a:off x="1547664" y="1465305"/>
            <a:ext cx="6048672" cy="523220"/>
          </a:xfrm>
          <a:prstGeom prst="rect">
            <a:avLst/>
          </a:prstGeom>
        </p:spPr>
        <p:txBody>
          <a:bodyPr wrap="square">
            <a:spAutoFit/>
          </a:bodyPr>
          <a:lstStyle/>
          <a:p>
            <a:pPr algn="ctr">
              <a:spcAft>
                <a:spcPts val="0"/>
              </a:spcAft>
            </a:pPr>
            <a:r>
              <a:rPr lang="en-GB" sz="2100" dirty="0">
                <a:ea typeface="PMingLiU" panose="02020500000000000000" pitchFamily="18" charset="-120"/>
                <a:cs typeface="Calibri" panose="020F0502020204030204" pitchFamily="34" charset="0"/>
              </a:rPr>
              <a:t>“</a:t>
            </a:r>
            <a:r>
              <a:rPr lang="en-GB" sz="2800" dirty="0">
                <a:solidFill>
                  <a:schemeClr val="accent1"/>
                </a:solidFill>
                <a:latin typeface="+mn-lt"/>
                <a:ea typeface="PMingLiU" panose="02020500000000000000" pitchFamily="18" charset="-120"/>
                <a:cs typeface="Calibri" panose="020F0502020204030204" pitchFamily="34" charset="0"/>
              </a:rPr>
              <a:t>MIMIC</a:t>
            </a:r>
            <a:r>
              <a:rPr lang="en-GB" sz="2100" dirty="0">
                <a:ea typeface="PMingLiU" panose="02020500000000000000" pitchFamily="18" charset="-120"/>
                <a:cs typeface="Calibri" panose="020F0502020204030204" pitchFamily="34" charset="0"/>
              </a:rPr>
              <a:t>” </a:t>
            </a:r>
            <a:r>
              <a:rPr lang="en-GB" sz="2100" dirty="0">
                <a:solidFill>
                  <a:srgbClr val="002060"/>
                </a:solidFill>
                <a:ea typeface="PMingLiU" panose="02020500000000000000" pitchFamily="18" charset="-120"/>
                <a:cs typeface="Calibri" panose="020F0502020204030204" pitchFamily="34" charset="0"/>
              </a:rPr>
              <a:t>                                                               </a:t>
            </a:r>
            <a:endParaRPr lang="en-GB" sz="2100" b="1" dirty="0">
              <a:solidFill>
                <a:srgbClr val="002060"/>
              </a:solidFill>
              <a:ea typeface="PMingLiU" panose="02020500000000000000" pitchFamily="18" charset="-120"/>
              <a:cs typeface="Calibri" panose="020F0502020204030204" pitchFamily="34" charset="0"/>
            </a:endParaRPr>
          </a:p>
        </p:txBody>
      </p:sp>
      <p:sp>
        <p:nvSpPr>
          <p:cNvPr id="10" name="TextBox 9"/>
          <p:cNvSpPr txBox="1"/>
          <p:nvPr/>
        </p:nvSpPr>
        <p:spPr>
          <a:xfrm>
            <a:off x="2195736" y="2336562"/>
            <a:ext cx="1652142" cy="523220"/>
          </a:xfrm>
          <a:prstGeom prst="rect">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GB" sz="2800" dirty="0">
                <a:solidFill>
                  <a:schemeClr val="bg1"/>
                </a:solidFill>
                <a:effectLst>
                  <a:outerShdw blurRad="38100" dist="38100" dir="2700000" algn="tl">
                    <a:srgbClr val="000000">
                      <a:alpha val="43137"/>
                    </a:srgbClr>
                  </a:outerShdw>
                </a:effectLst>
                <a:latin typeface="+mn-lt"/>
              </a:rPr>
              <a:t>I</a:t>
            </a:r>
            <a:r>
              <a:rPr lang="en-GB" sz="1600" dirty="0">
                <a:solidFill>
                  <a:schemeClr val="bg1"/>
                </a:solidFill>
                <a:latin typeface="+mn-lt"/>
              </a:rPr>
              <a:t>NFORM</a:t>
            </a:r>
          </a:p>
        </p:txBody>
      </p:sp>
      <p:sp>
        <p:nvSpPr>
          <p:cNvPr id="11" name="TextBox 10"/>
          <p:cNvSpPr txBox="1"/>
          <p:nvPr/>
        </p:nvSpPr>
        <p:spPr>
          <a:xfrm>
            <a:off x="4007072" y="2336562"/>
            <a:ext cx="1505442" cy="523220"/>
          </a:xfrm>
          <a:prstGeom prst="rect">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GB" sz="2800" dirty="0">
                <a:solidFill>
                  <a:schemeClr val="bg1"/>
                </a:solidFill>
                <a:effectLst>
                  <a:outerShdw blurRad="38100" dist="38100" dir="2700000" algn="tl">
                    <a:srgbClr val="000000">
                      <a:alpha val="43137"/>
                    </a:srgbClr>
                  </a:outerShdw>
                </a:effectLst>
                <a:latin typeface="+mn-lt"/>
              </a:rPr>
              <a:t>M</a:t>
            </a:r>
            <a:r>
              <a:rPr lang="en-GB" sz="1600" dirty="0">
                <a:solidFill>
                  <a:schemeClr val="bg1"/>
                </a:solidFill>
                <a:latin typeface="+mn-lt"/>
              </a:rPr>
              <a:t>EASURE</a:t>
            </a:r>
          </a:p>
        </p:txBody>
      </p:sp>
      <p:sp>
        <p:nvSpPr>
          <p:cNvPr id="12" name="TextBox 11"/>
          <p:cNvSpPr txBox="1"/>
          <p:nvPr/>
        </p:nvSpPr>
        <p:spPr>
          <a:xfrm>
            <a:off x="5671708" y="2336562"/>
            <a:ext cx="1044116" cy="523220"/>
          </a:xfrm>
          <a:prstGeom prst="rect">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GB" sz="2800" dirty="0">
                <a:solidFill>
                  <a:schemeClr val="bg1"/>
                </a:solidFill>
                <a:effectLst>
                  <a:outerShdw blurRad="38100" dist="38100" dir="2700000" algn="tl">
                    <a:srgbClr val="000000">
                      <a:alpha val="43137"/>
                    </a:srgbClr>
                  </a:outerShdw>
                </a:effectLst>
                <a:latin typeface="+mn-lt"/>
              </a:rPr>
              <a:t>I</a:t>
            </a:r>
            <a:r>
              <a:rPr lang="en-GB" sz="1600" dirty="0">
                <a:solidFill>
                  <a:schemeClr val="bg1"/>
                </a:solidFill>
                <a:latin typeface="+mn-lt"/>
              </a:rPr>
              <a:t>NVOLVE</a:t>
            </a:r>
          </a:p>
        </p:txBody>
      </p:sp>
      <p:sp>
        <p:nvSpPr>
          <p:cNvPr id="13" name="TextBox 12"/>
          <p:cNvSpPr txBox="1"/>
          <p:nvPr/>
        </p:nvSpPr>
        <p:spPr>
          <a:xfrm>
            <a:off x="6875018" y="2328638"/>
            <a:ext cx="918102" cy="523220"/>
          </a:xfrm>
          <a:prstGeom prst="rect">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GB" sz="2800" dirty="0">
                <a:solidFill>
                  <a:schemeClr val="bg1"/>
                </a:solidFill>
                <a:effectLst>
                  <a:outerShdw blurRad="38100" dist="38100" dir="2700000" algn="tl">
                    <a:srgbClr val="000000">
                      <a:alpha val="43137"/>
                    </a:srgbClr>
                  </a:outerShdw>
                </a:effectLst>
                <a:latin typeface="+mn-lt"/>
              </a:rPr>
              <a:t>C</a:t>
            </a:r>
            <a:r>
              <a:rPr lang="en-GB" sz="1600" dirty="0">
                <a:solidFill>
                  <a:schemeClr val="bg1"/>
                </a:solidFill>
                <a:latin typeface="+mn-lt"/>
              </a:rPr>
              <a:t>ARE</a:t>
            </a:r>
          </a:p>
        </p:txBody>
      </p:sp>
      <p:sp>
        <p:nvSpPr>
          <p:cNvPr id="14" name="TextBox 13"/>
          <p:cNvSpPr txBox="1"/>
          <p:nvPr/>
        </p:nvSpPr>
        <p:spPr>
          <a:xfrm>
            <a:off x="1118440" y="2336562"/>
            <a:ext cx="918102" cy="523220"/>
          </a:xfrm>
          <a:prstGeom prst="rect">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GB" sz="2800" dirty="0">
                <a:solidFill>
                  <a:schemeClr val="bg1"/>
                </a:solidFill>
                <a:effectLst>
                  <a:outerShdw blurRad="38100" dist="38100" dir="2700000" algn="tl">
                    <a:srgbClr val="000000">
                      <a:alpha val="43137"/>
                    </a:srgbClr>
                  </a:outerShdw>
                </a:effectLst>
                <a:latin typeface="+mn-lt"/>
              </a:rPr>
              <a:t>M</a:t>
            </a:r>
            <a:r>
              <a:rPr lang="en-GB" sz="1600" dirty="0">
                <a:solidFill>
                  <a:schemeClr val="bg1"/>
                </a:solidFill>
                <a:latin typeface="+mn-lt"/>
              </a:rPr>
              <a:t>OVE</a:t>
            </a:r>
          </a:p>
        </p:txBody>
      </p:sp>
      <p:sp>
        <p:nvSpPr>
          <p:cNvPr id="17" name="TextBox 1"/>
          <p:cNvSpPr txBox="1"/>
          <p:nvPr/>
        </p:nvSpPr>
        <p:spPr>
          <a:xfrm>
            <a:off x="6356117" y="4152568"/>
            <a:ext cx="2639422"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200" b="1" i="1" dirty="0">
                <a:solidFill>
                  <a:schemeClr val="accent1">
                    <a:lumMod val="50000"/>
                  </a:schemeClr>
                </a:solidFill>
              </a:rPr>
              <a:t>Reflecting Best International practices </a:t>
            </a:r>
            <a:endParaRPr lang="el-GR" sz="1200" dirty="0">
              <a:solidFill>
                <a:schemeClr val="accent1">
                  <a:lumMod val="50000"/>
                </a:schemeClr>
              </a:solidFill>
            </a:endParaRPr>
          </a:p>
        </p:txBody>
      </p:sp>
      <p:sp>
        <p:nvSpPr>
          <p:cNvPr id="16" name="Slide Number Placeholder 7"/>
          <p:cNvSpPr>
            <a:spLocks noGrp="1"/>
          </p:cNvSpPr>
          <p:nvPr>
            <p:ph type="sldNum" sz="quarter" idx="12"/>
          </p:nvPr>
        </p:nvSpPr>
        <p:spPr/>
        <p:txBody>
          <a:bodyPr/>
          <a:lstStyle/>
          <a:p>
            <a:fld id="{D1DCE307-F281-4CD7-9EA8-E436A107F4DE}" type="slidenum">
              <a:rPr lang="en-GB" smtClean="0"/>
              <a:t>15</a:t>
            </a:fld>
            <a:endParaRPr lang="en-GB" dirty="0"/>
          </a:p>
        </p:txBody>
      </p:sp>
    </p:spTree>
    <p:extLst>
      <p:ext uri="{BB962C8B-B14F-4D97-AF65-F5344CB8AC3E}">
        <p14:creationId xmlns:p14="http://schemas.microsoft.com/office/powerpoint/2010/main" val="88887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193929933"/>
              </p:ext>
            </p:extLst>
          </p:nvPr>
        </p:nvGraphicFramePr>
        <p:xfrm>
          <a:off x="341178" y="917773"/>
          <a:ext cx="8703585" cy="4176465"/>
        </p:xfrm>
        <a:graphic>
          <a:graphicData uri="http://schemas.openxmlformats.org/drawingml/2006/table">
            <a:tbl>
              <a:tblPr/>
              <a:tblGrid>
                <a:gridCol w="738765">
                  <a:extLst>
                    <a:ext uri="{9D8B030D-6E8A-4147-A177-3AD203B41FA5}">
                      <a16:colId xmlns="" xmlns:a16="http://schemas.microsoft.com/office/drawing/2014/main" val="2664104285"/>
                    </a:ext>
                  </a:extLst>
                </a:gridCol>
                <a:gridCol w="1592964">
                  <a:extLst>
                    <a:ext uri="{9D8B030D-6E8A-4147-A177-3AD203B41FA5}">
                      <a16:colId xmlns="" xmlns:a16="http://schemas.microsoft.com/office/drawing/2014/main" val="186105402"/>
                    </a:ext>
                  </a:extLst>
                </a:gridCol>
                <a:gridCol w="1592964">
                  <a:extLst>
                    <a:ext uri="{9D8B030D-6E8A-4147-A177-3AD203B41FA5}">
                      <a16:colId xmlns="" xmlns:a16="http://schemas.microsoft.com/office/drawing/2014/main" val="2398616480"/>
                    </a:ext>
                  </a:extLst>
                </a:gridCol>
                <a:gridCol w="1592964">
                  <a:extLst>
                    <a:ext uri="{9D8B030D-6E8A-4147-A177-3AD203B41FA5}">
                      <a16:colId xmlns="" xmlns:a16="http://schemas.microsoft.com/office/drawing/2014/main" val="1116622905"/>
                    </a:ext>
                  </a:extLst>
                </a:gridCol>
                <a:gridCol w="1592964">
                  <a:extLst>
                    <a:ext uri="{9D8B030D-6E8A-4147-A177-3AD203B41FA5}">
                      <a16:colId xmlns="" xmlns:a16="http://schemas.microsoft.com/office/drawing/2014/main" val="1525242495"/>
                    </a:ext>
                  </a:extLst>
                </a:gridCol>
                <a:gridCol w="1592964">
                  <a:extLst>
                    <a:ext uri="{9D8B030D-6E8A-4147-A177-3AD203B41FA5}">
                      <a16:colId xmlns="" xmlns:a16="http://schemas.microsoft.com/office/drawing/2014/main" val="1628936108"/>
                    </a:ext>
                  </a:extLst>
                </a:gridCol>
              </a:tblGrid>
              <a:tr h="116540">
                <a:tc>
                  <a:txBody>
                    <a:bodyPr/>
                    <a:lstStyle/>
                    <a:p>
                      <a:pPr algn="l" fontAlgn="t"/>
                      <a:r>
                        <a:rPr lang="en-GB" sz="700" b="1" i="0" u="none" strike="noStrike" dirty="0">
                          <a:solidFill>
                            <a:srgbClr val="FFFFFF"/>
                          </a:solidFill>
                          <a:effectLst/>
                          <a:latin typeface="Calibri" panose="020F0502020204030204" pitchFamily="34" charset="0"/>
                        </a:rPr>
                        <a:t>Strategy Key Word </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n-GB" sz="700" b="1" i="1" u="none" strike="noStrike">
                          <a:solidFill>
                            <a:srgbClr val="FFFFFF"/>
                          </a:solidFill>
                          <a:effectLst/>
                          <a:latin typeface="Calibri" panose="020F0502020204030204" pitchFamily="34" charset="0"/>
                        </a:rPr>
                        <a:t>MOVE</a:t>
                      </a:r>
                    </a:p>
                  </a:txBody>
                  <a:tcPr marL="3263" marR="3263" marT="3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n-GB" sz="700" b="1" i="1" u="none" strike="noStrike">
                          <a:solidFill>
                            <a:srgbClr val="FFFFFF"/>
                          </a:solidFill>
                          <a:effectLst/>
                          <a:latin typeface="Calibri" panose="020F0502020204030204" pitchFamily="34" charset="0"/>
                        </a:rPr>
                        <a:t>INFORM</a:t>
                      </a:r>
                    </a:p>
                  </a:txBody>
                  <a:tcPr marL="3263" marR="3263" marT="3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n-GB" sz="700" b="1" i="0" u="none" strike="noStrike">
                          <a:solidFill>
                            <a:srgbClr val="FFFFFF"/>
                          </a:solidFill>
                          <a:effectLst/>
                          <a:latin typeface="Calibri" panose="020F0502020204030204" pitchFamily="34" charset="0"/>
                        </a:rPr>
                        <a:t>MEASURE</a:t>
                      </a:r>
                    </a:p>
                  </a:txBody>
                  <a:tcPr marL="3263" marR="3263" marT="3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n-GB" sz="700" b="1" i="0" u="none" strike="noStrike">
                          <a:solidFill>
                            <a:srgbClr val="FFFFFF"/>
                          </a:solidFill>
                          <a:effectLst/>
                          <a:latin typeface="Calibri" panose="020F0502020204030204" pitchFamily="34" charset="0"/>
                        </a:rPr>
                        <a:t>INVOLVE</a:t>
                      </a:r>
                    </a:p>
                  </a:txBody>
                  <a:tcPr marL="3263" marR="3263" marT="3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b"/>
                      <a:r>
                        <a:rPr lang="en-GB" sz="700" b="1" i="0" u="none" strike="noStrike">
                          <a:solidFill>
                            <a:srgbClr val="FFFFFF"/>
                          </a:solidFill>
                          <a:effectLst/>
                          <a:latin typeface="Calibri" panose="020F0502020204030204" pitchFamily="34" charset="0"/>
                        </a:rPr>
                        <a:t>CARE</a:t>
                      </a:r>
                    </a:p>
                  </a:txBody>
                  <a:tcPr marL="3263" marR="3263" marT="3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 xmlns:a16="http://schemas.microsoft.com/office/drawing/2014/main" val="2078061146"/>
                  </a:ext>
                </a:extLst>
              </a:tr>
              <a:tr h="581200">
                <a:tc>
                  <a:txBody>
                    <a:bodyPr/>
                    <a:lstStyle/>
                    <a:p>
                      <a:pPr algn="l" fontAlgn="t"/>
                      <a:r>
                        <a:rPr lang="en-GB" sz="600" b="1" i="0" u="none" strike="noStrike" dirty="0">
                          <a:solidFill>
                            <a:srgbClr val="FFFFFF"/>
                          </a:solidFill>
                          <a:effectLst/>
                          <a:latin typeface="Calibri" panose="020F0502020204030204" pitchFamily="34" charset="0"/>
                        </a:rPr>
                        <a:t>Strategy </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t"/>
                      <a:r>
                        <a:rPr lang="en-GB" sz="600" b="1" i="0" u="none" strike="noStrike" dirty="0">
                          <a:solidFill>
                            <a:srgbClr val="FFFFFF"/>
                          </a:solidFill>
                          <a:effectLst/>
                          <a:latin typeface="Calibri" panose="020F0502020204030204" pitchFamily="34" charset="0"/>
                        </a:rPr>
                        <a:t>Enable customers to quickly, easily, and pleasantly move throughout the airport facilities. </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t"/>
                      <a:r>
                        <a:rPr lang="en-GB" sz="600" b="1" i="0" u="none" strike="noStrike" dirty="0">
                          <a:solidFill>
                            <a:srgbClr val="FFFFFF"/>
                          </a:solidFill>
                          <a:effectLst/>
                          <a:latin typeface="Calibri" panose="020F0502020204030204" pitchFamily="34" charset="0"/>
                        </a:rPr>
                        <a:t>Provide customers with the information they require when, where and how it is needed.</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t"/>
                      <a:r>
                        <a:rPr lang="en-GB" sz="600" b="1" i="0" u="none" strike="noStrike" dirty="0">
                          <a:solidFill>
                            <a:srgbClr val="FFFFFF"/>
                          </a:solidFill>
                          <a:effectLst/>
                          <a:latin typeface="Calibri" panose="020F0502020204030204" pitchFamily="34" charset="0"/>
                        </a:rPr>
                        <a:t>Continually measure and improve customer satisfaction and service quality of all services and processes.</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t"/>
                      <a:r>
                        <a:rPr lang="en-GB" sz="600" b="1" i="0" u="none" strike="noStrike" dirty="0">
                          <a:solidFill>
                            <a:srgbClr val="FFFFFF"/>
                          </a:solidFill>
                          <a:effectLst/>
                          <a:latin typeface="Calibri" panose="020F0502020204030204" pitchFamily="34" charset="0"/>
                        </a:rPr>
                        <a:t>Involve stakeholders to deliver leading experience as judged by the customer.  </a:t>
                      </a:r>
                      <a:br>
                        <a:rPr lang="en-GB" sz="600" b="1" i="0" u="none" strike="noStrike" dirty="0">
                          <a:solidFill>
                            <a:srgbClr val="FFFFFF"/>
                          </a:solidFill>
                          <a:effectLst/>
                          <a:latin typeface="Calibri" panose="020F0502020204030204" pitchFamily="34" charset="0"/>
                        </a:rPr>
                      </a:br>
                      <a:r>
                        <a:rPr lang="en-GB" sz="600" b="1" i="0" u="none" strike="noStrike" dirty="0">
                          <a:solidFill>
                            <a:srgbClr val="FFFFFF"/>
                          </a:solidFill>
                          <a:effectLst/>
                          <a:latin typeface="Calibri" panose="020F0502020204030204" pitchFamily="34" charset="0"/>
                        </a:rPr>
                        <a:t>[Stakeholders are both internal (Hermes teams, employees and sub-contractors) and external (e.g. partner companies such as airlines, Retail, F&amp;B, etc.).]</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t"/>
                      <a:r>
                        <a:rPr lang="en-GB" sz="600" b="1" i="0" u="none" strike="noStrike" dirty="0">
                          <a:solidFill>
                            <a:srgbClr val="FFFFFF"/>
                          </a:solidFill>
                          <a:effectLst/>
                          <a:latin typeface="Calibri" panose="020F0502020204030204" pitchFamily="34" charset="0"/>
                        </a:rPr>
                        <a:t>Care for employees, volunteers and partners who serve the community, and in so doing, care for our customers (passengers, visitors, airlines).  </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 xmlns:a16="http://schemas.microsoft.com/office/drawing/2014/main" val="1764750548"/>
                  </a:ext>
                </a:extLst>
              </a:tr>
              <a:tr h="375531">
                <a:tc>
                  <a:txBody>
                    <a:bodyPr/>
                    <a:lstStyle/>
                    <a:p>
                      <a:pPr algn="l" fontAlgn="t"/>
                      <a:r>
                        <a:rPr lang="en-GB" sz="600" b="1" i="0" u="none" strike="noStrike">
                          <a:solidFill>
                            <a:srgbClr val="000000"/>
                          </a:solidFill>
                          <a:effectLst/>
                          <a:latin typeface="Calibri" panose="020F0502020204030204" pitchFamily="34" charset="0"/>
                        </a:rPr>
                        <a:t>Objectives </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t"/>
                      <a:r>
                        <a:rPr lang="en-GB" sz="600" b="1" i="0" u="none" strike="noStrike" dirty="0">
                          <a:solidFill>
                            <a:srgbClr val="000000"/>
                          </a:solidFill>
                          <a:effectLst/>
                          <a:latin typeface="Calibri" panose="020F0502020204030204" pitchFamily="34" charset="0"/>
                        </a:rPr>
                        <a:t>Anticipate passenger traffic and engage entities to be prepared . React effectively to real-time bottlenecks</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t"/>
                      <a:r>
                        <a:rPr lang="en-GB" sz="600" b="1" i="0" u="none" strike="noStrike" dirty="0">
                          <a:solidFill>
                            <a:srgbClr val="000000"/>
                          </a:solidFill>
                          <a:effectLst/>
                          <a:latin typeface="Calibri" panose="020F0502020204030204" pitchFamily="34" charset="0"/>
                        </a:rPr>
                        <a:t>Provide essential passenger information that assists with optimizing the passenger experience.</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t"/>
                      <a:r>
                        <a:rPr lang="en-GB" sz="600" b="1" i="0" u="none" strike="noStrike" dirty="0">
                          <a:solidFill>
                            <a:srgbClr val="000000"/>
                          </a:solidFill>
                          <a:effectLst/>
                          <a:latin typeface="Calibri" panose="020F0502020204030204" pitchFamily="34" charset="0"/>
                        </a:rPr>
                        <a:t>Develop and implement a Customer Survey System for internal and external customers.</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t"/>
                      <a:r>
                        <a:rPr lang="en-GB" sz="600" b="1" i="0" u="none" strike="noStrike" dirty="0">
                          <a:solidFill>
                            <a:srgbClr val="000000"/>
                          </a:solidFill>
                          <a:effectLst/>
                          <a:latin typeface="Calibri" panose="020F0502020204030204" pitchFamily="34" charset="0"/>
                        </a:rPr>
                        <a:t>Develop standards and programs that sustain and celebrate the entire airport community's involvement in, and contribution to, world-class customer care. </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t"/>
                      <a:r>
                        <a:rPr lang="en-GB" sz="600" b="1" i="0" u="none" strike="noStrike" dirty="0">
                          <a:solidFill>
                            <a:srgbClr val="000000"/>
                          </a:solidFill>
                          <a:effectLst/>
                          <a:latin typeface="Calibri" panose="020F0502020204030204" pitchFamily="34" charset="0"/>
                        </a:rPr>
                        <a:t>Listen to employees and partners, thus enabling them to better serve our customers. </a:t>
                      </a:r>
                      <a:br>
                        <a:rPr lang="en-GB" sz="600" b="1" i="0" u="none" strike="noStrike" dirty="0">
                          <a:solidFill>
                            <a:srgbClr val="000000"/>
                          </a:solidFill>
                          <a:effectLst/>
                          <a:latin typeface="Calibri" panose="020F0502020204030204" pitchFamily="34" charset="0"/>
                        </a:rPr>
                      </a:br>
                      <a:endParaRPr lang="en-GB" sz="600" b="1" i="0" u="none" strike="noStrike" dirty="0">
                        <a:solidFill>
                          <a:srgbClr val="000000"/>
                        </a:solidFill>
                        <a:effectLst/>
                        <a:latin typeface="Calibri" panose="020F0502020204030204" pitchFamily="34" charset="0"/>
                      </a:endParaRP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712628046"/>
                  </a:ext>
                </a:extLst>
              </a:tr>
              <a:tr h="701213">
                <a:tc>
                  <a:txBody>
                    <a:bodyPr/>
                    <a:lstStyle/>
                    <a:p>
                      <a:pPr algn="l" fontAlgn="t"/>
                      <a:r>
                        <a:rPr lang="en-GB" sz="600" b="1" i="0" u="none" strike="noStrike">
                          <a:solidFill>
                            <a:srgbClr val="000000"/>
                          </a:solidFill>
                          <a:effectLst/>
                          <a:latin typeface="Calibri" panose="020F0502020204030204" pitchFamily="34" charset="0"/>
                        </a:rPr>
                        <a:t> </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t"/>
                      <a:r>
                        <a:rPr lang="en-GB" sz="500" b="0" i="0" u="none" strike="noStrike">
                          <a:solidFill>
                            <a:srgbClr val="000000"/>
                          </a:solidFill>
                          <a:effectLst/>
                          <a:latin typeface="Calibri" panose="020F0502020204030204" pitchFamily="34" charset="0"/>
                        </a:rPr>
                        <a:t>DAILY OPS COORDINATION MEETINGS WITH MAIN STAKEHOLDERS - Host preparation / coordination briefings  between the Hermes and other frontline entities such as handlers (passenger and ramp), Police Security, Immigration, Retail and Food &amp; Beverage in anticipation of passenger traffic for awareness and preparation. Brief all stakeholders on anticipated traffic and peculiarities.</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500" b="0" i="0" u="none" strike="noStrike" dirty="0">
                          <a:solidFill>
                            <a:srgbClr val="000000"/>
                          </a:solidFill>
                          <a:effectLst/>
                          <a:latin typeface="Calibri" panose="020F0502020204030204" pitchFamily="34" charset="0"/>
                        </a:rPr>
                        <a:t>HERMES AIRPORTS HOSPITALITY PROGRAM - Introduce the "Hermes Hospitality Program" whereby during the summer months we can employ students or Volunteers who will act as hosts to passengers and visitors alike in key areas, as and when required. Before taking up their duties, this team will need to be fully trained in Customer Service and have a good operational know-how.</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500" b="0" i="0" u="none" strike="noStrike">
                          <a:solidFill>
                            <a:srgbClr val="000000"/>
                          </a:solidFill>
                          <a:effectLst/>
                          <a:latin typeface="Calibri" panose="020F0502020204030204" pitchFamily="34" charset="0"/>
                        </a:rPr>
                        <a:t>ENRICH THE CUSTOMER SATISFACTION SURVEY PROGRAM - Enrich the existing customer satisfaction program to provide better coverage for arriving passengers, while at the same time allowing additional questions aiming to focus on specific problematic areas that were identified in previous waves. This will allow effective interpretation of the problematic areas that are deem to be scoring low in repeated survey waves. The results will be shared results with relevant stakeholders to enhance the customer experience.</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500" b="0" i="0" u="none" strike="noStrike">
                          <a:solidFill>
                            <a:srgbClr val="000000"/>
                          </a:solidFill>
                          <a:effectLst/>
                          <a:latin typeface="Calibri" panose="020F0502020204030204" pitchFamily="34" charset="0"/>
                        </a:rPr>
                        <a:t>FORMAL PROFESSIONAL QUALIFICATION FOR TOURISM - Engage and lobby the Ministry of Transport to create a professional qualification for people that are involve in the tourism industry that will also include a significant training element in customer service</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500" b="0" i="0" u="none" strike="noStrike">
                          <a:solidFill>
                            <a:srgbClr val="000000"/>
                          </a:solidFill>
                          <a:effectLst/>
                          <a:latin typeface="Calibri" panose="020F0502020204030204" pitchFamily="34" charset="0"/>
                        </a:rPr>
                        <a:t>RECOGNITION PROGRAM - Setup a Hermes Recognition Program designed by the "Recognition Working Group", geared to recognise exceptional customer care. Use this program as a basis to create a greater program for the airport community to recognise and reward staff and organisations that have been singled out for providing consistently exceptional customer care on an annual basis.</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887997793"/>
                  </a:ext>
                </a:extLst>
              </a:tr>
              <a:tr h="546126">
                <a:tc>
                  <a:txBody>
                    <a:bodyPr/>
                    <a:lstStyle/>
                    <a:p>
                      <a:pPr algn="l" fontAlgn="t"/>
                      <a:r>
                        <a:rPr lang="en-GB" sz="600" b="1" i="0" u="none" strike="noStrike">
                          <a:solidFill>
                            <a:srgbClr val="000000"/>
                          </a:solidFill>
                          <a:effectLst/>
                          <a:latin typeface="Calibri" panose="020F0502020204030204" pitchFamily="34" charset="0"/>
                        </a:rPr>
                        <a:t> </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t"/>
                      <a:r>
                        <a:rPr lang="en-GB" sz="500" b="0" i="0" u="none" strike="noStrike">
                          <a:solidFill>
                            <a:srgbClr val="000000"/>
                          </a:solidFill>
                          <a:effectLst/>
                          <a:latin typeface="Calibri" panose="020F0502020204030204" pitchFamily="34" charset="0"/>
                        </a:rPr>
                        <a:t>WEEKLY COORDINATION MEETINGS WITH POLICE AND IMMIGRATIONS -  Proactively provide weekly forecasts of anticipated traffic flows and collaborate with Immigration &amp; Police to help them optimize their roster ensuring that their staffing levels will meet the traffic  peaks.</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500" b="0" i="0" u="none" strike="noStrike">
                          <a:solidFill>
                            <a:srgbClr val="000000"/>
                          </a:solidFill>
                          <a:effectLst/>
                          <a:latin typeface="Calibri" panose="020F0502020204030204" pitchFamily="34" charset="0"/>
                        </a:rPr>
                        <a:t>COMPLAINT MANAGEMENT SYSTEM - Launch a complete complaint management handling system that will enable the company to respond promptly to all complaints while creating the feeling to each complainant that he/she is treated respectfully with a personal touch. Identify complaint trends and create action plans with relevant stakeholders to improve customer experience. </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500" b="0" i="0" u="none" strike="noStrike">
                          <a:solidFill>
                            <a:srgbClr val="000000"/>
                          </a:solidFill>
                          <a:effectLst/>
                          <a:latin typeface="Calibri" panose="020F0502020204030204" pitchFamily="34" charset="0"/>
                        </a:rPr>
                        <a:t>INTERNAL CUSTOMER SATISFACTION SURVEYS - Introduce additional  internal surveys to measure customer satisfaction attributes that relate to staff of airlines and handlers and other tenants and stakeholders aiming to establish levels of satisfaction among these groups. </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500" b="0" i="0" u="none" strike="noStrike">
                          <a:solidFill>
                            <a:srgbClr val="000000"/>
                          </a:solidFill>
                          <a:effectLst/>
                          <a:latin typeface="Calibri" panose="020F0502020204030204" pitchFamily="34" charset="0"/>
                        </a:rPr>
                        <a:t>CUSTOMER CARE TRAINING QUALIFICATION -  Develop and roll-out Customer Care "Train the Trainer" Training for both the Hermes Team and the greater stakeholder environment at LCA &amp; PFO.  The aim will be for this program to become the core element of the formal professional qualification for the tourism industry.</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600" b="0" i="0" u="none" strike="noStrike" dirty="0">
                          <a:solidFill>
                            <a:srgbClr val="000000"/>
                          </a:solidFill>
                          <a:effectLst/>
                          <a:latin typeface="Calibri" panose="020F0502020204030204" pitchFamily="34" charset="0"/>
                        </a:rPr>
                        <a:t>UNIFORMS FOR FRONTLINE STAFF AND VOLUNTEERS - Introduce a new uniform for Hermes Front-Line and Volunteer Staff. Create a climate of "wear it with pride" and "we make a difference".</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708930260"/>
                  </a:ext>
                </a:extLst>
              </a:tr>
              <a:tr h="560147">
                <a:tc>
                  <a:txBody>
                    <a:bodyPr/>
                    <a:lstStyle/>
                    <a:p>
                      <a:pPr algn="l" fontAlgn="b"/>
                      <a:r>
                        <a:rPr lang="en-GB" sz="600" b="1" i="0" u="none" strike="noStrike">
                          <a:solidFill>
                            <a:srgbClr val="000000"/>
                          </a:solidFill>
                          <a:effectLst/>
                          <a:latin typeface="Calibri" panose="020F0502020204030204" pitchFamily="34" charset="0"/>
                        </a:rPr>
                        <a:t> </a:t>
                      </a:r>
                    </a:p>
                  </a:txBody>
                  <a:tcPr marL="3263" marR="3263" marT="3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t"/>
                      <a:r>
                        <a:rPr lang="en-GB" sz="500" b="0" i="0" u="none" strike="noStrike">
                          <a:solidFill>
                            <a:srgbClr val="000000"/>
                          </a:solidFill>
                          <a:effectLst/>
                          <a:latin typeface="Calibri" panose="020F0502020204030204" pitchFamily="34" charset="0"/>
                        </a:rPr>
                        <a:t>USE TRACKING TOOLS FOR REAL-TIME ALERTING OF PASSENGER MOVEMENT THROUGH THE TERMINALS  - Use passenger tracking tools to develop real time alerts of forming bottlenecks. Produce reports that depict patterns and habits of passengers and use these in upcoming facilities allocation.</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500" b="0" i="0" u="none" strike="noStrike" dirty="0">
                          <a:solidFill>
                            <a:srgbClr val="000000"/>
                          </a:solidFill>
                          <a:effectLst/>
                          <a:latin typeface="Calibri" panose="020F0502020204030204" pitchFamily="34" charset="0"/>
                        </a:rPr>
                        <a:t>SOCIAL MEDIA INFORMATION - Support monitoring of social media that relate to Hermes . Respond to real time inquiries and alert the company when crisis tend to be created. Facilitate the response during crisis periods based on the instructions of the management.</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500" b="0" i="0" u="none" strike="noStrike">
                          <a:solidFill>
                            <a:srgbClr val="000000"/>
                          </a:solidFill>
                          <a:effectLst/>
                          <a:latin typeface="Calibri" panose="020F0502020204030204" pitchFamily="34" charset="0"/>
                        </a:rPr>
                        <a:t>INSTALL FOCUSED CUSTOMER SATISFACTION MEASURING TOOLS  - Use focussed purpose build tools such as the  "HAPPY OR NOT?" system to survey targeted areas such as cleanliness of toilets or baggage delivery service, thus obtaining direct satisfaction level indicator for certain areas that are under constant perception that are not performing well.</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500" b="0" i="0" u="none" strike="noStrike">
                          <a:solidFill>
                            <a:srgbClr val="000000"/>
                          </a:solidFill>
                          <a:effectLst/>
                          <a:latin typeface="Calibri" panose="020F0502020204030204" pitchFamily="34" charset="0"/>
                        </a:rPr>
                        <a:t>DISABILITY TRAINING EXPERIENTIAL WORKSHOP  - Provide annually Disability &amp; Equality Awareness Training to PRM Service Provider at LCA &amp; PFO, as required by EU Reg. 1107/2006, with a focus on an experiential workshop.</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500" b="0" i="0" u="none" strike="noStrike">
                          <a:solidFill>
                            <a:srgbClr val="000000"/>
                          </a:solidFill>
                          <a:effectLst/>
                          <a:latin typeface="Calibri" panose="020F0502020204030204" pitchFamily="34" charset="0"/>
                        </a:rPr>
                        <a:t>FEEDBACK MECHANISMS FOR STAFF - Setup feedback mechanisms from Hermes teams and partners to identify gaps and create opportunities to equip them with, e.g., training, skills, facility enhancements, and tools to best serve customers.   </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18311575"/>
                  </a:ext>
                </a:extLst>
              </a:tr>
              <a:tr h="391039">
                <a:tc>
                  <a:txBody>
                    <a:bodyPr/>
                    <a:lstStyle/>
                    <a:p>
                      <a:pPr algn="l" fontAlgn="b"/>
                      <a:r>
                        <a:rPr lang="en-GB" sz="600" b="1" i="0" u="none" strike="noStrike">
                          <a:solidFill>
                            <a:srgbClr val="000000"/>
                          </a:solidFill>
                          <a:effectLst/>
                          <a:latin typeface="Calibri" panose="020F0502020204030204" pitchFamily="34" charset="0"/>
                        </a:rPr>
                        <a:t> </a:t>
                      </a:r>
                    </a:p>
                  </a:txBody>
                  <a:tcPr marL="3263" marR="3263" marT="3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t"/>
                      <a:r>
                        <a:rPr lang="en-GB" sz="500" b="0" i="0" u="none" strike="noStrike">
                          <a:solidFill>
                            <a:srgbClr val="000000"/>
                          </a:solidFill>
                          <a:effectLst/>
                          <a:latin typeface="Calibri" panose="020F0502020204030204" pitchFamily="34" charset="0"/>
                        </a:rPr>
                        <a:t>QUEUE MANAGEMENT - React to Check-In queues in real time, assist with Queue Management Set-Up, replace or second Boarding Card Check-Point so as to release Boarding Card Officer to facilitate the opening of an additional Screening Point.</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500" b="0" i="0" u="none" strike="noStrike">
                          <a:solidFill>
                            <a:srgbClr val="000000"/>
                          </a:solidFill>
                          <a:effectLst/>
                          <a:latin typeface="Calibri" panose="020F0502020204030204" pitchFamily="34" charset="0"/>
                        </a:rPr>
                        <a:t>AIRPORT MOBILE APP - Explore the opportunity to create an Airport Smart Phone Application, via which customers can access relevant information at any time, including flight status updates, retail promotions, etc. </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500" b="0" i="0" u="none" strike="noStrike">
                          <a:solidFill>
                            <a:srgbClr val="000000"/>
                          </a:solidFill>
                          <a:effectLst/>
                          <a:latin typeface="Calibri" panose="020F0502020204030204" pitchFamily="34" charset="0"/>
                        </a:rPr>
                        <a:t>PEAK TIME USAGE MONITORING OF TOILET BLOCKS - Implement a system whereby the time interval between the time that toilet blocks are cleaned is recorded, monitor and if needed adjusted to meet the traffic demand.</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500" b="0" i="0" u="none" strike="noStrike">
                          <a:solidFill>
                            <a:srgbClr val="000000"/>
                          </a:solidFill>
                          <a:effectLst/>
                          <a:latin typeface="Calibri" panose="020F0502020204030204" pitchFamily="34" charset="0"/>
                        </a:rPr>
                        <a:t>FACILITATION MEETINGS - Lead various facilitation meetings that relate to the use of the airport facilities in a manner that all the stakeholders are both involved and motivated to improve the passenger processes. </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500" b="0" i="0" u="none" strike="noStrike">
                          <a:solidFill>
                            <a:srgbClr val="000000"/>
                          </a:solidFill>
                          <a:effectLst/>
                          <a:latin typeface="Calibri" panose="020F0502020204030204" pitchFamily="34" charset="0"/>
                        </a:rPr>
                        <a:t>RAISE THE EXPECTATION THROUGH PRIDE - Continually enhance the customer service skills of all Hermes front line staff creating the feeling that Hermes is the industry leader in Customer Service and Care provision.</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54055796"/>
                  </a:ext>
                </a:extLst>
              </a:tr>
              <a:tr h="468582">
                <a:tc>
                  <a:txBody>
                    <a:bodyPr/>
                    <a:lstStyle/>
                    <a:p>
                      <a:pPr algn="l" fontAlgn="b"/>
                      <a:r>
                        <a:rPr lang="en-GB" sz="600" b="1" i="0" u="none" strike="noStrike">
                          <a:solidFill>
                            <a:srgbClr val="000000"/>
                          </a:solidFill>
                          <a:effectLst/>
                          <a:latin typeface="Calibri" panose="020F0502020204030204" pitchFamily="34" charset="0"/>
                        </a:rPr>
                        <a:t> </a:t>
                      </a:r>
                    </a:p>
                  </a:txBody>
                  <a:tcPr marL="3263" marR="3263" marT="3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t"/>
                      <a:r>
                        <a:rPr lang="en-GB" sz="500" b="0" i="0" u="none" strike="noStrike">
                          <a:solidFill>
                            <a:srgbClr val="000000"/>
                          </a:solidFill>
                          <a:effectLst/>
                          <a:latin typeface="Calibri" panose="020F0502020204030204" pitchFamily="34" charset="0"/>
                        </a:rPr>
                        <a:t>MEETINGS WITH AGENCY HEADS aiming to change patterns and behaviours in an effort to move people efficiently.</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500" b="0" i="0" u="none" strike="noStrike">
                          <a:solidFill>
                            <a:srgbClr val="000000"/>
                          </a:solidFill>
                          <a:effectLst/>
                          <a:latin typeface="Calibri" panose="020F0502020204030204" pitchFamily="34" charset="0"/>
                        </a:rPr>
                        <a:t>PASSENGER RIGHTS - Embark on passenger rights information campaigns in conjunction with the Department of Civil Aviation (DCA). Display passenger rights in clear and easy to comprehend manner.</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500" b="0" i="0" u="none" strike="noStrike">
                          <a:solidFill>
                            <a:srgbClr val="000000"/>
                          </a:solidFill>
                          <a:effectLst/>
                          <a:latin typeface="Calibri" panose="020F0502020204030204" pitchFamily="34" charset="0"/>
                        </a:rPr>
                        <a:t>USE TRACKING TOOLS FOR DETERMINING PATTERNS IN PASSENGER MOVEMENT THROUGH THE TERMINALS  - Use passenger tracking tools to develop meaningful reports on how the passengers move through the terminals.  Use this  reports to depict patterns and habits of passengers and use these in upcoming facilities allocation.</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500" b="0" i="0" u="sng" strike="noStrike">
                          <a:solidFill>
                            <a:srgbClr val="000000"/>
                          </a:solidFill>
                          <a:effectLst/>
                          <a:latin typeface="Calibri" panose="020F0502020204030204" pitchFamily="34" charset="0"/>
                        </a:rPr>
                        <a:t>CUSTOMER SERVICE &amp; DISABILITY AWARENESS TRAINING FOCUSSED FOR TRANSPORT PROVIDERS - Set a Customer Service Training &amp; Disability Equality Training for Taxi Drivers as a prerequisite for them to work at the airport. Eventually this may also form part of the formal professional qualification for the tourism industry </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500" b="0" i="0" u="none" strike="noStrike" dirty="0">
                          <a:solidFill>
                            <a:srgbClr val="000000"/>
                          </a:solidFill>
                          <a:effectLst/>
                          <a:latin typeface="Calibri" panose="020F0502020204030204" pitchFamily="34" charset="0"/>
                        </a:rPr>
                        <a:t>ENGAGEMENT PROGRAM - Engage employees and, where possible and appropriate, airport partners in identifying issues and opportunities, and empower them to find, or facilitate provision of, solutions. </a:t>
                      </a:r>
                      <a:br>
                        <a:rPr lang="en-GB" sz="500" b="0" i="0" u="none" strike="noStrike" dirty="0">
                          <a:solidFill>
                            <a:srgbClr val="000000"/>
                          </a:solidFill>
                          <a:effectLst/>
                          <a:latin typeface="Calibri" panose="020F0502020204030204" pitchFamily="34" charset="0"/>
                        </a:rPr>
                      </a:br>
                      <a:endParaRPr lang="en-GB" sz="500" b="0" i="0" u="none" strike="noStrike" dirty="0">
                        <a:solidFill>
                          <a:srgbClr val="000000"/>
                        </a:solidFill>
                        <a:effectLst/>
                        <a:latin typeface="Calibri" panose="020F0502020204030204" pitchFamily="34" charset="0"/>
                      </a:endParaRP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04507769"/>
                  </a:ext>
                </a:extLst>
              </a:tr>
              <a:tr h="436087">
                <a:tc>
                  <a:txBody>
                    <a:bodyPr/>
                    <a:lstStyle/>
                    <a:p>
                      <a:pPr algn="l" fontAlgn="b"/>
                      <a:r>
                        <a:rPr lang="en-GB" sz="600" b="1" i="0" u="none" strike="noStrike">
                          <a:solidFill>
                            <a:srgbClr val="000000"/>
                          </a:solidFill>
                          <a:effectLst/>
                          <a:latin typeface="Calibri" panose="020F0502020204030204" pitchFamily="34" charset="0"/>
                        </a:rPr>
                        <a:t> </a:t>
                      </a:r>
                    </a:p>
                  </a:txBody>
                  <a:tcPr marL="3263" marR="3263" marT="3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t"/>
                      <a:r>
                        <a:rPr lang="en-GB" sz="600" b="1" i="0" u="none" strike="noStrike" dirty="0">
                          <a:solidFill>
                            <a:srgbClr val="000000"/>
                          </a:solidFill>
                          <a:effectLst/>
                          <a:latin typeface="Calibri" panose="020F0502020204030204" pitchFamily="34" charset="0"/>
                        </a:rPr>
                        <a:t>Enhance the overall passenger experience in relation to security screening formalities while expediting the overall  process</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t"/>
                      <a:r>
                        <a:rPr lang="en-GB" sz="500" b="0" i="0" u="none" strike="noStrike">
                          <a:solidFill>
                            <a:srgbClr val="000000"/>
                          </a:solidFill>
                          <a:effectLst/>
                          <a:latin typeface="Calibri" panose="020F0502020204030204" pitchFamily="34" charset="0"/>
                        </a:rPr>
                        <a:t>TOURIST INFORMATION KIOSKS -  Lobby the Ministry of Tourism,  the Cyprus Tourist Organization as well as local municipalities  to set up Interactive kiosks for promoting Cyprus. </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t"/>
                      <a:r>
                        <a:rPr lang="en-GB" sz="500" b="0" i="0" u="none" strike="noStrike">
                          <a:solidFill>
                            <a:srgbClr val="000000"/>
                          </a:solidFill>
                          <a:effectLst/>
                          <a:latin typeface="Calibri" panose="020F0502020204030204" pitchFamily="34" charset="0"/>
                        </a:rPr>
                        <a:t>MYSTERY PASSENGER PROGRAM Explore the possibility of introducing a "Moments of Truth" Mystery Shopper Program with Quarterly reports and "live" video footage - to be presented to relevant stakeholders for improvement purposes. </a:t>
                      </a:r>
                    </a:p>
                  </a:txBody>
                  <a:tcPr marL="3263"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500" b="0" i="0" u="none" strike="noStrike">
                          <a:solidFill>
                            <a:srgbClr val="000000"/>
                          </a:solidFill>
                          <a:effectLst/>
                          <a:latin typeface="Calibri" panose="020F0502020204030204" pitchFamily="34" charset="0"/>
                        </a:rPr>
                        <a:t> </a:t>
                      </a:r>
                    </a:p>
                  </a:txBody>
                  <a:tcPr marL="29366"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500" b="0" i="0" u="none" strike="noStrike" dirty="0">
                          <a:solidFill>
                            <a:srgbClr val="000000"/>
                          </a:solidFill>
                          <a:effectLst/>
                          <a:latin typeface="Calibri" panose="020F0502020204030204" pitchFamily="34" charset="0"/>
                        </a:rPr>
                        <a:t> </a:t>
                      </a:r>
                    </a:p>
                  </a:txBody>
                  <a:tcPr marL="29366" marR="3263" marT="32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470512604"/>
                  </a:ext>
                </a:extLst>
              </a:tr>
            </a:tbl>
          </a:graphicData>
        </a:graphic>
      </p:graphicFrame>
      <p:sp>
        <p:nvSpPr>
          <p:cNvPr id="8194" name="Text Box 2"/>
          <p:cNvSpPr txBox="1">
            <a:spLocks noChangeArrowheads="1"/>
          </p:cNvSpPr>
          <p:nvPr/>
        </p:nvSpPr>
        <p:spPr bwMode="auto">
          <a:xfrm>
            <a:off x="2000250" y="4686300"/>
            <a:ext cx="21717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charset="0"/>
              </a:defRPr>
            </a:lvl1pPr>
            <a:lvl2pPr marL="742950" indent="-285750">
              <a:defRPr sz="2400">
                <a:solidFill>
                  <a:schemeClr val="bg1"/>
                </a:solidFill>
                <a:latin typeface="Arial" charset="0"/>
              </a:defRPr>
            </a:lvl2pPr>
            <a:lvl3pPr marL="1143000" indent="-228600">
              <a:defRPr sz="2400">
                <a:solidFill>
                  <a:schemeClr val="bg1"/>
                </a:solidFill>
                <a:latin typeface="Arial" charset="0"/>
              </a:defRPr>
            </a:lvl3pPr>
            <a:lvl4pPr marL="1600200" indent="-228600">
              <a:defRPr sz="2400">
                <a:solidFill>
                  <a:schemeClr val="bg1"/>
                </a:solidFill>
                <a:latin typeface="Arial" charset="0"/>
              </a:defRPr>
            </a:lvl4pPr>
            <a:lvl5pPr marL="2057400" indent="-22860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spcBef>
                <a:spcPct val="50000"/>
              </a:spcBef>
            </a:pPr>
            <a:endParaRPr lang="en-US" sz="5400" dirty="0">
              <a:solidFill>
                <a:schemeClr val="tx1"/>
              </a:solidFill>
              <a:latin typeface="Times New Roman" pitchFamily="18" charset="0"/>
            </a:endParaRPr>
          </a:p>
        </p:txBody>
      </p:sp>
      <p:sp>
        <p:nvSpPr>
          <p:cNvPr id="10" name="TextBox 9"/>
          <p:cNvSpPr txBox="1"/>
          <p:nvPr/>
        </p:nvSpPr>
        <p:spPr>
          <a:xfrm>
            <a:off x="6156176" y="217775"/>
            <a:ext cx="2853689" cy="507831"/>
          </a:xfrm>
          <a:prstGeom prst="rect">
            <a:avLst/>
          </a:prstGeom>
          <a:solidFill>
            <a:schemeClr val="bg1"/>
          </a:solidFill>
        </p:spPr>
        <p:txBody>
          <a:bodyPr wrap="square" rtlCol="0">
            <a:spAutoFit/>
          </a:bodyPr>
          <a:lstStyle/>
          <a:p>
            <a:pPr algn="r"/>
            <a:r>
              <a:rPr lang="en-GB" sz="1350" dirty="0">
                <a:solidFill>
                  <a:srgbClr val="002060"/>
                </a:solidFill>
                <a:latin typeface="+mn-lt"/>
              </a:rPr>
              <a:t>customer service is not a department – </a:t>
            </a:r>
            <a:r>
              <a:rPr lang="en-GB" sz="1350" b="1" dirty="0">
                <a:solidFill>
                  <a:srgbClr val="002060"/>
                </a:solidFill>
                <a:latin typeface="+mn-lt"/>
              </a:rPr>
              <a:t>It’s Everyone’s Job!</a:t>
            </a:r>
            <a:endParaRPr lang="en-GB" sz="1425" b="1" dirty="0">
              <a:solidFill>
                <a:srgbClr val="002060"/>
              </a:solidFill>
              <a:latin typeface="+mn-lt"/>
            </a:endParaRPr>
          </a:p>
        </p:txBody>
      </p:sp>
      <p:sp>
        <p:nvSpPr>
          <p:cNvPr id="2" name="Title 1"/>
          <p:cNvSpPr>
            <a:spLocks noGrp="1"/>
          </p:cNvSpPr>
          <p:nvPr>
            <p:ph type="title"/>
          </p:nvPr>
        </p:nvSpPr>
        <p:spPr/>
        <p:txBody>
          <a:bodyPr/>
          <a:lstStyle/>
          <a:p>
            <a:r>
              <a:rPr lang="en-GB" dirty="0"/>
              <a:t>Customer Care Strategy 2014 - 2018</a:t>
            </a:r>
          </a:p>
        </p:txBody>
      </p:sp>
      <p:sp>
        <p:nvSpPr>
          <p:cNvPr id="12" name="Slide Number Placeholder 7"/>
          <p:cNvSpPr>
            <a:spLocks noGrp="1"/>
          </p:cNvSpPr>
          <p:nvPr>
            <p:ph type="sldNum" sz="quarter" idx="12"/>
          </p:nvPr>
        </p:nvSpPr>
        <p:spPr>
          <a:xfrm>
            <a:off x="0" y="197486"/>
            <a:ext cx="306279" cy="865743"/>
          </a:xfrm>
        </p:spPr>
        <p:txBody>
          <a:bodyPr/>
          <a:lstStyle/>
          <a:p>
            <a:fld id="{D1DCE307-F281-4CD7-9EA8-E436A107F4DE}" type="slidenum">
              <a:rPr lang="en-GB" smtClean="0"/>
              <a:t>16</a:t>
            </a:fld>
            <a:endParaRPr lang="en-GB" dirty="0"/>
          </a:p>
        </p:txBody>
      </p:sp>
    </p:spTree>
    <p:extLst>
      <p:ext uri="{BB962C8B-B14F-4D97-AF65-F5344CB8AC3E}">
        <p14:creationId xmlns:p14="http://schemas.microsoft.com/office/powerpoint/2010/main" val="266582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870">
                                          <p:stCondLst>
                                            <p:cond delay="0"/>
                                          </p:stCondLst>
                                        </p:cTn>
                                        <p:tgtEl>
                                          <p:spTgt spid="10"/>
                                        </p:tgtEl>
                                      </p:cBhvr>
                                    </p:animEffect>
                                    <p:anim calcmode="lin" valueType="num">
                                      <p:cBhvr>
                                        <p:cTn id="8" dur="2733"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10"/>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10"/>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10"/>
                                        </p:tgtEl>
                                        <p:attrNameLst>
                                          <p:attrName>ppt_y</p:attrName>
                                        </p:attrNameLst>
                                      </p:cBhvr>
                                      <p:tavLst>
                                        <p:tav tm="0" fmla="#ppt_y-sin(pi*$)/81">
                                          <p:val>
                                            <p:fltVal val="0"/>
                                          </p:val>
                                        </p:tav>
                                        <p:tav tm="100000">
                                          <p:val>
                                            <p:fltVal val="1"/>
                                          </p:val>
                                        </p:tav>
                                      </p:tavLst>
                                    </p:anim>
                                    <p:animScale>
                                      <p:cBhvr>
                                        <p:cTn id="13" dur="39">
                                          <p:stCondLst>
                                            <p:cond delay="975"/>
                                          </p:stCondLst>
                                        </p:cTn>
                                        <p:tgtEl>
                                          <p:spTgt spid="10"/>
                                        </p:tgtEl>
                                      </p:cBhvr>
                                      <p:to x="100000" y="60000"/>
                                    </p:animScale>
                                    <p:animScale>
                                      <p:cBhvr>
                                        <p:cTn id="14" dur="249" decel="50000">
                                          <p:stCondLst>
                                            <p:cond delay="1014"/>
                                          </p:stCondLst>
                                        </p:cTn>
                                        <p:tgtEl>
                                          <p:spTgt spid="10"/>
                                        </p:tgtEl>
                                      </p:cBhvr>
                                      <p:to x="100000" y="100000"/>
                                    </p:animScale>
                                    <p:animScale>
                                      <p:cBhvr>
                                        <p:cTn id="15" dur="39">
                                          <p:stCondLst>
                                            <p:cond delay="1968"/>
                                          </p:stCondLst>
                                        </p:cTn>
                                        <p:tgtEl>
                                          <p:spTgt spid="10"/>
                                        </p:tgtEl>
                                      </p:cBhvr>
                                      <p:to x="100000" y="80000"/>
                                    </p:animScale>
                                    <p:animScale>
                                      <p:cBhvr>
                                        <p:cTn id="16" dur="249" decel="50000">
                                          <p:stCondLst>
                                            <p:cond delay="2007"/>
                                          </p:stCondLst>
                                        </p:cTn>
                                        <p:tgtEl>
                                          <p:spTgt spid="10"/>
                                        </p:tgtEl>
                                      </p:cBhvr>
                                      <p:to x="100000" y="100000"/>
                                    </p:animScale>
                                    <p:animScale>
                                      <p:cBhvr>
                                        <p:cTn id="17" dur="39">
                                          <p:stCondLst>
                                            <p:cond delay="2463"/>
                                          </p:stCondLst>
                                        </p:cTn>
                                        <p:tgtEl>
                                          <p:spTgt spid="10"/>
                                        </p:tgtEl>
                                      </p:cBhvr>
                                      <p:to x="100000" y="90000"/>
                                    </p:animScale>
                                    <p:animScale>
                                      <p:cBhvr>
                                        <p:cTn id="18" dur="249" decel="50000">
                                          <p:stCondLst>
                                            <p:cond delay="2502"/>
                                          </p:stCondLst>
                                        </p:cTn>
                                        <p:tgtEl>
                                          <p:spTgt spid="10"/>
                                        </p:tgtEl>
                                      </p:cBhvr>
                                      <p:to x="100000" y="100000"/>
                                    </p:animScale>
                                    <p:animScale>
                                      <p:cBhvr>
                                        <p:cTn id="19" dur="39">
                                          <p:stCondLst>
                                            <p:cond delay="2712"/>
                                          </p:stCondLst>
                                        </p:cTn>
                                        <p:tgtEl>
                                          <p:spTgt spid="10"/>
                                        </p:tgtEl>
                                      </p:cBhvr>
                                      <p:to x="100000" y="95000"/>
                                    </p:animScale>
                                    <p:animScale>
                                      <p:cBhvr>
                                        <p:cTn id="20" dur="249" decel="50000">
                                          <p:stCondLst>
                                            <p:cond delay="2751"/>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working as a te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3" y="0"/>
            <a:ext cx="7524328"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 y="0"/>
            <a:ext cx="9144001" cy="5143500"/>
          </a:xfrm>
          <a:prstGeom prst="rect">
            <a:avLst/>
          </a:prstGeom>
          <a:gradFill flip="none" rotWithShape="1">
            <a:gsLst>
              <a:gs pos="55000">
                <a:schemeClr val="bg1">
                  <a:alpha val="0"/>
                </a:schemeClr>
              </a:gs>
              <a:gs pos="74000">
                <a:schemeClr val="bg1">
                  <a:alpha val="87000"/>
                </a:schemeClr>
              </a:gs>
              <a:gs pos="83000">
                <a:schemeClr val="bg1"/>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2"/>
          <p:cNvSpPr>
            <a:spLocks noGrp="1" noChangeArrowheads="1"/>
          </p:cNvSpPr>
          <p:nvPr>
            <p:ph type="title"/>
          </p:nvPr>
        </p:nvSpPr>
        <p:spPr/>
        <p:txBody>
          <a:bodyPr>
            <a:noAutofit/>
          </a:bodyPr>
          <a:lstStyle/>
          <a:p>
            <a:pPr>
              <a:defRPr/>
            </a:pPr>
            <a:r>
              <a:rPr lang="en-US" dirty="0">
                <a:effectLst>
                  <a:outerShdw blurRad="38100" dist="38100" dir="2700000" algn="tl">
                    <a:srgbClr val="000000">
                      <a:alpha val="43137"/>
                    </a:srgbClr>
                  </a:outerShdw>
                </a:effectLst>
              </a:rPr>
              <a:t> </a:t>
            </a:r>
            <a:r>
              <a:rPr lang="en-US" dirty="0"/>
              <a:t>INVOLVE – Part of the MIMIC Strategy</a:t>
            </a:r>
          </a:p>
        </p:txBody>
      </p:sp>
      <p:sp>
        <p:nvSpPr>
          <p:cNvPr id="8" name="Slide Number Placeholder 7"/>
          <p:cNvSpPr>
            <a:spLocks noGrp="1"/>
          </p:cNvSpPr>
          <p:nvPr>
            <p:ph type="sldNum" sz="quarter" idx="12"/>
          </p:nvPr>
        </p:nvSpPr>
        <p:spPr/>
        <p:txBody>
          <a:bodyPr/>
          <a:lstStyle/>
          <a:p>
            <a:fld id="{D1DCE307-F281-4CD7-9EA8-E436A107F4DE}" type="slidenum">
              <a:rPr lang="en-GB" smtClean="0"/>
              <a:t>17</a:t>
            </a:fld>
            <a:endParaRPr lang="en-GB" dirty="0"/>
          </a:p>
        </p:txBody>
      </p:sp>
      <p:sp>
        <p:nvSpPr>
          <p:cNvPr id="18" name="Rectangle 17"/>
          <p:cNvSpPr/>
          <p:nvPr/>
        </p:nvSpPr>
        <p:spPr>
          <a:xfrm>
            <a:off x="292818" y="1180429"/>
            <a:ext cx="2789438" cy="3662541"/>
          </a:xfrm>
          <a:prstGeom prst="rect">
            <a:avLst/>
          </a:prstGeom>
        </p:spPr>
        <p:txBody>
          <a:bodyPr wrap="square">
            <a:spAutoFit/>
          </a:bodyPr>
          <a:lstStyle/>
          <a:p>
            <a:pPr marL="0" lvl="1">
              <a:defRPr/>
            </a:pPr>
            <a:r>
              <a:rPr lang="en-GB" sz="2000" dirty="0">
                <a:solidFill>
                  <a:schemeClr val="accent1"/>
                </a:solidFill>
                <a:latin typeface="+mn-lt"/>
              </a:rPr>
              <a:t>STRATEGY</a:t>
            </a:r>
          </a:p>
          <a:p>
            <a:pPr marL="0" lvl="1"/>
            <a:r>
              <a:rPr lang="en-GB" sz="1600" dirty="0">
                <a:latin typeface="+mn-lt"/>
              </a:rPr>
              <a:t>Involve stakeholders to deliver leading experience as judged by the customer</a:t>
            </a:r>
            <a:endParaRPr lang="en-GB" sz="2000" dirty="0">
              <a:latin typeface="+mn-lt"/>
            </a:endParaRPr>
          </a:p>
          <a:p>
            <a:pPr marL="0" lvl="1" algn="just"/>
            <a:endParaRPr lang="en-GB" sz="1600" dirty="0">
              <a:latin typeface="+mn-lt"/>
            </a:endParaRPr>
          </a:p>
          <a:p>
            <a:pPr marL="0" lvl="1" algn="just">
              <a:defRPr/>
            </a:pPr>
            <a:endParaRPr lang="en-GB" sz="1600" dirty="0">
              <a:latin typeface="+mn-lt"/>
            </a:endParaRPr>
          </a:p>
          <a:p>
            <a:pPr marL="0" lvl="1" algn="just">
              <a:defRPr/>
            </a:pPr>
            <a:endParaRPr lang="en-GB" sz="1600" dirty="0">
              <a:latin typeface="+mn-lt"/>
            </a:endParaRPr>
          </a:p>
          <a:p>
            <a:pPr marL="0" lvl="1">
              <a:defRPr/>
            </a:pPr>
            <a:endParaRPr lang="en-GB" sz="1600" dirty="0">
              <a:latin typeface="+mn-lt"/>
            </a:endParaRPr>
          </a:p>
          <a:p>
            <a:pPr marL="0" lvl="1">
              <a:defRPr/>
            </a:pPr>
            <a:r>
              <a:rPr lang="en-GB" sz="2000" dirty="0">
                <a:solidFill>
                  <a:schemeClr val="accent1"/>
                </a:solidFill>
                <a:latin typeface="+mn-lt"/>
              </a:rPr>
              <a:t>OUTCOME</a:t>
            </a:r>
          </a:p>
          <a:p>
            <a:pPr marL="0" lvl="1"/>
            <a:r>
              <a:rPr lang="en-GB" sz="1600" dirty="0">
                <a:latin typeface="+mn-lt"/>
              </a:rPr>
              <a:t>The airport community is engaged in cooperatively serving the customer, celebrating service quality excellence</a:t>
            </a:r>
          </a:p>
        </p:txBody>
      </p:sp>
      <p:sp>
        <p:nvSpPr>
          <p:cNvPr id="9" name="Arrow: Down 8"/>
          <p:cNvSpPr/>
          <p:nvPr/>
        </p:nvSpPr>
        <p:spPr>
          <a:xfrm>
            <a:off x="583784" y="2533819"/>
            <a:ext cx="656394" cy="569545"/>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25">
              <a:solidFill>
                <a:schemeClr val="accent1"/>
              </a:solidFill>
            </a:endParaRPr>
          </a:p>
        </p:txBody>
      </p:sp>
      <p:sp>
        <p:nvSpPr>
          <p:cNvPr id="10" name="Right Brace 9"/>
          <p:cNvSpPr/>
          <p:nvPr/>
        </p:nvSpPr>
        <p:spPr>
          <a:xfrm>
            <a:off x="3461751" y="1275606"/>
            <a:ext cx="540060" cy="2916324"/>
          </a:xfrm>
          <a:prstGeom prst="rightBrace">
            <a:avLst>
              <a:gd name="adj1" fmla="val 119656"/>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425"/>
          </a:p>
        </p:txBody>
      </p:sp>
      <p:sp>
        <p:nvSpPr>
          <p:cNvPr id="4" name="Rectangle 3"/>
          <p:cNvSpPr/>
          <p:nvPr/>
        </p:nvSpPr>
        <p:spPr>
          <a:xfrm>
            <a:off x="6012160" y="3579862"/>
            <a:ext cx="2114428" cy="1477328"/>
          </a:xfrm>
          <a:prstGeom prst="rect">
            <a:avLst/>
          </a:prstGeom>
        </p:spPr>
        <p:txBody>
          <a:bodyPr wrap="square">
            <a:spAutoFit/>
          </a:bodyPr>
          <a:lstStyle/>
          <a:p>
            <a:pPr marL="0" lvl="1" algn="ctr">
              <a:defRPr/>
            </a:pPr>
            <a:r>
              <a:rPr lang="en-GB" sz="1800" b="1" dirty="0">
                <a:solidFill>
                  <a:schemeClr val="accent1"/>
                </a:solidFill>
              </a:rPr>
              <a:t>ALL STAKEHOLDERS WORKING TOGETHER</a:t>
            </a:r>
          </a:p>
          <a:p>
            <a:pPr marL="0" lvl="1" algn="ctr">
              <a:defRPr/>
            </a:pPr>
            <a:r>
              <a:rPr lang="en-GB" sz="1800" b="1" dirty="0">
                <a:solidFill>
                  <a:schemeClr val="accent1"/>
                </a:solidFill>
              </a:rPr>
              <a:t>“</a:t>
            </a:r>
            <a:r>
              <a:rPr lang="en-GB" sz="1800" b="1" u="sng" dirty="0">
                <a:solidFill>
                  <a:schemeClr val="accent1"/>
                </a:solidFill>
                <a:effectLst>
                  <a:outerShdw blurRad="38100" dist="38100" dir="2700000" algn="tl">
                    <a:srgbClr val="000000">
                      <a:alpha val="43137"/>
                    </a:srgbClr>
                  </a:outerShdw>
                </a:effectLst>
              </a:rPr>
              <a:t>AS ONE</a:t>
            </a:r>
            <a:r>
              <a:rPr lang="en-GB" sz="1800" b="1" dirty="0">
                <a:solidFill>
                  <a:schemeClr val="accent1"/>
                </a:solidFill>
              </a:rPr>
              <a:t>”</a:t>
            </a:r>
            <a:endParaRPr lang="en-GB" dirty="0">
              <a:solidFill>
                <a:schemeClr val="accent1"/>
              </a:solidFill>
            </a:endParaRPr>
          </a:p>
        </p:txBody>
      </p:sp>
    </p:spTree>
    <p:extLst>
      <p:ext uri="{BB962C8B-B14F-4D97-AF65-F5344CB8AC3E}">
        <p14:creationId xmlns:p14="http://schemas.microsoft.com/office/powerpoint/2010/main" val="78128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collabo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71625"/>
            <a:ext cx="9144000" cy="357187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 y="-123478"/>
            <a:ext cx="9144001" cy="5143500"/>
          </a:xfrm>
          <a:prstGeom prst="rect">
            <a:avLst/>
          </a:prstGeom>
          <a:gradFill flip="none" rotWithShape="1">
            <a:gsLst>
              <a:gs pos="50000">
                <a:schemeClr val="bg1">
                  <a:alpha val="0"/>
                </a:schemeClr>
              </a:gs>
              <a:gs pos="63000">
                <a:schemeClr val="bg1">
                  <a:alpha val="87000"/>
                </a:schemeClr>
              </a:gs>
              <a:gs pos="82000">
                <a:schemeClr val="bg1"/>
              </a:gs>
              <a:gs pos="68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rmAutofit/>
          </a:bodyPr>
          <a:lstStyle/>
          <a:p>
            <a:r>
              <a:rPr lang="en-GB" dirty="0"/>
              <a:t>Collaboration</a:t>
            </a:r>
            <a:r>
              <a:rPr lang="en-GB" dirty="0">
                <a:effectLst>
                  <a:outerShdw blurRad="38100" dist="38100" dir="2700000" algn="tl">
                    <a:srgbClr val="000000">
                      <a:alpha val="43137"/>
                    </a:srgbClr>
                  </a:outerShdw>
                </a:effectLst>
              </a:rPr>
              <a:t> “As One” </a:t>
            </a:r>
          </a:p>
        </p:txBody>
      </p:sp>
      <p:sp>
        <p:nvSpPr>
          <p:cNvPr id="3" name="Content Placeholder 2"/>
          <p:cNvSpPr>
            <a:spLocks noGrp="1"/>
          </p:cNvSpPr>
          <p:nvPr>
            <p:ph idx="1"/>
          </p:nvPr>
        </p:nvSpPr>
        <p:spPr/>
        <p:txBody>
          <a:bodyPr/>
          <a:lstStyle/>
          <a:p>
            <a:pPr marL="0" lvl="0" indent="0" algn="just">
              <a:buNone/>
            </a:pPr>
            <a:r>
              <a:rPr lang="en-US" sz="2000" dirty="0"/>
              <a:t>One goes faster, but all together we go further!</a:t>
            </a:r>
            <a:endParaRPr lang="en-GB" sz="2000" dirty="0"/>
          </a:p>
          <a:p>
            <a:pPr lvl="0" algn="just"/>
            <a:endParaRPr lang="en-GB" sz="2000" dirty="0"/>
          </a:p>
          <a:p>
            <a:endParaRPr lang="en-GB" dirty="0"/>
          </a:p>
        </p:txBody>
      </p:sp>
      <p:sp>
        <p:nvSpPr>
          <p:cNvPr id="8" name="Slide Number Placeholder 7"/>
          <p:cNvSpPr>
            <a:spLocks noGrp="1"/>
          </p:cNvSpPr>
          <p:nvPr>
            <p:ph type="sldNum" sz="quarter" idx="12"/>
          </p:nvPr>
        </p:nvSpPr>
        <p:spPr/>
        <p:txBody>
          <a:bodyPr/>
          <a:lstStyle/>
          <a:p>
            <a:fld id="{D1DCE307-F281-4CD7-9EA8-E436A107F4DE}" type="slidenum">
              <a:rPr lang="en-GB" smtClean="0"/>
              <a:t>18</a:t>
            </a:fld>
            <a:endParaRPr lang="en-GB" dirty="0"/>
          </a:p>
        </p:txBody>
      </p:sp>
    </p:spTree>
    <p:extLst>
      <p:ext uri="{BB962C8B-B14F-4D97-AF65-F5344CB8AC3E}">
        <p14:creationId xmlns:p14="http://schemas.microsoft.com/office/powerpoint/2010/main" val="145308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working togeth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65536" y="992346"/>
            <a:ext cx="6869792" cy="414337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 y="0"/>
            <a:ext cx="9144001" cy="5143500"/>
          </a:xfrm>
          <a:prstGeom prst="rect">
            <a:avLst/>
          </a:prstGeom>
          <a:gradFill flip="none" rotWithShape="1">
            <a:gsLst>
              <a:gs pos="55000">
                <a:schemeClr val="bg1">
                  <a:alpha val="0"/>
                </a:schemeClr>
              </a:gs>
              <a:gs pos="74000">
                <a:schemeClr val="bg1">
                  <a:alpha val="87000"/>
                </a:schemeClr>
              </a:gs>
              <a:gs pos="83000">
                <a:schemeClr val="bg1"/>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Subtitle 2"/>
          <p:cNvSpPr txBox="1">
            <a:spLocks/>
          </p:cNvSpPr>
          <p:nvPr/>
        </p:nvSpPr>
        <p:spPr>
          <a:xfrm>
            <a:off x="1493658" y="2409733"/>
            <a:ext cx="1404156" cy="408848"/>
          </a:xfrm>
          <a:prstGeom prst="rect">
            <a:avLst/>
          </a:prstGeom>
          <a:solidFill>
            <a:schemeClr val="lt1"/>
          </a:solidFill>
          <a:ln>
            <a:noFill/>
          </a:ln>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1050" b="1" i="1" dirty="0"/>
          </a:p>
        </p:txBody>
      </p:sp>
      <p:sp>
        <p:nvSpPr>
          <p:cNvPr id="2" name="Title 1"/>
          <p:cNvSpPr>
            <a:spLocks noGrp="1"/>
          </p:cNvSpPr>
          <p:nvPr>
            <p:ph type="title"/>
          </p:nvPr>
        </p:nvSpPr>
        <p:spPr/>
        <p:txBody>
          <a:bodyPr>
            <a:normAutofit/>
          </a:bodyPr>
          <a:lstStyle/>
          <a:p>
            <a:r>
              <a:rPr lang="en-GB" dirty="0"/>
              <a:t>Use a variety of tool to reach and motivate </a:t>
            </a:r>
          </a:p>
        </p:txBody>
      </p:sp>
      <p:sp>
        <p:nvSpPr>
          <p:cNvPr id="3" name="Content Placeholder 2"/>
          <p:cNvSpPr>
            <a:spLocks noGrp="1"/>
          </p:cNvSpPr>
          <p:nvPr>
            <p:ph idx="1"/>
          </p:nvPr>
        </p:nvSpPr>
        <p:spPr>
          <a:xfrm>
            <a:off x="306279" y="1200151"/>
            <a:ext cx="6281945" cy="3394472"/>
          </a:xfrm>
        </p:spPr>
        <p:txBody>
          <a:bodyPr/>
          <a:lstStyle/>
          <a:p>
            <a:pPr lvl="0">
              <a:spcBef>
                <a:spcPts val="1200"/>
              </a:spcBef>
              <a:spcAft>
                <a:spcPts val="1200"/>
              </a:spcAft>
            </a:pPr>
            <a:r>
              <a:rPr lang="en-US" dirty="0"/>
              <a:t>Cross Functional Working Groups to </a:t>
            </a:r>
            <a:r>
              <a:rPr lang="en-US" sz="1800" dirty="0"/>
              <a:t>d</a:t>
            </a:r>
            <a:r>
              <a:rPr lang="en-US" dirty="0"/>
              <a:t>raw on the collective experience and perspectives  </a:t>
            </a:r>
          </a:p>
          <a:p>
            <a:pPr lvl="0">
              <a:spcBef>
                <a:spcPts val="1200"/>
              </a:spcBef>
              <a:spcAft>
                <a:spcPts val="1200"/>
              </a:spcAft>
            </a:pPr>
            <a:r>
              <a:rPr lang="en-US" dirty="0"/>
              <a:t>Develop accountability for each part of the passenger journey</a:t>
            </a:r>
          </a:p>
          <a:p>
            <a:pPr lvl="0">
              <a:spcBef>
                <a:spcPts val="1200"/>
              </a:spcBef>
              <a:spcAft>
                <a:spcPts val="1200"/>
              </a:spcAft>
            </a:pPr>
            <a:r>
              <a:rPr lang="en-US" dirty="0"/>
              <a:t>Establish a Customer Care Forum to share best practices </a:t>
            </a:r>
          </a:p>
        </p:txBody>
      </p:sp>
      <p:sp>
        <p:nvSpPr>
          <p:cNvPr id="8" name="Slide Number Placeholder 7"/>
          <p:cNvSpPr>
            <a:spLocks noGrp="1"/>
          </p:cNvSpPr>
          <p:nvPr>
            <p:ph type="sldNum" sz="quarter" idx="12"/>
          </p:nvPr>
        </p:nvSpPr>
        <p:spPr/>
        <p:txBody>
          <a:bodyPr/>
          <a:lstStyle/>
          <a:p>
            <a:fld id="{D1DCE307-F281-4CD7-9EA8-E436A107F4DE}" type="slidenum">
              <a:rPr lang="en-GB" smtClean="0"/>
              <a:t>19</a:t>
            </a:fld>
            <a:endParaRPr lang="en-GB" dirty="0"/>
          </a:p>
        </p:txBody>
      </p:sp>
      <p:sp>
        <p:nvSpPr>
          <p:cNvPr id="11" name="Content Placeholder 2"/>
          <p:cNvSpPr txBox="1">
            <a:spLocks/>
          </p:cNvSpPr>
          <p:nvPr/>
        </p:nvSpPr>
        <p:spPr>
          <a:xfrm>
            <a:off x="369233" y="3751730"/>
            <a:ext cx="5489857" cy="870745"/>
          </a:xfrm>
          <a:prstGeom prst="rect">
            <a:avLst/>
          </a:prstGeom>
        </p:spPr>
        <p:txBody>
          <a:bodyPr vert="horz" lIns="104287" tIns="52144" rIns="104287" bIns="52144" rtlCol="0">
            <a:normAutofit/>
          </a:bodyPr>
          <a:lstStyle>
            <a:lvl1pPr marL="265972" indent="-265972" algn="l" defTabSz="709258" rtl="0" eaLnBrk="1" latinLnBrk="0" hangingPunct="1">
              <a:spcBef>
                <a:spcPct val="20000"/>
              </a:spcBef>
              <a:buFont typeface="Wingdings" panose="05000000000000000000" pitchFamily="2" charset="2"/>
              <a:buChar char="§"/>
              <a:defRPr sz="1500" kern="1200">
                <a:solidFill>
                  <a:schemeClr val="accent6">
                    <a:lumMod val="50000"/>
                  </a:schemeClr>
                </a:solidFill>
                <a:latin typeface="+mn-lt"/>
                <a:ea typeface="+mn-ea"/>
                <a:cs typeface="+mn-cs"/>
              </a:defRPr>
            </a:lvl1pPr>
            <a:lvl2pPr marL="576272" indent="-221643" algn="l" defTabSz="709258"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2pPr>
            <a:lvl3pPr marL="886573" indent="-177314" algn="l" defTabSz="709258" rtl="0" eaLnBrk="1" latinLnBrk="0" hangingPunct="1">
              <a:spcBef>
                <a:spcPct val="20000"/>
              </a:spcBef>
              <a:buFont typeface="Arial" panose="020B0604020202020204" pitchFamily="34" charset="0"/>
              <a:buChar char="•"/>
              <a:defRPr sz="1200" kern="1200">
                <a:solidFill>
                  <a:schemeClr val="accent6">
                    <a:lumMod val="50000"/>
                  </a:schemeClr>
                </a:solidFill>
                <a:latin typeface="+mn-lt"/>
                <a:ea typeface="+mn-ea"/>
                <a:cs typeface="+mn-cs"/>
              </a:defRPr>
            </a:lvl3pPr>
            <a:lvl4pPr marL="1241201" indent="-177314" algn="l" defTabSz="709258" rtl="0" eaLnBrk="1" latinLnBrk="0" hangingPunct="1">
              <a:spcBef>
                <a:spcPct val="20000"/>
              </a:spcBef>
              <a:buFont typeface="Arial" panose="020B0604020202020204" pitchFamily="34" charset="0"/>
              <a:buChar char="–"/>
              <a:defRPr sz="1050" kern="1200">
                <a:solidFill>
                  <a:schemeClr val="accent6">
                    <a:lumMod val="50000"/>
                  </a:schemeClr>
                </a:solidFill>
                <a:latin typeface="+mn-lt"/>
                <a:ea typeface="+mn-ea"/>
                <a:cs typeface="+mn-cs"/>
              </a:defRPr>
            </a:lvl4pPr>
            <a:lvl5pPr marL="1595831" indent="-177314" algn="l" defTabSz="709258" rtl="0" eaLnBrk="1" latinLnBrk="0" hangingPunct="1">
              <a:spcBef>
                <a:spcPct val="20000"/>
              </a:spcBef>
              <a:buFont typeface="Arial" panose="020B0604020202020204" pitchFamily="34" charset="0"/>
              <a:buChar char="»"/>
              <a:defRPr sz="1050" kern="1200">
                <a:solidFill>
                  <a:schemeClr val="accent6">
                    <a:lumMod val="50000"/>
                  </a:schemeClr>
                </a:solidFill>
                <a:latin typeface="+mn-lt"/>
                <a:ea typeface="+mn-ea"/>
                <a:cs typeface="+mn-cs"/>
              </a:defRPr>
            </a:lvl5pPr>
            <a:lvl6pPr marL="1950460" indent="-177314" algn="l" defTabSz="709258" rtl="0" eaLnBrk="1" latinLnBrk="0" hangingPunct="1">
              <a:spcBef>
                <a:spcPct val="20000"/>
              </a:spcBef>
              <a:buFont typeface="Arial" panose="020B0604020202020204" pitchFamily="34" charset="0"/>
              <a:buChar char="•"/>
              <a:defRPr sz="1565" kern="1200">
                <a:solidFill>
                  <a:schemeClr val="tx1"/>
                </a:solidFill>
                <a:latin typeface="+mn-lt"/>
                <a:ea typeface="+mn-ea"/>
                <a:cs typeface="+mn-cs"/>
              </a:defRPr>
            </a:lvl6pPr>
            <a:lvl7pPr marL="2305089" indent="-177314" algn="l" defTabSz="709258" rtl="0" eaLnBrk="1" latinLnBrk="0" hangingPunct="1">
              <a:spcBef>
                <a:spcPct val="20000"/>
              </a:spcBef>
              <a:buFont typeface="Arial" panose="020B0604020202020204" pitchFamily="34" charset="0"/>
              <a:buChar char="•"/>
              <a:defRPr sz="1565" kern="1200">
                <a:solidFill>
                  <a:schemeClr val="tx1"/>
                </a:solidFill>
                <a:latin typeface="+mn-lt"/>
                <a:ea typeface="+mn-ea"/>
                <a:cs typeface="+mn-cs"/>
              </a:defRPr>
            </a:lvl7pPr>
            <a:lvl8pPr marL="2659718" indent="-177314" algn="l" defTabSz="709258" rtl="0" eaLnBrk="1" latinLnBrk="0" hangingPunct="1">
              <a:spcBef>
                <a:spcPct val="20000"/>
              </a:spcBef>
              <a:buFont typeface="Arial" panose="020B0604020202020204" pitchFamily="34" charset="0"/>
              <a:buChar char="•"/>
              <a:defRPr sz="1565" kern="1200">
                <a:solidFill>
                  <a:schemeClr val="tx1"/>
                </a:solidFill>
                <a:latin typeface="+mn-lt"/>
                <a:ea typeface="+mn-ea"/>
                <a:cs typeface="+mn-cs"/>
              </a:defRPr>
            </a:lvl8pPr>
            <a:lvl9pPr marL="3014347" indent="-177314" algn="l" defTabSz="709258" rtl="0" eaLnBrk="1" latinLnBrk="0" hangingPunct="1">
              <a:spcBef>
                <a:spcPct val="20000"/>
              </a:spcBef>
              <a:buFont typeface="Arial" panose="020B0604020202020204" pitchFamily="34" charset="0"/>
              <a:buChar char="•"/>
              <a:defRPr sz="1565" kern="1200">
                <a:solidFill>
                  <a:schemeClr val="tx1"/>
                </a:solidFill>
                <a:latin typeface="+mn-lt"/>
                <a:ea typeface="+mn-ea"/>
                <a:cs typeface="+mn-cs"/>
              </a:defRPr>
            </a:lvl9pPr>
          </a:lstStyle>
          <a:p>
            <a:pPr marL="0" indent="0" algn="just" fontAlgn="auto">
              <a:spcAft>
                <a:spcPts val="0"/>
              </a:spcAft>
              <a:buFont typeface="Wingdings" panose="05000000000000000000" pitchFamily="2" charset="2"/>
              <a:buNone/>
            </a:pPr>
            <a:r>
              <a:rPr lang="en-US" sz="2000" b="1" dirty="0"/>
              <a:t>One goes faster, but all together we go further!</a:t>
            </a:r>
            <a:endParaRPr lang="en-GB" sz="2000" b="1" dirty="0"/>
          </a:p>
          <a:p>
            <a:pPr algn="just" fontAlgn="auto">
              <a:spcAft>
                <a:spcPts val="0"/>
              </a:spcAft>
            </a:pPr>
            <a:endParaRPr lang="en-GB" sz="2000" dirty="0"/>
          </a:p>
          <a:p>
            <a:pPr fontAlgn="auto">
              <a:spcAft>
                <a:spcPts val="0"/>
              </a:spcAft>
            </a:pPr>
            <a:endParaRPr lang="en-GB" dirty="0"/>
          </a:p>
        </p:txBody>
      </p:sp>
    </p:spTree>
    <p:extLst>
      <p:ext uri="{BB962C8B-B14F-4D97-AF65-F5344CB8AC3E}">
        <p14:creationId xmlns:p14="http://schemas.microsoft.com/office/powerpoint/2010/main" val="307230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Safety Systems – Results YTD</a:t>
            </a:r>
          </a:p>
        </p:txBody>
      </p:sp>
      <p:sp>
        <p:nvSpPr>
          <p:cNvPr id="6" name="Slide Number Placeholder 5"/>
          <p:cNvSpPr>
            <a:spLocks noGrp="1"/>
          </p:cNvSpPr>
          <p:nvPr>
            <p:ph type="sldNum" sz="quarter" idx="12"/>
          </p:nvPr>
        </p:nvSpPr>
        <p:spPr/>
        <p:txBody>
          <a:bodyPr/>
          <a:lstStyle/>
          <a:p>
            <a:fld id="{237EED84-ADE4-4D41-AF9D-64F0C06732DF}" type="slidenum">
              <a:rPr lang="en-GB" smtClean="0"/>
              <a:t>2</a:t>
            </a:fld>
            <a:endParaRPr lang="en-GB"/>
          </a:p>
        </p:txBody>
      </p:sp>
      <p:grpSp>
        <p:nvGrpSpPr>
          <p:cNvPr id="41" name="Group 40"/>
          <p:cNvGrpSpPr/>
          <p:nvPr/>
        </p:nvGrpSpPr>
        <p:grpSpPr>
          <a:xfrm>
            <a:off x="100768" y="1225497"/>
            <a:ext cx="2148974" cy="2048331"/>
            <a:chOff x="533400" y="1580677"/>
            <a:chExt cx="4343400" cy="4343400"/>
          </a:xfrm>
        </p:grpSpPr>
        <p:grpSp>
          <p:nvGrpSpPr>
            <p:cNvPr id="40" name="Group 39"/>
            <p:cNvGrpSpPr/>
            <p:nvPr/>
          </p:nvGrpSpPr>
          <p:grpSpPr>
            <a:xfrm>
              <a:off x="533400" y="1580677"/>
              <a:ext cx="4343400" cy="4343400"/>
              <a:chOff x="533400" y="1580677"/>
              <a:chExt cx="4343400" cy="4343400"/>
            </a:xfrm>
          </p:grpSpPr>
          <p:sp>
            <p:nvSpPr>
              <p:cNvPr id="10" name="Oval 9"/>
              <p:cNvSpPr/>
              <p:nvPr/>
            </p:nvSpPr>
            <p:spPr>
              <a:xfrm>
                <a:off x="641995" y="1689272"/>
                <a:ext cx="4126211" cy="41262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1" name="Oval 5"/>
              <p:cNvSpPr/>
              <p:nvPr/>
            </p:nvSpPr>
            <p:spPr>
              <a:xfrm>
                <a:off x="740827" y="3799270"/>
                <a:ext cx="1351144" cy="932522"/>
              </a:xfrm>
              <a:custGeom>
                <a:avLst/>
                <a:gdLst/>
                <a:ahLst/>
                <a:cxnLst/>
                <a:rect l="l" t="t" r="r" b="b"/>
                <a:pathLst>
                  <a:path w="1351144" h="932522">
                    <a:moveTo>
                      <a:pt x="1228655" y="0"/>
                    </a:moveTo>
                    <a:cubicBezTo>
                      <a:pt x="1233187" y="140392"/>
                      <a:pt x="1277852" y="270704"/>
                      <a:pt x="1351144" y="380485"/>
                    </a:cubicBezTo>
                    <a:lnTo>
                      <a:pt x="249148" y="932522"/>
                    </a:lnTo>
                    <a:cubicBezTo>
                      <a:pt x="103286" y="673780"/>
                      <a:pt x="14647" y="378736"/>
                      <a:pt x="0" y="64391"/>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2" name="Oval 5"/>
              <p:cNvSpPr/>
              <p:nvPr/>
            </p:nvSpPr>
            <p:spPr>
              <a:xfrm rot="1425402">
                <a:off x="603139" y="3220414"/>
                <a:ext cx="1338766" cy="831992"/>
              </a:xfrm>
              <a:custGeom>
                <a:avLst/>
                <a:gdLst/>
                <a:ahLst/>
                <a:cxnLst/>
                <a:rect l="l" t="t" r="r" b="b"/>
                <a:pathLst>
                  <a:path w="1338766" h="831992">
                    <a:moveTo>
                      <a:pt x="0" y="80549"/>
                    </a:moveTo>
                    <a:lnTo>
                      <a:pt x="1226739" y="0"/>
                    </a:lnTo>
                    <a:cubicBezTo>
                      <a:pt x="1244245" y="102076"/>
                      <a:pt x="1283312" y="196892"/>
                      <a:pt x="1338766" y="279955"/>
                    </a:cubicBezTo>
                    <a:lnTo>
                      <a:pt x="236770" y="831992"/>
                    </a:lnTo>
                    <a:cubicBezTo>
                      <a:pt x="109158" y="605624"/>
                      <a:pt x="25346" y="351470"/>
                      <a:pt x="0" y="80549"/>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3" name="Oval 5"/>
              <p:cNvSpPr/>
              <p:nvPr/>
            </p:nvSpPr>
            <p:spPr>
              <a:xfrm rot="2801177">
                <a:off x="740159" y="2657597"/>
                <a:ext cx="1338766" cy="831992"/>
              </a:xfrm>
              <a:custGeom>
                <a:avLst/>
                <a:gdLst/>
                <a:ahLst/>
                <a:cxnLst/>
                <a:rect l="l" t="t" r="r" b="b"/>
                <a:pathLst>
                  <a:path w="1338766" h="831992">
                    <a:moveTo>
                      <a:pt x="0" y="80549"/>
                    </a:moveTo>
                    <a:lnTo>
                      <a:pt x="1226739" y="0"/>
                    </a:lnTo>
                    <a:cubicBezTo>
                      <a:pt x="1244245" y="102076"/>
                      <a:pt x="1283312" y="196892"/>
                      <a:pt x="1338766" y="279955"/>
                    </a:cubicBezTo>
                    <a:lnTo>
                      <a:pt x="236770" y="831992"/>
                    </a:lnTo>
                    <a:cubicBezTo>
                      <a:pt x="109158" y="605624"/>
                      <a:pt x="25346" y="351470"/>
                      <a:pt x="0" y="80549"/>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4" name="Oval 5"/>
              <p:cNvSpPr/>
              <p:nvPr/>
            </p:nvSpPr>
            <p:spPr>
              <a:xfrm rot="4200000">
                <a:off x="1084012" y="2169147"/>
                <a:ext cx="1338766" cy="862696"/>
              </a:xfrm>
              <a:custGeom>
                <a:avLst/>
                <a:gdLst/>
                <a:ahLst/>
                <a:cxnLst/>
                <a:rect l="l" t="t" r="r" b="b"/>
                <a:pathLst>
                  <a:path w="1338766" h="831992">
                    <a:moveTo>
                      <a:pt x="0" y="80549"/>
                    </a:moveTo>
                    <a:lnTo>
                      <a:pt x="1226739" y="0"/>
                    </a:lnTo>
                    <a:cubicBezTo>
                      <a:pt x="1244245" y="102076"/>
                      <a:pt x="1283312" y="196892"/>
                      <a:pt x="1338766" y="279955"/>
                    </a:cubicBezTo>
                    <a:lnTo>
                      <a:pt x="236770" y="831992"/>
                    </a:lnTo>
                    <a:cubicBezTo>
                      <a:pt x="109158" y="605624"/>
                      <a:pt x="25346" y="351470"/>
                      <a:pt x="0" y="80549"/>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5" name="Oval 5"/>
              <p:cNvSpPr/>
              <p:nvPr/>
            </p:nvSpPr>
            <p:spPr>
              <a:xfrm rot="5629484">
                <a:off x="1610606" y="1866045"/>
                <a:ext cx="1338766" cy="868680"/>
              </a:xfrm>
              <a:custGeom>
                <a:avLst/>
                <a:gdLst/>
                <a:ahLst/>
                <a:cxnLst/>
                <a:rect l="l" t="t" r="r" b="b"/>
                <a:pathLst>
                  <a:path w="1338766" h="831992">
                    <a:moveTo>
                      <a:pt x="0" y="80549"/>
                    </a:moveTo>
                    <a:lnTo>
                      <a:pt x="1226739" y="0"/>
                    </a:lnTo>
                    <a:cubicBezTo>
                      <a:pt x="1244245" y="102076"/>
                      <a:pt x="1283312" y="196892"/>
                      <a:pt x="1338766" y="279955"/>
                    </a:cubicBezTo>
                    <a:lnTo>
                      <a:pt x="236770" y="831992"/>
                    </a:lnTo>
                    <a:cubicBezTo>
                      <a:pt x="109158" y="605624"/>
                      <a:pt x="25346" y="351470"/>
                      <a:pt x="0" y="80549"/>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6" name="Oval 5"/>
              <p:cNvSpPr/>
              <p:nvPr/>
            </p:nvSpPr>
            <p:spPr>
              <a:xfrm rot="6994121">
                <a:off x="2230730" y="1816114"/>
                <a:ext cx="1305842" cy="868680"/>
              </a:xfrm>
              <a:custGeom>
                <a:avLst/>
                <a:gdLst/>
                <a:ahLst/>
                <a:cxnLst/>
                <a:rect l="l" t="t" r="r" b="b"/>
                <a:pathLst>
                  <a:path w="1305842" h="839319">
                    <a:moveTo>
                      <a:pt x="1228655" y="0"/>
                    </a:moveTo>
                    <a:cubicBezTo>
                      <a:pt x="1232148" y="108204"/>
                      <a:pt x="1259481" y="210420"/>
                      <a:pt x="1305842" y="301634"/>
                    </a:cubicBezTo>
                    <a:lnTo>
                      <a:pt x="203426" y="839319"/>
                    </a:lnTo>
                    <a:cubicBezTo>
                      <a:pt x="83656" y="604842"/>
                      <a:pt x="12942" y="342151"/>
                      <a:pt x="0" y="64391"/>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7" name="Oval 5"/>
              <p:cNvSpPr/>
              <p:nvPr/>
            </p:nvSpPr>
            <p:spPr>
              <a:xfrm rot="8400000">
                <a:off x="2816554" y="2005801"/>
                <a:ext cx="1305842" cy="868680"/>
              </a:xfrm>
              <a:custGeom>
                <a:avLst/>
                <a:gdLst/>
                <a:ahLst/>
                <a:cxnLst/>
                <a:rect l="l" t="t" r="r" b="b"/>
                <a:pathLst>
                  <a:path w="1305842" h="839319">
                    <a:moveTo>
                      <a:pt x="1228655" y="0"/>
                    </a:moveTo>
                    <a:cubicBezTo>
                      <a:pt x="1232148" y="108204"/>
                      <a:pt x="1259481" y="210420"/>
                      <a:pt x="1305842" y="301634"/>
                    </a:cubicBezTo>
                    <a:lnTo>
                      <a:pt x="203426" y="839319"/>
                    </a:lnTo>
                    <a:cubicBezTo>
                      <a:pt x="83656" y="604842"/>
                      <a:pt x="12942" y="342151"/>
                      <a:pt x="0" y="64391"/>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8" name="Oval 5"/>
              <p:cNvSpPr/>
              <p:nvPr/>
            </p:nvSpPr>
            <p:spPr>
              <a:xfrm rot="9799445">
                <a:off x="3263967" y="2418135"/>
                <a:ext cx="1305842" cy="868680"/>
              </a:xfrm>
              <a:custGeom>
                <a:avLst/>
                <a:gdLst/>
                <a:ahLst/>
                <a:cxnLst/>
                <a:rect l="l" t="t" r="r" b="b"/>
                <a:pathLst>
                  <a:path w="1305842" h="839319">
                    <a:moveTo>
                      <a:pt x="1228655" y="0"/>
                    </a:moveTo>
                    <a:cubicBezTo>
                      <a:pt x="1232148" y="108204"/>
                      <a:pt x="1259481" y="210420"/>
                      <a:pt x="1305842" y="301634"/>
                    </a:cubicBezTo>
                    <a:lnTo>
                      <a:pt x="203426" y="839319"/>
                    </a:lnTo>
                    <a:cubicBezTo>
                      <a:pt x="83656" y="604842"/>
                      <a:pt x="12942" y="342151"/>
                      <a:pt x="0" y="64391"/>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9" name="Oval 5"/>
              <p:cNvSpPr/>
              <p:nvPr/>
            </p:nvSpPr>
            <p:spPr>
              <a:xfrm rot="11200835">
                <a:off x="3503505" y="2986306"/>
                <a:ext cx="1305842" cy="868680"/>
              </a:xfrm>
              <a:custGeom>
                <a:avLst/>
                <a:gdLst/>
                <a:ahLst/>
                <a:cxnLst/>
                <a:rect l="l" t="t" r="r" b="b"/>
                <a:pathLst>
                  <a:path w="1305842" h="839319">
                    <a:moveTo>
                      <a:pt x="1228655" y="0"/>
                    </a:moveTo>
                    <a:cubicBezTo>
                      <a:pt x="1232148" y="108204"/>
                      <a:pt x="1259481" y="210420"/>
                      <a:pt x="1305842" y="301634"/>
                    </a:cubicBezTo>
                    <a:lnTo>
                      <a:pt x="203426" y="839319"/>
                    </a:lnTo>
                    <a:cubicBezTo>
                      <a:pt x="83656" y="604842"/>
                      <a:pt x="12942" y="342151"/>
                      <a:pt x="0" y="64391"/>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20" name="Oval 5"/>
              <p:cNvSpPr/>
              <p:nvPr/>
            </p:nvSpPr>
            <p:spPr>
              <a:xfrm rot="12660000">
                <a:off x="3472487" y="3600560"/>
                <a:ext cx="1321958" cy="879401"/>
              </a:xfrm>
              <a:custGeom>
                <a:avLst/>
                <a:gdLst/>
                <a:ahLst/>
                <a:cxnLst/>
                <a:rect l="l" t="t" r="r" b="b"/>
                <a:pathLst>
                  <a:path w="1305842" h="839319">
                    <a:moveTo>
                      <a:pt x="1228655" y="0"/>
                    </a:moveTo>
                    <a:cubicBezTo>
                      <a:pt x="1232148" y="108204"/>
                      <a:pt x="1259481" y="210420"/>
                      <a:pt x="1305842" y="301634"/>
                    </a:cubicBezTo>
                    <a:lnTo>
                      <a:pt x="203426" y="839319"/>
                    </a:lnTo>
                    <a:cubicBezTo>
                      <a:pt x="83656" y="604842"/>
                      <a:pt x="12942" y="342151"/>
                      <a:pt x="0" y="64391"/>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21" name="Oval 3"/>
              <p:cNvSpPr/>
              <p:nvPr/>
            </p:nvSpPr>
            <p:spPr>
              <a:xfrm>
                <a:off x="533400" y="1580677"/>
                <a:ext cx="4343400" cy="4343400"/>
              </a:xfrm>
              <a:custGeom>
                <a:avLst/>
                <a:gdLst/>
                <a:ahLst/>
                <a:cxnLst/>
                <a:rect l="l" t="t" r="r" b="b"/>
                <a:pathLst>
                  <a:path w="4343400" h="4343400">
                    <a:moveTo>
                      <a:pt x="2171700" y="381001"/>
                    </a:moveTo>
                    <a:cubicBezTo>
                      <a:pt x="1182724" y="381001"/>
                      <a:pt x="381000" y="1182725"/>
                      <a:pt x="381000" y="2171701"/>
                    </a:cubicBezTo>
                    <a:cubicBezTo>
                      <a:pt x="381000" y="2456642"/>
                      <a:pt x="447552" y="2726039"/>
                      <a:pt x="567765" y="2964302"/>
                    </a:cubicBezTo>
                    <a:lnTo>
                      <a:pt x="1184110" y="2665054"/>
                    </a:lnTo>
                    <a:cubicBezTo>
                      <a:pt x="1108663" y="2516955"/>
                      <a:pt x="1066800" y="2349217"/>
                      <a:pt x="1066800" y="2171701"/>
                    </a:cubicBezTo>
                    <a:cubicBezTo>
                      <a:pt x="1066800" y="1561482"/>
                      <a:pt x="1561481" y="1066801"/>
                      <a:pt x="2171700" y="1066801"/>
                    </a:cubicBezTo>
                    <a:cubicBezTo>
                      <a:pt x="2781919" y="1066801"/>
                      <a:pt x="3276600" y="1561482"/>
                      <a:pt x="3276600" y="2171701"/>
                    </a:cubicBezTo>
                    <a:cubicBezTo>
                      <a:pt x="3276600" y="2347849"/>
                      <a:pt x="3235380" y="2514369"/>
                      <a:pt x="3160956" y="2661594"/>
                    </a:cubicBezTo>
                    <a:lnTo>
                      <a:pt x="3777301" y="2960843"/>
                    </a:lnTo>
                    <a:cubicBezTo>
                      <a:pt x="3896485" y="2723452"/>
                      <a:pt x="3962400" y="2455274"/>
                      <a:pt x="3962400" y="2171701"/>
                    </a:cubicBezTo>
                    <a:cubicBezTo>
                      <a:pt x="3962400" y="1182725"/>
                      <a:pt x="3160676" y="381001"/>
                      <a:pt x="2171700" y="381001"/>
                    </a:cubicBezTo>
                    <a:close/>
                    <a:moveTo>
                      <a:pt x="2171700" y="0"/>
                    </a:moveTo>
                    <a:cubicBezTo>
                      <a:pt x="3371097" y="0"/>
                      <a:pt x="4343400" y="972303"/>
                      <a:pt x="4343400" y="2171700"/>
                    </a:cubicBezTo>
                    <a:cubicBezTo>
                      <a:pt x="4343400" y="3371097"/>
                      <a:pt x="3371097" y="4343400"/>
                      <a:pt x="2171700" y="4343400"/>
                    </a:cubicBezTo>
                    <a:cubicBezTo>
                      <a:pt x="972303" y="4343400"/>
                      <a:pt x="0" y="3371097"/>
                      <a:pt x="0" y="2171700"/>
                    </a:cubicBezTo>
                    <a:cubicBezTo>
                      <a:pt x="0" y="972303"/>
                      <a:pt x="972303" y="0"/>
                      <a:pt x="2171700" y="0"/>
                    </a:cubicBezTo>
                    <a:close/>
                  </a:path>
                </a:pathLst>
              </a:custGeom>
              <a:gradFill flip="none" rotWithShape="1">
                <a:gsLst>
                  <a:gs pos="100000">
                    <a:schemeClr val="bg1">
                      <a:lumMod val="85000"/>
                    </a:schemeClr>
                  </a:gs>
                  <a:gs pos="0">
                    <a:schemeClr val="bg1"/>
                  </a:gs>
                </a:gsLst>
                <a:path path="circle">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dirty="0"/>
              </a:p>
            </p:txBody>
          </p:sp>
          <p:sp>
            <p:nvSpPr>
              <p:cNvPr id="22" name="Oval 21"/>
              <p:cNvSpPr/>
              <p:nvPr/>
            </p:nvSpPr>
            <p:spPr>
              <a:xfrm>
                <a:off x="784860" y="1832137"/>
                <a:ext cx="3840480" cy="384048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23" name="TextBox 22"/>
              <p:cNvSpPr txBox="1"/>
              <p:nvPr/>
            </p:nvSpPr>
            <p:spPr>
              <a:xfrm>
                <a:off x="1702789" y="4080865"/>
                <a:ext cx="525515" cy="538418"/>
              </a:xfrm>
              <a:prstGeom prst="rect">
                <a:avLst/>
              </a:prstGeom>
              <a:noFill/>
            </p:spPr>
            <p:txBody>
              <a:bodyPr wrap="none" rtlCol="0" anchor="b">
                <a:spAutoFit/>
              </a:bodyPr>
              <a:lstStyle/>
              <a:p>
                <a:r>
                  <a:rPr lang="en-US" sz="1050" dirty="0">
                    <a:solidFill>
                      <a:schemeClr val="tx1">
                        <a:lumMod val="65000"/>
                        <a:lumOff val="35000"/>
                      </a:schemeClr>
                    </a:solidFill>
                  </a:rPr>
                  <a:t>0</a:t>
                </a:r>
              </a:p>
            </p:txBody>
          </p:sp>
          <p:sp>
            <p:nvSpPr>
              <p:cNvPr id="24" name="TextBox 23"/>
              <p:cNvSpPr txBox="1"/>
              <p:nvPr/>
            </p:nvSpPr>
            <p:spPr>
              <a:xfrm>
                <a:off x="1493685" y="3653026"/>
                <a:ext cx="677789" cy="538418"/>
              </a:xfrm>
              <a:prstGeom prst="rect">
                <a:avLst/>
              </a:prstGeom>
              <a:noFill/>
            </p:spPr>
            <p:txBody>
              <a:bodyPr wrap="none" rtlCol="0" anchor="b">
                <a:spAutoFit/>
              </a:bodyPr>
              <a:lstStyle/>
              <a:p>
                <a:r>
                  <a:rPr lang="en-US" sz="1050" dirty="0">
                    <a:solidFill>
                      <a:schemeClr val="tx1">
                        <a:lumMod val="65000"/>
                        <a:lumOff val="35000"/>
                      </a:schemeClr>
                    </a:solidFill>
                  </a:rPr>
                  <a:t>10</a:t>
                </a:r>
              </a:p>
            </p:txBody>
          </p:sp>
          <p:sp>
            <p:nvSpPr>
              <p:cNvPr id="25" name="TextBox 24"/>
              <p:cNvSpPr txBox="1"/>
              <p:nvPr/>
            </p:nvSpPr>
            <p:spPr>
              <a:xfrm>
                <a:off x="1526800" y="3268907"/>
                <a:ext cx="677789" cy="538418"/>
              </a:xfrm>
              <a:prstGeom prst="rect">
                <a:avLst/>
              </a:prstGeom>
              <a:noFill/>
            </p:spPr>
            <p:txBody>
              <a:bodyPr wrap="none" rtlCol="0" anchor="b">
                <a:spAutoFit/>
              </a:bodyPr>
              <a:lstStyle/>
              <a:p>
                <a:r>
                  <a:rPr lang="en-US" sz="1050" dirty="0">
                    <a:solidFill>
                      <a:schemeClr val="tx1">
                        <a:lumMod val="65000"/>
                        <a:lumOff val="35000"/>
                      </a:schemeClr>
                    </a:solidFill>
                  </a:rPr>
                  <a:t>20</a:t>
                </a:r>
              </a:p>
            </p:txBody>
          </p:sp>
          <p:sp>
            <p:nvSpPr>
              <p:cNvPr id="26" name="TextBox 25"/>
              <p:cNvSpPr txBox="1"/>
              <p:nvPr/>
            </p:nvSpPr>
            <p:spPr>
              <a:xfrm>
                <a:off x="1710100" y="2897838"/>
                <a:ext cx="677789" cy="538418"/>
              </a:xfrm>
              <a:prstGeom prst="rect">
                <a:avLst/>
              </a:prstGeom>
              <a:noFill/>
            </p:spPr>
            <p:txBody>
              <a:bodyPr wrap="none" rtlCol="0" anchor="b">
                <a:spAutoFit/>
              </a:bodyPr>
              <a:lstStyle/>
              <a:p>
                <a:r>
                  <a:rPr lang="en-US" sz="1050" dirty="0">
                    <a:solidFill>
                      <a:schemeClr val="tx1">
                        <a:lumMod val="65000"/>
                        <a:lumOff val="35000"/>
                      </a:schemeClr>
                    </a:solidFill>
                  </a:rPr>
                  <a:t>30</a:t>
                </a:r>
              </a:p>
            </p:txBody>
          </p:sp>
          <p:sp>
            <p:nvSpPr>
              <p:cNvPr id="27" name="TextBox 26"/>
              <p:cNvSpPr txBox="1"/>
              <p:nvPr/>
            </p:nvSpPr>
            <p:spPr>
              <a:xfrm>
                <a:off x="2052477" y="2641557"/>
                <a:ext cx="677789" cy="538418"/>
              </a:xfrm>
              <a:prstGeom prst="rect">
                <a:avLst/>
              </a:prstGeom>
              <a:noFill/>
            </p:spPr>
            <p:txBody>
              <a:bodyPr wrap="none" rtlCol="0" anchor="b">
                <a:spAutoFit/>
              </a:bodyPr>
              <a:lstStyle/>
              <a:p>
                <a:r>
                  <a:rPr lang="en-US" sz="1050" dirty="0">
                    <a:solidFill>
                      <a:schemeClr val="tx1">
                        <a:lumMod val="65000"/>
                        <a:lumOff val="35000"/>
                      </a:schemeClr>
                    </a:solidFill>
                  </a:rPr>
                  <a:t>40</a:t>
                </a:r>
              </a:p>
            </p:txBody>
          </p:sp>
          <p:sp>
            <p:nvSpPr>
              <p:cNvPr id="28" name="TextBox 27"/>
              <p:cNvSpPr txBox="1"/>
              <p:nvPr/>
            </p:nvSpPr>
            <p:spPr>
              <a:xfrm>
                <a:off x="2493324" y="2618463"/>
                <a:ext cx="677789" cy="538418"/>
              </a:xfrm>
              <a:prstGeom prst="rect">
                <a:avLst/>
              </a:prstGeom>
              <a:noFill/>
            </p:spPr>
            <p:txBody>
              <a:bodyPr wrap="none" rtlCol="0" anchor="b">
                <a:spAutoFit/>
              </a:bodyPr>
              <a:lstStyle/>
              <a:p>
                <a:r>
                  <a:rPr lang="en-US" sz="1050" dirty="0">
                    <a:solidFill>
                      <a:schemeClr val="tx1">
                        <a:lumMod val="65000"/>
                        <a:lumOff val="35000"/>
                      </a:schemeClr>
                    </a:solidFill>
                  </a:rPr>
                  <a:t>50</a:t>
                </a:r>
              </a:p>
            </p:txBody>
          </p:sp>
          <p:sp>
            <p:nvSpPr>
              <p:cNvPr id="29" name="TextBox 28"/>
              <p:cNvSpPr txBox="1"/>
              <p:nvPr/>
            </p:nvSpPr>
            <p:spPr>
              <a:xfrm>
                <a:off x="2871459" y="2748789"/>
                <a:ext cx="677789" cy="538418"/>
              </a:xfrm>
              <a:prstGeom prst="rect">
                <a:avLst/>
              </a:prstGeom>
              <a:noFill/>
            </p:spPr>
            <p:txBody>
              <a:bodyPr wrap="none" rtlCol="0" anchor="b">
                <a:spAutoFit/>
              </a:bodyPr>
              <a:lstStyle/>
              <a:p>
                <a:r>
                  <a:rPr lang="en-US" sz="1050" dirty="0">
                    <a:solidFill>
                      <a:schemeClr val="tx1">
                        <a:lumMod val="65000"/>
                        <a:lumOff val="35000"/>
                      </a:schemeClr>
                    </a:solidFill>
                  </a:rPr>
                  <a:t>60</a:t>
                </a:r>
              </a:p>
            </p:txBody>
          </p:sp>
          <p:sp>
            <p:nvSpPr>
              <p:cNvPr id="30" name="TextBox 29"/>
              <p:cNvSpPr txBox="1"/>
              <p:nvPr/>
            </p:nvSpPr>
            <p:spPr>
              <a:xfrm>
                <a:off x="3142810" y="2960116"/>
                <a:ext cx="677789" cy="538418"/>
              </a:xfrm>
              <a:prstGeom prst="rect">
                <a:avLst/>
              </a:prstGeom>
              <a:noFill/>
            </p:spPr>
            <p:txBody>
              <a:bodyPr wrap="none" rtlCol="0" anchor="b">
                <a:spAutoFit/>
              </a:bodyPr>
              <a:lstStyle/>
              <a:p>
                <a:r>
                  <a:rPr lang="en-US" sz="1050" dirty="0">
                    <a:solidFill>
                      <a:schemeClr val="tx1">
                        <a:lumMod val="65000"/>
                        <a:lumOff val="35000"/>
                      </a:schemeClr>
                    </a:solidFill>
                  </a:rPr>
                  <a:t>70</a:t>
                </a:r>
              </a:p>
            </p:txBody>
          </p:sp>
          <p:sp>
            <p:nvSpPr>
              <p:cNvPr id="31" name="TextBox 30"/>
              <p:cNvSpPr txBox="1"/>
              <p:nvPr/>
            </p:nvSpPr>
            <p:spPr>
              <a:xfrm>
                <a:off x="3278290" y="3285672"/>
                <a:ext cx="677789" cy="538418"/>
              </a:xfrm>
              <a:prstGeom prst="rect">
                <a:avLst/>
              </a:prstGeom>
              <a:noFill/>
            </p:spPr>
            <p:txBody>
              <a:bodyPr wrap="none" rtlCol="0" anchor="b">
                <a:spAutoFit/>
              </a:bodyPr>
              <a:lstStyle/>
              <a:p>
                <a:r>
                  <a:rPr lang="en-US" sz="1050" dirty="0">
                    <a:solidFill>
                      <a:schemeClr val="tx1">
                        <a:lumMod val="65000"/>
                        <a:lumOff val="35000"/>
                      </a:schemeClr>
                    </a:solidFill>
                  </a:rPr>
                  <a:t>80</a:t>
                </a:r>
              </a:p>
            </p:txBody>
          </p:sp>
          <p:sp>
            <p:nvSpPr>
              <p:cNvPr id="32" name="TextBox 31"/>
              <p:cNvSpPr txBox="1"/>
              <p:nvPr/>
            </p:nvSpPr>
            <p:spPr>
              <a:xfrm>
                <a:off x="3420846" y="3658438"/>
                <a:ext cx="677789" cy="538418"/>
              </a:xfrm>
              <a:prstGeom prst="rect">
                <a:avLst/>
              </a:prstGeom>
              <a:noFill/>
            </p:spPr>
            <p:txBody>
              <a:bodyPr wrap="none" rtlCol="0" anchor="b">
                <a:spAutoFit/>
              </a:bodyPr>
              <a:lstStyle/>
              <a:p>
                <a:r>
                  <a:rPr lang="en-US" sz="1050" dirty="0">
                    <a:solidFill>
                      <a:schemeClr val="tx1">
                        <a:lumMod val="65000"/>
                        <a:lumOff val="35000"/>
                      </a:schemeClr>
                    </a:solidFill>
                  </a:rPr>
                  <a:t>90</a:t>
                </a:r>
              </a:p>
            </p:txBody>
          </p:sp>
          <p:sp>
            <p:nvSpPr>
              <p:cNvPr id="33" name="TextBox 32"/>
              <p:cNvSpPr txBox="1"/>
              <p:nvPr/>
            </p:nvSpPr>
            <p:spPr>
              <a:xfrm>
                <a:off x="3248577" y="4062913"/>
                <a:ext cx="830066" cy="538418"/>
              </a:xfrm>
              <a:prstGeom prst="rect">
                <a:avLst/>
              </a:prstGeom>
              <a:noFill/>
            </p:spPr>
            <p:txBody>
              <a:bodyPr wrap="none" rtlCol="0" anchor="b">
                <a:spAutoFit/>
              </a:bodyPr>
              <a:lstStyle/>
              <a:p>
                <a:r>
                  <a:rPr lang="en-US" sz="1050" dirty="0">
                    <a:solidFill>
                      <a:schemeClr val="tx1">
                        <a:lumMod val="65000"/>
                        <a:lumOff val="35000"/>
                      </a:schemeClr>
                    </a:solidFill>
                  </a:rPr>
                  <a:t>100</a:t>
                </a:r>
              </a:p>
            </p:txBody>
          </p:sp>
          <p:sp>
            <p:nvSpPr>
              <p:cNvPr id="34" name="Oval 33"/>
              <p:cNvSpPr/>
              <p:nvPr/>
            </p:nvSpPr>
            <p:spPr>
              <a:xfrm>
                <a:off x="2003770" y="3051047"/>
                <a:ext cx="1402660" cy="1402660"/>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grpSp>
        <p:cxnSp>
          <p:nvCxnSpPr>
            <p:cNvPr id="36" name="Straight Arrow Connector 35"/>
            <p:cNvCxnSpPr/>
            <p:nvPr/>
          </p:nvCxnSpPr>
          <p:spPr>
            <a:xfrm>
              <a:off x="2675288" y="3727650"/>
              <a:ext cx="1499725" cy="260917"/>
            </a:xfrm>
            <a:prstGeom prst="straightConnector1">
              <a:avLst/>
            </a:prstGeom>
            <a:ln w="539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2272091" y="1277513"/>
            <a:ext cx="2148974" cy="2048331"/>
            <a:chOff x="533400" y="1580677"/>
            <a:chExt cx="4343400" cy="4343400"/>
          </a:xfrm>
        </p:grpSpPr>
        <p:sp>
          <p:nvSpPr>
            <p:cNvPr id="129" name="Oval 128"/>
            <p:cNvSpPr/>
            <p:nvPr/>
          </p:nvSpPr>
          <p:spPr>
            <a:xfrm>
              <a:off x="641995" y="1689272"/>
              <a:ext cx="4126211" cy="41262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30" name="Oval 5"/>
            <p:cNvSpPr/>
            <p:nvPr/>
          </p:nvSpPr>
          <p:spPr>
            <a:xfrm>
              <a:off x="740827" y="3799270"/>
              <a:ext cx="1351144" cy="932522"/>
            </a:xfrm>
            <a:custGeom>
              <a:avLst/>
              <a:gdLst/>
              <a:ahLst/>
              <a:cxnLst/>
              <a:rect l="l" t="t" r="r" b="b"/>
              <a:pathLst>
                <a:path w="1351144" h="932522">
                  <a:moveTo>
                    <a:pt x="1228655" y="0"/>
                  </a:moveTo>
                  <a:cubicBezTo>
                    <a:pt x="1233187" y="140392"/>
                    <a:pt x="1277852" y="270704"/>
                    <a:pt x="1351144" y="380485"/>
                  </a:cubicBezTo>
                  <a:lnTo>
                    <a:pt x="249148" y="932522"/>
                  </a:lnTo>
                  <a:cubicBezTo>
                    <a:pt x="103286" y="673780"/>
                    <a:pt x="14647" y="378736"/>
                    <a:pt x="0" y="64391"/>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31" name="Oval 5"/>
            <p:cNvSpPr/>
            <p:nvPr/>
          </p:nvSpPr>
          <p:spPr>
            <a:xfrm rot="1425402">
              <a:off x="603139" y="3220414"/>
              <a:ext cx="1338766" cy="831992"/>
            </a:xfrm>
            <a:custGeom>
              <a:avLst/>
              <a:gdLst/>
              <a:ahLst/>
              <a:cxnLst/>
              <a:rect l="l" t="t" r="r" b="b"/>
              <a:pathLst>
                <a:path w="1338766" h="831992">
                  <a:moveTo>
                    <a:pt x="0" y="80549"/>
                  </a:moveTo>
                  <a:lnTo>
                    <a:pt x="1226739" y="0"/>
                  </a:lnTo>
                  <a:cubicBezTo>
                    <a:pt x="1244245" y="102076"/>
                    <a:pt x="1283312" y="196892"/>
                    <a:pt x="1338766" y="279955"/>
                  </a:cubicBezTo>
                  <a:lnTo>
                    <a:pt x="236770" y="831992"/>
                  </a:lnTo>
                  <a:cubicBezTo>
                    <a:pt x="109158" y="605624"/>
                    <a:pt x="25346" y="351470"/>
                    <a:pt x="0" y="80549"/>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32" name="Oval 5"/>
            <p:cNvSpPr/>
            <p:nvPr/>
          </p:nvSpPr>
          <p:spPr>
            <a:xfrm rot="2801177">
              <a:off x="740159" y="2657597"/>
              <a:ext cx="1338766" cy="831992"/>
            </a:xfrm>
            <a:custGeom>
              <a:avLst/>
              <a:gdLst/>
              <a:ahLst/>
              <a:cxnLst/>
              <a:rect l="l" t="t" r="r" b="b"/>
              <a:pathLst>
                <a:path w="1338766" h="831992">
                  <a:moveTo>
                    <a:pt x="0" y="80549"/>
                  </a:moveTo>
                  <a:lnTo>
                    <a:pt x="1226739" y="0"/>
                  </a:lnTo>
                  <a:cubicBezTo>
                    <a:pt x="1244245" y="102076"/>
                    <a:pt x="1283312" y="196892"/>
                    <a:pt x="1338766" y="279955"/>
                  </a:cubicBezTo>
                  <a:lnTo>
                    <a:pt x="236770" y="831992"/>
                  </a:lnTo>
                  <a:cubicBezTo>
                    <a:pt x="109158" y="605624"/>
                    <a:pt x="25346" y="351470"/>
                    <a:pt x="0" y="80549"/>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33" name="Oval 5"/>
            <p:cNvSpPr/>
            <p:nvPr/>
          </p:nvSpPr>
          <p:spPr>
            <a:xfrm rot="4200000">
              <a:off x="1084012" y="2169147"/>
              <a:ext cx="1338766" cy="862696"/>
            </a:xfrm>
            <a:custGeom>
              <a:avLst/>
              <a:gdLst/>
              <a:ahLst/>
              <a:cxnLst/>
              <a:rect l="l" t="t" r="r" b="b"/>
              <a:pathLst>
                <a:path w="1338766" h="831992">
                  <a:moveTo>
                    <a:pt x="0" y="80549"/>
                  </a:moveTo>
                  <a:lnTo>
                    <a:pt x="1226739" y="0"/>
                  </a:lnTo>
                  <a:cubicBezTo>
                    <a:pt x="1244245" y="102076"/>
                    <a:pt x="1283312" y="196892"/>
                    <a:pt x="1338766" y="279955"/>
                  </a:cubicBezTo>
                  <a:lnTo>
                    <a:pt x="236770" y="831992"/>
                  </a:lnTo>
                  <a:cubicBezTo>
                    <a:pt x="109158" y="605624"/>
                    <a:pt x="25346" y="351470"/>
                    <a:pt x="0" y="80549"/>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34" name="Oval 5"/>
            <p:cNvSpPr/>
            <p:nvPr/>
          </p:nvSpPr>
          <p:spPr>
            <a:xfrm rot="5629484">
              <a:off x="1610606" y="1866045"/>
              <a:ext cx="1338766" cy="868680"/>
            </a:xfrm>
            <a:custGeom>
              <a:avLst/>
              <a:gdLst/>
              <a:ahLst/>
              <a:cxnLst/>
              <a:rect l="l" t="t" r="r" b="b"/>
              <a:pathLst>
                <a:path w="1338766" h="831992">
                  <a:moveTo>
                    <a:pt x="0" y="80549"/>
                  </a:moveTo>
                  <a:lnTo>
                    <a:pt x="1226739" y="0"/>
                  </a:lnTo>
                  <a:cubicBezTo>
                    <a:pt x="1244245" y="102076"/>
                    <a:pt x="1283312" y="196892"/>
                    <a:pt x="1338766" y="279955"/>
                  </a:cubicBezTo>
                  <a:lnTo>
                    <a:pt x="236770" y="831992"/>
                  </a:lnTo>
                  <a:cubicBezTo>
                    <a:pt x="109158" y="605624"/>
                    <a:pt x="25346" y="351470"/>
                    <a:pt x="0" y="80549"/>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35" name="Oval 5"/>
            <p:cNvSpPr/>
            <p:nvPr/>
          </p:nvSpPr>
          <p:spPr>
            <a:xfrm rot="6994121">
              <a:off x="2230730" y="1816114"/>
              <a:ext cx="1305842" cy="868680"/>
            </a:xfrm>
            <a:custGeom>
              <a:avLst/>
              <a:gdLst/>
              <a:ahLst/>
              <a:cxnLst/>
              <a:rect l="l" t="t" r="r" b="b"/>
              <a:pathLst>
                <a:path w="1305842" h="839319">
                  <a:moveTo>
                    <a:pt x="1228655" y="0"/>
                  </a:moveTo>
                  <a:cubicBezTo>
                    <a:pt x="1232148" y="108204"/>
                    <a:pt x="1259481" y="210420"/>
                    <a:pt x="1305842" y="301634"/>
                  </a:cubicBezTo>
                  <a:lnTo>
                    <a:pt x="203426" y="839319"/>
                  </a:lnTo>
                  <a:cubicBezTo>
                    <a:pt x="83656" y="604842"/>
                    <a:pt x="12942" y="342151"/>
                    <a:pt x="0" y="64391"/>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36" name="Oval 5"/>
            <p:cNvSpPr/>
            <p:nvPr/>
          </p:nvSpPr>
          <p:spPr>
            <a:xfrm rot="8400000">
              <a:off x="2816554" y="2005801"/>
              <a:ext cx="1305842" cy="868680"/>
            </a:xfrm>
            <a:custGeom>
              <a:avLst/>
              <a:gdLst/>
              <a:ahLst/>
              <a:cxnLst/>
              <a:rect l="l" t="t" r="r" b="b"/>
              <a:pathLst>
                <a:path w="1305842" h="839319">
                  <a:moveTo>
                    <a:pt x="1228655" y="0"/>
                  </a:moveTo>
                  <a:cubicBezTo>
                    <a:pt x="1232148" y="108204"/>
                    <a:pt x="1259481" y="210420"/>
                    <a:pt x="1305842" y="301634"/>
                  </a:cubicBezTo>
                  <a:lnTo>
                    <a:pt x="203426" y="839319"/>
                  </a:lnTo>
                  <a:cubicBezTo>
                    <a:pt x="83656" y="604842"/>
                    <a:pt x="12942" y="342151"/>
                    <a:pt x="0" y="64391"/>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37" name="Oval 5"/>
            <p:cNvSpPr/>
            <p:nvPr/>
          </p:nvSpPr>
          <p:spPr>
            <a:xfrm rot="9799445">
              <a:off x="3263967" y="2418135"/>
              <a:ext cx="1305842" cy="868680"/>
            </a:xfrm>
            <a:custGeom>
              <a:avLst/>
              <a:gdLst/>
              <a:ahLst/>
              <a:cxnLst/>
              <a:rect l="l" t="t" r="r" b="b"/>
              <a:pathLst>
                <a:path w="1305842" h="839319">
                  <a:moveTo>
                    <a:pt x="1228655" y="0"/>
                  </a:moveTo>
                  <a:cubicBezTo>
                    <a:pt x="1232148" y="108204"/>
                    <a:pt x="1259481" y="210420"/>
                    <a:pt x="1305842" y="301634"/>
                  </a:cubicBezTo>
                  <a:lnTo>
                    <a:pt x="203426" y="839319"/>
                  </a:lnTo>
                  <a:cubicBezTo>
                    <a:pt x="83656" y="604842"/>
                    <a:pt x="12942" y="342151"/>
                    <a:pt x="0" y="64391"/>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38" name="Oval 5"/>
            <p:cNvSpPr/>
            <p:nvPr/>
          </p:nvSpPr>
          <p:spPr>
            <a:xfrm rot="11200835">
              <a:off x="3503505" y="2986306"/>
              <a:ext cx="1305842" cy="868680"/>
            </a:xfrm>
            <a:custGeom>
              <a:avLst/>
              <a:gdLst/>
              <a:ahLst/>
              <a:cxnLst/>
              <a:rect l="l" t="t" r="r" b="b"/>
              <a:pathLst>
                <a:path w="1305842" h="839319">
                  <a:moveTo>
                    <a:pt x="1228655" y="0"/>
                  </a:moveTo>
                  <a:cubicBezTo>
                    <a:pt x="1232148" y="108204"/>
                    <a:pt x="1259481" y="210420"/>
                    <a:pt x="1305842" y="301634"/>
                  </a:cubicBezTo>
                  <a:lnTo>
                    <a:pt x="203426" y="839319"/>
                  </a:lnTo>
                  <a:cubicBezTo>
                    <a:pt x="83656" y="604842"/>
                    <a:pt x="12942" y="342151"/>
                    <a:pt x="0" y="64391"/>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39" name="Oval 5"/>
            <p:cNvSpPr/>
            <p:nvPr/>
          </p:nvSpPr>
          <p:spPr>
            <a:xfrm rot="12660000">
              <a:off x="3472487" y="3600560"/>
              <a:ext cx="1321958" cy="879401"/>
            </a:xfrm>
            <a:custGeom>
              <a:avLst/>
              <a:gdLst/>
              <a:ahLst/>
              <a:cxnLst/>
              <a:rect l="l" t="t" r="r" b="b"/>
              <a:pathLst>
                <a:path w="1305842" h="839319">
                  <a:moveTo>
                    <a:pt x="1228655" y="0"/>
                  </a:moveTo>
                  <a:cubicBezTo>
                    <a:pt x="1232148" y="108204"/>
                    <a:pt x="1259481" y="210420"/>
                    <a:pt x="1305842" y="301634"/>
                  </a:cubicBezTo>
                  <a:lnTo>
                    <a:pt x="203426" y="839319"/>
                  </a:lnTo>
                  <a:cubicBezTo>
                    <a:pt x="83656" y="604842"/>
                    <a:pt x="12942" y="342151"/>
                    <a:pt x="0" y="64391"/>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40" name="Oval 3"/>
            <p:cNvSpPr/>
            <p:nvPr/>
          </p:nvSpPr>
          <p:spPr>
            <a:xfrm>
              <a:off x="533400" y="1580677"/>
              <a:ext cx="4343400" cy="4343400"/>
            </a:xfrm>
            <a:custGeom>
              <a:avLst/>
              <a:gdLst/>
              <a:ahLst/>
              <a:cxnLst/>
              <a:rect l="l" t="t" r="r" b="b"/>
              <a:pathLst>
                <a:path w="4343400" h="4343400">
                  <a:moveTo>
                    <a:pt x="2171700" y="381001"/>
                  </a:moveTo>
                  <a:cubicBezTo>
                    <a:pt x="1182724" y="381001"/>
                    <a:pt x="381000" y="1182725"/>
                    <a:pt x="381000" y="2171701"/>
                  </a:cubicBezTo>
                  <a:cubicBezTo>
                    <a:pt x="381000" y="2456642"/>
                    <a:pt x="447552" y="2726039"/>
                    <a:pt x="567765" y="2964302"/>
                  </a:cubicBezTo>
                  <a:lnTo>
                    <a:pt x="1184110" y="2665054"/>
                  </a:lnTo>
                  <a:cubicBezTo>
                    <a:pt x="1108663" y="2516955"/>
                    <a:pt x="1066800" y="2349217"/>
                    <a:pt x="1066800" y="2171701"/>
                  </a:cubicBezTo>
                  <a:cubicBezTo>
                    <a:pt x="1066800" y="1561482"/>
                    <a:pt x="1561481" y="1066801"/>
                    <a:pt x="2171700" y="1066801"/>
                  </a:cubicBezTo>
                  <a:cubicBezTo>
                    <a:pt x="2781919" y="1066801"/>
                    <a:pt x="3276600" y="1561482"/>
                    <a:pt x="3276600" y="2171701"/>
                  </a:cubicBezTo>
                  <a:cubicBezTo>
                    <a:pt x="3276600" y="2347849"/>
                    <a:pt x="3235380" y="2514369"/>
                    <a:pt x="3160956" y="2661594"/>
                  </a:cubicBezTo>
                  <a:lnTo>
                    <a:pt x="3777301" y="2960843"/>
                  </a:lnTo>
                  <a:cubicBezTo>
                    <a:pt x="3896485" y="2723452"/>
                    <a:pt x="3962400" y="2455274"/>
                    <a:pt x="3962400" y="2171701"/>
                  </a:cubicBezTo>
                  <a:cubicBezTo>
                    <a:pt x="3962400" y="1182725"/>
                    <a:pt x="3160676" y="381001"/>
                    <a:pt x="2171700" y="381001"/>
                  </a:cubicBezTo>
                  <a:close/>
                  <a:moveTo>
                    <a:pt x="2171700" y="0"/>
                  </a:moveTo>
                  <a:cubicBezTo>
                    <a:pt x="3371097" y="0"/>
                    <a:pt x="4343400" y="972303"/>
                    <a:pt x="4343400" y="2171700"/>
                  </a:cubicBezTo>
                  <a:cubicBezTo>
                    <a:pt x="4343400" y="3371097"/>
                    <a:pt x="3371097" y="4343400"/>
                    <a:pt x="2171700" y="4343400"/>
                  </a:cubicBezTo>
                  <a:cubicBezTo>
                    <a:pt x="972303" y="4343400"/>
                    <a:pt x="0" y="3371097"/>
                    <a:pt x="0" y="2171700"/>
                  </a:cubicBezTo>
                  <a:cubicBezTo>
                    <a:pt x="0" y="972303"/>
                    <a:pt x="972303" y="0"/>
                    <a:pt x="2171700" y="0"/>
                  </a:cubicBezTo>
                  <a:close/>
                </a:path>
              </a:pathLst>
            </a:custGeom>
            <a:gradFill flip="none" rotWithShape="1">
              <a:gsLst>
                <a:gs pos="100000">
                  <a:schemeClr val="bg1">
                    <a:lumMod val="85000"/>
                  </a:schemeClr>
                </a:gs>
                <a:gs pos="0">
                  <a:schemeClr val="bg1"/>
                </a:gs>
              </a:gsLst>
              <a:path path="circle">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dirty="0"/>
            </a:p>
          </p:txBody>
        </p:sp>
        <p:sp>
          <p:nvSpPr>
            <p:cNvPr id="141" name="Oval 140"/>
            <p:cNvSpPr/>
            <p:nvPr/>
          </p:nvSpPr>
          <p:spPr>
            <a:xfrm>
              <a:off x="784860" y="1832137"/>
              <a:ext cx="3840480" cy="384048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42" name="TextBox 141"/>
            <p:cNvSpPr txBox="1"/>
            <p:nvPr/>
          </p:nvSpPr>
          <p:spPr>
            <a:xfrm>
              <a:off x="1702789" y="4080865"/>
              <a:ext cx="525515" cy="538418"/>
            </a:xfrm>
            <a:prstGeom prst="rect">
              <a:avLst/>
            </a:prstGeom>
            <a:noFill/>
          </p:spPr>
          <p:txBody>
            <a:bodyPr wrap="none" rtlCol="0" anchor="b">
              <a:spAutoFit/>
            </a:bodyPr>
            <a:lstStyle/>
            <a:p>
              <a:r>
                <a:rPr lang="en-US" sz="1050" dirty="0">
                  <a:solidFill>
                    <a:schemeClr val="tx1">
                      <a:lumMod val="65000"/>
                      <a:lumOff val="35000"/>
                    </a:schemeClr>
                  </a:solidFill>
                </a:rPr>
                <a:t>0</a:t>
              </a:r>
            </a:p>
          </p:txBody>
        </p:sp>
        <p:sp>
          <p:nvSpPr>
            <p:cNvPr id="143" name="TextBox 142"/>
            <p:cNvSpPr txBox="1"/>
            <p:nvPr/>
          </p:nvSpPr>
          <p:spPr>
            <a:xfrm>
              <a:off x="1493685" y="3653026"/>
              <a:ext cx="677789" cy="538418"/>
            </a:xfrm>
            <a:prstGeom prst="rect">
              <a:avLst/>
            </a:prstGeom>
            <a:noFill/>
          </p:spPr>
          <p:txBody>
            <a:bodyPr wrap="none" rtlCol="0" anchor="b">
              <a:spAutoFit/>
            </a:bodyPr>
            <a:lstStyle/>
            <a:p>
              <a:r>
                <a:rPr lang="en-US" sz="1050" dirty="0">
                  <a:solidFill>
                    <a:schemeClr val="tx1">
                      <a:lumMod val="65000"/>
                      <a:lumOff val="35000"/>
                    </a:schemeClr>
                  </a:solidFill>
                </a:rPr>
                <a:t>10</a:t>
              </a:r>
            </a:p>
          </p:txBody>
        </p:sp>
        <p:sp>
          <p:nvSpPr>
            <p:cNvPr id="144" name="TextBox 143"/>
            <p:cNvSpPr txBox="1"/>
            <p:nvPr/>
          </p:nvSpPr>
          <p:spPr>
            <a:xfrm>
              <a:off x="1498584" y="3268907"/>
              <a:ext cx="677789" cy="538418"/>
            </a:xfrm>
            <a:prstGeom prst="rect">
              <a:avLst/>
            </a:prstGeom>
            <a:noFill/>
          </p:spPr>
          <p:txBody>
            <a:bodyPr wrap="none" rtlCol="0" anchor="b">
              <a:spAutoFit/>
            </a:bodyPr>
            <a:lstStyle/>
            <a:p>
              <a:r>
                <a:rPr lang="en-US" sz="1050" dirty="0">
                  <a:solidFill>
                    <a:schemeClr val="tx1">
                      <a:lumMod val="65000"/>
                      <a:lumOff val="35000"/>
                    </a:schemeClr>
                  </a:solidFill>
                </a:rPr>
                <a:t>20</a:t>
              </a:r>
            </a:p>
          </p:txBody>
        </p:sp>
        <p:sp>
          <p:nvSpPr>
            <p:cNvPr id="145" name="TextBox 144"/>
            <p:cNvSpPr txBox="1"/>
            <p:nvPr/>
          </p:nvSpPr>
          <p:spPr>
            <a:xfrm>
              <a:off x="1667777" y="2942240"/>
              <a:ext cx="677789" cy="538418"/>
            </a:xfrm>
            <a:prstGeom prst="rect">
              <a:avLst/>
            </a:prstGeom>
            <a:noFill/>
          </p:spPr>
          <p:txBody>
            <a:bodyPr wrap="none" rtlCol="0" anchor="b">
              <a:spAutoFit/>
            </a:bodyPr>
            <a:lstStyle/>
            <a:p>
              <a:r>
                <a:rPr lang="en-US" sz="1050" dirty="0">
                  <a:solidFill>
                    <a:schemeClr val="tx1">
                      <a:lumMod val="65000"/>
                      <a:lumOff val="35000"/>
                    </a:schemeClr>
                  </a:solidFill>
                </a:rPr>
                <a:t>30</a:t>
              </a:r>
            </a:p>
          </p:txBody>
        </p:sp>
        <p:sp>
          <p:nvSpPr>
            <p:cNvPr id="146" name="TextBox 145"/>
            <p:cNvSpPr txBox="1"/>
            <p:nvPr/>
          </p:nvSpPr>
          <p:spPr>
            <a:xfrm>
              <a:off x="1981938" y="2656358"/>
              <a:ext cx="677789" cy="538418"/>
            </a:xfrm>
            <a:prstGeom prst="rect">
              <a:avLst/>
            </a:prstGeom>
            <a:noFill/>
          </p:spPr>
          <p:txBody>
            <a:bodyPr wrap="none" rtlCol="0" anchor="b">
              <a:spAutoFit/>
            </a:bodyPr>
            <a:lstStyle/>
            <a:p>
              <a:r>
                <a:rPr lang="en-US" sz="1050" dirty="0">
                  <a:solidFill>
                    <a:schemeClr val="tx1">
                      <a:lumMod val="65000"/>
                      <a:lumOff val="35000"/>
                    </a:schemeClr>
                  </a:solidFill>
                </a:rPr>
                <a:t>40</a:t>
              </a:r>
            </a:p>
          </p:txBody>
        </p:sp>
        <p:sp>
          <p:nvSpPr>
            <p:cNvPr id="147" name="TextBox 146"/>
            <p:cNvSpPr txBox="1"/>
            <p:nvPr/>
          </p:nvSpPr>
          <p:spPr>
            <a:xfrm>
              <a:off x="2408678" y="2588862"/>
              <a:ext cx="677789" cy="538418"/>
            </a:xfrm>
            <a:prstGeom prst="rect">
              <a:avLst/>
            </a:prstGeom>
            <a:noFill/>
          </p:spPr>
          <p:txBody>
            <a:bodyPr wrap="none" rtlCol="0" anchor="b">
              <a:spAutoFit/>
            </a:bodyPr>
            <a:lstStyle/>
            <a:p>
              <a:r>
                <a:rPr lang="en-US" sz="1050" dirty="0">
                  <a:solidFill>
                    <a:schemeClr val="tx1">
                      <a:lumMod val="65000"/>
                      <a:lumOff val="35000"/>
                    </a:schemeClr>
                  </a:solidFill>
                </a:rPr>
                <a:t>50</a:t>
              </a:r>
            </a:p>
          </p:txBody>
        </p:sp>
        <p:sp>
          <p:nvSpPr>
            <p:cNvPr id="148" name="TextBox 147"/>
            <p:cNvSpPr txBox="1"/>
            <p:nvPr/>
          </p:nvSpPr>
          <p:spPr>
            <a:xfrm>
              <a:off x="2829136" y="2674785"/>
              <a:ext cx="677789" cy="538418"/>
            </a:xfrm>
            <a:prstGeom prst="rect">
              <a:avLst/>
            </a:prstGeom>
            <a:noFill/>
          </p:spPr>
          <p:txBody>
            <a:bodyPr wrap="none" rtlCol="0" anchor="b">
              <a:spAutoFit/>
            </a:bodyPr>
            <a:lstStyle/>
            <a:p>
              <a:r>
                <a:rPr lang="en-US" sz="1050" dirty="0">
                  <a:solidFill>
                    <a:schemeClr val="tx1">
                      <a:lumMod val="65000"/>
                      <a:lumOff val="35000"/>
                    </a:schemeClr>
                  </a:solidFill>
                </a:rPr>
                <a:t>60</a:t>
              </a:r>
            </a:p>
          </p:txBody>
        </p:sp>
        <p:sp>
          <p:nvSpPr>
            <p:cNvPr id="149" name="TextBox 148"/>
            <p:cNvSpPr txBox="1"/>
            <p:nvPr/>
          </p:nvSpPr>
          <p:spPr>
            <a:xfrm>
              <a:off x="3185133" y="2960116"/>
              <a:ext cx="677789" cy="538418"/>
            </a:xfrm>
            <a:prstGeom prst="rect">
              <a:avLst/>
            </a:prstGeom>
            <a:noFill/>
          </p:spPr>
          <p:txBody>
            <a:bodyPr wrap="none" rtlCol="0" anchor="b">
              <a:spAutoFit/>
            </a:bodyPr>
            <a:lstStyle/>
            <a:p>
              <a:r>
                <a:rPr lang="en-US" sz="1050" dirty="0">
                  <a:solidFill>
                    <a:schemeClr val="tx1">
                      <a:lumMod val="65000"/>
                      <a:lumOff val="35000"/>
                    </a:schemeClr>
                  </a:solidFill>
                </a:rPr>
                <a:t>70</a:t>
              </a:r>
            </a:p>
          </p:txBody>
        </p:sp>
        <p:sp>
          <p:nvSpPr>
            <p:cNvPr id="150" name="TextBox 149"/>
            <p:cNvSpPr txBox="1"/>
            <p:nvPr/>
          </p:nvSpPr>
          <p:spPr>
            <a:xfrm>
              <a:off x="3264183" y="3285672"/>
              <a:ext cx="677789" cy="538418"/>
            </a:xfrm>
            <a:prstGeom prst="rect">
              <a:avLst/>
            </a:prstGeom>
            <a:noFill/>
          </p:spPr>
          <p:txBody>
            <a:bodyPr wrap="none" rtlCol="0" anchor="b">
              <a:spAutoFit/>
            </a:bodyPr>
            <a:lstStyle/>
            <a:p>
              <a:r>
                <a:rPr lang="en-US" sz="1050" dirty="0">
                  <a:solidFill>
                    <a:schemeClr val="tx1">
                      <a:lumMod val="65000"/>
                      <a:lumOff val="35000"/>
                    </a:schemeClr>
                  </a:solidFill>
                </a:rPr>
                <a:t>80</a:t>
              </a:r>
            </a:p>
          </p:txBody>
        </p:sp>
        <p:sp>
          <p:nvSpPr>
            <p:cNvPr id="151" name="TextBox 150"/>
            <p:cNvSpPr txBox="1"/>
            <p:nvPr/>
          </p:nvSpPr>
          <p:spPr>
            <a:xfrm>
              <a:off x="3420846" y="3658438"/>
              <a:ext cx="677789" cy="538418"/>
            </a:xfrm>
            <a:prstGeom prst="rect">
              <a:avLst/>
            </a:prstGeom>
            <a:noFill/>
          </p:spPr>
          <p:txBody>
            <a:bodyPr wrap="none" rtlCol="0" anchor="b">
              <a:spAutoFit/>
            </a:bodyPr>
            <a:lstStyle/>
            <a:p>
              <a:r>
                <a:rPr lang="en-US" sz="1050" dirty="0">
                  <a:solidFill>
                    <a:schemeClr val="tx1">
                      <a:lumMod val="65000"/>
                      <a:lumOff val="35000"/>
                    </a:schemeClr>
                  </a:solidFill>
                </a:rPr>
                <a:t>90</a:t>
              </a:r>
            </a:p>
          </p:txBody>
        </p:sp>
        <p:sp>
          <p:nvSpPr>
            <p:cNvPr id="152" name="TextBox 151"/>
            <p:cNvSpPr txBox="1"/>
            <p:nvPr/>
          </p:nvSpPr>
          <p:spPr>
            <a:xfrm>
              <a:off x="3248577" y="4062913"/>
              <a:ext cx="830066" cy="538418"/>
            </a:xfrm>
            <a:prstGeom prst="rect">
              <a:avLst/>
            </a:prstGeom>
            <a:noFill/>
          </p:spPr>
          <p:txBody>
            <a:bodyPr wrap="none" rtlCol="0" anchor="b">
              <a:spAutoFit/>
            </a:bodyPr>
            <a:lstStyle/>
            <a:p>
              <a:r>
                <a:rPr lang="en-US" sz="1050" dirty="0">
                  <a:solidFill>
                    <a:schemeClr val="tx1">
                      <a:lumMod val="65000"/>
                      <a:lumOff val="35000"/>
                    </a:schemeClr>
                  </a:solidFill>
                </a:rPr>
                <a:t>100</a:t>
              </a:r>
            </a:p>
          </p:txBody>
        </p:sp>
        <p:sp>
          <p:nvSpPr>
            <p:cNvPr id="153" name="Oval 152"/>
            <p:cNvSpPr/>
            <p:nvPr/>
          </p:nvSpPr>
          <p:spPr>
            <a:xfrm>
              <a:off x="2003770" y="3051047"/>
              <a:ext cx="1402660" cy="1402660"/>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grpSp>
      <p:cxnSp>
        <p:nvCxnSpPr>
          <p:cNvPr id="128" name="Straight Arrow Connector 127"/>
          <p:cNvCxnSpPr/>
          <p:nvPr/>
        </p:nvCxnSpPr>
        <p:spPr>
          <a:xfrm>
            <a:off x="3331828" y="2290018"/>
            <a:ext cx="741134" cy="87185"/>
          </a:xfrm>
          <a:prstGeom prst="straightConnector1">
            <a:avLst/>
          </a:prstGeom>
          <a:ln w="539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155" name="Group 154"/>
          <p:cNvGrpSpPr/>
          <p:nvPr/>
        </p:nvGrpSpPr>
        <p:grpSpPr>
          <a:xfrm>
            <a:off x="4466800" y="1265852"/>
            <a:ext cx="2148974" cy="2048331"/>
            <a:chOff x="533400" y="1580677"/>
            <a:chExt cx="4343400" cy="4343400"/>
          </a:xfrm>
        </p:grpSpPr>
        <p:sp>
          <p:nvSpPr>
            <p:cNvPr id="157" name="Oval 156"/>
            <p:cNvSpPr/>
            <p:nvPr/>
          </p:nvSpPr>
          <p:spPr>
            <a:xfrm>
              <a:off x="641995" y="1689272"/>
              <a:ext cx="4126211" cy="41262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58" name="Oval 5"/>
            <p:cNvSpPr/>
            <p:nvPr/>
          </p:nvSpPr>
          <p:spPr>
            <a:xfrm>
              <a:off x="740827" y="3799270"/>
              <a:ext cx="1351144" cy="932522"/>
            </a:xfrm>
            <a:custGeom>
              <a:avLst/>
              <a:gdLst/>
              <a:ahLst/>
              <a:cxnLst/>
              <a:rect l="l" t="t" r="r" b="b"/>
              <a:pathLst>
                <a:path w="1351144" h="932522">
                  <a:moveTo>
                    <a:pt x="1228655" y="0"/>
                  </a:moveTo>
                  <a:cubicBezTo>
                    <a:pt x="1233187" y="140392"/>
                    <a:pt x="1277852" y="270704"/>
                    <a:pt x="1351144" y="380485"/>
                  </a:cubicBezTo>
                  <a:lnTo>
                    <a:pt x="249148" y="932522"/>
                  </a:lnTo>
                  <a:cubicBezTo>
                    <a:pt x="103286" y="673780"/>
                    <a:pt x="14647" y="378736"/>
                    <a:pt x="0" y="64391"/>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59" name="Oval 5"/>
            <p:cNvSpPr/>
            <p:nvPr/>
          </p:nvSpPr>
          <p:spPr>
            <a:xfrm rot="1425402">
              <a:off x="603139" y="3220414"/>
              <a:ext cx="1338766" cy="831992"/>
            </a:xfrm>
            <a:custGeom>
              <a:avLst/>
              <a:gdLst/>
              <a:ahLst/>
              <a:cxnLst/>
              <a:rect l="l" t="t" r="r" b="b"/>
              <a:pathLst>
                <a:path w="1338766" h="831992">
                  <a:moveTo>
                    <a:pt x="0" y="80549"/>
                  </a:moveTo>
                  <a:lnTo>
                    <a:pt x="1226739" y="0"/>
                  </a:lnTo>
                  <a:cubicBezTo>
                    <a:pt x="1244245" y="102076"/>
                    <a:pt x="1283312" y="196892"/>
                    <a:pt x="1338766" y="279955"/>
                  </a:cubicBezTo>
                  <a:lnTo>
                    <a:pt x="236770" y="831992"/>
                  </a:lnTo>
                  <a:cubicBezTo>
                    <a:pt x="109158" y="605624"/>
                    <a:pt x="25346" y="351470"/>
                    <a:pt x="0" y="80549"/>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60" name="Oval 5"/>
            <p:cNvSpPr/>
            <p:nvPr/>
          </p:nvSpPr>
          <p:spPr>
            <a:xfrm rot="2801177">
              <a:off x="740159" y="2657597"/>
              <a:ext cx="1338766" cy="831992"/>
            </a:xfrm>
            <a:custGeom>
              <a:avLst/>
              <a:gdLst/>
              <a:ahLst/>
              <a:cxnLst/>
              <a:rect l="l" t="t" r="r" b="b"/>
              <a:pathLst>
                <a:path w="1338766" h="831992">
                  <a:moveTo>
                    <a:pt x="0" y="80549"/>
                  </a:moveTo>
                  <a:lnTo>
                    <a:pt x="1226739" y="0"/>
                  </a:lnTo>
                  <a:cubicBezTo>
                    <a:pt x="1244245" y="102076"/>
                    <a:pt x="1283312" y="196892"/>
                    <a:pt x="1338766" y="279955"/>
                  </a:cubicBezTo>
                  <a:lnTo>
                    <a:pt x="236770" y="831992"/>
                  </a:lnTo>
                  <a:cubicBezTo>
                    <a:pt x="109158" y="605624"/>
                    <a:pt x="25346" y="351470"/>
                    <a:pt x="0" y="80549"/>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61" name="Oval 5"/>
            <p:cNvSpPr/>
            <p:nvPr/>
          </p:nvSpPr>
          <p:spPr>
            <a:xfrm rot="4200000">
              <a:off x="1084012" y="2169147"/>
              <a:ext cx="1338766" cy="862696"/>
            </a:xfrm>
            <a:custGeom>
              <a:avLst/>
              <a:gdLst/>
              <a:ahLst/>
              <a:cxnLst/>
              <a:rect l="l" t="t" r="r" b="b"/>
              <a:pathLst>
                <a:path w="1338766" h="831992">
                  <a:moveTo>
                    <a:pt x="0" y="80549"/>
                  </a:moveTo>
                  <a:lnTo>
                    <a:pt x="1226739" y="0"/>
                  </a:lnTo>
                  <a:cubicBezTo>
                    <a:pt x="1244245" y="102076"/>
                    <a:pt x="1283312" y="196892"/>
                    <a:pt x="1338766" y="279955"/>
                  </a:cubicBezTo>
                  <a:lnTo>
                    <a:pt x="236770" y="831992"/>
                  </a:lnTo>
                  <a:cubicBezTo>
                    <a:pt x="109158" y="605624"/>
                    <a:pt x="25346" y="351470"/>
                    <a:pt x="0" y="80549"/>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62" name="Oval 5"/>
            <p:cNvSpPr/>
            <p:nvPr/>
          </p:nvSpPr>
          <p:spPr>
            <a:xfrm rot="5629484">
              <a:off x="1610606" y="1866045"/>
              <a:ext cx="1338766" cy="868680"/>
            </a:xfrm>
            <a:custGeom>
              <a:avLst/>
              <a:gdLst/>
              <a:ahLst/>
              <a:cxnLst/>
              <a:rect l="l" t="t" r="r" b="b"/>
              <a:pathLst>
                <a:path w="1338766" h="831992">
                  <a:moveTo>
                    <a:pt x="0" y="80549"/>
                  </a:moveTo>
                  <a:lnTo>
                    <a:pt x="1226739" y="0"/>
                  </a:lnTo>
                  <a:cubicBezTo>
                    <a:pt x="1244245" y="102076"/>
                    <a:pt x="1283312" y="196892"/>
                    <a:pt x="1338766" y="279955"/>
                  </a:cubicBezTo>
                  <a:lnTo>
                    <a:pt x="236770" y="831992"/>
                  </a:lnTo>
                  <a:cubicBezTo>
                    <a:pt x="109158" y="605624"/>
                    <a:pt x="25346" y="351470"/>
                    <a:pt x="0" y="80549"/>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63" name="Oval 5"/>
            <p:cNvSpPr/>
            <p:nvPr/>
          </p:nvSpPr>
          <p:spPr>
            <a:xfrm rot="6994121">
              <a:off x="2230730" y="1816114"/>
              <a:ext cx="1305842" cy="868680"/>
            </a:xfrm>
            <a:custGeom>
              <a:avLst/>
              <a:gdLst/>
              <a:ahLst/>
              <a:cxnLst/>
              <a:rect l="l" t="t" r="r" b="b"/>
              <a:pathLst>
                <a:path w="1305842" h="839319">
                  <a:moveTo>
                    <a:pt x="1228655" y="0"/>
                  </a:moveTo>
                  <a:cubicBezTo>
                    <a:pt x="1232148" y="108204"/>
                    <a:pt x="1259481" y="210420"/>
                    <a:pt x="1305842" y="301634"/>
                  </a:cubicBezTo>
                  <a:lnTo>
                    <a:pt x="203426" y="839319"/>
                  </a:lnTo>
                  <a:cubicBezTo>
                    <a:pt x="83656" y="604842"/>
                    <a:pt x="12942" y="342151"/>
                    <a:pt x="0" y="64391"/>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64" name="Oval 5"/>
            <p:cNvSpPr/>
            <p:nvPr/>
          </p:nvSpPr>
          <p:spPr>
            <a:xfrm rot="8400000">
              <a:off x="2816554" y="2005801"/>
              <a:ext cx="1305842" cy="868680"/>
            </a:xfrm>
            <a:custGeom>
              <a:avLst/>
              <a:gdLst/>
              <a:ahLst/>
              <a:cxnLst/>
              <a:rect l="l" t="t" r="r" b="b"/>
              <a:pathLst>
                <a:path w="1305842" h="839319">
                  <a:moveTo>
                    <a:pt x="1228655" y="0"/>
                  </a:moveTo>
                  <a:cubicBezTo>
                    <a:pt x="1232148" y="108204"/>
                    <a:pt x="1259481" y="210420"/>
                    <a:pt x="1305842" y="301634"/>
                  </a:cubicBezTo>
                  <a:lnTo>
                    <a:pt x="203426" y="839319"/>
                  </a:lnTo>
                  <a:cubicBezTo>
                    <a:pt x="83656" y="604842"/>
                    <a:pt x="12942" y="342151"/>
                    <a:pt x="0" y="64391"/>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65" name="Oval 5"/>
            <p:cNvSpPr/>
            <p:nvPr/>
          </p:nvSpPr>
          <p:spPr>
            <a:xfrm rot="9799445">
              <a:off x="3263967" y="2418135"/>
              <a:ext cx="1305842" cy="868680"/>
            </a:xfrm>
            <a:custGeom>
              <a:avLst/>
              <a:gdLst/>
              <a:ahLst/>
              <a:cxnLst/>
              <a:rect l="l" t="t" r="r" b="b"/>
              <a:pathLst>
                <a:path w="1305842" h="839319">
                  <a:moveTo>
                    <a:pt x="1228655" y="0"/>
                  </a:moveTo>
                  <a:cubicBezTo>
                    <a:pt x="1232148" y="108204"/>
                    <a:pt x="1259481" y="210420"/>
                    <a:pt x="1305842" y="301634"/>
                  </a:cubicBezTo>
                  <a:lnTo>
                    <a:pt x="203426" y="839319"/>
                  </a:lnTo>
                  <a:cubicBezTo>
                    <a:pt x="83656" y="604842"/>
                    <a:pt x="12942" y="342151"/>
                    <a:pt x="0" y="64391"/>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66" name="Oval 5"/>
            <p:cNvSpPr/>
            <p:nvPr/>
          </p:nvSpPr>
          <p:spPr>
            <a:xfrm rot="11200835">
              <a:off x="3503505" y="2986306"/>
              <a:ext cx="1305842" cy="868680"/>
            </a:xfrm>
            <a:custGeom>
              <a:avLst/>
              <a:gdLst/>
              <a:ahLst/>
              <a:cxnLst/>
              <a:rect l="l" t="t" r="r" b="b"/>
              <a:pathLst>
                <a:path w="1305842" h="839319">
                  <a:moveTo>
                    <a:pt x="1228655" y="0"/>
                  </a:moveTo>
                  <a:cubicBezTo>
                    <a:pt x="1232148" y="108204"/>
                    <a:pt x="1259481" y="210420"/>
                    <a:pt x="1305842" y="301634"/>
                  </a:cubicBezTo>
                  <a:lnTo>
                    <a:pt x="203426" y="839319"/>
                  </a:lnTo>
                  <a:cubicBezTo>
                    <a:pt x="83656" y="604842"/>
                    <a:pt x="12942" y="342151"/>
                    <a:pt x="0" y="64391"/>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67" name="Oval 5"/>
            <p:cNvSpPr/>
            <p:nvPr/>
          </p:nvSpPr>
          <p:spPr>
            <a:xfrm rot="12660000">
              <a:off x="3472487" y="3600560"/>
              <a:ext cx="1321958" cy="879401"/>
            </a:xfrm>
            <a:custGeom>
              <a:avLst/>
              <a:gdLst/>
              <a:ahLst/>
              <a:cxnLst/>
              <a:rect l="l" t="t" r="r" b="b"/>
              <a:pathLst>
                <a:path w="1305842" h="839319">
                  <a:moveTo>
                    <a:pt x="1228655" y="0"/>
                  </a:moveTo>
                  <a:cubicBezTo>
                    <a:pt x="1232148" y="108204"/>
                    <a:pt x="1259481" y="210420"/>
                    <a:pt x="1305842" y="301634"/>
                  </a:cubicBezTo>
                  <a:lnTo>
                    <a:pt x="203426" y="839319"/>
                  </a:lnTo>
                  <a:cubicBezTo>
                    <a:pt x="83656" y="604842"/>
                    <a:pt x="12942" y="342151"/>
                    <a:pt x="0" y="64391"/>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68" name="Oval 3"/>
            <p:cNvSpPr/>
            <p:nvPr/>
          </p:nvSpPr>
          <p:spPr>
            <a:xfrm>
              <a:off x="533400" y="1580677"/>
              <a:ext cx="4343400" cy="4343400"/>
            </a:xfrm>
            <a:custGeom>
              <a:avLst/>
              <a:gdLst/>
              <a:ahLst/>
              <a:cxnLst/>
              <a:rect l="l" t="t" r="r" b="b"/>
              <a:pathLst>
                <a:path w="4343400" h="4343400">
                  <a:moveTo>
                    <a:pt x="2171700" y="381001"/>
                  </a:moveTo>
                  <a:cubicBezTo>
                    <a:pt x="1182724" y="381001"/>
                    <a:pt x="381000" y="1182725"/>
                    <a:pt x="381000" y="2171701"/>
                  </a:cubicBezTo>
                  <a:cubicBezTo>
                    <a:pt x="381000" y="2456642"/>
                    <a:pt x="447552" y="2726039"/>
                    <a:pt x="567765" y="2964302"/>
                  </a:cubicBezTo>
                  <a:lnTo>
                    <a:pt x="1184110" y="2665054"/>
                  </a:lnTo>
                  <a:cubicBezTo>
                    <a:pt x="1108663" y="2516955"/>
                    <a:pt x="1066800" y="2349217"/>
                    <a:pt x="1066800" y="2171701"/>
                  </a:cubicBezTo>
                  <a:cubicBezTo>
                    <a:pt x="1066800" y="1561482"/>
                    <a:pt x="1561481" y="1066801"/>
                    <a:pt x="2171700" y="1066801"/>
                  </a:cubicBezTo>
                  <a:cubicBezTo>
                    <a:pt x="2781919" y="1066801"/>
                    <a:pt x="3276600" y="1561482"/>
                    <a:pt x="3276600" y="2171701"/>
                  </a:cubicBezTo>
                  <a:cubicBezTo>
                    <a:pt x="3276600" y="2347849"/>
                    <a:pt x="3235380" y="2514369"/>
                    <a:pt x="3160956" y="2661594"/>
                  </a:cubicBezTo>
                  <a:lnTo>
                    <a:pt x="3777301" y="2960843"/>
                  </a:lnTo>
                  <a:cubicBezTo>
                    <a:pt x="3896485" y="2723452"/>
                    <a:pt x="3962400" y="2455274"/>
                    <a:pt x="3962400" y="2171701"/>
                  </a:cubicBezTo>
                  <a:cubicBezTo>
                    <a:pt x="3962400" y="1182725"/>
                    <a:pt x="3160676" y="381001"/>
                    <a:pt x="2171700" y="381001"/>
                  </a:cubicBezTo>
                  <a:close/>
                  <a:moveTo>
                    <a:pt x="2171700" y="0"/>
                  </a:moveTo>
                  <a:cubicBezTo>
                    <a:pt x="3371097" y="0"/>
                    <a:pt x="4343400" y="972303"/>
                    <a:pt x="4343400" y="2171700"/>
                  </a:cubicBezTo>
                  <a:cubicBezTo>
                    <a:pt x="4343400" y="3371097"/>
                    <a:pt x="3371097" y="4343400"/>
                    <a:pt x="2171700" y="4343400"/>
                  </a:cubicBezTo>
                  <a:cubicBezTo>
                    <a:pt x="972303" y="4343400"/>
                    <a:pt x="0" y="3371097"/>
                    <a:pt x="0" y="2171700"/>
                  </a:cubicBezTo>
                  <a:cubicBezTo>
                    <a:pt x="0" y="972303"/>
                    <a:pt x="972303" y="0"/>
                    <a:pt x="2171700" y="0"/>
                  </a:cubicBezTo>
                  <a:close/>
                </a:path>
              </a:pathLst>
            </a:custGeom>
            <a:gradFill flip="none" rotWithShape="1">
              <a:gsLst>
                <a:gs pos="100000">
                  <a:schemeClr val="bg1">
                    <a:lumMod val="85000"/>
                  </a:schemeClr>
                </a:gs>
                <a:gs pos="0">
                  <a:schemeClr val="bg1"/>
                </a:gs>
              </a:gsLst>
              <a:path path="circle">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dirty="0"/>
            </a:p>
          </p:txBody>
        </p:sp>
        <p:sp>
          <p:nvSpPr>
            <p:cNvPr id="169" name="Oval 168"/>
            <p:cNvSpPr/>
            <p:nvPr/>
          </p:nvSpPr>
          <p:spPr>
            <a:xfrm>
              <a:off x="784860" y="1832137"/>
              <a:ext cx="3840480" cy="384048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70" name="TextBox 169"/>
            <p:cNvSpPr txBox="1"/>
            <p:nvPr/>
          </p:nvSpPr>
          <p:spPr>
            <a:xfrm>
              <a:off x="1702789" y="4080865"/>
              <a:ext cx="525515" cy="538418"/>
            </a:xfrm>
            <a:prstGeom prst="rect">
              <a:avLst/>
            </a:prstGeom>
            <a:noFill/>
          </p:spPr>
          <p:txBody>
            <a:bodyPr wrap="none" rtlCol="0" anchor="b">
              <a:spAutoFit/>
            </a:bodyPr>
            <a:lstStyle/>
            <a:p>
              <a:r>
                <a:rPr lang="en-US" sz="1050" dirty="0">
                  <a:solidFill>
                    <a:schemeClr val="tx1">
                      <a:lumMod val="65000"/>
                      <a:lumOff val="35000"/>
                    </a:schemeClr>
                  </a:solidFill>
                </a:rPr>
                <a:t>0</a:t>
              </a:r>
            </a:p>
          </p:txBody>
        </p:sp>
        <p:sp>
          <p:nvSpPr>
            <p:cNvPr id="171" name="TextBox 170"/>
            <p:cNvSpPr txBox="1"/>
            <p:nvPr/>
          </p:nvSpPr>
          <p:spPr>
            <a:xfrm>
              <a:off x="1578331" y="3653026"/>
              <a:ext cx="677789" cy="538418"/>
            </a:xfrm>
            <a:prstGeom prst="rect">
              <a:avLst/>
            </a:prstGeom>
            <a:noFill/>
          </p:spPr>
          <p:txBody>
            <a:bodyPr wrap="none" rtlCol="0" anchor="b">
              <a:spAutoFit/>
            </a:bodyPr>
            <a:lstStyle/>
            <a:p>
              <a:r>
                <a:rPr lang="en-US" sz="1050" dirty="0">
                  <a:solidFill>
                    <a:schemeClr val="tx1">
                      <a:lumMod val="65000"/>
                      <a:lumOff val="35000"/>
                    </a:schemeClr>
                  </a:solidFill>
                </a:rPr>
                <a:t>10</a:t>
              </a:r>
            </a:p>
          </p:txBody>
        </p:sp>
        <p:sp>
          <p:nvSpPr>
            <p:cNvPr id="172" name="TextBox 171"/>
            <p:cNvSpPr txBox="1"/>
            <p:nvPr/>
          </p:nvSpPr>
          <p:spPr>
            <a:xfrm>
              <a:off x="1490948" y="3268907"/>
              <a:ext cx="677789" cy="538418"/>
            </a:xfrm>
            <a:prstGeom prst="rect">
              <a:avLst/>
            </a:prstGeom>
            <a:noFill/>
          </p:spPr>
          <p:txBody>
            <a:bodyPr wrap="none" rtlCol="0" anchor="b">
              <a:spAutoFit/>
            </a:bodyPr>
            <a:lstStyle/>
            <a:p>
              <a:r>
                <a:rPr lang="en-US" sz="1050" dirty="0">
                  <a:solidFill>
                    <a:schemeClr val="tx1">
                      <a:lumMod val="65000"/>
                      <a:lumOff val="35000"/>
                    </a:schemeClr>
                  </a:solidFill>
                </a:rPr>
                <a:t>20</a:t>
              </a:r>
            </a:p>
          </p:txBody>
        </p:sp>
        <p:sp>
          <p:nvSpPr>
            <p:cNvPr id="173" name="TextBox 172"/>
            <p:cNvSpPr txBox="1"/>
            <p:nvPr/>
          </p:nvSpPr>
          <p:spPr>
            <a:xfrm>
              <a:off x="1724207" y="2897838"/>
              <a:ext cx="677789" cy="538418"/>
            </a:xfrm>
            <a:prstGeom prst="rect">
              <a:avLst/>
            </a:prstGeom>
            <a:noFill/>
          </p:spPr>
          <p:txBody>
            <a:bodyPr wrap="none" rtlCol="0" anchor="b">
              <a:spAutoFit/>
            </a:bodyPr>
            <a:lstStyle/>
            <a:p>
              <a:r>
                <a:rPr lang="en-US" sz="1050" dirty="0">
                  <a:solidFill>
                    <a:schemeClr val="tx1">
                      <a:lumMod val="65000"/>
                      <a:lumOff val="35000"/>
                    </a:schemeClr>
                  </a:solidFill>
                </a:rPr>
                <a:t>30</a:t>
              </a:r>
            </a:p>
          </p:txBody>
        </p:sp>
        <p:sp>
          <p:nvSpPr>
            <p:cNvPr id="174" name="TextBox 173"/>
            <p:cNvSpPr txBox="1"/>
            <p:nvPr/>
          </p:nvSpPr>
          <p:spPr>
            <a:xfrm>
              <a:off x="2038369" y="2671159"/>
              <a:ext cx="677789" cy="538418"/>
            </a:xfrm>
            <a:prstGeom prst="rect">
              <a:avLst/>
            </a:prstGeom>
            <a:noFill/>
          </p:spPr>
          <p:txBody>
            <a:bodyPr wrap="none" rtlCol="0" anchor="b">
              <a:spAutoFit/>
            </a:bodyPr>
            <a:lstStyle/>
            <a:p>
              <a:r>
                <a:rPr lang="en-US" sz="1050" dirty="0">
                  <a:solidFill>
                    <a:schemeClr val="tx1">
                      <a:lumMod val="65000"/>
                      <a:lumOff val="35000"/>
                    </a:schemeClr>
                  </a:solidFill>
                </a:rPr>
                <a:t>40</a:t>
              </a:r>
            </a:p>
          </p:txBody>
        </p:sp>
        <p:sp>
          <p:nvSpPr>
            <p:cNvPr id="175" name="TextBox 174"/>
            <p:cNvSpPr txBox="1"/>
            <p:nvPr/>
          </p:nvSpPr>
          <p:spPr>
            <a:xfrm>
              <a:off x="2408678" y="2618463"/>
              <a:ext cx="677789" cy="538418"/>
            </a:xfrm>
            <a:prstGeom prst="rect">
              <a:avLst/>
            </a:prstGeom>
            <a:noFill/>
          </p:spPr>
          <p:txBody>
            <a:bodyPr wrap="none" rtlCol="0" anchor="b">
              <a:spAutoFit/>
            </a:bodyPr>
            <a:lstStyle/>
            <a:p>
              <a:r>
                <a:rPr lang="en-US" sz="1050" dirty="0">
                  <a:solidFill>
                    <a:schemeClr val="tx1">
                      <a:lumMod val="65000"/>
                      <a:lumOff val="35000"/>
                    </a:schemeClr>
                  </a:solidFill>
                </a:rPr>
                <a:t>50</a:t>
              </a:r>
            </a:p>
          </p:txBody>
        </p:sp>
        <p:sp>
          <p:nvSpPr>
            <p:cNvPr id="176" name="TextBox 175"/>
            <p:cNvSpPr txBox="1"/>
            <p:nvPr/>
          </p:nvSpPr>
          <p:spPr>
            <a:xfrm>
              <a:off x="2829136" y="2704386"/>
              <a:ext cx="677789" cy="538418"/>
            </a:xfrm>
            <a:prstGeom prst="rect">
              <a:avLst/>
            </a:prstGeom>
            <a:noFill/>
          </p:spPr>
          <p:txBody>
            <a:bodyPr wrap="none" rtlCol="0" anchor="b">
              <a:spAutoFit/>
            </a:bodyPr>
            <a:lstStyle/>
            <a:p>
              <a:r>
                <a:rPr lang="en-US" sz="1050" dirty="0">
                  <a:solidFill>
                    <a:schemeClr val="tx1">
                      <a:lumMod val="65000"/>
                      <a:lumOff val="35000"/>
                    </a:schemeClr>
                  </a:solidFill>
                </a:rPr>
                <a:t>60</a:t>
              </a:r>
            </a:p>
          </p:txBody>
        </p:sp>
        <p:sp>
          <p:nvSpPr>
            <p:cNvPr id="177" name="TextBox 176"/>
            <p:cNvSpPr txBox="1"/>
            <p:nvPr/>
          </p:nvSpPr>
          <p:spPr>
            <a:xfrm>
              <a:off x="3185133" y="2960116"/>
              <a:ext cx="677789" cy="538418"/>
            </a:xfrm>
            <a:prstGeom prst="rect">
              <a:avLst/>
            </a:prstGeom>
            <a:noFill/>
          </p:spPr>
          <p:txBody>
            <a:bodyPr wrap="none" rtlCol="0" anchor="b">
              <a:spAutoFit/>
            </a:bodyPr>
            <a:lstStyle/>
            <a:p>
              <a:r>
                <a:rPr lang="en-US" sz="1050" dirty="0">
                  <a:solidFill>
                    <a:schemeClr val="tx1">
                      <a:lumMod val="65000"/>
                      <a:lumOff val="35000"/>
                    </a:schemeClr>
                  </a:solidFill>
                </a:rPr>
                <a:t>70</a:t>
              </a:r>
            </a:p>
          </p:txBody>
        </p:sp>
        <p:sp>
          <p:nvSpPr>
            <p:cNvPr id="178" name="TextBox 177"/>
            <p:cNvSpPr txBox="1"/>
            <p:nvPr/>
          </p:nvSpPr>
          <p:spPr>
            <a:xfrm>
              <a:off x="3362936" y="3285672"/>
              <a:ext cx="677789" cy="538418"/>
            </a:xfrm>
            <a:prstGeom prst="rect">
              <a:avLst/>
            </a:prstGeom>
            <a:noFill/>
          </p:spPr>
          <p:txBody>
            <a:bodyPr wrap="none" rtlCol="0" anchor="b">
              <a:spAutoFit/>
            </a:bodyPr>
            <a:lstStyle/>
            <a:p>
              <a:r>
                <a:rPr lang="en-US" sz="1050" dirty="0">
                  <a:solidFill>
                    <a:schemeClr val="tx1">
                      <a:lumMod val="65000"/>
                      <a:lumOff val="35000"/>
                    </a:schemeClr>
                  </a:solidFill>
                </a:rPr>
                <a:t>80</a:t>
              </a:r>
            </a:p>
          </p:txBody>
        </p:sp>
        <p:sp>
          <p:nvSpPr>
            <p:cNvPr id="179" name="TextBox 178"/>
            <p:cNvSpPr txBox="1"/>
            <p:nvPr/>
          </p:nvSpPr>
          <p:spPr>
            <a:xfrm>
              <a:off x="3420846" y="3658438"/>
              <a:ext cx="677789" cy="538418"/>
            </a:xfrm>
            <a:prstGeom prst="rect">
              <a:avLst/>
            </a:prstGeom>
            <a:noFill/>
          </p:spPr>
          <p:txBody>
            <a:bodyPr wrap="none" rtlCol="0" anchor="b">
              <a:spAutoFit/>
            </a:bodyPr>
            <a:lstStyle/>
            <a:p>
              <a:r>
                <a:rPr lang="en-US" sz="1050" dirty="0">
                  <a:solidFill>
                    <a:schemeClr val="tx1">
                      <a:lumMod val="65000"/>
                      <a:lumOff val="35000"/>
                    </a:schemeClr>
                  </a:solidFill>
                </a:rPr>
                <a:t>90</a:t>
              </a:r>
            </a:p>
          </p:txBody>
        </p:sp>
        <p:sp>
          <p:nvSpPr>
            <p:cNvPr id="180" name="TextBox 179"/>
            <p:cNvSpPr txBox="1"/>
            <p:nvPr/>
          </p:nvSpPr>
          <p:spPr>
            <a:xfrm>
              <a:off x="3248577" y="4062913"/>
              <a:ext cx="830066" cy="538418"/>
            </a:xfrm>
            <a:prstGeom prst="rect">
              <a:avLst/>
            </a:prstGeom>
            <a:noFill/>
          </p:spPr>
          <p:txBody>
            <a:bodyPr wrap="none" rtlCol="0" anchor="b">
              <a:spAutoFit/>
            </a:bodyPr>
            <a:lstStyle/>
            <a:p>
              <a:r>
                <a:rPr lang="en-US" sz="1050" dirty="0">
                  <a:solidFill>
                    <a:schemeClr val="tx1">
                      <a:lumMod val="65000"/>
                      <a:lumOff val="35000"/>
                    </a:schemeClr>
                  </a:solidFill>
                </a:rPr>
                <a:t>100</a:t>
              </a:r>
            </a:p>
          </p:txBody>
        </p:sp>
        <p:sp>
          <p:nvSpPr>
            <p:cNvPr id="181" name="Oval 180"/>
            <p:cNvSpPr/>
            <p:nvPr/>
          </p:nvSpPr>
          <p:spPr>
            <a:xfrm>
              <a:off x="2003770" y="3051047"/>
              <a:ext cx="1402660" cy="1402660"/>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grpSp>
      <p:cxnSp>
        <p:nvCxnSpPr>
          <p:cNvPr id="156" name="Straight Arrow Connector 155"/>
          <p:cNvCxnSpPr/>
          <p:nvPr/>
        </p:nvCxnSpPr>
        <p:spPr>
          <a:xfrm>
            <a:off x="5526537" y="2278357"/>
            <a:ext cx="741739" cy="54905"/>
          </a:xfrm>
          <a:prstGeom prst="straightConnector1">
            <a:avLst/>
          </a:prstGeom>
          <a:ln w="539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183" name="Group 182"/>
          <p:cNvGrpSpPr/>
          <p:nvPr/>
        </p:nvGrpSpPr>
        <p:grpSpPr>
          <a:xfrm>
            <a:off x="6681774" y="1299628"/>
            <a:ext cx="2148974" cy="2048331"/>
            <a:chOff x="533400" y="1580677"/>
            <a:chExt cx="4343400" cy="4343400"/>
          </a:xfrm>
        </p:grpSpPr>
        <p:sp>
          <p:nvSpPr>
            <p:cNvPr id="185" name="Oval 184"/>
            <p:cNvSpPr/>
            <p:nvPr/>
          </p:nvSpPr>
          <p:spPr>
            <a:xfrm>
              <a:off x="641995" y="1689272"/>
              <a:ext cx="4126211" cy="41262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86" name="Oval 5"/>
            <p:cNvSpPr/>
            <p:nvPr/>
          </p:nvSpPr>
          <p:spPr>
            <a:xfrm>
              <a:off x="740827" y="3799270"/>
              <a:ext cx="1351144" cy="932522"/>
            </a:xfrm>
            <a:custGeom>
              <a:avLst/>
              <a:gdLst/>
              <a:ahLst/>
              <a:cxnLst/>
              <a:rect l="l" t="t" r="r" b="b"/>
              <a:pathLst>
                <a:path w="1351144" h="932522">
                  <a:moveTo>
                    <a:pt x="1228655" y="0"/>
                  </a:moveTo>
                  <a:cubicBezTo>
                    <a:pt x="1233187" y="140392"/>
                    <a:pt x="1277852" y="270704"/>
                    <a:pt x="1351144" y="380485"/>
                  </a:cubicBezTo>
                  <a:lnTo>
                    <a:pt x="249148" y="932522"/>
                  </a:lnTo>
                  <a:cubicBezTo>
                    <a:pt x="103286" y="673780"/>
                    <a:pt x="14647" y="378736"/>
                    <a:pt x="0" y="64391"/>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87" name="Oval 5"/>
            <p:cNvSpPr/>
            <p:nvPr/>
          </p:nvSpPr>
          <p:spPr>
            <a:xfrm rot="1425402">
              <a:off x="603139" y="3220414"/>
              <a:ext cx="1338766" cy="831992"/>
            </a:xfrm>
            <a:custGeom>
              <a:avLst/>
              <a:gdLst/>
              <a:ahLst/>
              <a:cxnLst/>
              <a:rect l="l" t="t" r="r" b="b"/>
              <a:pathLst>
                <a:path w="1338766" h="831992">
                  <a:moveTo>
                    <a:pt x="0" y="80549"/>
                  </a:moveTo>
                  <a:lnTo>
                    <a:pt x="1226739" y="0"/>
                  </a:lnTo>
                  <a:cubicBezTo>
                    <a:pt x="1244245" y="102076"/>
                    <a:pt x="1283312" y="196892"/>
                    <a:pt x="1338766" y="279955"/>
                  </a:cubicBezTo>
                  <a:lnTo>
                    <a:pt x="236770" y="831992"/>
                  </a:lnTo>
                  <a:cubicBezTo>
                    <a:pt x="109158" y="605624"/>
                    <a:pt x="25346" y="351470"/>
                    <a:pt x="0" y="80549"/>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88" name="Oval 5"/>
            <p:cNvSpPr/>
            <p:nvPr/>
          </p:nvSpPr>
          <p:spPr>
            <a:xfrm rot="2801177">
              <a:off x="740159" y="2657597"/>
              <a:ext cx="1338766" cy="831992"/>
            </a:xfrm>
            <a:custGeom>
              <a:avLst/>
              <a:gdLst/>
              <a:ahLst/>
              <a:cxnLst/>
              <a:rect l="l" t="t" r="r" b="b"/>
              <a:pathLst>
                <a:path w="1338766" h="831992">
                  <a:moveTo>
                    <a:pt x="0" y="80549"/>
                  </a:moveTo>
                  <a:lnTo>
                    <a:pt x="1226739" y="0"/>
                  </a:lnTo>
                  <a:cubicBezTo>
                    <a:pt x="1244245" y="102076"/>
                    <a:pt x="1283312" y="196892"/>
                    <a:pt x="1338766" y="279955"/>
                  </a:cubicBezTo>
                  <a:lnTo>
                    <a:pt x="236770" y="831992"/>
                  </a:lnTo>
                  <a:cubicBezTo>
                    <a:pt x="109158" y="605624"/>
                    <a:pt x="25346" y="351470"/>
                    <a:pt x="0" y="80549"/>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89" name="Oval 5"/>
            <p:cNvSpPr/>
            <p:nvPr/>
          </p:nvSpPr>
          <p:spPr>
            <a:xfrm rot="4200000">
              <a:off x="1084012" y="2169147"/>
              <a:ext cx="1338766" cy="862696"/>
            </a:xfrm>
            <a:custGeom>
              <a:avLst/>
              <a:gdLst/>
              <a:ahLst/>
              <a:cxnLst/>
              <a:rect l="l" t="t" r="r" b="b"/>
              <a:pathLst>
                <a:path w="1338766" h="831992">
                  <a:moveTo>
                    <a:pt x="0" y="80549"/>
                  </a:moveTo>
                  <a:lnTo>
                    <a:pt x="1226739" y="0"/>
                  </a:lnTo>
                  <a:cubicBezTo>
                    <a:pt x="1244245" y="102076"/>
                    <a:pt x="1283312" y="196892"/>
                    <a:pt x="1338766" y="279955"/>
                  </a:cubicBezTo>
                  <a:lnTo>
                    <a:pt x="236770" y="831992"/>
                  </a:lnTo>
                  <a:cubicBezTo>
                    <a:pt x="109158" y="605624"/>
                    <a:pt x="25346" y="351470"/>
                    <a:pt x="0" y="80549"/>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90" name="Oval 5"/>
            <p:cNvSpPr/>
            <p:nvPr/>
          </p:nvSpPr>
          <p:spPr>
            <a:xfrm rot="5629484">
              <a:off x="1610606" y="1866045"/>
              <a:ext cx="1338766" cy="868680"/>
            </a:xfrm>
            <a:custGeom>
              <a:avLst/>
              <a:gdLst/>
              <a:ahLst/>
              <a:cxnLst/>
              <a:rect l="l" t="t" r="r" b="b"/>
              <a:pathLst>
                <a:path w="1338766" h="831992">
                  <a:moveTo>
                    <a:pt x="0" y="80549"/>
                  </a:moveTo>
                  <a:lnTo>
                    <a:pt x="1226739" y="0"/>
                  </a:lnTo>
                  <a:cubicBezTo>
                    <a:pt x="1244245" y="102076"/>
                    <a:pt x="1283312" y="196892"/>
                    <a:pt x="1338766" y="279955"/>
                  </a:cubicBezTo>
                  <a:lnTo>
                    <a:pt x="236770" y="831992"/>
                  </a:lnTo>
                  <a:cubicBezTo>
                    <a:pt x="109158" y="605624"/>
                    <a:pt x="25346" y="351470"/>
                    <a:pt x="0" y="80549"/>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91" name="Oval 5"/>
            <p:cNvSpPr/>
            <p:nvPr/>
          </p:nvSpPr>
          <p:spPr>
            <a:xfrm rot="6994121">
              <a:off x="2230730" y="1816114"/>
              <a:ext cx="1305842" cy="868680"/>
            </a:xfrm>
            <a:custGeom>
              <a:avLst/>
              <a:gdLst/>
              <a:ahLst/>
              <a:cxnLst/>
              <a:rect l="l" t="t" r="r" b="b"/>
              <a:pathLst>
                <a:path w="1305842" h="839319">
                  <a:moveTo>
                    <a:pt x="1228655" y="0"/>
                  </a:moveTo>
                  <a:cubicBezTo>
                    <a:pt x="1232148" y="108204"/>
                    <a:pt x="1259481" y="210420"/>
                    <a:pt x="1305842" y="301634"/>
                  </a:cubicBezTo>
                  <a:lnTo>
                    <a:pt x="203426" y="839319"/>
                  </a:lnTo>
                  <a:cubicBezTo>
                    <a:pt x="83656" y="604842"/>
                    <a:pt x="12942" y="342151"/>
                    <a:pt x="0" y="64391"/>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92" name="Oval 5"/>
            <p:cNvSpPr/>
            <p:nvPr/>
          </p:nvSpPr>
          <p:spPr>
            <a:xfrm rot="8400000">
              <a:off x="2816554" y="2005801"/>
              <a:ext cx="1305842" cy="868680"/>
            </a:xfrm>
            <a:custGeom>
              <a:avLst/>
              <a:gdLst/>
              <a:ahLst/>
              <a:cxnLst/>
              <a:rect l="l" t="t" r="r" b="b"/>
              <a:pathLst>
                <a:path w="1305842" h="839319">
                  <a:moveTo>
                    <a:pt x="1228655" y="0"/>
                  </a:moveTo>
                  <a:cubicBezTo>
                    <a:pt x="1232148" y="108204"/>
                    <a:pt x="1259481" y="210420"/>
                    <a:pt x="1305842" y="301634"/>
                  </a:cubicBezTo>
                  <a:lnTo>
                    <a:pt x="203426" y="839319"/>
                  </a:lnTo>
                  <a:cubicBezTo>
                    <a:pt x="83656" y="604842"/>
                    <a:pt x="12942" y="342151"/>
                    <a:pt x="0" y="64391"/>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93" name="Oval 5"/>
            <p:cNvSpPr/>
            <p:nvPr/>
          </p:nvSpPr>
          <p:spPr>
            <a:xfrm rot="9799445">
              <a:off x="3263967" y="2418135"/>
              <a:ext cx="1305842" cy="868680"/>
            </a:xfrm>
            <a:custGeom>
              <a:avLst/>
              <a:gdLst/>
              <a:ahLst/>
              <a:cxnLst/>
              <a:rect l="l" t="t" r="r" b="b"/>
              <a:pathLst>
                <a:path w="1305842" h="839319">
                  <a:moveTo>
                    <a:pt x="1228655" y="0"/>
                  </a:moveTo>
                  <a:cubicBezTo>
                    <a:pt x="1232148" y="108204"/>
                    <a:pt x="1259481" y="210420"/>
                    <a:pt x="1305842" y="301634"/>
                  </a:cubicBezTo>
                  <a:lnTo>
                    <a:pt x="203426" y="839319"/>
                  </a:lnTo>
                  <a:cubicBezTo>
                    <a:pt x="83656" y="604842"/>
                    <a:pt x="12942" y="342151"/>
                    <a:pt x="0" y="64391"/>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94" name="Oval 5"/>
            <p:cNvSpPr/>
            <p:nvPr/>
          </p:nvSpPr>
          <p:spPr>
            <a:xfrm rot="11200835">
              <a:off x="3503505" y="2986306"/>
              <a:ext cx="1305842" cy="868680"/>
            </a:xfrm>
            <a:custGeom>
              <a:avLst/>
              <a:gdLst/>
              <a:ahLst/>
              <a:cxnLst/>
              <a:rect l="l" t="t" r="r" b="b"/>
              <a:pathLst>
                <a:path w="1305842" h="839319">
                  <a:moveTo>
                    <a:pt x="1228655" y="0"/>
                  </a:moveTo>
                  <a:cubicBezTo>
                    <a:pt x="1232148" y="108204"/>
                    <a:pt x="1259481" y="210420"/>
                    <a:pt x="1305842" y="301634"/>
                  </a:cubicBezTo>
                  <a:lnTo>
                    <a:pt x="203426" y="839319"/>
                  </a:lnTo>
                  <a:cubicBezTo>
                    <a:pt x="83656" y="604842"/>
                    <a:pt x="12942" y="342151"/>
                    <a:pt x="0" y="64391"/>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95" name="Oval 5"/>
            <p:cNvSpPr/>
            <p:nvPr/>
          </p:nvSpPr>
          <p:spPr>
            <a:xfrm rot="12660000">
              <a:off x="3472487" y="3600560"/>
              <a:ext cx="1321958" cy="879401"/>
            </a:xfrm>
            <a:custGeom>
              <a:avLst/>
              <a:gdLst/>
              <a:ahLst/>
              <a:cxnLst/>
              <a:rect l="l" t="t" r="r" b="b"/>
              <a:pathLst>
                <a:path w="1305842" h="839319">
                  <a:moveTo>
                    <a:pt x="1228655" y="0"/>
                  </a:moveTo>
                  <a:cubicBezTo>
                    <a:pt x="1232148" y="108204"/>
                    <a:pt x="1259481" y="210420"/>
                    <a:pt x="1305842" y="301634"/>
                  </a:cubicBezTo>
                  <a:lnTo>
                    <a:pt x="203426" y="839319"/>
                  </a:lnTo>
                  <a:cubicBezTo>
                    <a:pt x="83656" y="604842"/>
                    <a:pt x="12942" y="342151"/>
                    <a:pt x="0" y="64391"/>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96" name="Oval 3"/>
            <p:cNvSpPr/>
            <p:nvPr/>
          </p:nvSpPr>
          <p:spPr>
            <a:xfrm>
              <a:off x="533400" y="1580677"/>
              <a:ext cx="4343400" cy="4343400"/>
            </a:xfrm>
            <a:custGeom>
              <a:avLst/>
              <a:gdLst/>
              <a:ahLst/>
              <a:cxnLst/>
              <a:rect l="l" t="t" r="r" b="b"/>
              <a:pathLst>
                <a:path w="4343400" h="4343400">
                  <a:moveTo>
                    <a:pt x="2171700" y="381001"/>
                  </a:moveTo>
                  <a:cubicBezTo>
                    <a:pt x="1182724" y="381001"/>
                    <a:pt x="381000" y="1182725"/>
                    <a:pt x="381000" y="2171701"/>
                  </a:cubicBezTo>
                  <a:cubicBezTo>
                    <a:pt x="381000" y="2456642"/>
                    <a:pt x="447552" y="2726039"/>
                    <a:pt x="567765" y="2964302"/>
                  </a:cubicBezTo>
                  <a:lnTo>
                    <a:pt x="1184110" y="2665054"/>
                  </a:lnTo>
                  <a:cubicBezTo>
                    <a:pt x="1108663" y="2516955"/>
                    <a:pt x="1066800" y="2349217"/>
                    <a:pt x="1066800" y="2171701"/>
                  </a:cubicBezTo>
                  <a:cubicBezTo>
                    <a:pt x="1066800" y="1561482"/>
                    <a:pt x="1561481" y="1066801"/>
                    <a:pt x="2171700" y="1066801"/>
                  </a:cubicBezTo>
                  <a:cubicBezTo>
                    <a:pt x="2781919" y="1066801"/>
                    <a:pt x="3276600" y="1561482"/>
                    <a:pt x="3276600" y="2171701"/>
                  </a:cubicBezTo>
                  <a:cubicBezTo>
                    <a:pt x="3276600" y="2347849"/>
                    <a:pt x="3235380" y="2514369"/>
                    <a:pt x="3160956" y="2661594"/>
                  </a:cubicBezTo>
                  <a:lnTo>
                    <a:pt x="3777301" y="2960843"/>
                  </a:lnTo>
                  <a:cubicBezTo>
                    <a:pt x="3896485" y="2723452"/>
                    <a:pt x="3962400" y="2455274"/>
                    <a:pt x="3962400" y="2171701"/>
                  </a:cubicBezTo>
                  <a:cubicBezTo>
                    <a:pt x="3962400" y="1182725"/>
                    <a:pt x="3160676" y="381001"/>
                    <a:pt x="2171700" y="381001"/>
                  </a:cubicBezTo>
                  <a:close/>
                  <a:moveTo>
                    <a:pt x="2171700" y="0"/>
                  </a:moveTo>
                  <a:cubicBezTo>
                    <a:pt x="3371097" y="0"/>
                    <a:pt x="4343400" y="972303"/>
                    <a:pt x="4343400" y="2171700"/>
                  </a:cubicBezTo>
                  <a:cubicBezTo>
                    <a:pt x="4343400" y="3371097"/>
                    <a:pt x="3371097" y="4343400"/>
                    <a:pt x="2171700" y="4343400"/>
                  </a:cubicBezTo>
                  <a:cubicBezTo>
                    <a:pt x="972303" y="4343400"/>
                    <a:pt x="0" y="3371097"/>
                    <a:pt x="0" y="2171700"/>
                  </a:cubicBezTo>
                  <a:cubicBezTo>
                    <a:pt x="0" y="972303"/>
                    <a:pt x="972303" y="0"/>
                    <a:pt x="2171700" y="0"/>
                  </a:cubicBezTo>
                  <a:close/>
                </a:path>
              </a:pathLst>
            </a:custGeom>
            <a:gradFill flip="none" rotWithShape="1">
              <a:gsLst>
                <a:gs pos="100000">
                  <a:schemeClr val="bg1">
                    <a:lumMod val="85000"/>
                  </a:schemeClr>
                </a:gs>
                <a:gs pos="0">
                  <a:schemeClr val="bg1"/>
                </a:gs>
              </a:gsLst>
              <a:path path="circle">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dirty="0"/>
            </a:p>
          </p:txBody>
        </p:sp>
        <p:sp>
          <p:nvSpPr>
            <p:cNvPr id="197" name="Oval 196"/>
            <p:cNvSpPr/>
            <p:nvPr/>
          </p:nvSpPr>
          <p:spPr>
            <a:xfrm>
              <a:off x="784860" y="1832137"/>
              <a:ext cx="3840480" cy="384048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sp>
          <p:nvSpPr>
            <p:cNvPr id="198" name="TextBox 197"/>
            <p:cNvSpPr txBox="1"/>
            <p:nvPr/>
          </p:nvSpPr>
          <p:spPr>
            <a:xfrm>
              <a:off x="1702789" y="4080865"/>
              <a:ext cx="525515" cy="538418"/>
            </a:xfrm>
            <a:prstGeom prst="rect">
              <a:avLst/>
            </a:prstGeom>
            <a:noFill/>
          </p:spPr>
          <p:txBody>
            <a:bodyPr wrap="none" rtlCol="0" anchor="b">
              <a:spAutoFit/>
            </a:bodyPr>
            <a:lstStyle/>
            <a:p>
              <a:r>
                <a:rPr lang="en-US" sz="1050" dirty="0">
                  <a:solidFill>
                    <a:schemeClr val="tx1">
                      <a:lumMod val="65000"/>
                      <a:lumOff val="35000"/>
                    </a:schemeClr>
                  </a:solidFill>
                </a:rPr>
                <a:t>0</a:t>
              </a:r>
            </a:p>
          </p:txBody>
        </p:sp>
        <p:sp>
          <p:nvSpPr>
            <p:cNvPr id="199" name="TextBox 198"/>
            <p:cNvSpPr txBox="1"/>
            <p:nvPr/>
          </p:nvSpPr>
          <p:spPr>
            <a:xfrm>
              <a:off x="1482120" y="3596895"/>
              <a:ext cx="677789" cy="538418"/>
            </a:xfrm>
            <a:prstGeom prst="rect">
              <a:avLst/>
            </a:prstGeom>
            <a:noFill/>
          </p:spPr>
          <p:txBody>
            <a:bodyPr wrap="none" rtlCol="0" anchor="b">
              <a:spAutoFit/>
            </a:bodyPr>
            <a:lstStyle/>
            <a:p>
              <a:r>
                <a:rPr lang="en-US" sz="1050" dirty="0">
                  <a:solidFill>
                    <a:schemeClr val="tx1">
                      <a:lumMod val="65000"/>
                      <a:lumOff val="35000"/>
                    </a:schemeClr>
                  </a:solidFill>
                </a:rPr>
                <a:t>10</a:t>
              </a:r>
            </a:p>
          </p:txBody>
        </p:sp>
        <p:sp>
          <p:nvSpPr>
            <p:cNvPr id="200" name="TextBox 199"/>
            <p:cNvSpPr txBox="1"/>
            <p:nvPr/>
          </p:nvSpPr>
          <p:spPr>
            <a:xfrm>
              <a:off x="1582304" y="3195669"/>
              <a:ext cx="677789" cy="538418"/>
            </a:xfrm>
            <a:prstGeom prst="rect">
              <a:avLst/>
            </a:prstGeom>
            <a:noFill/>
          </p:spPr>
          <p:txBody>
            <a:bodyPr wrap="none" rtlCol="0" anchor="b">
              <a:spAutoFit/>
            </a:bodyPr>
            <a:lstStyle/>
            <a:p>
              <a:r>
                <a:rPr lang="en-US" sz="1050" dirty="0">
                  <a:solidFill>
                    <a:schemeClr val="tx1">
                      <a:lumMod val="65000"/>
                      <a:lumOff val="35000"/>
                    </a:schemeClr>
                  </a:solidFill>
                </a:rPr>
                <a:t>20</a:t>
              </a:r>
            </a:p>
          </p:txBody>
        </p:sp>
        <p:sp>
          <p:nvSpPr>
            <p:cNvPr id="201" name="TextBox 200"/>
            <p:cNvSpPr txBox="1"/>
            <p:nvPr/>
          </p:nvSpPr>
          <p:spPr>
            <a:xfrm>
              <a:off x="1751834" y="2822805"/>
              <a:ext cx="677789" cy="538418"/>
            </a:xfrm>
            <a:prstGeom prst="rect">
              <a:avLst/>
            </a:prstGeom>
            <a:noFill/>
          </p:spPr>
          <p:txBody>
            <a:bodyPr wrap="none" rtlCol="0" anchor="b">
              <a:spAutoFit/>
            </a:bodyPr>
            <a:lstStyle/>
            <a:p>
              <a:r>
                <a:rPr lang="en-US" sz="1050" dirty="0">
                  <a:solidFill>
                    <a:schemeClr val="tx1">
                      <a:lumMod val="65000"/>
                      <a:lumOff val="35000"/>
                    </a:schemeClr>
                  </a:solidFill>
                </a:rPr>
                <a:t>30</a:t>
              </a:r>
            </a:p>
          </p:txBody>
        </p:sp>
        <p:sp>
          <p:nvSpPr>
            <p:cNvPr id="202" name="TextBox 201"/>
            <p:cNvSpPr txBox="1"/>
            <p:nvPr/>
          </p:nvSpPr>
          <p:spPr>
            <a:xfrm>
              <a:off x="2081076" y="2627250"/>
              <a:ext cx="677789" cy="538418"/>
            </a:xfrm>
            <a:prstGeom prst="rect">
              <a:avLst/>
            </a:prstGeom>
            <a:noFill/>
          </p:spPr>
          <p:txBody>
            <a:bodyPr wrap="none" rtlCol="0" anchor="b">
              <a:spAutoFit/>
            </a:bodyPr>
            <a:lstStyle/>
            <a:p>
              <a:r>
                <a:rPr lang="en-US" sz="1050" dirty="0">
                  <a:solidFill>
                    <a:schemeClr val="tx1">
                      <a:lumMod val="65000"/>
                      <a:lumOff val="35000"/>
                    </a:schemeClr>
                  </a:solidFill>
                </a:rPr>
                <a:t>40</a:t>
              </a:r>
            </a:p>
          </p:txBody>
        </p:sp>
        <p:sp>
          <p:nvSpPr>
            <p:cNvPr id="203" name="TextBox 202"/>
            <p:cNvSpPr txBox="1"/>
            <p:nvPr/>
          </p:nvSpPr>
          <p:spPr>
            <a:xfrm>
              <a:off x="2494892" y="2606200"/>
              <a:ext cx="677789" cy="538418"/>
            </a:xfrm>
            <a:prstGeom prst="rect">
              <a:avLst/>
            </a:prstGeom>
            <a:noFill/>
          </p:spPr>
          <p:txBody>
            <a:bodyPr wrap="none" rtlCol="0" anchor="b">
              <a:spAutoFit/>
            </a:bodyPr>
            <a:lstStyle/>
            <a:p>
              <a:r>
                <a:rPr lang="en-US" sz="1050" dirty="0">
                  <a:solidFill>
                    <a:schemeClr val="tx1">
                      <a:lumMod val="65000"/>
                      <a:lumOff val="35000"/>
                    </a:schemeClr>
                  </a:solidFill>
                </a:rPr>
                <a:t>50</a:t>
              </a:r>
            </a:p>
          </p:txBody>
        </p:sp>
        <p:sp>
          <p:nvSpPr>
            <p:cNvPr id="204" name="TextBox 203"/>
            <p:cNvSpPr txBox="1"/>
            <p:nvPr/>
          </p:nvSpPr>
          <p:spPr>
            <a:xfrm>
              <a:off x="2871459" y="2748789"/>
              <a:ext cx="677789" cy="538418"/>
            </a:xfrm>
            <a:prstGeom prst="rect">
              <a:avLst/>
            </a:prstGeom>
            <a:noFill/>
          </p:spPr>
          <p:txBody>
            <a:bodyPr wrap="none" rtlCol="0" anchor="b">
              <a:spAutoFit/>
            </a:bodyPr>
            <a:lstStyle/>
            <a:p>
              <a:r>
                <a:rPr lang="en-US" sz="1050" dirty="0">
                  <a:solidFill>
                    <a:schemeClr val="tx1">
                      <a:lumMod val="65000"/>
                      <a:lumOff val="35000"/>
                    </a:schemeClr>
                  </a:solidFill>
                </a:rPr>
                <a:t>60</a:t>
              </a:r>
            </a:p>
          </p:txBody>
        </p:sp>
        <p:sp>
          <p:nvSpPr>
            <p:cNvPr id="205" name="TextBox 204"/>
            <p:cNvSpPr txBox="1"/>
            <p:nvPr/>
          </p:nvSpPr>
          <p:spPr>
            <a:xfrm>
              <a:off x="3185133" y="2960116"/>
              <a:ext cx="677789" cy="538418"/>
            </a:xfrm>
            <a:prstGeom prst="rect">
              <a:avLst/>
            </a:prstGeom>
            <a:noFill/>
          </p:spPr>
          <p:txBody>
            <a:bodyPr wrap="none" rtlCol="0" anchor="b">
              <a:spAutoFit/>
            </a:bodyPr>
            <a:lstStyle/>
            <a:p>
              <a:r>
                <a:rPr lang="en-US" sz="1050" dirty="0">
                  <a:solidFill>
                    <a:schemeClr val="tx1">
                      <a:lumMod val="65000"/>
                      <a:lumOff val="35000"/>
                    </a:schemeClr>
                  </a:solidFill>
                </a:rPr>
                <a:t>70</a:t>
              </a:r>
            </a:p>
          </p:txBody>
        </p:sp>
        <p:sp>
          <p:nvSpPr>
            <p:cNvPr id="206" name="TextBox 205"/>
            <p:cNvSpPr txBox="1"/>
            <p:nvPr/>
          </p:nvSpPr>
          <p:spPr>
            <a:xfrm>
              <a:off x="3292473" y="3314703"/>
              <a:ext cx="677789" cy="538418"/>
            </a:xfrm>
            <a:prstGeom prst="rect">
              <a:avLst/>
            </a:prstGeom>
            <a:noFill/>
          </p:spPr>
          <p:txBody>
            <a:bodyPr wrap="none" rtlCol="0" anchor="b">
              <a:spAutoFit/>
            </a:bodyPr>
            <a:lstStyle/>
            <a:p>
              <a:r>
                <a:rPr lang="en-US" sz="1050" dirty="0">
                  <a:solidFill>
                    <a:schemeClr val="tx1">
                      <a:lumMod val="65000"/>
                      <a:lumOff val="35000"/>
                    </a:schemeClr>
                  </a:solidFill>
                </a:rPr>
                <a:t>80</a:t>
              </a:r>
            </a:p>
          </p:txBody>
        </p:sp>
        <p:sp>
          <p:nvSpPr>
            <p:cNvPr id="207" name="TextBox 206"/>
            <p:cNvSpPr txBox="1"/>
            <p:nvPr/>
          </p:nvSpPr>
          <p:spPr>
            <a:xfrm>
              <a:off x="3420846" y="3658438"/>
              <a:ext cx="677789" cy="538418"/>
            </a:xfrm>
            <a:prstGeom prst="rect">
              <a:avLst/>
            </a:prstGeom>
            <a:noFill/>
          </p:spPr>
          <p:txBody>
            <a:bodyPr wrap="none" rtlCol="0" anchor="b">
              <a:spAutoFit/>
            </a:bodyPr>
            <a:lstStyle/>
            <a:p>
              <a:r>
                <a:rPr lang="en-US" sz="1050" dirty="0">
                  <a:solidFill>
                    <a:schemeClr val="tx1">
                      <a:lumMod val="65000"/>
                      <a:lumOff val="35000"/>
                    </a:schemeClr>
                  </a:solidFill>
                </a:rPr>
                <a:t>90</a:t>
              </a:r>
            </a:p>
          </p:txBody>
        </p:sp>
        <p:sp>
          <p:nvSpPr>
            <p:cNvPr id="208" name="TextBox 207"/>
            <p:cNvSpPr txBox="1"/>
            <p:nvPr/>
          </p:nvSpPr>
          <p:spPr>
            <a:xfrm>
              <a:off x="3248577" y="4062913"/>
              <a:ext cx="830066" cy="538418"/>
            </a:xfrm>
            <a:prstGeom prst="rect">
              <a:avLst/>
            </a:prstGeom>
            <a:noFill/>
          </p:spPr>
          <p:txBody>
            <a:bodyPr wrap="none" rtlCol="0" anchor="b">
              <a:spAutoFit/>
            </a:bodyPr>
            <a:lstStyle/>
            <a:p>
              <a:r>
                <a:rPr lang="en-US" sz="1050" dirty="0">
                  <a:solidFill>
                    <a:schemeClr val="tx1">
                      <a:lumMod val="65000"/>
                      <a:lumOff val="35000"/>
                    </a:schemeClr>
                  </a:solidFill>
                </a:rPr>
                <a:t>100</a:t>
              </a:r>
            </a:p>
          </p:txBody>
        </p:sp>
        <p:sp>
          <p:nvSpPr>
            <p:cNvPr id="209" name="Oval 208"/>
            <p:cNvSpPr/>
            <p:nvPr/>
          </p:nvSpPr>
          <p:spPr>
            <a:xfrm>
              <a:off x="2003770" y="3051047"/>
              <a:ext cx="1402660" cy="1402660"/>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25"/>
            </a:p>
          </p:txBody>
        </p:sp>
      </p:grpSp>
      <p:cxnSp>
        <p:nvCxnSpPr>
          <p:cNvPr id="184" name="Straight Arrow Connector 183"/>
          <p:cNvCxnSpPr/>
          <p:nvPr/>
        </p:nvCxnSpPr>
        <p:spPr>
          <a:xfrm>
            <a:off x="7742092" y="2288460"/>
            <a:ext cx="745548" cy="200302"/>
          </a:xfrm>
          <a:prstGeom prst="straightConnector1">
            <a:avLst/>
          </a:prstGeom>
          <a:ln w="539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325821" y="839774"/>
            <a:ext cx="1900518" cy="323165"/>
          </a:xfrm>
          <a:prstGeom prst="rect">
            <a:avLst/>
          </a:prstGeom>
          <a:noFill/>
        </p:spPr>
        <p:txBody>
          <a:bodyPr wrap="square" rtlCol="0">
            <a:spAutoFit/>
          </a:bodyPr>
          <a:lstStyle/>
          <a:p>
            <a:pPr algn="ctr"/>
            <a:r>
              <a:rPr lang="en-GB" sz="1500" b="1" dirty="0">
                <a:solidFill>
                  <a:schemeClr val="accent6">
                    <a:lumMod val="50000"/>
                  </a:schemeClr>
                </a:solidFill>
              </a:rPr>
              <a:t>OH&amp;S</a:t>
            </a:r>
          </a:p>
        </p:txBody>
      </p:sp>
      <p:sp>
        <p:nvSpPr>
          <p:cNvPr id="210" name="TextBox 209"/>
          <p:cNvSpPr txBox="1"/>
          <p:nvPr/>
        </p:nvSpPr>
        <p:spPr>
          <a:xfrm>
            <a:off x="132740" y="842339"/>
            <a:ext cx="1900518" cy="323165"/>
          </a:xfrm>
          <a:prstGeom prst="rect">
            <a:avLst/>
          </a:prstGeom>
          <a:noFill/>
        </p:spPr>
        <p:txBody>
          <a:bodyPr wrap="square" rtlCol="0">
            <a:spAutoFit/>
          </a:bodyPr>
          <a:lstStyle/>
          <a:p>
            <a:pPr algn="ctr"/>
            <a:r>
              <a:rPr lang="en-GB" sz="1500" b="1" dirty="0">
                <a:solidFill>
                  <a:schemeClr val="accent6">
                    <a:lumMod val="50000"/>
                  </a:schemeClr>
                </a:solidFill>
              </a:rPr>
              <a:t>SMS</a:t>
            </a:r>
          </a:p>
        </p:txBody>
      </p:sp>
      <p:sp>
        <p:nvSpPr>
          <p:cNvPr id="211" name="TextBox 210"/>
          <p:cNvSpPr txBox="1"/>
          <p:nvPr/>
        </p:nvSpPr>
        <p:spPr>
          <a:xfrm>
            <a:off x="4533359" y="858331"/>
            <a:ext cx="1900518" cy="323165"/>
          </a:xfrm>
          <a:prstGeom prst="rect">
            <a:avLst/>
          </a:prstGeom>
          <a:noFill/>
        </p:spPr>
        <p:txBody>
          <a:bodyPr wrap="square" rtlCol="0">
            <a:spAutoFit/>
          </a:bodyPr>
          <a:lstStyle/>
          <a:p>
            <a:pPr algn="ctr"/>
            <a:r>
              <a:rPr lang="en-GB" sz="1500" b="1" dirty="0">
                <a:solidFill>
                  <a:schemeClr val="accent6">
                    <a:lumMod val="50000"/>
                  </a:schemeClr>
                </a:solidFill>
              </a:rPr>
              <a:t>Wildlife</a:t>
            </a:r>
          </a:p>
        </p:txBody>
      </p:sp>
      <p:sp>
        <p:nvSpPr>
          <p:cNvPr id="212" name="TextBox 211"/>
          <p:cNvSpPr txBox="1"/>
          <p:nvPr/>
        </p:nvSpPr>
        <p:spPr>
          <a:xfrm>
            <a:off x="6770284" y="852330"/>
            <a:ext cx="1900518" cy="323165"/>
          </a:xfrm>
          <a:prstGeom prst="rect">
            <a:avLst/>
          </a:prstGeom>
          <a:noFill/>
        </p:spPr>
        <p:txBody>
          <a:bodyPr wrap="square" rtlCol="0">
            <a:spAutoFit/>
          </a:bodyPr>
          <a:lstStyle/>
          <a:p>
            <a:pPr algn="ctr"/>
            <a:r>
              <a:rPr lang="en-GB" sz="1500" b="1" dirty="0">
                <a:solidFill>
                  <a:schemeClr val="accent6">
                    <a:lumMod val="50000"/>
                  </a:schemeClr>
                </a:solidFill>
              </a:rPr>
              <a:t>Environmental</a:t>
            </a:r>
          </a:p>
        </p:txBody>
      </p:sp>
      <p:sp>
        <p:nvSpPr>
          <p:cNvPr id="7" name="Rectangle 6"/>
          <p:cNvSpPr/>
          <p:nvPr/>
        </p:nvSpPr>
        <p:spPr>
          <a:xfrm>
            <a:off x="4591214" y="3472291"/>
            <a:ext cx="1900145" cy="969496"/>
          </a:xfrm>
          <a:prstGeom prst="rect">
            <a:avLst/>
          </a:prstGeom>
        </p:spPr>
        <p:txBody>
          <a:bodyPr wrap="square">
            <a:spAutoFit/>
          </a:bodyPr>
          <a:lstStyle/>
          <a:p>
            <a:pPr algn="ctr"/>
            <a:r>
              <a:rPr lang="en-GB" sz="1425" b="1" dirty="0">
                <a:solidFill>
                  <a:schemeClr val="accent6">
                    <a:lumMod val="50000"/>
                  </a:schemeClr>
                </a:solidFill>
              </a:rPr>
              <a:t>SPIs Exceeded</a:t>
            </a:r>
          </a:p>
          <a:p>
            <a:pPr algn="ctr"/>
            <a:endParaRPr lang="en-GB" sz="1425" b="1" dirty="0">
              <a:solidFill>
                <a:schemeClr val="accent6">
                  <a:lumMod val="50000"/>
                </a:schemeClr>
              </a:solidFill>
            </a:endParaRPr>
          </a:p>
          <a:p>
            <a:pPr algn="ctr"/>
            <a:r>
              <a:rPr lang="en-GB" sz="1425" dirty="0">
                <a:solidFill>
                  <a:schemeClr val="accent6">
                    <a:lumMod val="50000"/>
                  </a:schemeClr>
                </a:solidFill>
              </a:rPr>
              <a:t>PFO specific action plan</a:t>
            </a:r>
          </a:p>
        </p:txBody>
      </p:sp>
      <p:sp>
        <p:nvSpPr>
          <p:cNvPr id="123" name="Rectangle 122"/>
          <p:cNvSpPr/>
          <p:nvPr/>
        </p:nvSpPr>
        <p:spPr>
          <a:xfrm>
            <a:off x="225182" y="3387654"/>
            <a:ext cx="1900145" cy="750205"/>
          </a:xfrm>
          <a:prstGeom prst="rect">
            <a:avLst/>
          </a:prstGeom>
        </p:spPr>
        <p:txBody>
          <a:bodyPr wrap="square">
            <a:spAutoFit/>
          </a:bodyPr>
          <a:lstStyle/>
          <a:p>
            <a:pPr marL="0" lvl="1" algn="ctr">
              <a:defRPr/>
            </a:pPr>
            <a:r>
              <a:rPr lang="en-GB" sz="1425" dirty="0">
                <a:solidFill>
                  <a:schemeClr val="accent6">
                    <a:lumMod val="50000"/>
                  </a:schemeClr>
                </a:solidFill>
              </a:rPr>
              <a:t>No serious safety </a:t>
            </a:r>
          </a:p>
          <a:p>
            <a:pPr marL="0" lvl="1" algn="ctr">
              <a:defRPr/>
            </a:pPr>
            <a:r>
              <a:rPr lang="en-GB" sz="1425" dirty="0">
                <a:solidFill>
                  <a:schemeClr val="accent6">
                    <a:lumMod val="50000"/>
                  </a:schemeClr>
                </a:solidFill>
              </a:rPr>
              <a:t>Incidents, </a:t>
            </a:r>
          </a:p>
          <a:p>
            <a:pPr marL="0" lvl="1" algn="ctr">
              <a:defRPr/>
            </a:pPr>
            <a:r>
              <a:rPr lang="en-GB" sz="1425" b="1" dirty="0">
                <a:solidFill>
                  <a:schemeClr val="accent6">
                    <a:lumMod val="50000"/>
                  </a:schemeClr>
                </a:solidFill>
              </a:rPr>
              <a:t>SPIs met</a:t>
            </a:r>
          </a:p>
        </p:txBody>
      </p:sp>
      <p:sp>
        <p:nvSpPr>
          <p:cNvPr id="124" name="Rectangle 123"/>
          <p:cNvSpPr/>
          <p:nvPr/>
        </p:nvSpPr>
        <p:spPr>
          <a:xfrm>
            <a:off x="2374719" y="3433362"/>
            <a:ext cx="1901667" cy="750205"/>
          </a:xfrm>
          <a:prstGeom prst="rect">
            <a:avLst/>
          </a:prstGeom>
        </p:spPr>
        <p:txBody>
          <a:bodyPr wrap="square">
            <a:spAutoFit/>
          </a:bodyPr>
          <a:lstStyle/>
          <a:p>
            <a:pPr algn="ctr"/>
            <a:r>
              <a:rPr lang="en-GB" sz="1425" dirty="0">
                <a:solidFill>
                  <a:schemeClr val="accent6">
                    <a:lumMod val="50000"/>
                  </a:schemeClr>
                </a:solidFill>
              </a:rPr>
              <a:t>No serious airport </a:t>
            </a:r>
          </a:p>
          <a:p>
            <a:pPr algn="ctr"/>
            <a:r>
              <a:rPr lang="en-GB" sz="1425" dirty="0">
                <a:solidFill>
                  <a:schemeClr val="accent6">
                    <a:lumMod val="50000"/>
                  </a:schemeClr>
                </a:solidFill>
              </a:rPr>
              <a:t>employee and/or  </a:t>
            </a:r>
          </a:p>
          <a:p>
            <a:pPr algn="ctr"/>
            <a:r>
              <a:rPr lang="en-GB" sz="1425" dirty="0">
                <a:solidFill>
                  <a:schemeClr val="accent6">
                    <a:lumMod val="50000"/>
                  </a:schemeClr>
                </a:solidFill>
              </a:rPr>
              <a:t>public injury</a:t>
            </a:r>
          </a:p>
        </p:txBody>
      </p:sp>
      <p:sp>
        <p:nvSpPr>
          <p:cNvPr id="125" name="Rectangle 124"/>
          <p:cNvSpPr/>
          <p:nvPr/>
        </p:nvSpPr>
        <p:spPr>
          <a:xfrm>
            <a:off x="6806187" y="3462144"/>
            <a:ext cx="1863679" cy="750205"/>
          </a:xfrm>
          <a:prstGeom prst="rect">
            <a:avLst/>
          </a:prstGeom>
        </p:spPr>
        <p:txBody>
          <a:bodyPr wrap="square">
            <a:spAutoFit/>
          </a:bodyPr>
          <a:lstStyle/>
          <a:p>
            <a:pPr marL="0" lvl="1" algn="ctr">
              <a:defRPr/>
            </a:pPr>
            <a:r>
              <a:rPr lang="en-GB" sz="1425" dirty="0">
                <a:solidFill>
                  <a:schemeClr val="accent6">
                    <a:lumMod val="50000"/>
                  </a:schemeClr>
                </a:solidFill>
              </a:rPr>
              <a:t>No significant </a:t>
            </a:r>
          </a:p>
          <a:p>
            <a:pPr marL="0" lvl="1" algn="ctr">
              <a:defRPr/>
            </a:pPr>
            <a:r>
              <a:rPr lang="en-GB" sz="1425" dirty="0">
                <a:solidFill>
                  <a:schemeClr val="accent6">
                    <a:lumMod val="50000"/>
                  </a:schemeClr>
                </a:solidFill>
              </a:rPr>
              <a:t>environmental issues</a:t>
            </a:r>
          </a:p>
        </p:txBody>
      </p:sp>
      <p:sp>
        <p:nvSpPr>
          <p:cNvPr id="37" name="Rectangle 36"/>
          <p:cNvSpPr/>
          <p:nvPr/>
        </p:nvSpPr>
        <p:spPr>
          <a:xfrm>
            <a:off x="395867" y="4760491"/>
            <a:ext cx="8290934" cy="338554"/>
          </a:xfrm>
          <a:prstGeom prst="rect">
            <a:avLst/>
          </a:prstGeom>
        </p:spPr>
        <p:txBody>
          <a:bodyPr wrap="square">
            <a:spAutoFit/>
          </a:bodyPr>
          <a:lstStyle/>
          <a:p>
            <a:pPr>
              <a:spcBef>
                <a:spcPts val="900"/>
              </a:spcBef>
              <a:spcAft>
                <a:spcPts val="450"/>
              </a:spcAft>
            </a:pPr>
            <a:r>
              <a:rPr lang="en-GB" sz="1600" b="1" dirty="0">
                <a:solidFill>
                  <a:schemeClr val="accent6">
                    <a:lumMod val="50000"/>
                  </a:schemeClr>
                </a:solidFill>
                <a:latin typeface="+mn-lt"/>
              </a:rPr>
              <a:t>All Safety Management Systems Are Functioning Proactively</a:t>
            </a:r>
          </a:p>
        </p:txBody>
      </p:sp>
    </p:spTree>
    <p:extLst>
      <p:ext uri="{BB962C8B-B14F-4D97-AF65-F5344CB8AC3E}">
        <p14:creationId xmlns:p14="http://schemas.microsoft.com/office/powerpoint/2010/main" val="131757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4" y="0"/>
            <a:ext cx="9140726" cy="514534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 y="0"/>
            <a:ext cx="9144001" cy="5143500"/>
          </a:xfrm>
          <a:prstGeom prst="rect">
            <a:avLst/>
          </a:prstGeom>
          <a:gradFill flip="none" rotWithShape="1">
            <a:gsLst>
              <a:gs pos="22000">
                <a:schemeClr val="bg1">
                  <a:alpha val="0"/>
                </a:schemeClr>
              </a:gs>
              <a:gs pos="62000">
                <a:schemeClr val="bg1">
                  <a:alpha val="87000"/>
                </a:schemeClr>
              </a:gs>
              <a:gs pos="84000">
                <a:schemeClr val="bg1"/>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Subtitle 2"/>
          <p:cNvSpPr txBox="1">
            <a:spLocks/>
          </p:cNvSpPr>
          <p:nvPr/>
        </p:nvSpPr>
        <p:spPr>
          <a:xfrm>
            <a:off x="1493658" y="2409733"/>
            <a:ext cx="1404156" cy="408848"/>
          </a:xfrm>
          <a:prstGeom prst="rect">
            <a:avLst/>
          </a:prstGeom>
          <a:solidFill>
            <a:schemeClr val="lt1"/>
          </a:solidFill>
          <a:ln>
            <a:noFill/>
          </a:ln>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1050" b="1" i="1" dirty="0"/>
          </a:p>
        </p:txBody>
      </p:sp>
      <p:sp>
        <p:nvSpPr>
          <p:cNvPr id="2" name="Title 1"/>
          <p:cNvSpPr>
            <a:spLocks noGrp="1"/>
          </p:cNvSpPr>
          <p:nvPr>
            <p:ph type="title"/>
          </p:nvPr>
        </p:nvSpPr>
        <p:spPr/>
        <p:txBody>
          <a:bodyPr>
            <a:normAutofit/>
          </a:bodyPr>
          <a:lstStyle/>
          <a:p>
            <a:r>
              <a:rPr lang="en-GB" dirty="0">
                <a:ln>
                  <a:solidFill>
                    <a:schemeClr val="bg1"/>
                  </a:solidFill>
                </a:ln>
              </a:rPr>
              <a:t>Implementing the concept to the whole industry  </a:t>
            </a:r>
          </a:p>
        </p:txBody>
      </p:sp>
      <p:sp>
        <p:nvSpPr>
          <p:cNvPr id="3" name="Content Placeholder 2"/>
          <p:cNvSpPr>
            <a:spLocks noGrp="1"/>
          </p:cNvSpPr>
          <p:nvPr>
            <p:ph idx="1"/>
          </p:nvPr>
        </p:nvSpPr>
        <p:spPr>
          <a:xfrm>
            <a:off x="306279" y="1200151"/>
            <a:ext cx="4985801" cy="3394472"/>
          </a:xfrm>
        </p:spPr>
        <p:txBody>
          <a:bodyPr/>
          <a:lstStyle/>
          <a:p>
            <a:pPr>
              <a:lnSpc>
                <a:spcPct val="150000"/>
              </a:lnSpc>
              <a:spcBef>
                <a:spcPts val="1200"/>
              </a:spcBef>
              <a:spcAft>
                <a:spcPts val="1200"/>
              </a:spcAft>
            </a:pPr>
            <a:r>
              <a:rPr lang="en-GB" sz="1600" dirty="0">
                <a:solidFill>
                  <a:schemeClr val="tx1"/>
                </a:solidFill>
              </a:rPr>
              <a:t>“</a:t>
            </a:r>
            <a:r>
              <a:rPr lang="en-GB" sz="1800" dirty="0"/>
              <a:t>End to End” exceptional Customer Care</a:t>
            </a:r>
          </a:p>
          <a:p>
            <a:pPr>
              <a:lnSpc>
                <a:spcPct val="150000"/>
              </a:lnSpc>
              <a:spcBef>
                <a:spcPts val="1200"/>
              </a:spcBef>
              <a:spcAft>
                <a:spcPts val="1200"/>
              </a:spcAft>
            </a:pPr>
            <a:r>
              <a:rPr lang="en-GB" sz="1800" dirty="0"/>
              <a:t>Improved “Tourism Product” for Cyprus</a:t>
            </a:r>
          </a:p>
          <a:p>
            <a:pPr>
              <a:lnSpc>
                <a:spcPct val="150000"/>
              </a:lnSpc>
              <a:spcBef>
                <a:spcPts val="1200"/>
              </a:spcBef>
              <a:spcAft>
                <a:spcPts val="1200"/>
              </a:spcAft>
            </a:pPr>
            <a:r>
              <a:rPr lang="en-GB" sz="1800" dirty="0"/>
              <a:t>Accreditation for all stakeholders in the tourist industry </a:t>
            </a:r>
          </a:p>
        </p:txBody>
      </p:sp>
      <p:sp>
        <p:nvSpPr>
          <p:cNvPr id="8" name="Slide Number Placeholder 7"/>
          <p:cNvSpPr>
            <a:spLocks noGrp="1"/>
          </p:cNvSpPr>
          <p:nvPr>
            <p:ph type="sldNum" sz="quarter" idx="12"/>
          </p:nvPr>
        </p:nvSpPr>
        <p:spPr/>
        <p:txBody>
          <a:bodyPr/>
          <a:lstStyle/>
          <a:p>
            <a:fld id="{D1DCE307-F281-4CD7-9EA8-E436A107F4DE}" type="slidenum">
              <a:rPr lang="en-GB" smtClean="0"/>
              <a:t>20</a:t>
            </a:fld>
            <a:endParaRPr lang="en-GB" dirty="0"/>
          </a:p>
        </p:txBody>
      </p:sp>
    </p:spTree>
    <p:extLst>
      <p:ext uri="{BB962C8B-B14F-4D97-AF65-F5344CB8AC3E}">
        <p14:creationId xmlns:p14="http://schemas.microsoft.com/office/powerpoint/2010/main" val="195861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9DF831D6-2CCE-4114-A5B8-7AC042354697}" type="slidenum">
              <a:rPr lang="en-GB" smtClean="0"/>
              <a:t>21</a:t>
            </a:fld>
            <a:endParaRPr lang="en-GB"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6512" y="0"/>
            <a:ext cx="9180512" cy="5143500"/>
          </a:xfrm>
          <a:prstGeom prst="rect">
            <a:avLst/>
          </a:prstGeom>
        </p:spPr>
      </p:pic>
      <p:sp>
        <p:nvSpPr>
          <p:cNvPr id="4" name="TextBox 3"/>
          <p:cNvSpPr txBox="1"/>
          <p:nvPr/>
        </p:nvSpPr>
        <p:spPr>
          <a:xfrm rot="21227716">
            <a:off x="914207" y="2102154"/>
            <a:ext cx="4663456" cy="523220"/>
          </a:xfrm>
          <a:prstGeom prst="rect">
            <a:avLst/>
          </a:prstGeom>
          <a:noFill/>
        </p:spPr>
        <p:txBody>
          <a:bodyPr wrap="none" rtlCol="0">
            <a:spAutoFit/>
          </a:bodyPr>
          <a:lstStyle/>
          <a:p>
            <a:r>
              <a:rPr lang="en-GB" sz="2800" dirty="0">
                <a:solidFill>
                  <a:schemeClr val="accent6">
                    <a:lumMod val="50000"/>
                  </a:schemeClr>
                </a:solidFill>
              </a:rPr>
              <a:t>Thank you for your attention</a:t>
            </a:r>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52320" y="36133"/>
            <a:ext cx="1563865" cy="1167465"/>
          </a:xfrm>
          <a:prstGeom prst="rect">
            <a:avLst/>
          </a:prstGeom>
        </p:spPr>
      </p:pic>
    </p:spTree>
    <p:extLst>
      <p:ext uri="{BB962C8B-B14F-4D97-AF65-F5344CB8AC3E}">
        <p14:creationId xmlns:p14="http://schemas.microsoft.com/office/powerpoint/2010/main" val="151865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Accreditations</a:t>
            </a:r>
          </a:p>
        </p:txBody>
      </p:sp>
      <p:sp>
        <p:nvSpPr>
          <p:cNvPr id="6" name="Slide Number Placeholder 5"/>
          <p:cNvSpPr>
            <a:spLocks noGrp="1"/>
          </p:cNvSpPr>
          <p:nvPr>
            <p:ph type="sldNum" sz="quarter" idx="12"/>
          </p:nvPr>
        </p:nvSpPr>
        <p:spPr/>
        <p:txBody>
          <a:bodyPr/>
          <a:lstStyle/>
          <a:p>
            <a:fld id="{237EED84-ADE4-4D41-AF9D-64F0C06732DF}" type="slidenum">
              <a:rPr lang="en-GB" smtClean="0"/>
              <a:t>3</a:t>
            </a:fld>
            <a:endParaRPr lang="en-GB"/>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73940" y="1338526"/>
            <a:ext cx="1733963" cy="1410652"/>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25400" algn="ctr">
                <a:solidFill>
                  <a:srgbClr val="477AC0"/>
                </a:solidFill>
                <a:miter lim="800000"/>
                <a:headEnd/>
                <a:tailEnd/>
              </a14:hiddenLine>
            </a:ext>
            <a:ext uri="{AF507438-7753-43E0-B8FC-AC1667EBCBE1}">
              <a14:hiddenEffects xmlns:a14="http://schemas.microsoft.com/office/drawing/2010/main">
                <a:effectLst>
                  <a:outerShdw dist="35921" dir="2700000" algn="ctr" rotWithShape="0">
                    <a:srgbClr val="477AC0"/>
                  </a:outerShdw>
                </a:effectLst>
              </a14:hiddenEffects>
            </a:ext>
          </a:extLst>
        </p:spPr>
      </p:pic>
      <p:pic>
        <p:nvPicPr>
          <p:cNvPr id="2052" name="Picture 4" descr="Image result for ISO 5001:2001 for Energy Management System"/>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24470" y="1433451"/>
            <a:ext cx="1275780" cy="1176603"/>
          </a:xfrm>
          <a:prstGeom prst="ellipse">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OHSAS 18001"/>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3653163" y="1394992"/>
            <a:ext cx="1566909" cy="121006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ISO14001:201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508104" y="1338526"/>
            <a:ext cx="980264" cy="126653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EMAS"/>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6814607" y="1449307"/>
            <a:ext cx="1041465" cy="11315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53317" y="2895935"/>
            <a:ext cx="1446933" cy="1359346"/>
          </a:xfrm>
          <a:prstGeom prst="rect">
            <a:avLst/>
          </a:prstGeom>
        </p:spPr>
        <p:txBody>
          <a:bodyPr wrap="square">
            <a:spAutoFit/>
          </a:bodyPr>
          <a:lstStyle/>
          <a:p>
            <a:pPr marL="0" lvl="1" algn="ctr">
              <a:spcBef>
                <a:spcPts val="450"/>
              </a:spcBef>
              <a:spcAft>
                <a:spcPts val="450"/>
              </a:spcAft>
            </a:pPr>
            <a:r>
              <a:rPr lang="en-GB" sz="1400" b="1" dirty="0">
                <a:solidFill>
                  <a:schemeClr val="accent6">
                    <a:lumMod val="50000"/>
                  </a:schemeClr>
                </a:solidFill>
                <a:latin typeface="Segoe UI" panose="020B0502040204020203" pitchFamily="34" charset="0"/>
                <a:cs typeface="Segoe UI" panose="020B0502040204020203" pitchFamily="34" charset="0"/>
              </a:rPr>
              <a:t>Energy </a:t>
            </a:r>
          </a:p>
          <a:p>
            <a:pPr algn="ctr">
              <a:spcBef>
                <a:spcPts val="450"/>
              </a:spcBef>
              <a:spcAft>
                <a:spcPts val="450"/>
              </a:spcAft>
            </a:pPr>
            <a:r>
              <a:rPr lang="en-GB" sz="1200" b="1" dirty="0">
                <a:latin typeface="Segoe UI" panose="020B0502040204020203" pitchFamily="34" charset="0"/>
                <a:cs typeface="Segoe UI" panose="020B0502040204020203" pitchFamily="34" charset="0"/>
              </a:rPr>
              <a:t>ISO 5001:2001 for Energy Management System – NOV 2016</a:t>
            </a:r>
          </a:p>
        </p:txBody>
      </p:sp>
      <p:sp>
        <p:nvSpPr>
          <p:cNvPr id="4" name="Rectangle 3"/>
          <p:cNvSpPr/>
          <p:nvPr/>
        </p:nvSpPr>
        <p:spPr>
          <a:xfrm>
            <a:off x="2085960" y="2895935"/>
            <a:ext cx="1464199" cy="1887696"/>
          </a:xfrm>
          <a:prstGeom prst="rect">
            <a:avLst/>
          </a:prstGeom>
        </p:spPr>
        <p:txBody>
          <a:bodyPr wrap="square">
            <a:spAutoFit/>
          </a:bodyPr>
          <a:lstStyle/>
          <a:p>
            <a:pPr marL="0" lvl="1" algn="ctr">
              <a:spcBef>
                <a:spcPts val="450"/>
              </a:spcBef>
              <a:spcAft>
                <a:spcPts val="450"/>
              </a:spcAft>
            </a:pPr>
            <a:r>
              <a:rPr lang="en-GB" sz="1400" b="1" dirty="0">
                <a:solidFill>
                  <a:schemeClr val="accent6">
                    <a:lumMod val="50000"/>
                  </a:schemeClr>
                </a:solidFill>
                <a:latin typeface="+mn-lt"/>
              </a:rPr>
              <a:t>Carbon Accreditation </a:t>
            </a:r>
          </a:p>
          <a:p>
            <a:pPr algn="ctr">
              <a:spcBef>
                <a:spcPts val="450"/>
              </a:spcBef>
              <a:spcAft>
                <a:spcPts val="450"/>
              </a:spcAft>
            </a:pPr>
            <a:r>
              <a:rPr lang="en-GB" sz="1200" b="1" dirty="0">
                <a:latin typeface="+mn-lt"/>
              </a:rPr>
              <a:t>Airport Carbon Accreditation at Level 1, LCA &amp; PFO - DEC 2016</a:t>
            </a:r>
          </a:p>
          <a:p>
            <a:pPr algn="ctr">
              <a:spcBef>
                <a:spcPts val="450"/>
              </a:spcBef>
              <a:spcAft>
                <a:spcPts val="450"/>
              </a:spcAft>
            </a:pPr>
            <a:r>
              <a:rPr lang="en-GB" sz="1200" b="1" dirty="0">
                <a:latin typeface="+mn-lt"/>
              </a:rPr>
              <a:t>Proceeding for Level 2 </a:t>
            </a:r>
          </a:p>
        </p:txBody>
      </p:sp>
      <p:sp>
        <p:nvSpPr>
          <p:cNvPr id="5" name="Rectangle 4"/>
          <p:cNvSpPr/>
          <p:nvPr/>
        </p:nvSpPr>
        <p:spPr>
          <a:xfrm>
            <a:off x="3641705" y="2895935"/>
            <a:ext cx="1578367" cy="805349"/>
          </a:xfrm>
          <a:prstGeom prst="rect">
            <a:avLst/>
          </a:prstGeom>
        </p:spPr>
        <p:txBody>
          <a:bodyPr wrap="square">
            <a:spAutoFit/>
          </a:bodyPr>
          <a:lstStyle/>
          <a:p>
            <a:pPr marL="0" lvl="1" algn="ctr">
              <a:spcBef>
                <a:spcPts val="450"/>
              </a:spcBef>
              <a:spcAft>
                <a:spcPts val="450"/>
              </a:spcAft>
            </a:pPr>
            <a:r>
              <a:rPr lang="en-GB" sz="1400" b="1" dirty="0">
                <a:solidFill>
                  <a:schemeClr val="accent6">
                    <a:lumMod val="50000"/>
                  </a:schemeClr>
                </a:solidFill>
                <a:latin typeface="+mn-lt"/>
              </a:rPr>
              <a:t>OH&amp;S</a:t>
            </a:r>
          </a:p>
          <a:p>
            <a:pPr marL="0" lvl="1" algn="ctr">
              <a:spcBef>
                <a:spcPts val="450"/>
              </a:spcBef>
              <a:spcAft>
                <a:spcPts val="450"/>
              </a:spcAft>
            </a:pPr>
            <a:r>
              <a:rPr lang="en-GB" sz="1200" b="1" dirty="0">
                <a:latin typeface="+mn-lt"/>
              </a:rPr>
              <a:t>Final Stages OSHAS 18001</a:t>
            </a:r>
          </a:p>
        </p:txBody>
      </p:sp>
      <p:sp>
        <p:nvSpPr>
          <p:cNvPr id="7" name="Rectangle 6"/>
          <p:cNvSpPr/>
          <p:nvPr/>
        </p:nvSpPr>
        <p:spPr>
          <a:xfrm>
            <a:off x="5300067" y="2895935"/>
            <a:ext cx="2580466" cy="866904"/>
          </a:xfrm>
          <a:prstGeom prst="rect">
            <a:avLst/>
          </a:prstGeom>
        </p:spPr>
        <p:txBody>
          <a:bodyPr wrap="square">
            <a:spAutoFit/>
          </a:bodyPr>
          <a:lstStyle/>
          <a:p>
            <a:pPr marL="0" lvl="1" algn="ctr">
              <a:spcBef>
                <a:spcPts val="450"/>
              </a:spcBef>
              <a:spcAft>
                <a:spcPts val="450"/>
              </a:spcAft>
            </a:pPr>
            <a:r>
              <a:rPr lang="en-GB" sz="1400" b="1" dirty="0">
                <a:solidFill>
                  <a:schemeClr val="accent6">
                    <a:lumMod val="50000"/>
                  </a:schemeClr>
                </a:solidFill>
                <a:latin typeface="+mn-lt"/>
              </a:rPr>
              <a:t>Environmental</a:t>
            </a:r>
          </a:p>
          <a:p>
            <a:pPr marL="0" lvl="1" algn="ctr">
              <a:spcBef>
                <a:spcPts val="450"/>
              </a:spcBef>
              <a:spcAft>
                <a:spcPts val="450"/>
              </a:spcAft>
            </a:pPr>
            <a:r>
              <a:rPr lang="en-GB" sz="1400" b="1" dirty="0">
                <a:latin typeface="+mn-lt"/>
              </a:rPr>
              <a:t>Final Stages EMAS &amp; ISO14001:2015</a:t>
            </a:r>
          </a:p>
        </p:txBody>
      </p:sp>
    </p:spTree>
    <p:extLst>
      <p:ext uri="{BB962C8B-B14F-4D97-AF65-F5344CB8AC3E}">
        <p14:creationId xmlns:p14="http://schemas.microsoft.com/office/powerpoint/2010/main" val="328216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p:cNvGrpSpPr/>
          <p:nvPr/>
        </p:nvGrpSpPr>
        <p:grpSpPr>
          <a:xfrm>
            <a:off x="6300192" y="20233"/>
            <a:ext cx="2501585" cy="1324504"/>
            <a:chOff x="2783632" y="1660144"/>
            <a:chExt cx="6120680" cy="5061332"/>
          </a:xfrm>
        </p:grpSpPr>
        <p:pic>
          <p:nvPicPr>
            <p:cNvPr id="80" name="Picture 2" descr="https://i0.wp.com/christian.hohmann.free.fr/images/stories/toc/tuyaux.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783632" y="1660144"/>
              <a:ext cx="6120680" cy="5061332"/>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p:cNvSpPr/>
            <p:nvPr/>
          </p:nvSpPr>
          <p:spPr>
            <a:xfrm>
              <a:off x="4151784" y="5116527"/>
              <a:ext cx="936104" cy="1035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25"/>
            </a:p>
          </p:txBody>
        </p:sp>
        <p:pic>
          <p:nvPicPr>
            <p:cNvPr id="82" name="Picture 8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079777" y="2224949"/>
              <a:ext cx="1296144" cy="772003"/>
            </a:xfrm>
            <a:prstGeom prst="rect">
              <a:avLst/>
            </a:prstGeom>
          </p:spPr>
        </p:pic>
      </p:grpSp>
      <p:sp>
        <p:nvSpPr>
          <p:cNvPr id="9" name="Title 1"/>
          <p:cNvSpPr>
            <a:spLocks noGrp="1"/>
          </p:cNvSpPr>
          <p:nvPr>
            <p:ph type="title"/>
          </p:nvPr>
        </p:nvSpPr>
        <p:spPr/>
        <p:txBody>
          <a:bodyPr>
            <a:normAutofit/>
          </a:bodyPr>
          <a:lstStyle/>
          <a:p>
            <a:r>
              <a:rPr lang="en-GB" dirty="0"/>
              <a:t>Passenger Control Process Flow</a:t>
            </a:r>
            <a:endParaRPr lang="el-GR" dirty="0"/>
          </a:p>
        </p:txBody>
      </p:sp>
      <p:sp>
        <p:nvSpPr>
          <p:cNvPr id="6" name="Slide Number Placeholder 5"/>
          <p:cNvSpPr>
            <a:spLocks noGrp="1"/>
          </p:cNvSpPr>
          <p:nvPr>
            <p:ph type="sldNum" sz="quarter" idx="12"/>
          </p:nvPr>
        </p:nvSpPr>
        <p:spPr/>
        <p:txBody>
          <a:bodyPr/>
          <a:lstStyle/>
          <a:p>
            <a:fld id="{237EED84-ADE4-4D41-AF9D-64F0C06732DF}" type="slidenum">
              <a:rPr lang="en-GB" smtClean="0"/>
              <a:t>4</a:t>
            </a:fld>
            <a:endParaRPr lang="en-GB"/>
          </a:p>
        </p:txBody>
      </p:sp>
      <p:pic>
        <p:nvPicPr>
          <p:cNvPr id="4" name="Picture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58315" y="1213262"/>
            <a:ext cx="8268119" cy="3541598"/>
          </a:xfrm>
          <a:prstGeom prst="rect">
            <a:avLst/>
          </a:prstGeom>
        </p:spPr>
      </p:pic>
    </p:spTree>
    <p:extLst>
      <p:ext uri="{BB962C8B-B14F-4D97-AF65-F5344CB8AC3E}">
        <p14:creationId xmlns:p14="http://schemas.microsoft.com/office/powerpoint/2010/main" val="357025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6225" y="0"/>
            <a:ext cx="7715250" cy="5143500"/>
          </a:xfrm>
          <a:prstGeom prst="rect">
            <a:avLst/>
          </a:prstGeom>
        </p:spPr>
      </p:pic>
      <p:sp>
        <p:nvSpPr>
          <p:cNvPr id="8" name="Rectangle 7"/>
          <p:cNvSpPr/>
          <p:nvPr/>
        </p:nvSpPr>
        <p:spPr>
          <a:xfrm>
            <a:off x="0" y="7827"/>
            <a:ext cx="9144001" cy="5143500"/>
          </a:xfrm>
          <a:prstGeom prst="rect">
            <a:avLst/>
          </a:prstGeom>
          <a:gradFill flip="none" rotWithShape="1">
            <a:gsLst>
              <a:gs pos="22000">
                <a:schemeClr val="bg1">
                  <a:alpha val="0"/>
                </a:schemeClr>
              </a:gs>
              <a:gs pos="62000">
                <a:schemeClr val="bg1">
                  <a:alpha val="87000"/>
                </a:schemeClr>
              </a:gs>
              <a:gs pos="84000">
                <a:schemeClr val="bg1"/>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rmAutofit/>
          </a:bodyPr>
          <a:lstStyle/>
          <a:p>
            <a:r>
              <a:rPr lang="en-GB" dirty="0"/>
              <a:t>Efficient use of Facilities &amp; Systems</a:t>
            </a:r>
            <a:endParaRPr lang="el-GR" dirty="0"/>
          </a:p>
        </p:txBody>
      </p:sp>
      <p:sp>
        <p:nvSpPr>
          <p:cNvPr id="3" name="Content Placeholder 2"/>
          <p:cNvSpPr>
            <a:spLocks noGrp="1"/>
          </p:cNvSpPr>
          <p:nvPr>
            <p:ph idx="1"/>
          </p:nvPr>
        </p:nvSpPr>
        <p:spPr>
          <a:xfrm>
            <a:off x="306280" y="1200151"/>
            <a:ext cx="5939908" cy="3394472"/>
          </a:xfrm>
        </p:spPr>
        <p:txBody>
          <a:bodyPr>
            <a:noAutofit/>
          </a:bodyPr>
          <a:lstStyle/>
          <a:p>
            <a:pPr marL="284400" lvl="1" indent="-284400">
              <a:spcBef>
                <a:spcPts val="1200"/>
              </a:spcBef>
              <a:spcAft>
                <a:spcPts val="1200"/>
              </a:spcAft>
              <a:buFont typeface="Wingdings" panose="05000000000000000000" pitchFamily="2" charset="2"/>
              <a:buChar char="§"/>
            </a:pPr>
            <a:r>
              <a:rPr lang="en-GB" sz="1600" dirty="0">
                <a:solidFill>
                  <a:schemeClr val="accent6">
                    <a:lumMod val="50000"/>
                  </a:schemeClr>
                </a:solidFill>
              </a:rPr>
              <a:t>Use of Technology to improve efficiency vs deploying traditional infrastructure methods</a:t>
            </a:r>
          </a:p>
          <a:p>
            <a:pPr lvl="1">
              <a:spcBef>
                <a:spcPts val="1200"/>
              </a:spcBef>
              <a:spcAft>
                <a:spcPts val="1200"/>
              </a:spcAft>
              <a:buFont typeface="Segoe UI" panose="020B0502040204020203" pitchFamily="34" charset="0"/>
              <a:buChar char="‒"/>
            </a:pPr>
            <a:r>
              <a:rPr lang="en-GB" sz="1400" dirty="0"/>
              <a:t>Alternative Check In methods</a:t>
            </a:r>
          </a:p>
          <a:p>
            <a:pPr lvl="2">
              <a:spcBef>
                <a:spcPts val="0"/>
              </a:spcBef>
            </a:pPr>
            <a:r>
              <a:rPr lang="en-GB" sz="1400" dirty="0"/>
              <a:t>CUSS with Baggage labels</a:t>
            </a:r>
          </a:p>
          <a:p>
            <a:pPr lvl="2">
              <a:spcBef>
                <a:spcPts val="0"/>
              </a:spcBef>
            </a:pPr>
            <a:r>
              <a:rPr lang="en-GB" sz="1400" dirty="0"/>
              <a:t>Remote Check in abilities</a:t>
            </a:r>
          </a:p>
          <a:p>
            <a:pPr lvl="2">
              <a:spcBef>
                <a:spcPts val="0"/>
              </a:spcBef>
            </a:pPr>
            <a:r>
              <a:rPr lang="en-GB" sz="1400" dirty="0"/>
              <a:t>Bag Drop </a:t>
            </a:r>
          </a:p>
          <a:p>
            <a:pPr lvl="2">
              <a:spcBef>
                <a:spcPts val="0"/>
              </a:spcBef>
            </a:pPr>
            <a:r>
              <a:rPr lang="en-GB" sz="1400" dirty="0"/>
              <a:t>Web Check </a:t>
            </a:r>
            <a:r>
              <a:rPr lang="en-GB" sz="1400" dirty="0" smtClean="0"/>
              <a:t>In</a:t>
            </a:r>
          </a:p>
          <a:p>
            <a:pPr lvl="2">
              <a:spcBef>
                <a:spcPts val="0"/>
              </a:spcBef>
            </a:pPr>
            <a:endParaRPr lang="en-GB" sz="1400" dirty="0" smtClean="0"/>
          </a:p>
          <a:p>
            <a:pPr lvl="1">
              <a:spcBef>
                <a:spcPts val="0"/>
              </a:spcBef>
            </a:pPr>
            <a:r>
              <a:rPr lang="en-GB" sz="1400" dirty="0" smtClean="0"/>
              <a:t>Boarding Card Gates</a:t>
            </a:r>
          </a:p>
          <a:p>
            <a:pPr marL="354629" lvl="1" indent="0">
              <a:spcBef>
                <a:spcPts val="0"/>
              </a:spcBef>
              <a:buNone/>
            </a:pPr>
            <a:endParaRPr lang="en-GB" sz="1400" dirty="0" smtClean="0"/>
          </a:p>
          <a:p>
            <a:pPr lvl="2">
              <a:spcBef>
                <a:spcPts val="0"/>
              </a:spcBef>
            </a:pPr>
            <a:r>
              <a:rPr lang="en-GB" sz="1250" dirty="0" smtClean="0"/>
              <a:t>7 E-Gates installed in LCA</a:t>
            </a:r>
          </a:p>
          <a:p>
            <a:pPr lvl="2">
              <a:spcBef>
                <a:spcPts val="0"/>
              </a:spcBef>
            </a:pPr>
            <a:r>
              <a:rPr lang="en-GB" sz="1250" dirty="0" smtClean="0"/>
              <a:t>4 E-gates to be installed in PFO</a:t>
            </a:r>
          </a:p>
        </p:txBody>
      </p:sp>
      <p:sp>
        <p:nvSpPr>
          <p:cNvPr id="6" name="Slide Number Placeholder 5"/>
          <p:cNvSpPr>
            <a:spLocks noGrp="1"/>
          </p:cNvSpPr>
          <p:nvPr>
            <p:ph type="sldNum" sz="quarter" idx="12"/>
          </p:nvPr>
        </p:nvSpPr>
        <p:spPr/>
        <p:txBody>
          <a:bodyPr/>
          <a:lstStyle/>
          <a:p>
            <a:fld id="{237EED84-ADE4-4D41-AF9D-64F0C06732DF}" type="slidenum">
              <a:rPr lang="en-GB" smtClean="0"/>
              <a:t>5</a:t>
            </a:fld>
            <a:endParaRPr lang="en-GB"/>
          </a:p>
        </p:txBody>
      </p:sp>
    </p:spTree>
    <p:extLst>
      <p:ext uri="{BB962C8B-B14F-4D97-AF65-F5344CB8AC3E}">
        <p14:creationId xmlns:p14="http://schemas.microsoft.com/office/powerpoint/2010/main" val="342645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50" y="-7618"/>
            <a:ext cx="7715250" cy="5143500"/>
          </a:xfrm>
          <a:prstGeom prst="rect">
            <a:avLst/>
          </a:prstGeom>
        </p:spPr>
      </p:pic>
      <p:sp>
        <p:nvSpPr>
          <p:cNvPr id="8" name="Rectangle 7"/>
          <p:cNvSpPr/>
          <p:nvPr/>
        </p:nvSpPr>
        <p:spPr>
          <a:xfrm>
            <a:off x="0" y="-7618"/>
            <a:ext cx="9144001" cy="5143500"/>
          </a:xfrm>
          <a:prstGeom prst="rect">
            <a:avLst/>
          </a:prstGeom>
          <a:gradFill flip="none" rotWithShape="1">
            <a:gsLst>
              <a:gs pos="22000">
                <a:schemeClr val="bg1">
                  <a:alpha val="0"/>
                </a:schemeClr>
              </a:gs>
              <a:gs pos="62000">
                <a:schemeClr val="bg1">
                  <a:alpha val="87000"/>
                </a:schemeClr>
              </a:gs>
              <a:gs pos="84000">
                <a:schemeClr val="bg1"/>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237EED84-ADE4-4D41-AF9D-64F0C06732DF}" type="slidenum">
              <a:rPr lang="en-GB" smtClean="0"/>
              <a:t>6</a:t>
            </a:fld>
            <a:endParaRPr lang="en-GB"/>
          </a:p>
        </p:txBody>
      </p:sp>
      <p:sp>
        <p:nvSpPr>
          <p:cNvPr id="3" name="Content Placeholder 2"/>
          <p:cNvSpPr>
            <a:spLocks noGrp="1"/>
          </p:cNvSpPr>
          <p:nvPr>
            <p:ph idx="1"/>
          </p:nvPr>
        </p:nvSpPr>
        <p:spPr>
          <a:xfrm>
            <a:off x="347527" y="1131590"/>
            <a:ext cx="5939908" cy="3394472"/>
          </a:xfrm>
        </p:spPr>
        <p:txBody>
          <a:bodyPr>
            <a:noAutofit/>
          </a:bodyPr>
          <a:lstStyle/>
          <a:p>
            <a:pPr marL="284400" lvl="1" indent="-284400">
              <a:spcBef>
                <a:spcPts val="1200"/>
              </a:spcBef>
              <a:spcAft>
                <a:spcPts val="1200"/>
              </a:spcAft>
              <a:buFont typeface="Wingdings" panose="05000000000000000000" pitchFamily="2" charset="2"/>
              <a:buChar char="§"/>
            </a:pPr>
            <a:r>
              <a:rPr lang="en-GB" sz="1600" dirty="0">
                <a:solidFill>
                  <a:schemeClr val="accent6">
                    <a:lumMod val="50000"/>
                  </a:schemeClr>
                </a:solidFill>
              </a:rPr>
              <a:t>6  BorderXpress kiosks to be deployed in Pafos in June </a:t>
            </a:r>
          </a:p>
          <a:p>
            <a:pPr marL="0" indent="0">
              <a:spcBef>
                <a:spcPts val="1200"/>
              </a:spcBef>
              <a:spcAft>
                <a:spcPts val="1200"/>
              </a:spcAft>
              <a:buNone/>
            </a:pPr>
            <a:endParaRPr lang="el-GR" dirty="0"/>
          </a:p>
        </p:txBody>
      </p:sp>
      <p:sp>
        <p:nvSpPr>
          <p:cNvPr id="2" name="Title 1"/>
          <p:cNvSpPr>
            <a:spLocks noGrp="1"/>
          </p:cNvSpPr>
          <p:nvPr>
            <p:ph type="title"/>
          </p:nvPr>
        </p:nvSpPr>
        <p:spPr/>
        <p:txBody>
          <a:bodyPr>
            <a:normAutofit/>
          </a:bodyPr>
          <a:lstStyle/>
          <a:p>
            <a:r>
              <a:rPr lang="en-GB" dirty="0"/>
              <a:t>Efficient use of Facilities &amp; Systems</a:t>
            </a:r>
            <a:endParaRPr lang="el-GR" dirty="0"/>
          </a:p>
        </p:txBody>
      </p:sp>
      <p:sp>
        <p:nvSpPr>
          <p:cNvPr id="4" name="Rectangle 3">
            <a:extLst>
              <a:ext uri="{FF2B5EF4-FFF2-40B4-BE49-F238E27FC236}">
                <a16:creationId xmlns="" xmlns:a16="http://schemas.microsoft.com/office/drawing/2014/main" id="{2A1F6C3A-D8F4-4040-AF36-307015E08816}"/>
              </a:ext>
            </a:extLst>
          </p:cNvPr>
          <p:cNvSpPr/>
          <p:nvPr/>
        </p:nvSpPr>
        <p:spPr>
          <a:xfrm>
            <a:off x="341755" y="1635646"/>
            <a:ext cx="4572000" cy="892552"/>
          </a:xfrm>
          <a:prstGeom prst="rect">
            <a:avLst/>
          </a:prstGeom>
        </p:spPr>
        <p:txBody>
          <a:bodyPr>
            <a:spAutoFit/>
          </a:bodyPr>
          <a:lstStyle/>
          <a:p>
            <a:pPr lvl="1">
              <a:spcBef>
                <a:spcPts val="600"/>
              </a:spcBef>
              <a:buFont typeface="Segoe UI" panose="020B0502040204020203" pitchFamily="34" charset="0"/>
              <a:buChar char="‒"/>
            </a:pPr>
            <a:r>
              <a:rPr lang="en-GB" sz="1400" dirty="0">
                <a:latin typeface="+mn-lt"/>
              </a:rPr>
              <a:t>  Greater throughput</a:t>
            </a:r>
          </a:p>
          <a:p>
            <a:pPr lvl="1">
              <a:spcBef>
                <a:spcPts val="600"/>
              </a:spcBef>
              <a:buFont typeface="Segoe UI" panose="020B0502040204020203" pitchFamily="34" charset="0"/>
              <a:buChar char="‒"/>
            </a:pPr>
            <a:r>
              <a:rPr lang="en-GB" sz="1400" dirty="0">
                <a:latin typeface="+mn-lt"/>
              </a:rPr>
              <a:t>  Faster process time</a:t>
            </a:r>
          </a:p>
          <a:p>
            <a:pPr lvl="1">
              <a:spcBef>
                <a:spcPts val="600"/>
              </a:spcBef>
              <a:buFont typeface="Segoe UI" panose="020B0502040204020203" pitchFamily="34" charset="0"/>
              <a:buChar char="‒"/>
            </a:pPr>
            <a:r>
              <a:rPr lang="en-GB" sz="1400" dirty="0">
                <a:latin typeface="+mn-lt"/>
              </a:rPr>
              <a:t>  Less  queuing time</a:t>
            </a: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290" y="2571750"/>
            <a:ext cx="5673333" cy="2406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003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Aviation Security provision </a:t>
            </a:r>
            <a:endParaRPr lang="el-GR" dirty="0"/>
          </a:p>
        </p:txBody>
      </p:sp>
      <p:sp>
        <p:nvSpPr>
          <p:cNvPr id="3" name="Content Placeholder 2"/>
          <p:cNvSpPr>
            <a:spLocks noGrp="1"/>
          </p:cNvSpPr>
          <p:nvPr>
            <p:ph idx="1"/>
          </p:nvPr>
        </p:nvSpPr>
        <p:spPr>
          <a:xfrm>
            <a:off x="306279" y="1065814"/>
            <a:ext cx="4841785" cy="3394472"/>
          </a:xfrm>
        </p:spPr>
        <p:txBody>
          <a:bodyPr>
            <a:noAutofit/>
          </a:bodyPr>
          <a:lstStyle/>
          <a:p>
            <a:pPr>
              <a:spcBef>
                <a:spcPts val="1200"/>
              </a:spcBef>
              <a:spcAft>
                <a:spcPts val="1200"/>
              </a:spcAft>
            </a:pPr>
            <a:r>
              <a:rPr lang="en-GB" dirty="0"/>
              <a:t>Transition to finish end of June </a:t>
            </a:r>
          </a:p>
          <a:p>
            <a:pPr>
              <a:spcBef>
                <a:spcPts val="1200"/>
              </a:spcBef>
              <a:spcAft>
                <a:spcPts val="1200"/>
              </a:spcAft>
            </a:pPr>
            <a:r>
              <a:rPr lang="en-GB" dirty="0"/>
              <a:t>Quality / Compliance Control &amp; Customer Care terms to be fully observed </a:t>
            </a:r>
          </a:p>
          <a:p>
            <a:pPr>
              <a:spcBef>
                <a:spcPts val="1200"/>
              </a:spcBef>
              <a:spcAft>
                <a:spcPts val="1200"/>
              </a:spcAft>
            </a:pPr>
            <a:r>
              <a:rPr lang="en-GB" dirty="0"/>
              <a:t>Expected to increase throughput by matching resources to traffic profile</a:t>
            </a:r>
          </a:p>
          <a:p>
            <a:pPr>
              <a:spcBef>
                <a:spcPts val="1200"/>
              </a:spcBef>
              <a:spcAft>
                <a:spcPts val="1200"/>
              </a:spcAft>
            </a:pPr>
            <a:endParaRPr lang="en-GB" dirty="0"/>
          </a:p>
          <a:p>
            <a:pPr lvl="1">
              <a:spcBef>
                <a:spcPts val="1200"/>
              </a:spcBef>
              <a:spcAft>
                <a:spcPts val="1200"/>
              </a:spcAft>
            </a:pPr>
            <a:endParaRPr lang="en-GB" dirty="0"/>
          </a:p>
          <a:p>
            <a:pPr>
              <a:spcBef>
                <a:spcPts val="1200"/>
              </a:spcBef>
              <a:spcAft>
                <a:spcPts val="1200"/>
              </a:spcAft>
            </a:pPr>
            <a:endParaRPr lang="en-GB" dirty="0"/>
          </a:p>
          <a:p>
            <a:pPr marL="342900" lvl="1" indent="0">
              <a:spcBef>
                <a:spcPts val="1200"/>
              </a:spcBef>
              <a:spcAft>
                <a:spcPts val="1200"/>
              </a:spcAft>
              <a:buNone/>
            </a:pPr>
            <a:endParaRPr lang="el-GR" sz="750" dirty="0"/>
          </a:p>
          <a:p>
            <a:pPr>
              <a:spcBef>
                <a:spcPts val="1200"/>
              </a:spcBef>
              <a:spcAft>
                <a:spcPts val="1200"/>
              </a:spcAft>
            </a:pPr>
            <a:endParaRPr lang="el-GR" dirty="0"/>
          </a:p>
        </p:txBody>
      </p:sp>
      <p:sp>
        <p:nvSpPr>
          <p:cNvPr id="6" name="Slide Number Placeholder 5"/>
          <p:cNvSpPr>
            <a:spLocks noGrp="1"/>
          </p:cNvSpPr>
          <p:nvPr>
            <p:ph type="sldNum" sz="quarter" idx="12"/>
          </p:nvPr>
        </p:nvSpPr>
        <p:spPr/>
        <p:txBody>
          <a:bodyPr/>
          <a:lstStyle/>
          <a:p>
            <a:fld id="{237EED84-ADE4-4D41-AF9D-64F0C06732DF}" type="slidenum">
              <a:rPr lang="en-GB" smtClean="0"/>
              <a:t>7</a:t>
            </a:fld>
            <a:endParaRPr lang="en-GB"/>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95613" y="1058900"/>
            <a:ext cx="3600400" cy="34401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237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Efficient use of Facilities &amp; Systems</a:t>
            </a:r>
            <a:endParaRPr lang="el-GR" dirty="0"/>
          </a:p>
        </p:txBody>
      </p:sp>
      <p:sp>
        <p:nvSpPr>
          <p:cNvPr id="3" name="Content Placeholder 2"/>
          <p:cNvSpPr>
            <a:spLocks noGrp="1"/>
          </p:cNvSpPr>
          <p:nvPr>
            <p:ph idx="1"/>
          </p:nvPr>
        </p:nvSpPr>
        <p:spPr>
          <a:xfrm>
            <a:off x="234271" y="1203598"/>
            <a:ext cx="4337729" cy="3394472"/>
          </a:xfrm>
        </p:spPr>
        <p:txBody>
          <a:bodyPr>
            <a:noAutofit/>
          </a:bodyPr>
          <a:lstStyle/>
          <a:p>
            <a:pPr marL="284400" lvl="1" indent="-284400">
              <a:spcBef>
                <a:spcPts val="0"/>
              </a:spcBef>
              <a:spcAft>
                <a:spcPts val="600"/>
              </a:spcAft>
              <a:buFont typeface="Wingdings" panose="05000000000000000000" pitchFamily="2" charset="2"/>
              <a:buChar char="§"/>
            </a:pPr>
            <a:r>
              <a:rPr lang="en-GB" sz="1650" dirty="0">
                <a:solidFill>
                  <a:schemeClr val="accent6">
                    <a:lumMod val="50000"/>
                  </a:schemeClr>
                </a:solidFill>
              </a:rPr>
              <a:t>Capacity study for both airports</a:t>
            </a:r>
          </a:p>
          <a:p>
            <a:pPr lvl="1">
              <a:spcBef>
                <a:spcPts val="0"/>
              </a:spcBef>
              <a:spcAft>
                <a:spcPts val="600"/>
              </a:spcAft>
              <a:buFont typeface="Segoe UI" panose="020B0502040204020203" pitchFamily="34" charset="0"/>
              <a:buChar char="‒"/>
            </a:pPr>
            <a:r>
              <a:rPr lang="en-GB" sz="1400" dirty="0"/>
              <a:t>Simulation based</a:t>
            </a:r>
          </a:p>
          <a:p>
            <a:pPr lvl="1">
              <a:spcBef>
                <a:spcPts val="0"/>
              </a:spcBef>
              <a:spcAft>
                <a:spcPts val="600"/>
              </a:spcAft>
              <a:buFont typeface="Segoe UI" panose="020B0502040204020203" pitchFamily="34" charset="0"/>
              <a:buChar char="‒"/>
            </a:pPr>
            <a:r>
              <a:rPr lang="en-GB" sz="1400" dirty="0"/>
              <a:t>Assess proposed technology on merit </a:t>
            </a:r>
          </a:p>
          <a:p>
            <a:pPr marL="398958" lvl="1" indent="0">
              <a:spcBef>
                <a:spcPts val="0"/>
              </a:spcBef>
              <a:spcAft>
                <a:spcPts val="600"/>
              </a:spcAft>
              <a:buNone/>
            </a:pPr>
            <a:r>
              <a:rPr lang="en-GB" sz="1400" dirty="0"/>
              <a:t>   (cost, benefit, efficiency)</a:t>
            </a:r>
          </a:p>
          <a:p>
            <a:pPr lvl="1">
              <a:spcBef>
                <a:spcPts val="0"/>
              </a:spcBef>
              <a:spcAft>
                <a:spcPts val="600"/>
              </a:spcAft>
              <a:buFont typeface="Segoe UI" panose="020B0502040204020203" pitchFamily="34" charset="0"/>
              <a:buChar char="‒"/>
            </a:pPr>
            <a:r>
              <a:rPr lang="en-GB" sz="1400" dirty="0"/>
              <a:t>Examine impact on capacity &amp; future </a:t>
            </a:r>
            <a:endParaRPr lang="en-GB" sz="1500" dirty="0"/>
          </a:p>
          <a:p>
            <a:pPr marL="284400" lvl="1" indent="-284400">
              <a:spcBef>
                <a:spcPts val="0"/>
              </a:spcBef>
              <a:spcAft>
                <a:spcPts val="600"/>
              </a:spcAft>
              <a:buFont typeface="Wingdings" panose="05000000000000000000" pitchFamily="2" charset="2"/>
              <a:buChar char="§"/>
            </a:pPr>
            <a:r>
              <a:rPr lang="en-GB" sz="1650" dirty="0">
                <a:solidFill>
                  <a:schemeClr val="accent6">
                    <a:lumMod val="50000"/>
                  </a:schemeClr>
                </a:solidFill>
              </a:rPr>
              <a:t>Internal team to assess new technologies</a:t>
            </a:r>
          </a:p>
          <a:p>
            <a:pPr lvl="1">
              <a:spcBef>
                <a:spcPts val="0"/>
              </a:spcBef>
              <a:spcAft>
                <a:spcPts val="600"/>
              </a:spcAft>
              <a:buFont typeface="Segoe UI" panose="020B0502040204020203" pitchFamily="34" charset="0"/>
              <a:buChar char="‒"/>
            </a:pPr>
            <a:r>
              <a:rPr lang="en-GB" sz="1400" dirty="0"/>
              <a:t>See technologies deployed</a:t>
            </a:r>
          </a:p>
          <a:p>
            <a:pPr lvl="1">
              <a:spcBef>
                <a:spcPts val="0"/>
              </a:spcBef>
              <a:spcAft>
                <a:spcPts val="600"/>
              </a:spcAft>
              <a:buFont typeface="Segoe UI" panose="020B0502040204020203" pitchFamily="34" charset="0"/>
              <a:buChar char="‒"/>
            </a:pPr>
            <a:r>
              <a:rPr lang="en-GB" sz="1400" dirty="0"/>
              <a:t>Discussions with TOs regarding remote check in possibilities</a:t>
            </a:r>
          </a:p>
          <a:p>
            <a:pPr lvl="1">
              <a:spcBef>
                <a:spcPts val="0"/>
              </a:spcBef>
              <a:spcAft>
                <a:spcPts val="600"/>
              </a:spcAft>
              <a:buFont typeface="Segoe UI" panose="020B0502040204020203" pitchFamily="34" charset="0"/>
              <a:buChar char="‒"/>
            </a:pPr>
            <a:r>
              <a:rPr lang="en-GB" sz="1400" dirty="0"/>
              <a:t>Modifications to existing stands and gates to be able to receive more traffic</a:t>
            </a:r>
          </a:p>
          <a:p>
            <a:pPr>
              <a:spcBef>
                <a:spcPts val="900"/>
              </a:spcBef>
              <a:spcAft>
                <a:spcPts val="450"/>
              </a:spcAft>
            </a:pPr>
            <a:endParaRPr lang="el-GR" dirty="0"/>
          </a:p>
        </p:txBody>
      </p:sp>
      <p:sp>
        <p:nvSpPr>
          <p:cNvPr id="6" name="Slide Number Placeholder 5"/>
          <p:cNvSpPr>
            <a:spLocks noGrp="1"/>
          </p:cNvSpPr>
          <p:nvPr>
            <p:ph type="sldNum" sz="quarter" idx="12"/>
          </p:nvPr>
        </p:nvSpPr>
        <p:spPr/>
        <p:txBody>
          <a:bodyPr/>
          <a:lstStyle/>
          <a:p>
            <a:fld id="{237EED84-ADE4-4D41-AF9D-64F0C06732DF}" type="slidenum">
              <a:rPr lang="en-GB" smtClean="0"/>
              <a:t>8</a:t>
            </a:fld>
            <a:endParaRPr lang="en-GB"/>
          </a:p>
        </p:txBody>
      </p:sp>
      <p:pic>
        <p:nvPicPr>
          <p:cNvPr id="4" name="simul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0" y="915566"/>
            <a:ext cx="4480498" cy="2520280"/>
          </a:xfrm>
          <a:prstGeom prst="rect">
            <a:avLst/>
          </a:prstGeom>
        </p:spPr>
      </p:pic>
    </p:spTree>
    <p:extLst>
      <p:ext uri="{BB962C8B-B14F-4D97-AF65-F5344CB8AC3E}">
        <p14:creationId xmlns:p14="http://schemas.microsoft.com/office/powerpoint/2010/main" val="286116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3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itle 2"/>
          <p:cNvSpPr txBox="1">
            <a:spLocks/>
          </p:cNvSpPr>
          <p:nvPr/>
        </p:nvSpPr>
        <p:spPr>
          <a:xfrm>
            <a:off x="1493658" y="2409733"/>
            <a:ext cx="1404156" cy="408848"/>
          </a:xfrm>
          <a:prstGeom prst="rect">
            <a:avLst/>
          </a:prstGeom>
          <a:solidFill>
            <a:schemeClr val="lt1"/>
          </a:solidFill>
          <a:ln>
            <a:noFill/>
          </a:ln>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1050" b="1" i="1" dirty="0"/>
          </a:p>
        </p:txBody>
      </p:sp>
      <p:sp>
        <p:nvSpPr>
          <p:cNvPr id="5" name="Title 4"/>
          <p:cNvSpPr>
            <a:spLocks noGrp="1"/>
          </p:cNvSpPr>
          <p:nvPr>
            <p:ph type="title"/>
          </p:nvPr>
        </p:nvSpPr>
        <p:spPr/>
        <p:txBody>
          <a:bodyPr>
            <a:normAutofit fontScale="90000"/>
          </a:bodyPr>
          <a:lstStyle/>
          <a:p>
            <a:r>
              <a:rPr lang="en-GB" sz="3000" dirty="0"/>
              <a:t>Seamless Customer Experience </a:t>
            </a:r>
            <a:r>
              <a:rPr lang="en-GB" dirty="0">
                <a:solidFill>
                  <a:schemeClr val="accent6">
                    <a:lumMod val="50000"/>
                  </a:schemeClr>
                </a:solidFill>
              </a:rPr>
              <a:t/>
            </a:r>
            <a:br>
              <a:rPr lang="en-GB" dirty="0">
                <a:solidFill>
                  <a:schemeClr val="accent6">
                    <a:lumMod val="50000"/>
                  </a:schemeClr>
                </a:solidFill>
              </a:rPr>
            </a:br>
            <a:endParaRPr lang="en-GB" dirty="0">
              <a:solidFill>
                <a:schemeClr val="accent6">
                  <a:lumMod val="50000"/>
                </a:schemeClr>
              </a:solidFill>
            </a:endParaRPr>
          </a:p>
        </p:txBody>
      </p:sp>
      <p:sp>
        <p:nvSpPr>
          <p:cNvPr id="8" name="Slide Number Placeholder 7"/>
          <p:cNvSpPr>
            <a:spLocks noGrp="1"/>
          </p:cNvSpPr>
          <p:nvPr>
            <p:ph type="sldNum" sz="quarter" idx="12"/>
          </p:nvPr>
        </p:nvSpPr>
        <p:spPr/>
        <p:txBody>
          <a:bodyPr/>
          <a:lstStyle/>
          <a:p>
            <a:fld id="{D1DCE307-F281-4CD7-9EA8-E436A107F4DE}" type="slidenum">
              <a:rPr lang="en-GB" smtClean="0"/>
              <a:t>9</a:t>
            </a:fld>
            <a:endParaRPr lang="en-GB" dirty="0"/>
          </a:p>
        </p:txBody>
      </p:sp>
      <p:sp>
        <p:nvSpPr>
          <p:cNvPr id="3" name="TextBox 2"/>
          <p:cNvSpPr txBox="1"/>
          <p:nvPr/>
        </p:nvSpPr>
        <p:spPr>
          <a:xfrm>
            <a:off x="1979712" y="1437624"/>
            <a:ext cx="5076564" cy="750205"/>
          </a:xfrm>
          <a:prstGeom prst="rect">
            <a:avLst/>
          </a:prstGeom>
          <a:noFill/>
        </p:spPr>
        <p:txBody>
          <a:bodyPr wrap="square" rtlCol="0">
            <a:spAutoFit/>
          </a:bodyPr>
          <a:lstStyle/>
          <a:p>
            <a:r>
              <a:rPr lang="en-US" sz="1425" dirty="0"/>
              <a:t>     </a:t>
            </a:r>
          </a:p>
          <a:p>
            <a:pPr marL="257175" indent="-257175">
              <a:buFont typeface="+mj-lt"/>
              <a:buAutoNum type="arabicPeriod"/>
            </a:pPr>
            <a:endParaRPr lang="en-US" sz="1425" dirty="0"/>
          </a:p>
          <a:p>
            <a:pPr marL="257175" indent="-257175">
              <a:buFont typeface="+mj-lt"/>
              <a:buAutoNum type="arabicPeriod"/>
            </a:pPr>
            <a:endParaRPr lang="en-US" sz="1425"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5677" y="915566"/>
            <a:ext cx="5400599" cy="3973846"/>
          </a:xfrm>
          <a:prstGeom prst="rect">
            <a:avLst/>
          </a:prstGeom>
        </p:spPr>
      </p:pic>
      <p:sp>
        <p:nvSpPr>
          <p:cNvPr id="2" name="TextBox 1"/>
          <p:cNvSpPr txBox="1"/>
          <p:nvPr/>
        </p:nvSpPr>
        <p:spPr>
          <a:xfrm>
            <a:off x="4644008" y="4515966"/>
            <a:ext cx="2052228" cy="253916"/>
          </a:xfrm>
          <a:prstGeom prst="rect">
            <a:avLst/>
          </a:prstGeom>
          <a:noFill/>
        </p:spPr>
        <p:txBody>
          <a:bodyPr wrap="square" rtlCol="0">
            <a:spAutoFit/>
          </a:bodyPr>
          <a:lstStyle/>
          <a:p>
            <a:pPr algn="ctr"/>
            <a:r>
              <a:rPr lang="en-US" sz="1050" dirty="0"/>
              <a:t>(SCOTT BELSKY)</a:t>
            </a:r>
            <a:endParaRPr lang="el-GR" sz="1050" dirty="0"/>
          </a:p>
        </p:txBody>
      </p:sp>
    </p:spTree>
    <p:extLst>
      <p:ext uri="{BB962C8B-B14F-4D97-AF65-F5344CB8AC3E}">
        <p14:creationId xmlns:p14="http://schemas.microsoft.com/office/powerpoint/2010/main" val="126616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HermesBoard">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Custom 1">
      <a:majorFont>
        <a:latin typeface="BrowalliaUPC"/>
        <a:ea typeface=""/>
        <a:cs typeface=""/>
      </a:majorFont>
      <a:minorFont>
        <a:latin typeface="Segoe U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ermesBoard" id="{05CF7E26-D680-4D68-A56F-5FC0275A68F2}" vid="{5BB009AD-C823-4CE9-A326-C4A0EF6864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 Hermes Board Presentaiton Template</Template>
  <TotalTime>25613</TotalTime>
  <Words>2038</Words>
  <Application>Microsoft Office PowerPoint</Application>
  <PresentationFormat>On-screen Show (16:9)</PresentationFormat>
  <Paragraphs>259</Paragraphs>
  <Slides>21</Slides>
  <Notes>19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BrowalliaUPC</vt:lpstr>
      <vt:lpstr>Segoe UI</vt:lpstr>
      <vt:lpstr>PMingLiU</vt:lpstr>
      <vt:lpstr>Calibri</vt:lpstr>
      <vt:lpstr>Wingdings</vt:lpstr>
      <vt:lpstr>Times New Roman</vt:lpstr>
      <vt:lpstr>Arial</vt:lpstr>
      <vt:lpstr>MS PGothic</vt:lpstr>
      <vt:lpstr>HermesBoard</vt:lpstr>
      <vt:lpstr>PowerPoint Presentation</vt:lpstr>
      <vt:lpstr>Safety Systems – Results YTD</vt:lpstr>
      <vt:lpstr>Accreditations</vt:lpstr>
      <vt:lpstr>Passenger Control Process Flow</vt:lpstr>
      <vt:lpstr>Efficient use of Facilities &amp; Systems</vt:lpstr>
      <vt:lpstr>Efficient use of Facilities &amp; Systems</vt:lpstr>
      <vt:lpstr>Aviation Security provision </vt:lpstr>
      <vt:lpstr>Efficient use of Facilities &amp; Systems</vt:lpstr>
      <vt:lpstr>Seamless Customer Experience  </vt:lpstr>
      <vt:lpstr>Airports –  The most complex “service chain”</vt:lpstr>
      <vt:lpstr>Passengers’ Expectations…</vt:lpstr>
      <vt:lpstr>The Passenger Experience Pyramid</vt:lpstr>
      <vt:lpstr>What influences the passenger experience?</vt:lpstr>
      <vt:lpstr>Example - PEOPLE - Acting as “Good Hosts”   </vt:lpstr>
      <vt:lpstr>Customer Care Strategy </vt:lpstr>
      <vt:lpstr>Customer Care Strategy 2014 - 2018</vt:lpstr>
      <vt:lpstr> INVOLVE – Part of the MIMIC Strategy</vt:lpstr>
      <vt:lpstr>Collaboration “As One” </vt:lpstr>
      <vt:lpstr>Use a variety of tool to reach and motivate </vt:lpstr>
      <vt:lpstr>Implementing the concept to the whole industry  </vt:lpstr>
      <vt:lpstr>PowerPoint Presentation</vt:lpstr>
    </vt:vector>
  </TitlesOfParts>
  <Company>Apple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Business Control</dc:creator>
  <cp:lastModifiedBy>Miltos Miltiadous</cp:lastModifiedBy>
  <cp:revision>1473</cp:revision>
  <cp:lastPrinted>2017-03-08T09:58:31Z</cp:lastPrinted>
  <dcterms:created xsi:type="dcterms:W3CDTF">2010-02-02T14:41:18Z</dcterms:created>
  <dcterms:modified xsi:type="dcterms:W3CDTF">2017-05-04T06:06:42Z</dcterms:modified>
</cp:coreProperties>
</file>