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7" r:id="rId2"/>
    <p:sldId id="259" r:id="rId3"/>
    <p:sldId id="261" r:id="rId4"/>
    <p:sldId id="263" r:id="rId5"/>
    <p:sldId id="269" r:id="rId6"/>
    <p:sldId id="260" r:id="rId7"/>
    <p:sldId id="258" r:id="rId8"/>
    <p:sldId id="264" r:id="rId9"/>
    <p:sldId id="265" r:id="rId10"/>
    <p:sldId id="268" r:id="rId11"/>
    <p:sldId id="267" r:id="rId12"/>
    <p:sldId id="266" r:id="rId13"/>
    <p:sldId id="27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D5DE"/>
    <a:srgbClr val="C8D5D7"/>
    <a:srgbClr val="CECDC7"/>
    <a:srgbClr val="E0C8AA"/>
    <a:srgbClr val="BFC1B4"/>
    <a:srgbClr val="BBB4AC"/>
    <a:srgbClr val="F5DBB4"/>
    <a:srgbClr val="B7BDAB"/>
    <a:srgbClr val="7F7F7F"/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88"/>
    <p:restoredTop sz="94674"/>
  </p:normalViewPr>
  <p:slideViewPr>
    <p:cSldViewPr snapToGrid="0" snapToObjects="1">
      <p:cViewPr>
        <p:scale>
          <a:sx n="105" d="100"/>
          <a:sy n="105" d="100"/>
        </p:scale>
        <p:origin x="-1032" y="-4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2678DE-D955-AB41-9B96-8DF8AEA1448D}" type="datetimeFigureOut">
              <a:rPr lang="en-US" smtClean="0"/>
              <a:t>04/05/17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D14BEB-94CD-C34F-849C-C22CCA075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569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D464-EBC9-4C4D-B74A-F2936848F9BA}" type="datetimeFigureOut">
              <a:rPr lang="en-US" smtClean="0"/>
              <a:t>04/05/17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5A2F-F374-F545-A84B-A3E20C20A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D464-EBC9-4C4D-B74A-F2936848F9BA}" type="datetimeFigureOut">
              <a:rPr lang="en-US" smtClean="0"/>
              <a:t>04/05/17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5A2F-F374-F545-A84B-A3E20C20A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344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D464-EBC9-4C4D-B74A-F2936848F9BA}" type="datetimeFigureOut">
              <a:rPr lang="en-US" smtClean="0"/>
              <a:t>04/05/17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5A2F-F374-F545-A84B-A3E20C20A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327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2"/>
          <p:cNvSpPr>
            <a:spLocks noGrp="1" noChangeAspect="1"/>
          </p:cNvSpPr>
          <p:nvPr>
            <p:ph type="pic" sz="quarter" idx="26"/>
          </p:nvPr>
        </p:nvSpPr>
        <p:spPr>
          <a:xfrm>
            <a:off x="3938312" y="1285971"/>
            <a:ext cx="4320000" cy="4320000"/>
          </a:xfrm>
          <a:prstGeom prst="pie">
            <a:avLst>
              <a:gd name="adj1" fmla="val 10817700"/>
              <a:gd name="adj2" fmla="val 16237668"/>
            </a:avLst>
          </a:prstGeom>
          <a:solidFill>
            <a:schemeClr val="bg1">
              <a:lumMod val="50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rgbClr val="7F7F7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Picture Placeholder 12"/>
          <p:cNvSpPr>
            <a:spLocks noGrp="1" noChangeAspect="1"/>
          </p:cNvSpPr>
          <p:nvPr>
            <p:ph type="pic" sz="quarter" idx="27"/>
          </p:nvPr>
        </p:nvSpPr>
        <p:spPr>
          <a:xfrm>
            <a:off x="3938312" y="1285971"/>
            <a:ext cx="4320000" cy="4320000"/>
          </a:xfrm>
          <a:prstGeom prst="pie">
            <a:avLst>
              <a:gd name="adj1" fmla="val 16217092"/>
              <a:gd name="adj2" fmla="val 15869"/>
            </a:avLst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Picture Placeholder 12"/>
          <p:cNvSpPr>
            <a:spLocks noGrp="1" noChangeAspect="1"/>
          </p:cNvSpPr>
          <p:nvPr>
            <p:ph type="pic" sz="quarter" idx="28"/>
          </p:nvPr>
        </p:nvSpPr>
        <p:spPr>
          <a:xfrm>
            <a:off x="3938312" y="1285971"/>
            <a:ext cx="4320000" cy="4320000"/>
          </a:xfrm>
          <a:prstGeom prst="pie">
            <a:avLst>
              <a:gd name="adj1" fmla="val 5370501"/>
              <a:gd name="adj2" fmla="val 10821397"/>
            </a:avLst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lang="en-US" dirty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Picture Placeholder 12"/>
          <p:cNvSpPr>
            <a:spLocks noGrp="1" noChangeAspect="1"/>
          </p:cNvSpPr>
          <p:nvPr>
            <p:ph type="pic" sz="quarter" idx="29"/>
          </p:nvPr>
        </p:nvSpPr>
        <p:spPr>
          <a:xfrm>
            <a:off x="3938312" y="1285971"/>
            <a:ext cx="4320000" cy="4320000"/>
          </a:xfrm>
          <a:prstGeom prst="pie">
            <a:avLst>
              <a:gd name="adj1" fmla="val 15519"/>
              <a:gd name="adj2" fmla="val 5372862"/>
            </a:avLst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Font typeface="Arial" charset="0"/>
              <a:buNone/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619819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2" y="131335"/>
            <a:ext cx="4999428" cy="6595333"/>
          </a:xfrm>
          <a:custGeom>
            <a:avLst/>
            <a:gdLst>
              <a:gd name="connsiteX0" fmla="*/ 0 w 4999428"/>
              <a:gd name="connsiteY0" fmla="*/ 5638985 h 6595333"/>
              <a:gd name="connsiteX1" fmla="*/ 38500 w 4999428"/>
              <a:gd name="connsiteY1" fmla="*/ 5638985 h 6595333"/>
              <a:gd name="connsiteX2" fmla="*/ 3196954 w 4999428"/>
              <a:gd name="connsiteY2" fmla="*/ 5638985 h 6595333"/>
              <a:gd name="connsiteX3" fmla="*/ 3503708 w 4999428"/>
              <a:gd name="connsiteY3" fmla="*/ 5944485 h 6595333"/>
              <a:gd name="connsiteX4" fmla="*/ 3503708 w 4999428"/>
              <a:gd name="connsiteY4" fmla="*/ 6289833 h 6595333"/>
              <a:gd name="connsiteX5" fmla="*/ 3196954 w 4999428"/>
              <a:gd name="connsiteY5" fmla="*/ 6595333 h 6595333"/>
              <a:gd name="connsiteX6" fmla="*/ 0 w 4999428"/>
              <a:gd name="connsiteY6" fmla="*/ 6595333 h 6595333"/>
              <a:gd name="connsiteX7" fmla="*/ 0 w 4999428"/>
              <a:gd name="connsiteY7" fmla="*/ 4505069 h 6595333"/>
              <a:gd name="connsiteX8" fmla="*/ 126214 w 4999428"/>
              <a:gd name="connsiteY8" fmla="*/ 4505069 h 6595333"/>
              <a:gd name="connsiteX9" fmla="*/ 4693174 w 4999428"/>
              <a:gd name="connsiteY9" fmla="*/ 4505069 h 6595333"/>
              <a:gd name="connsiteX10" fmla="*/ 4999428 w 4999428"/>
              <a:gd name="connsiteY10" fmla="*/ 4810569 h 6595333"/>
              <a:gd name="connsiteX11" fmla="*/ 4999428 w 4999428"/>
              <a:gd name="connsiteY11" fmla="*/ 5155917 h 6595333"/>
              <a:gd name="connsiteX12" fmla="*/ 4693174 w 4999428"/>
              <a:gd name="connsiteY12" fmla="*/ 5461417 h 6595333"/>
              <a:gd name="connsiteX13" fmla="*/ 15748 w 4999428"/>
              <a:gd name="connsiteY13" fmla="*/ 5461416 h 6595333"/>
              <a:gd name="connsiteX14" fmla="*/ 0 w 4999428"/>
              <a:gd name="connsiteY14" fmla="*/ 5461416 h 6595333"/>
              <a:gd name="connsiteX15" fmla="*/ 0 w 4999428"/>
              <a:gd name="connsiteY15" fmla="*/ 3378802 h 6595333"/>
              <a:gd name="connsiteX16" fmla="*/ 56374 w 4999428"/>
              <a:gd name="connsiteY16" fmla="*/ 3378802 h 6595333"/>
              <a:gd name="connsiteX17" fmla="*/ 2513053 w 4999428"/>
              <a:gd name="connsiteY17" fmla="*/ 3378802 h 6595333"/>
              <a:gd name="connsiteX18" fmla="*/ 2819319 w 4999428"/>
              <a:gd name="connsiteY18" fmla="*/ 3672765 h 6595333"/>
              <a:gd name="connsiteX19" fmla="*/ 2819319 w 4999428"/>
              <a:gd name="connsiteY19" fmla="*/ 4020176 h 6595333"/>
              <a:gd name="connsiteX20" fmla="*/ 2513053 w 4999428"/>
              <a:gd name="connsiteY20" fmla="*/ 4327502 h 6595333"/>
              <a:gd name="connsiteX21" fmla="*/ 0 w 4999428"/>
              <a:gd name="connsiteY21" fmla="*/ 4327502 h 6595333"/>
              <a:gd name="connsiteX22" fmla="*/ 0 w 4999428"/>
              <a:gd name="connsiteY22" fmla="*/ 2252534 h 6595333"/>
              <a:gd name="connsiteX23" fmla="*/ 65391 w 4999428"/>
              <a:gd name="connsiteY23" fmla="*/ 2252534 h 6595333"/>
              <a:gd name="connsiteX24" fmla="*/ 3183048 w 4999428"/>
              <a:gd name="connsiteY24" fmla="*/ 2252534 h 6595333"/>
              <a:gd name="connsiteX25" fmla="*/ 3489314 w 4999428"/>
              <a:gd name="connsiteY25" fmla="*/ 2546498 h 6595333"/>
              <a:gd name="connsiteX26" fmla="*/ 3489314 w 4999428"/>
              <a:gd name="connsiteY26" fmla="*/ 2893909 h 6595333"/>
              <a:gd name="connsiteX27" fmla="*/ 3183048 w 4999428"/>
              <a:gd name="connsiteY27" fmla="*/ 3201235 h 6595333"/>
              <a:gd name="connsiteX28" fmla="*/ 0 w 4999428"/>
              <a:gd name="connsiteY28" fmla="*/ 3201234 h 6595333"/>
              <a:gd name="connsiteX29" fmla="*/ 0 w 4999428"/>
              <a:gd name="connsiteY29" fmla="*/ 1126268 h 6595333"/>
              <a:gd name="connsiteX30" fmla="*/ 179354 w 4999428"/>
              <a:gd name="connsiteY30" fmla="*/ 1126268 h 6595333"/>
              <a:gd name="connsiteX31" fmla="*/ 4066985 w 4999428"/>
              <a:gd name="connsiteY31" fmla="*/ 1126268 h 6595333"/>
              <a:gd name="connsiteX32" fmla="*/ 4373251 w 4999428"/>
              <a:gd name="connsiteY32" fmla="*/ 1420231 h 6595333"/>
              <a:gd name="connsiteX33" fmla="*/ 4373251 w 4999428"/>
              <a:gd name="connsiteY33" fmla="*/ 1767643 h 6595333"/>
              <a:gd name="connsiteX34" fmla="*/ 4066985 w 4999428"/>
              <a:gd name="connsiteY34" fmla="*/ 2074967 h 6595333"/>
              <a:gd name="connsiteX35" fmla="*/ 0 w 4999428"/>
              <a:gd name="connsiteY35" fmla="*/ 2074967 h 6595333"/>
              <a:gd name="connsiteX36" fmla="*/ 0 w 4999428"/>
              <a:gd name="connsiteY36" fmla="*/ 0 h 6595333"/>
              <a:gd name="connsiteX37" fmla="*/ 155462 w 4999428"/>
              <a:gd name="connsiteY37" fmla="*/ 0 h 6595333"/>
              <a:gd name="connsiteX38" fmla="*/ 1611605 w 4999428"/>
              <a:gd name="connsiteY38" fmla="*/ 0 h 6595333"/>
              <a:gd name="connsiteX39" fmla="*/ 1917871 w 4999428"/>
              <a:gd name="connsiteY39" fmla="*/ 293964 h 6595333"/>
              <a:gd name="connsiteX40" fmla="*/ 1917871 w 4999428"/>
              <a:gd name="connsiteY40" fmla="*/ 641376 h 6595333"/>
              <a:gd name="connsiteX41" fmla="*/ 1611605 w 4999428"/>
              <a:gd name="connsiteY41" fmla="*/ 948700 h 6595333"/>
              <a:gd name="connsiteX42" fmla="*/ 0 w 4999428"/>
              <a:gd name="connsiteY42" fmla="*/ 948700 h 6595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999428" h="6595333">
                <a:moveTo>
                  <a:pt x="0" y="5638985"/>
                </a:moveTo>
                <a:lnTo>
                  <a:pt x="38500" y="5638985"/>
                </a:lnTo>
                <a:cubicBezTo>
                  <a:pt x="331553" y="5638985"/>
                  <a:pt x="1113026" y="5638985"/>
                  <a:pt x="3196954" y="5638985"/>
                </a:cubicBezTo>
                <a:cubicBezTo>
                  <a:pt x="3370336" y="5638985"/>
                  <a:pt x="3503708" y="5771810"/>
                  <a:pt x="3503708" y="5944485"/>
                </a:cubicBezTo>
                <a:cubicBezTo>
                  <a:pt x="3503708" y="5944485"/>
                  <a:pt x="3503708" y="5944485"/>
                  <a:pt x="3503708" y="6289833"/>
                </a:cubicBezTo>
                <a:cubicBezTo>
                  <a:pt x="3503708" y="6449224"/>
                  <a:pt x="3370336" y="6595333"/>
                  <a:pt x="3196954" y="6595333"/>
                </a:cubicBezTo>
                <a:lnTo>
                  <a:pt x="0" y="6595333"/>
                </a:lnTo>
                <a:close/>
                <a:moveTo>
                  <a:pt x="0" y="4505069"/>
                </a:moveTo>
                <a:lnTo>
                  <a:pt x="126214" y="4505069"/>
                </a:lnTo>
                <a:cubicBezTo>
                  <a:pt x="4693174" y="4505069"/>
                  <a:pt x="4693174" y="4505069"/>
                  <a:pt x="4693174" y="4505069"/>
                </a:cubicBezTo>
                <a:cubicBezTo>
                  <a:pt x="4866275" y="4505069"/>
                  <a:pt x="4999428" y="4637895"/>
                  <a:pt x="4999428" y="4810569"/>
                </a:cubicBezTo>
                <a:lnTo>
                  <a:pt x="4999428" y="5155917"/>
                </a:lnTo>
                <a:cubicBezTo>
                  <a:pt x="4999428" y="5328591"/>
                  <a:pt x="4866275" y="5461417"/>
                  <a:pt x="4693174" y="5461417"/>
                </a:cubicBezTo>
                <a:cubicBezTo>
                  <a:pt x="2832561" y="5461417"/>
                  <a:pt x="1291741" y="5461416"/>
                  <a:pt x="15748" y="5461416"/>
                </a:cubicBezTo>
                <a:lnTo>
                  <a:pt x="0" y="5461416"/>
                </a:lnTo>
                <a:close/>
                <a:moveTo>
                  <a:pt x="0" y="3378802"/>
                </a:moveTo>
                <a:lnTo>
                  <a:pt x="56374" y="3378802"/>
                </a:lnTo>
                <a:cubicBezTo>
                  <a:pt x="754754" y="3378802"/>
                  <a:pt x="1567413" y="3378802"/>
                  <a:pt x="2513053" y="3378802"/>
                </a:cubicBezTo>
                <a:cubicBezTo>
                  <a:pt x="2686161" y="3378802"/>
                  <a:pt x="2819320" y="3512421"/>
                  <a:pt x="2819319" y="3672765"/>
                </a:cubicBezTo>
                <a:cubicBezTo>
                  <a:pt x="2819319" y="3672765"/>
                  <a:pt x="2819319" y="3672765"/>
                  <a:pt x="2819319" y="4020176"/>
                </a:cubicBezTo>
                <a:cubicBezTo>
                  <a:pt x="2819319" y="4193882"/>
                  <a:pt x="2686160" y="4327502"/>
                  <a:pt x="2513053" y="4327502"/>
                </a:cubicBezTo>
                <a:lnTo>
                  <a:pt x="0" y="4327502"/>
                </a:lnTo>
                <a:close/>
                <a:moveTo>
                  <a:pt x="0" y="2252534"/>
                </a:moveTo>
                <a:lnTo>
                  <a:pt x="65391" y="2252534"/>
                </a:lnTo>
                <a:cubicBezTo>
                  <a:pt x="897752" y="2252534"/>
                  <a:pt x="1922195" y="2252534"/>
                  <a:pt x="3183048" y="2252534"/>
                </a:cubicBezTo>
                <a:cubicBezTo>
                  <a:pt x="3356155" y="2252534"/>
                  <a:pt x="3489314" y="2386155"/>
                  <a:pt x="3489314" y="2546498"/>
                </a:cubicBezTo>
                <a:cubicBezTo>
                  <a:pt x="3489314" y="2546498"/>
                  <a:pt x="3489314" y="2546498"/>
                  <a:pt x="3489314" y="2893909"/>
                </a:cubicBezTo>
                <a:cubicBezTo>
                  <a:pt x="3489314" y="3067615"/>
                  <a:pt x="3356155" y="3201235"/>
                  <a:pt x="3183048" y="3201235"/>
                </a:cubicBezTo>
                <a:lnTo>
                  <a:pt x="0" y="3201234"/>
                </a:lnTo>
                <a:close/>
                <a:moveTo>
                  <a:pt x="0" y="1126268"/>
                </a:moveTo>
                <a:lnTo>
                  <a:pt x="179354" y="1126268"/>
                </a:lnTo>
                <a:cubicBezTo>
                  <a:pt x="1124993" y="1126268"/>
                  <a:pt x="2385847" y="1126268"/>
                  <a:pt x="4066985" y="1126268"/>
                </a:cubicBezTo>
                <a:cubicBezTo>
                  <a:pt x="4240092" y="1126268"/>
                  <a:pt x="4373251" y="1259888"/>
                  <a:pt x="4373251" y="1420231"/>
                </a:cubicBezTo>
                <a:cubicBezTo>
                  <a:pt x="4373251" y="1420231"/>
                  <a:pt x="4373251" y="1420231"/>
                  <a:pt x="4373251" y="1767643"/>
                </a:cubicBezTo>
                <a:cubicBezTo>
                  <a:pt x="4373251" y="1941348"/>
                  <a:pt x="4240092" y="2074967"/>
                  <a:pt x="4066985" y="2074967"/>
                </a:cubicBezTo>
                <a:lnTo>
                  <a:pt x="0" y="2074967"/>
                </a:lnTo>
                <a:close/>
                <a:moveTo>
                  <a:pt x="0" y="0"/>
                </a:moveTo>
                <a:lnTo>
                  <a:pt x="155462" y="0"/>
                </a:lnTo>
                <a:cubicBezTo>
                  <a:pt x="601937" y="0"/>
                  <a:pt x="1086250" y="0"/>
                  <a:pt x="1611605" y="0"/>
                </a:cubicBezTo>
                <a:cubicBezTo>
                  <a:pt x="1784712" y="0"/>
                  <a:pt x="1917871" y="133621"/>
                  <a:pt x="1917871" y="293964"/>
                </a:cubicBezTo>
                <a:cubicBezTo>
                  <a:pt x="1917871" y="293964"/>
                  <a:pt x="1917871" y="293964"/>
                  <a:pt x="1917871" y="641376"/>
                </a:cubicBezTo>
                <a:cubicBezTo>
                  <a:pt x="1917871" y="815081"/>
                  <a:pt x="1784712" y="948700"/>
                  <a:pt x="1611605" y="948700"/>
                </a:cubicBezTo>
                <a:lnTo>
                  <a:pt x="0" y="9487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50996671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18"/>
          <p:cNvSpPr/>
          <p:nvPr userDrawn="1"/>
        </p:nvSpPr>
        <p:spPr>
          <a:xfrm>
            <a:off x="9289173" y="6085215"/>
            <a:ext cx="798787" cy="781168"/>
          </a:xfrm>
          <a:prstGeom prst="rect">
            <a:avLst/>
          </a:prstGeom>
          <a:solidFill>
            <a:schemeClr val="accent6">
              <a:hueOff val="-2214564"/>
              <a:satOff val="-18455"/>
              <a:lumOff val="-82930"/>
              <a:alpha val="4000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lnSpc>
                <a:spcPct val="100000"/>
              </a:lnSpc>
              <a:defRPr sz="3000">
                <a:solidFill>
                  <a:srgbClr val="53585F"/>
                </a:solidFill>
              </a:defRPr>
            </a:pPr>
            <a:endParaRPr/>
          </a:p>
        </p:txBody>
      </p:sp>
      <p:sp>
        <p:nvSpPr>
          <p:cNvPr id="10" name="Shape 19"/>
          <p:cNvSpPr/>
          <p:nvPr userDrawn="1"/>
        </p:nvSpPr>
        <p:spPr>
          <a:xfrm>
            <a:off x="10087961" y="6085214"/>
            <a:ext cx="788276" cy="787776"/>
          </a:xfrm>
          <a:prstGeom prst="rect">
            <a:avLst/>
          </a:prstGeom>
          <a:solidFill>
            <a:schemeClr val="accent6">
              <a:hueOff val="-2214564"/>
              <a:satOff val="-18455"/>
              <a:lumOff val="-82930"/>
              <a:alpha val="14998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lnSpc>
                <a:spcPct val="100000"/>
              </a:lnSpc>
              <a:defRPr sz="3000">
                <a:solidFill>
                  <a:srgbClr val="53585F"/>
                </a:solidFill>
              </a:defRPr>
            </a:pPr>
            <a:endParaRPr dirty="0"/>
          </a:p>
        </p:txBody>
      </p:sp>
      <p:sp>
        <p:nvSpPr>
          <p:cNvPr id="11" name="Shape 20"/>
          <p:cNvSpPr/>
          <p:nvPr userDrawn="1"/>
        </p:nvSpPr>
        <p:spPr>
          <a:xfrm>
            <a:off x="1524000" y="1"/>
            <a:ext cx="750570" cy="742949"/>
          </a:xfrm>
          <a:prstGeom prst="rect">
            <a:avLst/>
          </a:prstGeom>
          <a:solidFill>
            <a:schemeClr val="accent6">
              <a:hueOff val="-2214564"/>
              <a:satOff val="-18455"/>
              <a:lumOff val="-82930"/>
              <a:alpha val="4000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lnSpc>
                <a:spcPct val="100000"/>
              </a:lnSpc>
              <a:defRPr sz="3000">
                <a:solidFill>
                  <a:srgbClr val="53585F"/>
                </a:solidFill>
              </a:defRPr>
            </a:pPr>
            <a:endParaRPr/>
          </a:p>
        </p:txBody>
      </p:sp>
      <p:sp>
        <p:nvSpPr>
          <p:cNvPr id="12" name="Shape 21"/>
          <p:cNvSpPr/>
          <p:nvPr userDrawn="1"/>
        </p:nvSpPr>
        <p:spPr>
          <a:xfrm>
            <a:off x="11424744" y="1608083"/>
            <a:ext cx="767255" cy="756745"/>
          </a:xfrm>
          <a:prstGeom prst="rect">
            <a:avLst/>
          </a:prstGeom>
          <a:solidFill>
            <a:schemeClr val="accent6">
              <a:hueOff val="-2214564"/>
              <a:satOff val="-18455"/>
              <a:lumOff val="-82930"/>
              <a:alpha val="2000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lnSpc>
                <a:spcPct val="100000"/>
              </a:lnSpc>
              <a:defRPr sz="3000">
                <a:solidFill>
                  <a:srgbClr val="53585F"/>
                </a:solidFill>
              </a:defRPr>
            </a:pPr>
            <a:endParaRPr/>
          </a:p>
        </p:txBody>
      </p:sp>
      <p:sp>
        <p:nvSpPr>
          <p:cNvPr id="13" name="Shape 22"/>
          <p:cNvSpPr>
            <a:spLocks noGrp="1"/>
          </p:cNvSpPr>
          <p:nvPr>
            <p:ph type="sldNum" sz="quarter" idx="2"/>
          </p:nvPr>
        </p:nvSpPr>
        <p:spPr>
          <a:xfrm>
            <a:off x="10233623" y="6305108"/>
            <a:ext cx="496952" cy="296135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4" name="Rectangle 13"/>
          <p:cNvSpPr/>
          <p:nvPr userDrawn="1"/>
        </p:nvSpPr>
        <p:spPr>
          <a:xfrm>
            <a:off x="8066544" y="2400399"/>
            <a:ext cx="3282830" cy="3407734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4491142" y="2405112"/>
            <a:ext cx="3282830" cy="3403021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915740" y="2400399"/>
            <a:ext cx="3282830" cy="3407734"/>
          </a:xfrm>
          <a:prstGeom prst="rect">
            <a:avLst/>
          </a:prstGeom>
          <a:solidFill>
            <a:srgbClr val="F2F2F2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59878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3"/>
          <p:cNvSpPr>
            <a:spLocks noChangeAspect="1" noChangeArrowheads="1" noTextEdit="1"/>
          </p:cNvSpPr>
          <p:nvPr/>
        </p:nvSpPr>
        <p:spPr bwMode="auto">
          <a:xfrm>
            <a:off x="7366846" y="1316130"/>
            <a:ext cx="3554307" cy="1074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26164831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064000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8127996" y="0"/>
            <a:ext cx="4064000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76954203"/>
      </p:ext>
    </p:extLst>
  </p:cSld>
  <p:clrMapOvr>
    <a:masterClrMapping/>
  </p:clrMapOvr>
  <p:transition xmlns:p14="http://schemas.microsoft.com/office/powerpoint/2010/main" spd="slow">
    <p:push dir="u"/>
  </p:transition>
  <p:extLst mod="1">
    <p:ext uri="{DCECCB84-F9BA-43D5-87BE-67443E8EF086}">
      <p15:sldGuideLst xmlns:p15="http://schemas.microsoft.com/office/powerpoint/2012/main" xmlns="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D464-EBC9-4C4D-B74A-F2936848F9BA}" type="datetimeFigureOut">
              <a:rPr lang="en-US" smtClean="0"/>
              <a:t>04/05/17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5A2F-F374-F545-A84B-A3E20C20A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D464-EBC9-4C4D-B74A-F2936848F9BA}" type="datetimeFigureOut">
              <a:rPr lang="en-US" smtClean="0"/>
              <a:t>04/05/17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5A2F-F374-F545-A84B-A3E20C20A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D464-EBC9-4C4D-B74A-F2936848F9BA}" type="datetimeFigureOut">
              <a:rPr lang="en-US" smtClean="0"/>
              <a:t>04/05/17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5A2F-F374-F545-A84B-A3E20C20A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D464-EBC9-4C4D-B74A-F2936848F9BA}" type="datetimeFigureOut">
              <a:rPr lang="en-US" smtClean="0"/>
              <a:t>04/05/17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5A2F-F374-F545-A84B-A3E20C20A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720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D464-EBC9-4C4D-B74A-F2936848F9BA}" type="datetimeFigureOut">
              <a:rPr lang="en-US" smtClean="0"/>
              <a:t>04/05/17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5A2F-F374-F545-A84B-A3E20C20A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D464-EBC9-4C4D-B74A-F2936848F9BA}" type="datetimeFigureOut">
              <a:rPr lang="en-US" smtClean="0"/>
              <a:t>04/05/17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5A2F-F374-F545-A84B-A3E20C20A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D464-EBC9-4C4D-B74A-F2936848F9BA}" type="datetimeFigureOut">
              <a:rPr lang="en-US" smtClean="0"/>
              <a:t>04/05/17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5A2F-F374-F545-A84B-A3E20C20A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9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D464-EBC9-4C4D-B74A-F2936848F9BA}" type="datetimeFigureOut">
              <a:rPr lang="en-US" smtClean="0"/>
              <a:t>04/05/17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5A2F-F374-F545-A84B-A3E20C20A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753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6DD464-EBC9-4C4D-B74A-F2936848F9BA}" type="datetimeFigureOut">
              <a:rPr lang="en-US" smtClean="0"/>
              <a:t>04/05/17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45A2F-F374-F545-A84B-A3E20C20A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.png"/><Relationship Id="rId5" Type="http://schemas.openxmlformats.org/officeDocument/2006/relationships/image" Target="../media/image3.jp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5" Type="http://schemas.openxmlformats.org/officeDocument/2006/relationships/image" Target="../media/image91.tiff"/><Relationship Id="rId6" Type="http://schemas.openxmlformats.org/officeDocument/2006/relationships/image" Target="../media/image92.jpeg"/><Relationship Id="rId7" Type="http://schemas.microsoft.com/office/2007/relationships/hdphoto" Target="../media/hdphoto4.wdp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88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0.png"/><Relationship Id="rId20" Type="http://schemas.openxmlformats.org/officeDocument/2006/relationships/image" Target="../media/image111.png"/><Relationship Id="rId21" Type="http://schemas.openxmlformats.org/officeDocument/2006/relationships/image" Target="../media/image112.png"/><Relationship Id="rId22" Type="http://schemas.openxmlformats.org/officeDocument/2006/relationships/image" Target="../media/image113.png"/><Relationship Id="rId23" Type="http://schemas.openxmlformats.org/officeDocument/2006/relationships/image" Target="../media/image114.png"/><Relationship Id="rId24" Type="http://schemas.openxmlformats.org/officeDocument/2006/relationships/image" Target="../media/image115.png"/><Relationship Id="rId10" Type="http://schemas.openxmlformats.org/officeDocument/2006/relationships/image" Target="../media/image101.png"/><Relationship Id="rId11" Type="http://schemas.openxmlformats.org/officeDocument/2006/relationships/image" Target="../media/image102.png"/><Relationship Id="rId12" Type="http://schemas.openxmlformats.org/officeDocument/2006/relationships/image" Target="../media/image103.png"/><Relationship Id="rId13" Type="http://schemas.openxmlformats.org/officeDocument/2006/relationships/image" Target="../media/image104.png"/><Relationship Id="rId14" Type="http://schemas.openxmlformats.org/officeDocument/2006/relationships/image" Target="../media/image105.png"/><Relationship Id="rId15" Type="http://schemas.openxmlformats.org/officeDocument/2006/relationships/image" Target="../media/image106.png"/><Relationship Id="rId16" Type="http://schemas.openxmlformats.org/officeDocument/2006/relationships/image" Target="../media/image107.png"/><Relationship Id="rId17" Type="http://schemas.openxmlformats.org/officeDocument/2006/relationships/image" Target="../media/image108.png"/><Relationship Id="rId18" Type="http://schemas.openxmlformats.org/officeDocument/2006/relationships/image" Target="../media/image109.png"/><Relationship Id="rId19" Type="http://schemas.openxmlformats.org/officeDocument/2006/relationships/image" Target="../media/image110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3.jpg"/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5" Type="http://schemas.openxmlformats.org/officeDocument/2006/relationships/image" Target="../media/image96.png"/><Relationship Id="rId6" Type="http://schemas.openxmlformats.org/officeDocument/2006/relationships/image" Target="../media/image97.png"/><Relationship Id="rId7" Type="http://schemas.openxmlformats.org/officeDocument/2006/relationships/image" Target="../media/image98.png"/><Relationship Id="rId8" Type="http://schemas.openxmlformats.org/officeDocument/2006/relationships/image" Target="../media/image9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4" Type="http://schemas.openxmlformats.org/officeDocument/2006/relationships/image" Target="../media/image117.png"/><Relationship Id="rId5" Type="http://schemas.openxmlformats.org/officeDocument/2006/relationships/image" Target="../media/image118.png"/><Relationship Id="rId6" Type="http://schemas.openxmlformats.org/officeDocument/2006/relationships/image" Target="../media/image119.png"/><Relationship Id="rId7" Type="http://schemas.openxmlformats.org/officeDocument/2006/relationships/image" Target="../media/image120.png"/><Relationship Id="rId8" Type="http://schemas.openxmlformats.org/officeDocument/2006/relationships/image" Target="../media/image121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4" Type="http://schemas.openxmlformats.org/officeDocument/2006/relationships/image" Target="../media/image124.tiff"/><Relationship Id="rId5" Type="http://schemas.openxmlformats.org/officeDocument/2006/relationships/image" Target="../media/image125.tiff"/><Relationship Id="rId6" Type="http://schemas.openxmlformats.org/officeDocument/2006/relationships/image" Target="../media/image126.tiff"/><Relationship Id="rId7" Type="http://schemas.openxmlformats.org/officeDocument/2006/relationships/image" Target="../media/image127.tif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jpe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jpeg"/><Relationship Id="rId9" Type="http://schemas.microsoft.com/office/2007/relationships/hdphoto" Target="../media/hdphoto2.wdp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43.png"/><Relationship Id="rId20" Type="http://schemas.openxmlformats.org/officeDocument/2006/relationships/image" Target="../media/image54.png"/><Relationship Id="rId21" Type="http://schemas.openxmlformats.org/officeDocument/2006/relationships/image" Target="../media/image55.png"/><Relationship Id="rId22" Type="http://schemas.openxmlformats.org/officeDocument/2006/relationships/image" Target="../media/image56.png"/><Relationship Id="rId23" Type="http://schemas.openxmlformats.org/officeDocument/2006/relationships/image" Target="../media/image57.png"/><Relationship Id="rId24" Type="http://schemas.openxmlformats.org/officeDocument/2006/relationships/image" Target="../media/image58.png"/><Relationship Id="rId25" Type="http://schemas.openxmlformats.org/officeDocument/2006/relationships/image" Target="../media/image59.png"/><Relationship Id="rId26" Type="http://schemas.openxmlformats.org/officeDocument/2006/relationships/image" Target="../media/image60.png"/><Relationship Id="rId27" Type="http://schemas.openxmlformats.org/officeDocument/2006/relationships/image" Target="../media/image61.png"/><Relationship Id="rId28" Type="http://schemas.openxmlformats.org/officeDocument/2006/relationships/image" Target="../media/image62.png"/><Relationship Id="rId29" Type="http://schemas.openxmlformats.org/officeDocument/2006/relationships/image" Target="../media/image63.png"/><Relationship Id="rId10" Type="http://schemas.openxmlformats.org/officeDocument/2006/relationships/image" Target="../media/image44.png"/><Relationship Id="rId11" Type="http://schemas.openxmlformats.org/officeDocument/2006/relationships/image" Target="../media/image45.png"/><Relationship Id="rId12" Type="http://schemas.openxmlformats.org/officeDocument/2006/relationships/image" Target="../media/image46.png"/><Relationship Id="rId13" Type="http://schemas.openxmlformats.org/officeDocument/2006/relationships/image" Target="../media/image47.png"/><Relationship Id="rId14" Type="http://schemas.openxmlformats.org/officeDocument/2006/relationships/image" Target="../media/image48.jpg"/><Relationship Id="rId15" Type="http://schemas.openxmlformats.org/officeDocument/2006/relationships/image" Target="../media/image49.png"/><Relationship Id="rId16" Type="http://schemas.openxmlformats.org/officeDocument/2006/relationships/image" Target="../media/image50.png"/><Relationship Id="rId17" Type="http://schemas.openxmlformats.org/officeDocument/2006/relationships/image" Target="../media/image51.png"/><Relationship Id="rId18" Type="http://schemas.openxmlformats.org/officeDocument/2006/relationships/image" Target="../media/image52.png"/><Relationship Id="rId19" Type="http://schemas.openxmlformats.org/officeDocument/2006/relationships/image" Target="../media/image53.jp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3.png"/><Relationship Id="rId12" Type="http://schemas.openxmlformats.org/officeDocument/2006/relationships/image" Target="../media/image74.png"/><Relationship Id="rId13" Type="http://schemas.openxmlformats.org/officeDocument/2006/relationships/image" Target="../media/image75.png"/><Relationship Id="rId14" Type="http://schemas.openxmlformats.org/officeDocument/2006/relationships/image" Target="../media/image76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7" Type="http://schemas.openxmlformats.org/officeDocument/2006/relationships/image" Target="../media/image69.png"/><Relationship Id="rId8" Type="http://schemas.openxmlformats.org/officeDocument/2006/relationships/image" Target="../media/image70.png"/><Relationship Id="rId9" Type="http://schemas.openxmlformats.org/officeDocument/2006/relationships/image" Target="../media/image71.png"/><Relationship Id="rId10" Type="http://schemas.openxmlformats.org/officeDocument/2006/relationships/image" Target="../media/image72.png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6.png"/><Relationship Id="rId12" Type="http://schemas.openxmlformats.org/officeDocument/2006/relationships/image" Target="../media/image87.jpeg"/><Relationship Id="rId13" Type="http://schemas.microsoft.com/office/2007/relationships/hdphoto" Target="../media/hdphoto3.wdp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7.png"/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5" Type="http://schemas.openxmlformats.org/officeDocument/2006/relationships/image" Target="../media/image80.png"/><Relationship Id="rId6" Type="http://schemas.openxmlformats.org/officeDocument/2006/relationships/image" Target="../media/image81.png"/><Relationship Id="rId7" Type="http://schemas.openxmlformats.org/officeDocument/2006/relationships/image" Target="../media/image82.png"/><Relationship Id="rId8" Type="http://schemas.openxmlformats.org/officeDocument/2006/relationships/image" Target="../media/image83.png"/><Relationship Id="rId9" Type="http://schemas.openxmlformats.org/officeDocument/2006/relationships/image" Target="../media/image84.png"/><Relationship Id="rId10" Type="http://schemas.openxmlformats.org/officeDocument/2006/relationships/image" Target="../media/image8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Placeholder 22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4160" b="19590"/>
          <a:stretch/>
        </p:blipFill>
        <p:spPr>
          <a:xfrm>
            <a:off x="0" y="0"/>
            <a:ext cx="12192000" cy="6858000"/>
          </a:xfrm>
        </p:spPr>
      </p:pic>
      <p:sp>
        <p:nvSpPr>
          <p:cNvPr id="7" name="pfehide2" hidden="1"/>
          <p:cNvSpPr txBox="1"/>
          <p:nvPr/>
        </p:nvSpPr>
        <p:spPr>
          <a:xfrm>
            <a:off x="2941495" y="3960299"/>
            <a:ext cx="3043670" cy="31611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400" spc="100" dirty="0" smtClean="0"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ETHICS. STANDARDS. VALUES.</a:t>
            </a:r>
            <a:endParaRPr lang="fr-CA" sz="1400" spc="100" dirty="0">
              <a:latin typeface="Roboto" panose="02000000000000000000" pitchFamily="2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941495" y="3959606"/>
            <a:ext cx="3035300" cy="317500"/>
            <a:chOff x="317500" y="317500"/>
            <a:chExt cx="3035300" cy="317500"/>
          </a:xfrm>
        </p:grpSpPr>
        <p:pic>
          <p:nvPicPr>
            <p:cNvPr id="2" name="PFE element 2"/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3035300" cy="317500"/>
            </a:xfrm>
            <a:prstGeom prst="rect">
              <a:avLst/>
            </a:prstGeom>
          </p:spPr>
        </p:pic>
        <p:sp>
          <p:nvSpPr>
            <p:cNvPr id="3" name="Shape_0"/>
            <p:cNvSpPr/>
            <p:nvPr/>
          </p:nvSpPr>
          <p:spPr>
            <a:xfrm>
              <a:off x="317500" y="317500"/>
              <a:ext cx="30353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AutoShape 3"/>
          <p:cNvSpPr>
            <a:spLocks noChangeAspect="1" noChangeArrowheads="1" noTextEdit="1"/>
          </p:cNvSpPr>
          <p:nvPr/>
        </p:nvSpPr>
        <p:spPr bwMode="auto">
          <a:xfrm>
            <a:off x="2854245" y="1868309"/>
            <a:ext cx="6156000" cy="2100327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 sz="1000"/>
          </a:p>
        </p:txBody>
      </p:sp>
      <p:sp>
        <p:nvSpPr>
          <p:cNvPr id="11" name="pfehide4" hidden="1"/>
          <p:cNvSpPr txBox="1"/>
          <p:nvPr/>
        </p:nvSpPr>
        <p:spPr>
          <a:xfrm>
            <a:off x="412506" y="278148"/>
            <a:ext cx="6747360" cy="46166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rPr>
              <a:t>AVIATION </a:t>
            </a:r>
            <a:r>
              <a:rPr lang="en-US" sz="2400" spc="300" smtClean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rPr>
              <a:t>TRAINING &amp; </a:t>
            </a:r>
            <a:r>
              <a:rPr lang="en-US" sz="2400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rPr>
              <a:t>EDUCATION</a:t>
            </a:r>
            <a:endParaRPr lang="en-US" sz="2400" spc="300" dirty="0">
              <a:solidFill>
                <a:schemeClr val="tx1">
                  <a:lumMod val="65000"/>
                  <a:lumOff val="35000"/>
                </a:schemeClr>
              </a:solidFill>
              <a:latin typeface="Montserrat Medium" charset="0"/>
              <a:ea typeface="Montserrat Medium" charset="0"/>
              <a:cs typeface="Montserrat Medium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07986" y="278148"/>
            <a:ext cx="6756400" cy="457200"/>
            <a:chOff x="317500" y="317500"/>
            <a:chExt cx="6756400" cy="457200"/>
          </a:xfrm>
        </p:grpSpPr>
        <p:pic>
          <p:nvPicPr>
            <p:cNvPr id="5" name="PFE element 4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6756400" cy="457200"/>
            </a:xfrm>
            <a:prstGeom prst="rect">
              <a:avLst/>
            </a:prstGeom>
          </p:spPr>
        </p:pic>
        <p:sp>
          <p:nvSpPr>
            <p:cNvPr id="6" name="Shape_1"/>
            <p:cNvSpPr/>
            <p:nvPr/>
          </p:nvSpPr>
          <p:spPr>
            <a:xfrm>
              <a:off x="317500" y="317500"/>
              <a:ext cx="6756400" cy="4572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pfehide5" hidden="1"/>
          <p:cNvSpPr txBox="1"/>
          <p:nvPr/>
        </p:nvSpPr>
        <p:spPr>
          <a:xfrm>
            <a:off x="412506" y="687852"/>
            <a:ext cx="3980577" cy="271448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rPr>
              <a:t>Prospects in Cyprus</a:t>
            </a:r>
            <a:endParaRPr lang="en-US" sz="2400" spc="300" dirty="0">
              <a:solidFill>
                <a:schemeClr val="tx1">
                  <a:lumMod val="65000"/>
                  <a:lumOff val="35000"/>
                </a:schemeClr>
              </a:solidFill>
              <a:latin typeface="Montserrat Light" charset="0"/>
              <a:ea typeface="Montserrat Light" charset="0"/>
              <a:cs typeface="Montserrat Light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08895" y="687852"/>
            <a:ext cx="3987800" cy="406400"/>
            <a:chOff x="317500" y="317500"/>
            <a:chExt cx="3987800" cy="406400"/>
          </a:xfrm>
        </p:grpSpPr>
        <p:pic>
          <p:nvPicPr>
            <p:cNvPr id="10" name="PFE element 5"/>
            <p:cNvPicPr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3987800" cy="406400"/>
            </a:xfrm>
            <a:prstGeom prst="rect">
              <a:avLst/>
            </a:prstGeom>
          </p:spPr>
        </p:pic>
        <p:sp>
          <p:nvSpPr>
            <p:cNvPr id="13" name="Shape_2"/>
            <p:cNvSpPr/>
            <p:nvPr/>
          </p:nvSpPr>
          <p:spPr>
            <a:xfrm>
              <a:off x="317500" y="317500"/>
              <a:ext cx="3987800" cy="4064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pfehide6" hidden="1"/>
          <p:cNvSpPr txBox="1"/>
          <p:nvPr/>
        </p:nvSpPr>
        <p:spPr>
          <a:xfrm>
            <a:off x="449082" y="1403796"/>
            <a:ext cx="3239990" cy="40011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chemeClr val="accent2"/>
                </a:solidFill>
                <a:latin typeface="Montserrat Light" charset="0"/>
                <a:ea typeface="Montserrat Light" charset="0"/>
                <a:cs typeface="Montserrat Light" charset="0"/>
              </a:rPr>
              <a:t>Vangelis Demosthenous</a:t>
            </a:r>
            <a:endParaRPr lang="en-US" sz="2000" dirty="0">
              <a:solidFill>
                <a:schemeClr val="accent2"/>
              </a:solidFill>
              <a:latin typeface="Montserrat Light" charset="0"/>
              <a:ea typeface="Montserrat Light" charset="0"/>
              <a:cs typeface="Montserrat Light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449082" y="1403796"/>
            <a:ext cx="3238500" cy="393700"/>
            <a:chOff x="317500" y="317500"/>
            <a:chExt cx="3238500" cy="393700"/>
          </a:xfrm>
        </p:grpSpPr>
        <p:pic>
          <p:nvPicPr>
            <p:cNvPr id="16" name="PFE element 6"/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3238500" cy="393700"/>
            </a:xfrm>
            <a:prstGeom prst="rect">
              <a:avLst/>
            </a:prstGeom>
          </p:spPr>
        </p:pic>
        <p:sp>
          <p:nvSpPr>
            <p:cNvPr id="18" name="Shape_3"/>
            <p:cNvSpPr/>
            <p:nvPr/>
          </p:nvSpPr>
          <p:spPr>
            <a:xfrm>
              <a:off x="317500" y="317500"/>
              <a:ext cx="3238500" cy="3937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Freeform 6"/>
          <p:cNvSpPr>
            <a:spLocks/>
          </p:cNvSpPr>
          <p:nvPr/>
        </p:nvSpPr>
        <p:spPr bwMode="auto">
          <a:xfrm rot="5400000" flipH="1">
            <a:off x="779979" y="1005786"/>
            <a:ext cx="45719" cy="551579"/>
          </a:xfrm>
          <a:custGeom>
            <a:avLst/>
            <a:gdLst>
              <a:gd name="T0" fmla="*/ 22 w 71"/>
              <a:gd name="T1" fmla="*/ 859 h 859"/>
              <a:gd name="T2" fmla="*/ 0 w 71"/>
              <a:gd name="T3" fmla="*/ 836 h 859"/>
              <a:gd name="T4" fmla="*/ 0 w 71"/>
              <a:gd name="T5" fmla="*/ 23 h 859"/>
              <a:gd name="T6" fmla="*/ 22 w 71"/>
              <a:gd name="T7" fmla="*/ 0 h 859"/>
              <a:gd name="T8" fmla="*/ 48 w 71"/>
              <a:gd name="T9" fmla="*/ 0 h 859"/>
              <a:gd name="T10" fmla="*/ 71 w 71"/>
              <a:gd name="T11" fmla="*/ 23 h 859"/>
              <a:gd name="T12" fmla="*/ 71 w 71"/>
              <a:gd name="T13" fmla="*/ 836 h 859"/>
              <a:gd name="T14" fmla="*/ 48 w 71"/>
              <a:gd name="T15" fmla="*/ 859 h 859"/>
              <a:gd name="T16" fmla="*/ 22 w 71"/>
              <a:gd name="T17" fmla="*/ 859 h 8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1" h="859">
                <a:moveTo>
                  <a:pt x="22" y="859"/>
                </a:moveTo>
                <a:cubicBezTo>
                  <a:pt x="10" y="859"/>
                  <a:pt x="0" y="849"/>
                  <a:pt x="0" y="836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11"/>
                  <a:pt x="10" y="0"/>
                  <a:pt x="22" y="0"/>
                </a:cubicBezTo>
                <a:cubicBezTo>
                  <a:pt x="48" y="0"/>
                  <a:pt x="48" y="0"/>
                  <a:pt x="48" y="0"/>
                </a:cubicBezTo>
                <a:cubicBezTo>
                  <a:pt x="61" y="0"/>
                  <a:pt x="71" y="11"/>
                  <a:pt x="71" y="23"/>
                </a:cubicBezTo>
                <a:cubicBezTo>
                  <a:pt x="71" y="836"/>
                  <a:pt x="71" y="836"/>
                  <a:pt x="71" y="836"/>
                </a:cubicBezTo>
                <a:cubicBezTo>
                  <a:pt x="71" y="849"/>
                  <a:pt x="61" y="859"/>
                  <a:pt x="48" y="859"/>
                </a:cubicBezTo>
                <a:lnTo>
                  <a:pt x="22" y="85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1551129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96296E-6 L 0.31992 -0.3175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90" y="-1588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96296E-6 L 0.3802 -0.3995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10" y="-1997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9" grpId="0" animBg="1"/>
      <p:bldP spid="9" grpId="1" animBg="1"/>
      <p:bldP spid="9" grpId="2" animBg="1"/>
      <p:bldP spid="11" grpId="0" animBg="1"/>
      <p:bldP spid="12" grpId="0" animBg="1"/>
      <p:bldP spid="14" grpId="0" animBg="1"/>
      <p:bldP spid="1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 rot="5400000">
            <a:off x="5343002" y="19831"/>
            <a:ext cx="1505998" cy="12192000"/>
          </a:xfrm>
          <a:prstGeom prst="rect">
            <a:avLst/>
          </a:prstGeom>
          <a:gradFill>
            <a:gsLst>
              <a:gs pos="0">
                <a:schemeClr val="bg1">
                  <a:lumMod val="73000"/>
                  <a:lumOff val="27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 rot="-5400000">
            <a:off x="5577061" y="-5577062"/>
            <a:ext cx="1044571" cy="12198693"/>
          </a:xfrm>
          <a:prstGeom prst="rect">
            <a:avLst/>
          </a:prstGeom>
          <a:gradFill>
            <a:gsLst>
              <a:gs pos="0">
                <a:schemeClr val="bg1">
                  <a:lumMod val="73000"/>
                  <a:lumOff val="27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Placeholder 3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494" r="10494"/>
          <a:stretch>
            <a:fillRect/>
          </a:stretch>
        </p:blipFill>
        <p:spPr/>
      </p:pic>
      <p:sp>
        <p:nvSpPr>
          <p:cNvPr id="24" name="pfehide162" hidden="1"/>
          <p:cNvSpPr txBox="1"/>
          <p:nvPr/>
        </p:nvSpPr>
        <p:spPr>
          <a:xfrm>
            <a:off x="4424272" y="3404123"/>
            <a:ext cx="3338110" cy="1015663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000" spc="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rPr>
              <a:t>Dedication to High Standards</a:t>
            </a:r>
            <a:endParaRPr lang="fr-CA" sz="2000" spc="100" dirty="0">
              <a:solidFill>
                <a:schemeClr val="tx1">
                  <a:lumMod val="65000"/>
                  <a:lumOff val="35000"/>
                </a:schemeClr>
              </a:solidFill>
              <a:latin typeface="Montserrat Light" charset="0"/>
              <a:ea typeface="Montserrat Light" charset="0"/>
              <a:cs typeface="Montserrat Light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423277" y="3403954"/>
            <a:ext cx="3340100" cy="1016000"/>
            <a:chOff x="317500" y="317500"/>
            <a:chExt cx="3340100" cy="1016000"/>
          </a:xfrm>
        </p:grpSpPr>
        <p:pic>
          <p:nvPicPr>
            <p:cNvPr id="2" name="PFE element 162"/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3340100" cy="1016000"/>
            </a:xfrm>
            <a:prstGeom prst="rect">
              <a:avLst/>
            </a:prstGeom>
          </p:spPr>
        </p:pic>
        <p:sp>
          <p:nvSpPr>
            <p:cNvPr id="3" name="Shape_48"/>
            <p:cNvSpPr/>
            <p:nvPr/>
          </p:nvSpPr>
          <p:spPr>
            <a:xfrm>
              <a:off x="317500" y="317500"/>
              <a:ext cx="3340100" cy="10160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pfehide163" hidden="1"/>
          <p:cNvSpPr txBox="1">
            <a:spLocks/>
          </p:cNvSpPr>
          <p:nvPr/>
        </p:nvSpPr>
        <p:spPr>
          <a:xfrm>
            <a:off x="4245944" y="1044572"/>
            <a:ext cx="3700108" cy="1200329"/>
          </a:xfrm>
          <a:prstGeom prst="rect">
            <a:avLst/>
          </a:prstGeom>
          <a:solidFill>
            <a:schemeClr val="accent1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CA" sz="2400" dirty="0" smtClean="0">
                <a:solidFill>
                  <a:schemeClr val="bg2">
                    <a:lumMod val="25000"/>
                  </a:schemeClr>
                </a:solidFill>
                <a:latin typeface="Montserrat ExtraLight" charset="0"/>
                <a:ea typeface="Montserrat ExtraLight" charset="0"/>
                <a:cs typeface="Montserrat ExtraLight" charset="0"/>
              </a:rPr>
              <a:t>IMPORTANT PRINCIPLE    &amp; </a:t>
            </a:r>
          </a:p>
          <a:p>
            <a:pPr algn="ctr"/>
            <a:r>
              <a:rPr lang="fr-CA" sz="2400" dirty="0" smtClean="0">
                <a:solidFill>
                  <a:schemeClr val="bg2">
                    <a:lumMod val="25000"/>
                  </a:schemeClr>
                </a:solidFill>
                <a:latin typeface="Montserrat ExtraLight" charset="0"/>
                <a:ea typeface="Montserrat ExtraLight" charset="0"/>
                <a:cs typeface="Montserrat ExtraLight" charset="0"/>
              </a:rPr>
              <a:t>SUCCESS FACTOR</a:t>
            </a:r>
            <a:endParaRPr lang="fr-CA" sz="2400" dirty="0">
              <a:solidFill>
                <a:schemeClr val="bg2">
                  <a:lumMod val="25000"/>
                </a:schemeClr>
              </a:solidFill>
              <a:latin typeface="Montserrat ExtraLight" charset="0"/>
              <a:ea typeface="Montserrat ExtraLight" charset="0"/>
              <a:cs typeface="Montserrat ExtraLight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245944" y="1041486"/>
            <a:ext cx="3708400" cy="1206500"/>
            <a:chOff x="317500" y="317500"/>
            <a:chExt cx="3708400" cy="1206500"/>
          </a:xfrm>
        </p:grpSpPr>
        <p:pic>
          <p:nvPicPr>
            <p:cNvPr id="6" name="PFE element 163"/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3708400" cy="1206500"/>
            </a:xfrm>
            <a:prstGeom prst="rect">
              <a:avLst/>
            </a:prstGeom>
          </p:spPr>
        </p:pic>
        <p:sp>
          <p:nvSpPr>
            <p:cNvPr id="7" name="Shape_49"/>
            <p:cNvSpPr/>
            <p:nvPr/>
          </p:nvSpPr>
          <p:spPr>
            <a:xfrm>
              <a:off x="317500" y="317500"/>
              <a:ext cx="3708400" cy="1206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Freeform 6"/>
          <p:cNvSpPr>
            <a:spLocks/>
          </p:cNvSpPr>
          <p:nvPr/>
        </p:nvSpPr>
        <p:spPr bwMode="auto">
          <a:xfrm rot="5400000" flipH="1">
            <a:off x="6073140" y="2363139"/>
            <a:ext cx="45719" cy="551579"/>
          </a:xfrm>
          <a:custGeom>
            <a:avLst/>
            <a:gdLst>
              <a:gd name="T0" fmla="*/ 22 w 71"/>
              <a:gd name="T1" fmla="*/ 859 h 859"/>
              <a:gd name="T2" fmla="*/ 0 w 71"/>
              <a:gd name="T3" fmla="*/ 836 h 859"/>
              <a:gd name="T4" fmla="*/ 0 w 71"/>
              <a:gd name="T5" fmla="*/ 23 h 859"/>
              <a:gd name="T6" fmla="*/ 22 w 71"/>
              <a:gd name="T7" fmla="*/ 0 h 859"/>
              <a:gd name="T8" fmla="*/ 48 w 71"/>
              <a:gd name="T9" fmla="*/ 0 h 859"/>
              <a:gd name="T10" fmla="*/ 71 w 71"/>
              <a:gd name="T11" fmla="*/ 23 h 859"/>
              <a:gd name="T12" fmla="*/ 71 w 71"/>
              <a:gd name="T13" fmla="*/ 836 h 859"/>
              <a:gd name="T14" fmla="*/ 48 w 71"/>
              <a:gd name="T15" fmla="*/ 859 h 859"/>
              <a:gd name="T16" fmla="*/ 22 w 71"/>
              <a:gd name="T17" fmla="*/ 859 h 8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1" h="859">
                <a:moveTo>
                  <a:pt x="22" y="859"/>
                </a:moveTo>
                <a:cubicBezTo>
                  <a:pt x="10" y="859"/>
                  <a:pt x="0" y="849"/>
                  <a:pt x="0" y="836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11"/>
                  <a:pt x="10" y="0"/>
                  <a:pt x="22" y="0"/>
                </a:cubicBezTo>
                <a:cubicBezTo>
                  <a:pt x="48" y="0"/>
                  <a:pt x="48" y="0"/>
                  <a:pt x="48" y="0"/>
                </a:cubicBezTo>
                <a:cubicBezTo>
                  <a:pt x="61" y="0"/>
                  <a:pt x="71" y="11"/>
                  <a:pt x="71" y="23"/>
                </a:cubicBezTo>
                <a:cubicBezTo>
                  <a:pt x="71" y="836"/>
                  <a:pt x="71" y="836"/>
                  <a:pt x="71" y="836"/>
                </a:cubicBezTo>
                <a:cubicBezTo>
                  <a:pt x="71" y="849"/>
                  <a:pt x="61" y="859"/>
                  <a:pt x="48" y="859"/>
                </a:cubicBezTo>
                <a:lnTo>
                  <a:pt x="22" y="85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982" y="2661788"/>
            <a:ext cx="3600000" cy="1274709"/>
          </a:xfrm>
          <a:prstGeom prst="rect">
            <a:avLst/>
          </a:prstGeom>
        </p:spPr>
      </p:pic>
      <p:pic>
        <p:nvPicPr>
          <p:cNvPr id="26" name="Picture 25" descr="Fotolia_91501412_Subscription_XXL.jpg"/>
          <p:cNvPicPr>
            <a:picLocks noChangeAspect="1"/>
          </p:cNvPicPr>
          <p:nvPr/>
        </p:nvPicPr>
        <p:blipFill rotWithShape="1">
          <a:blip r:embed="rId6">
            <a:alphaModFix amt="8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09" r="8888"/>
          <a:stretch/>
        </p:blipFill>
        <p:spPr>
          <a:xfrm>
            <a:off x="8129348" y="0"/>
            <a:ext cx="4069346" cy="687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99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/>
          <p:cNvSpPr/>
          <p:nvPr/>
        </p:nvSpPr>
        <p:spPr>
          <a:xfrm rot="5400000">
            <a:off x="4798046" y="-514793"/>
            <a:ext cx="2589215" cy="12192000"/>
          </a:xfrm>
          <a:prstGeom prst="rect">
            <a:avLst/>
          </a:prstGeom>
          <a:gradFill>
            <a:gsLst>
              <a:gs pos="0">
                <a:schemeClr val="bg1">
                  <a:lumMod val="73000"/>
                  <a:lumOff val="27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 rot="-5400000">
            <a:off x="4798046" y="-4810383"/>
            <a:ext cx="2589215" cy="12198693"/>
          </a:xfrm>
          <a:prstGeom prst="rect">
            <a:avLst/>
          </a:prstGeom>
          <a:gradFill>
            <a:gsLst>
              <a:gs pos="0">
                <a:schemeClr val="bg1">
                  <a:lumMod val="73000"/>
                  <a:lumOff val="27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5" name="Picture Placeholder 64"/>
          <p:cNvPicPr>
            <a:picLocks noGrp="1" noChangeAspect="1"/>
          </p:cNvPicPr>
          <p:nvPr>
            <p:ph type="pic" sz="quarter" idx="28"/>
          </p:nvPr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" t="31146" r="77163" b="38248"/>
          <a:stretch/>
        </p:blipFill>
        <p:spPr>
          <a:xfrm>
            <a:off x="3467100" y="1207961"/>
            <a:ext cx="5111750" cy="5113337"/>
          </a:xfrm>
          <a:prstGeom prst="pie">
            <a:avLst>
              <a:gd name="adj1" fmla="val 5370501"/>
              <a:gd name="adj2" fmla="val 10821397"/>
            </a:avLst>
          </a:prstGeom>
          <a:solidFill>
            <a:srgbClr val="F5DBB4"/>
          </a:solidFill>
        </p:spPr>
      </p:pic>
      <p:pic>
        <p:nvPicPr>
          <p:cNvPr id="64" name="Picture Placeholder 63"/>
          <p:cNvPicPr>
            <a:picLocks noGrp="1" noChangeAspect="1"/>
          </p:cNvPicPr>
          <p:nvPr>
            <p:ph type="pic" sz="quarter" idx="26"/>
          </p:nvPr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" t="124" r="77287" b="69560"/>
          <a:stretch/>
        </p:blipFill>
        <p:spPr>
          <a:xfrm>
            <a:off x="3467100" y="1115886"/>
            <a:ext cx="5111750" cy="5111750"/>
          </a:xfrm>
          <a:prstGeom prst="pie">
            <a:avLst>
              <a:gd name="adj1" fmla="val 10817700"/>
              <a:gd name="adj2" fmla="val 16237668"/>
            </a:avLst>
          </a:prstGeom>
          <a:solidFill>
            <a:srgbClr val="B7BDAB"/>
          </a:solidFill>
        </p:spPr>
      </p:pic>
      <p:pic>
        <p:nvPicPr>
          <p:cNvPr id="63" name="Picture Placeholder 62"/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0" t="972" r="55336" b="67147"/>
          <a:stretch/>
        </p:blipFill>
        <p:spPr>
          <a:xfrm>
            <a:off x="3559175" y="1115886"/>
            <a:ext cx="5111750" cy="5111750"/>
          </a:xfrm>
          <a:prstGeom prst="pie">
            <a:avLst>
              <a:gd name="adj1" fmla="val 16217092"/>
              <a:gd name="adj2" fmla="val 15869"/>
            </a:avLst>
          </a:prstGeom>
          <a:solidFill>
            <a:srgbClr val="C7D5DE"/>
          </a:solidFill>
        </p:spPr>
      </p:pic>
      <p:pic>
        <p:nvPicPr>
          <p:cNvPr id="62" name="Picture Placeholder 61"/>
          <p:cNvPicPr>
            <a:picLocks noGrp="1" noChangeAspect="1"/>
          </p:cNvPicPr>
          <p:nvPr>
            <p:ph type="pic" sz="quarter" idx="29"/>
          </p:nvPr>
        </p:nvPicPr>
        <p:blipFill rotWithShape="1"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3" t="31797" r="55223" b="37466"/>
          <a:stretch/>
        </p:blipFill>
        <p:spPr>
          <a:xfrm>
            <a:off x="3559175" y="1207961"/>
            <a:ext cx="5111750" cy="5113337"/>
          </a:xfrm>
          <a:prstGeom prst="pie">
            <a:avLst>
              <a:gd name="adj1" fmla="val 15519"/>
              <a:gd name="adj2" fmla="val 5372862"/>
            </a:avLst>
          </a:prstGeom>
          <a:solidFill>
            <a:srgbClr val="BBB4AC"/>
          </a:solidFill>
        </p:spPr>
      </p:pic>
      <p:sp>
        <p:nvSpPr>
          <p:cNvPr id="2" name="pfehide173" hidden="1"/>
          <p:cNvSpPr/>
          <p:nvPr/>
        </p:nvSpPr>
        <p:spPr>
          <a:xfrm>
            <a:off x="931431" y="1710623"/>
            <a:ext cx="1938338" cy="341953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30"/>
              </a:lnSpc>
            </a:pPr>
            <a:r>
              <a:rPr lang="en-GB" sz="1200" dirty="0" smtClean="0">
                <a:latin typeface="Montserrat ExtraLight" charset="0"/>
                <a:ea typeface="Montserrat ExtraLight" charset="0"/>
                <a:cs typeface="Montserrat ExtraLight" charset="0"/>
              </a:rPr>
              <a:t>Location</a:t>
            </a:r>
            <a:endParaRPr lang="en-GB" sz="1200" dirty="0">
              <a:latin typeface="Montserrat ExtraLight" charset="0"/>
              <a:ea typeface="Montserrat ExtraLight" charset="0"/>
              <a:cs typeface="Montserrat ExtraLight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929050" y="1710149"/>
            <a:ext cx="1943100" cy="342900"/>
            <a:chOff x="317500" y="317500"/>
            <a:chExt cx="1943100" cy="342900"/>
          </a:xfrm>
        </p:grpSpPr>
        <p:pic>
          <p:nvPicPr>
            <p:cNvPr id="10" name="PFE element 173"/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1943100" cy="342900"/>
            </a:xfrm>
            <a:prstGeom prst="rect">
              <a:avLst/>
            </a:prstGeom>
          </p:spPr>
        </p:pic>
        <p:sp>
          <p:nvSpPr>
            <p:cNvPr id="11" name="Shape_50"/>
            <p:cNvSpPr/>
            <p:nvPr/>
          </p:nvSpPr>
          <p:spPr>
            <a:xfrm>
              <a:off x="317500" y="317500"/>
              <a:ext cx="1943100" cy="3429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pfehide174" hidden="1"/>
          <p:cNvSpPr/>
          <p:nvPr/>
        </p:nvSpPr>
        <p:spPr>
          <a:xfrm>
            <a:off x="931431" y="1341291"/>
            <a:ext cx="1643063" cy="369332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>
                <a:latin typeface="Montserrat" charset="0"/>
                <a:ea typeface="Montserrat" charset="0"/>
                <a:cs typeface="Montserrat" charset="0"/>
              </a:rPr>
              <a:t>STRENGTHS</a:t>
            </a:r>
            <a:endParaRPr lang="en-GB" dirty="0"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927463" y="1341291"/>
            <a:ext cx="1651000" cy="368300"/>
            <a:chOff x="317500" y="317500"/>
            <a:chExt cx="1651000" cy="368300"/>
          </a:xfrm>
        </p:grpSpPr>
        <p:pic>
          <p:nvPicPr>
            <p:cNvPr id="13" name="PFE element 174"/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1651000" cy="368300"/>
            </a:xfrm>
            <a:prstGeom prst="rect">
              <a:avLst/>
            </a:prstGeom>
          </p:spPr>
        </p:pic>
        <p:sp>
          <p:nvSpPr>
            <p:cNvPr id="14" name="Shape_51"/>
            <p:cNvSpPr/>
            <p:nvPr/>
          </p:nvSpPr>
          <p:spPr>
            <a:xfrm>
              <a:off x="317500" y="317500"/>
              <a:ext cx="1651000" cy="3683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pfehide175" hidden="1"/>
          <p:cNvSpPr txBox="1">
            <a:spLocks/>
          </p:cNvSpPr>
          <p:nvPr/>
        </p:nvSpPr>
        <p:spPr>
          <a:xfrm>
            <a:off x="9288945" y="1341291"/>
            <a:ext cx="1843088" cy="646331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WEAKNESSES</a:t>
            </a:r>
          </a:p>
          <a:p>
            <a:endParaRPr lang="el-GR" dirty="0"/>
          </a:p>
        </p:txBody>
      </p:sp>
      <p:grpSp>
        <p:nvGrpSpPr>
          <p:cNvPr id="18" name="Group 17"/>
          <p:cNvGrpSpPr/>
          <p:nvPr/>
        </p:nvGrpSpPr>
        <p:grpSpPr>
          <a:xfrm>
            <a:off x="9283388" y="1340607"/>
            <a:ext cx="1854200" cy="647700"/>
            <a:chOff x="317500" y="317500"/>
            <a:chExt cx="1854200" cy="647700"/>
          </a:xfrm>
        </p:grpSpPr>
        <p:pic>
          <p:nvPicPr>
            <p:cNvPr id="16" name="PFE element 175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1854200" cy="647700"/>
            </a:xfrm>
            <a:prstGeom prst="rect">
              <a:avLst/>
            </a:prstGeom>
          </p:spPr>
        </p:pic>
        <p:sp>
          <p:nvSpPr>
            <p:cNvPr id="17" name="Shape_52"/>
            <p:cNvSpPr/>
            <p:nvPr/>
          </p:nvSpPr>
          <p:spPr>
            <a:xfrm>
              <a:off x="317500" y="317500"/>
              <a:ext cx="1854200" cy="6477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pfehide176" hidden="1"/>
          <p:cNvSpPr txBox="1">
            <a:spLocks/>
          </p:cNvSpPr>
          <p:nvPr/>
        </p:nvSpPr>
        <p:spPr>
          <a:xfrm>
            <a:off x="9306910" y="1726477"/>
            <a:ext cx="2097690" cy="46166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285750" indent="-285750" algn="l" defTabSz="914400" rtl="0" eaLnBrk="1" latinLnBrk="0" hangingPunct="1">
              <a:buFont typeface="Courier New" charset="0"/>
              <a:buChar char="o"/>
              <a:defRPr sz="1400" kern="1200">
                <a:solidFill>
                  <a:schemeClr val="tx1"/>
                </a:solidFill>
                <a:latin typeface="Montserrat ExtraLight" charset="0"/>
                <a:ea typeface="Montserrat ExtraLight" charset="0"/>
                <a:cs typeface="Montserrat ExtraLigh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 dirty="0"/>
              <a:t>Sometimes not fully dedicated to </a:t>
            </a:r>
            <a:r>
              <a:rPr lang="en-GB" sz="1200" dirty="0" smtClean="0"/>
              <a:t>standards</a:t>
            </a:r>
            <a:endParaRPr lang="en-GB" sz="1200" dirty="0"/>
          </a:p>
        </p:txBody>
      </p:sp>
      <p:grpSp>
        <p:nvGrpSpPr>
          <p:cNvPr id="22" name="Group 21"/>
          <p:cNvGrpSpPr/>
          <p:nvPr/>
        </p:nvGrpSpPr>
        <p:grpSpPr>
          <a:xfrm>
            <a:off x="9306910" y="1726477"/>
            <a:ext cx="2095500" cy="457200"/>
            <a:chOff x="317500" y="317500"/>
            <a:chExt cx="2095500" cy="457200"/>
          </a:xfrm>
        </p:grpSpPr>
        <p:pic>
          <p:nvPicPr>
            <p:cNvPr id="20" name="PFE element 176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2095500" cy="457200"/>
            </a:xfrm>
            <a:prstGeom prst="rect">
              <a:avLst/>
            </a:prstGeom>
          </p:spPr>
        </p:pic>
        <p:sp>
          <p:nvSpPr>
            <p:cNvPr id="21" name="Shape_53"/>
            <p:cNvSpPr/>
            <p:nvPr/>
          </p:nvSpPr>
          <p:spPr>
            <a:xfrm>
              <a:off x="317500" y="317500"/>
              <a:ext cx="2095500" cy="4572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pfehide177" hidden="1"/>
          <p:cNvSpPr txBox="1">
            <a:spLocks/>
          </p:cNvSpPr>
          <p:nvPr/>
        </p:nvSpPr>
        <p:spPr>
          <a:xfrm>
            <a:off x="931431" y="4611616"/>
            <a:ext cx="2500314" cy="369332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OPPORTUNITIES</a:t>
            </a:r>
            <a:endParaRPr lang="en-GB" dirty="0"/>
          </a:p>
        </p:txBody>
      </p:sp>
      <p:grpSp>
        <p:nvGrpSpPr>
          <p:cNvPr id="25" name="Group 24"/>
          <p:cNvGrpSpPr/>
          <p:nvPr/>
        </p:nvGrpSpPr>
        <p:grpSpPr>
          <a:xfrm>
            <a:off x="930638" y="4611616"/>
            <a:ext cx="2501900" cy="368300"/>
            <a:chOff x="317500" y="317500"/>
            <a:chExt cx="2501900" cy="368300"/>
          </a:xfrm>
        </p:grpSpPr>
        <p:pic>
          <p:nvPicPr>
            <p:cNvPr id="23" name="PFE element 177"/>
            <p:cNvPicPr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2501900" cy="368300"/>
            </a:xfrm>
            <a:prstGeom prst="rect">
              <a:avLst/>
            </a:prstGeom>
          </p:spPr>
        </p:pic>
        <p:sp>
          <p:nvSpPr>
            <p:cNvPr id="24" name="Shape_54"/>
            <p:cNvSpPr/>
            <p:nvPr/>
          </p:nvSpPr>
          <p:spPr>
            <a:xfrm>
              <a:off x="317500" y="317500"/>
              <a:ext cx="2501900" cy="3683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pfehide178" hidden="1"/>
          <p:cNvSpPr txBox="1">
            <a:spLocks/>
          </p:cNvSpPr>
          <p:nvPr/>
        </p:nvSpPr>
        <p:spPr>
          <a:xfrm>
            <a:off x="931432" y="5013869"/>
            <a:ext cx="2457450" cy="46166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285750" indent="-285750" algn="l" defTabSz="914400" rtl="0" eaLnBrk="1" latinLnBrk="0" hangingPunct="1">
              <a:buFont typeface="Courier New" charset="0"/>
              <a:buChar char="o"/>
              <a:defRPr sz="1400" kern="1200">
                <a:solidFill>
                  <a:schemeClr val="tx1"/>
                </a:solidFill>
                <a:latin typeface="Montserrat ExtraLight" charset="0"/>
                <a:ea typeface="Montserrat ExtraLight" charset="0"/>
                <a:cs typeface="Montserrat ExtraLigh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 dirty="0"/>
              <a:t>International demand for pilots and </a:t>
            </a:r>
            <a:r>
              <a:rPr lang="en-GB" sz="1200" dirty="0" smtClean="0"/>
              <a:t>engineers</a:t>
            </a:r>
            <a:endParaRPr lang="en-GB" sz="1200" dirty="0"/>
          </a:p>
        </p:txBody>
      </p:sp>
      <p:grpSp>
        <p:nvGrpSpPr>
          <p:cNvPr id="28" name="Group 27"/>
          <p:cNvGrpSpPr/>
          <p:nvPr/>
        </p:nvGrpSpPr>
        <p:grpSpPr>
          <a:xfrm>
            <a:off x="928257" y="5013869"/>
            <a:ext cx="2463800" cy="457200"/>
            <a:chOff x="317500" y="317500"/>
            <a:chExt cx="2463800" cy="457200"/>
          </a:xfrm>
        </p:grpSpPr>
        <p:pic>
          <p:nvPicPr>
            <p:cNvPr id="26" name="PFE element 178"/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2463800" cy="457200"/>
            </a:xfrm>
            <a:prstGeom prst="rect">
              <a:avLst/>
            </a:prstGeom>
          </p:spPr>
        </p:pic>
        <p:sp>
          <p:nvSpPr>
            <p:cNvPr id="27" name="Shape_55"/>
            <p:cNvSpPr/>
            <p:nvPr/>
          </p:nvSpPr>
          <p:spPr>
            <a:xfrm>
              <a:off x="317500" y="317500"/>
              <a:ext cx="2463800" cy="4572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pfehide179" hidden="1"/>
          <p:cNvSpPr txBox="1">
            <a:spLocks/>
          </p:cNvSpPr>
          <p:nvPr/>
        </p:nvSpPr>
        <p:spPr>
          <a:xfrm>
            <a:off x="9320820" y="5012448"/>
            <a:ext cx="2083780" cy="27699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285750" indent="-285750" algn="l" defTabSz="914400" rtl="0" eaLnBrk="1" latinLnBrk="0" hangingPunct="1">
              <a:buFont typeface="Courier New" charset="0"/>
              <a:buChar char="o"/>
              <a:defRPr sz="1400" kern="1200">
                <a:solidFill>
                  <a:schemeClr val="tx1"/>
                </a:solidFill>
                <a:latin typeface="Montserrat ExtraLight" charset="0"/>
                <a:ea typeface="Montserrat ExtraLight" charset="0"/>
                <a:cs typeface="Montserrat ExtraLigh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 dirty="0"/>
              <a:t>Competition (training</a:t>
            </a:r>
            <a:r>
              <a:rPr lang="en-GB" sz="1200" dirty="0" smtClean="0"/>
              <a:t>)</a:t>
            </a:r>
            <a:endParaRPr lang="en-GB" sz="1200" dirty="0"/>
          </a:p>
        </p:txBody>
      </p:sp>
      <p:grpSp>
        <p:nvGrpSpPr>
          <p:cNvPr id="33" name="Group 32"/>
          <p:cNvGrpSpPr/>
          <p:nvPr/>
        </p:nvGrpSpPr>
        <p:grpSpPr>
          <a:xfrm>
            <a:off x="9320820" y="5012448"/>
            <a:ext cx="2082800" cy="266700"/>
            <a:chOff x="317500" y="317500"/>
            <a:chExt cx="2082800" cy="266700"/>
          </a:xfrm>
        </p:grpSpPr>
        <p:pic>
          <p:nvPicPr>
            <p:cNvPr id="30" name="PFE element 179"/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2082800" cy="266700"/>
            </a:xfrm>
            <a:prstGeom prst="rect">
              <a:avLst/>
            </a:prstGeom>
          </p:spPr>
        </p:pic>
        <p:sp>
          <p:nvSpPr>
            <p:cNvPr id="32" name="Shape_56"/>
            <p:cNvSpPr/>
            <p:nvPr/>
          </p:nvSpPr>
          <p:spPr>
            <a:xfrm>
              <a:off x="317500" y="317500"/>
              <a:ext cx="2082800" cy="2667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pfehide180" hidden="1"/>
          <p:cNvSpPr txBox="1">
            <a:spLocks/>
          </p:cNvSpPr>
          <p:nvPr/>
        </p:nvSpPr>
        <p:spPr>
          <a:xfrm>
            <a:off x="9288000" y="4612848"/>
            <a:ext cx="1490663" cy="369332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THREATS</a:t>
            </a:r>
            <a:endParaRPr lang="en-GB" dirty="0"/>
          </a:p>
        </p:txBody>
      </p:sp>
      <p:grpSp>
        <p:nvGrpSpPr>
          <p:cNvPr id="36" name="Group 35"/>
          <p:cNvGrpSpPr/>
          <p:nvPr/>
        </p:nvGrpSpPr>
        <p:grpSpPr>
          <a:xfrm>
            <a:off x="9284031" y="4612848"/>
            <a:ext cx="1498600" cy="368300"/>
            <a:chOff x="317500" y="317500"/>
            <a:chExt cx="1498600" cy="368300"/>
          </a:xfrm>
        </p:grpSpPr>
        <p:pic>
          <p:nvPicPr>
            <p:cNvPr id="34" name="PFE element 180"/>
            <p:cNvPicPr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1498600" cy="368300"/>
            </a:xfrm>
            <a:prstGeom prst="rect">
              <a:avLst/>
            </a:prstGeom>
          </p:spPr>
        </p:pic>
        <p:sp>
          <p:nvSpPr>
            <p:cNvPr id="35" name="Shape_57"/>
            <p:cNvSpPr/>
            <p:nvPr/>
          </p:nvSpPr>
          <p:spPr>
            <a:xfrm>
              <a:off x="317500" y="317500"/>
              <a:ext cx="1498600" cy="3683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Shape 1244"/>
          <p:cNvSpPr txBox="1">
            <a:spLocks noChangeAspect="1"/>
          </p:cNvSpPr>
          <p:nvPr/>
        </p:nvSpPr>
        <p:spPr>
          <a:xfrm>
            <a:off x="5197113" y="2856807"/>
            <a:ext cx="1764000" cy="1763500"/>
          </a:xfrm>
          <a:prstGeom prst="ellipse">
            <a:avLst/>
          </a:prstGeom>
          <a:solidFill>
            <a:srgbClr val="FFFFFF"/>
          </a:solidFill>
          <a:effectLst>
            <a:outerShdw blurRad="1270000" dist="254000" dir="2280000" sx="89000" sy="89000" rotWithShape="0">
              <a:schemeClr val="accent6">
                <a:hueOff val="-2214564"/>
                <a:satOff val="-18455"/>
                <a:lumOff val="-82930"/>
                <a:alpha val="23000"/>
              </a:schemeClr>
            </a:outerShdw>
          </a:effectLst>
        </p:spPr>
        <p:txBody>
          <a:bodyPr lIns="71437" tIns="71437" rIns="71437" bIns="71437" numCol="1" spcCol="38100" anchor="ctr">
            <a:noAutofit/>
          </a:bodyPr>
          <a:lstStyle>
            <a:lvl1pPr marL="228600" indent="-22860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6000" kern="1200">
                <a:solidFill>
                  <a:schemeClr val="accent6">
                    <a:hueOff val="-2214564"/>
                    <a:satOff val="-18455"/>
                    <a:lumOff val="-8293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800" dirty="0">
              <a:solidFill>
                <a:schemeClr val="tx1"/>
              </a:solidFill>
              <a:latin typeface="Montserrat Light" charset="0"/>
              <a:ea typeface="Montserrat Light" charset="0"/>
              <a:cs typeface="Montserrat Light" charset="0"/>
            </a:endParaRPr>
          </a:p>
        </p:txBody>
      </p:sp>
      <p:sp>
        <p:nvSpPr>
          <p:cNvPr id="29" name="pfehide182" hidden="1"/>
          <p:cNvSpPr txBox="1">
            <a:spLocks/>
          </p:cNvSpPr>
          <p:nvPr/>
        </p:nvSpPr>
        <p:spPr>
          <a:xfrm>
            <a:off x="931432" y="5592509"/>
            <a:ext cx="2193699" cy="46166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285750" indent="-285750" algn="l" defTabSz="914400" rtl="0" eaLnBrk="1" latinLnBrk="0" hangingPunct="1">
              <a:buFont typeface="Courier New" charset="0"/>
              <a:buChar char="o"/>
              <a:defRPr sz="1400" kern="1200">
                <a:solidFill>
                  <a:schemeClr val="tx1"/>
                </a:solidFill>
                <a:latin typeface="Montserrat ExtraLight" charset="0"/>
                <a:ea typeface="Montserrat ExtraLight" charset="0"/>
                <a:cs typeface="Montserrat ExtraLigh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 dirty="0" smtClean="0"/>
              <a:t>Demand </a:t>
            </a:r>
            <a:r>
              <a:rPr lang="en-GB" sz="1200" dirty="0"/>
              <a:t>for academic courses</a:t>
            </a:r>
            <a:endParaRPr lang="el-GR" sz="1200" dirty="0"/>
          </a:p>
        </p:txBody>
      </p:sp>
      <p:grpSp>
        <p:nvGrpSpPr>
          <p:cNvPr id="67" name="Group 66"/>
          <p:cNvGrpSpPr/>
          <p:nvPr/>
        </p:nvGrpSpPr>
        <p:grpSpPr>
          <a:xfrm>
            <a:off x="929732" y="5588391"/>
            <a:ext cx="2197100" cy="469900"/>
            <a:chOff x="317500" y="317500"/>
            <a:chExt cx="2197100" cy="469900"/>
          </a:xfrm>
        </p:grpSpPr>
        <p:pic>
          <p:nvPicPr>
            <p:cNvPr id="37" name="PFE element 182"/>
            <p:cNvPicPr>
              <a:picLocks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2197100" cy="469900"/>
            </a:xfrm>
            <a:prstGeom prst="rect">
              <a:avLst/>
            </a:prstGeom>
          </p:spPr>
        </p:pic>
        <p:sp>
          <p:nvSpPr>
            <p:cNvPr id="66" name="Shape_58"/>
            <p:cNvSpPr/>
            <p:nvPr/>
          </p:nvSpPr>
          <p:spPr>
            <a:xfrm>
              <a:off x="317500" y="317500"/>
              <a:ext cx="2197100" cy="4699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1" name="Straight Connector 30"/>
          <p:cNvCxnSpPr/>
          <p:nvPr/>
        </p:nvCxnSpPr>
        <p:spPr>
          <a:xfrm>
            <a:off x="1027123" y="5548902"/>
            <a:ext cx="1801086" cy="0"/>
          </a:xfrm>
          <a:prstGeom prst="line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fehide184" hidden="1"/>
          <p:cNvSpPr/>
          <p:nvPr/>
        </p:nvSpPr>
        <p:spPr>
          <a:xfrm>
            <a:off x="931431" y="2052576"/>
            <a:ext cx="1938338" cy="341953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30"/>
              </a:lnSpc>
            </a:pPr>
            <a:r>
              <a:rPr lang="en-GB" sz="1200" smtClean="0">
                <a:latin typeface="Montserrat ExtraLight" charset="0"/>
                <a:ea typeface="Montserrat ExtraLight" charset="0"/>
                <a:cs typeface="Montserrat ExtraLight" charset="0"/>
              </a:rPr>
              <a:t>Weather</a:t>
            </a:r>
            <a:endParaRPr lang="en-GB" sz="1200" dirty="0">
              <a:latin typeface="Montserrat ExtraLight" charset="0"/>
              <a:ea typeface="Montserrat ExtraLight" charset="0"/>
              <a:cs typeface="Montserrat ExtraLight" charset="0"/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929050" y="2052103"/>
            <a:ext cx="1943100" cy="342900"/>
            <a:chOff x="317500" y="317500"/>
            <a:chExt cx="1943100" cy="342900"/>
          </a:xfrm>
        </p:grpSpPr>
        <p:pic>
          <p:nvPicPr>
            <p:cNvPr id="68" name="PFE element 184"/>
            <p:cNvPicPr>
              <a:picLocks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1943100" cy="342900"/>
            </a:xfrm>
            <a:prstGeom prst="rect">
              <a:avLst/>
            </a:prstGeom>
          </p:spPr>
        </p:pic>
        <p:sp>
          <p:nvSpPr>
            <p:cNvPr id="69" name="Shape_59"/>
            <p:cNvSpPr/>
            <p:nvPr/>
          </p:nvSpPr>
          <p:spPr>
            <a:xfrm>
              <a:off x="317500" y="317500"/>
              <a:ext cx="1943100" cy="3429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pfehide185" hidden="1"/>
          <p:cNvSpPr/>
          <p:nvPr/>
        </p:nvSpPr>
        <p:spPr>
          <a:xfrm>
            <a:off x="931431" y="2383352"/>
            <a:ext cx="1938338" cy="341953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30"/>
              </a:lnSpc>
            </a:pPr>
            <a:r>
              <a:rPr lang="en-GB" sz="1200" smtClean="0">
                <a:latin typeface="Montserrat ExtraLight" charset="0"/>
                <a:ea typeface="Montserrat ExtraLight" charset="0"/>
                <a:cs typeface="Montserrat ExtraLight" charset="0"/>
              </a:rPr>
              <a:t>Security</a:t>
            </a:r>
            <a:endParaRPr lang="en-GB" sz="1200" dirty="0">
              <a:latin typeface="Montserrat ExtraLight" charset="0"/>
              <a:ea typeface="Montserrat ExtraLight" charset="0"/>
              <a:cs typeface="Montserrat ExtraLight" charset="0"/>
            </a:endParaRPr>
          </a:p>
        </p:txBody>
      </p:sp>
      <p:grpSp>
        <p:nvGrpSpPr>
          <p:cNvPr id="73" name="Group 72"/>
          <p:cNvGrpSpPr/>
          <p:nvPr/>
        </p:nvGrpSpPr>
        <p:grpSpPr>
          <a:xfrm>
            <a:off x="929050" y="2382879"/>
            <a:ext cx="1943100" cy="342900"/>
            <a:chOff x="317500" y="317500"/>
            <a:chExt cx="1943100" cy="342900"/>
          </a:xfrm>
        </p:grpSpPr>
        <p:pic>
          <p:nvPicPr>
            <p:cNvPr id="71" name="PFE element 185"/>
            <p:cNvPicPr>
              <a:picLocks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1943100" cy="342900"/>
            </a:xfrm>
            <a:prstGeom prst="rect">
              <a:avLst/>
            </a:prstGeom>
          </p:spPr>
        </p:pic>
        <p:sp>
          <p:nvSpPr>
            <p:cNvPr id="72" name="Shape_60"/>
            <p:cNvSpPr/>
            <p:nvPr/>
          </p:nvSpPr>
          <p:spPr>
            <a:xfrm>
              <a:off x="317500" y="317500"/>
              <a:ext cx="1943100" cy="3429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pfehide186" hidden="1"/>
          <p:cNvSpPr/>
          <p:nvPr/>
        </p:nvSpPr>
        <p:spPr>
          <a:xfrm>
            <a:off x="931431" y="2725305"/>
            <a:ext cx="1938338" cy="341953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30"/>
              </a:lnSpc>
            </a:pPr>
            <a:r>
              <a:rPr lang="en-GB" sz="1200" smtClean="0">
                <a:latin typeface="Montserrat ExtraLight" charset="0"/>
                <a:ea typeface="Montserrat ExtraLight" charset="0"/>
                <a:cs typeface="Montserrat ExtraLight" charset="0"/>
              </a:rPr>
              <a:t>Open </a:t>
            </a:r>
            <a:r>
              <a:rPr lang="en-GB" sz="1200">
                <a:latin typeface="Montserrat ExtraLight" charset="0"/>
                <a:ea typeface="Montserrat ExtraLight" charset="0"/>
                <a:cs typeface="Montserrat ExtraLight" charset="0"/>
              </a:rPr>
              <a:t>to </a:t>
            </a:r>
            <a:r>
              <a:rPr lang="en-GB" sz="1200" smtClean="0">
                <a:latin typeface="Montserrat ExtraLight" charset="0"/>
                <a:ea typeface="Montserrat ExtraLight" charset="0"/>
                <a:cs typeface="Montserrat ExtraLight" charset="0"/>
              </a:rPr>
              <a:t>cultures</a:t>
            </a:r>
            <a:endParaRPr lang="en-GB" sz="1200" dirty="0">
              <a:latin typeface="Montserrat ExtraLight" charset="0"/>
              <a:ea typeface="Montserrat ExtraLight" charset="0"/>
              <a:cs typeface="Montserrat ExtraLight" charset="0"/>
            </a:endParaRPr>
          </a:p>
        </p:txBody>
      </p:sp>
      <p:grpSp>
        <p:nvGrpSpPr>
          <p:cNvPr id="78" name="Group 77"/>
          <p:cNvGrpSpPr/>
          <p:nvPr/>
        </p:nvGrpSpPr>
        <p:grpSpPr>
          <a:xfrm>
            <a:off x="929050" y="2724832"/>
            <a:ext cx="1943100" cy="342900"/>
            <a:chOff x="317500" y="317500"/>
            <a:chExt cx="1943100" cy="342900"/>
          </a:xfrm>
        </p:grpSpPr>
        <p:pic>
          <p:nvPicPr>
            <p:cNvPr id="74" name="PFE element 186"/>
            <p:cNvPicPr>
              <a:picLocks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1943100" cy="342900"/>
            </a:xfrm>
            <a:prstGeom prst="rect">
              <a:avLst/>
            </a:prstGeom>
          </p:spPr>
        </p:pic>
        <p:sp>
          <p:nvSpPr>
            <p:cNvPr id="75" name="Shape_61"/>
            <p:cNvSpPr/>
            <p:nvPr/>
          </p:nvSpPr>
          <p:spPr>
            <a:xfrm>
              <a:off x="317500" y="317500"/>
              <a:ext cx="1943100" cy="3429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pfehide187" hidden="1"/>
          <p:cNvSpPr/>
          <p:nvPr/>
        </p:nvSpPr>
        <p:spPr>
          <a:xfrm>
            <a:off x="931431" y="3415837"/>
            <a:ext cx="1938338" cy="341953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30"/>
              </a:lnSpc>
            </a:pPr>
            <a:r>
              <a:rPr lang="en-GB" sz="1200" smtClean="0">
                <a:latin typeface="Montserrat ExtraLight" charset="0"/>
                <a:ea typeface="Montserrat ExtraLight" charset="0"/>
                <a:cs typeface="Montserrat ExtraLight" charset="0"/>
              </a:rPr>
              <a:t>EU </a:t>
            </a:r>
            <a:r>
              <a:rPr lang="en-GB" sz="1200" dirty="0" smtClean="0">
                <a:latin typeface="Montserrat ExtraLight" charset="0"/>
                <a:ea typeface="Montserrat ExtraLight" charset="0"/>
                <a:cs typeface="Montserrat ExtraLight" charset="0"/>
              </a:rPr>
              <a:t>Standards</a:t>
            </a:r>
            <a:endParaRPr lang="en-GB" sz="1200" dirty="0">
              <a:latin typeface="Montserrat ExtraLight" charset="0"/>
              <a:ea typeface="Montserrat ExtraLight" charset="0"/>
              <a:cs typeface="Montserrat ExtraLight" charset="0"/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929050" y="3415363"/>
            <a:ext cx="1943100" cy="342900"/>
            <a:chOff x="317500" y="317500"/>
            <a:chExt cx="1943100" cy="342900"/>
          </a:xfrm>
        </p:grpSpPr>
        <p:pic>
          <p:nvPicPr>
            <p:cNvPr id="79" name="PFE element 187"/>
            <p:cNvPicPr>
              <a:picLocks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1943100" cy="342900"/>
            </a:xfrm>
            <a:prstGeom prst="rect">
              <a:avLst/>
            </a:prstGeom>
          </p:spPr>
        </p:pic>
        <p:sp>
          <p:nvSpPr>
            <p:cNvPr id="80" name="Shape_62"/>
            <p:cNvSpPr/>
            <p:nvPr/>
          </p:nvSpPr>
          <p:spPr>
            <a:xfrm>
              <a:off x="317500" y="317500"/>
              <a:ext cx="1943100" cy="3429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pfehide188" hidden="1"/>
          <p:cNvSpPr/>
          <p:nvPr/>
        </p:nvSpPr>
        <p:spPr>
          <a:xfrm>
            <a:off x="931431" y="3077378"/>
            <a:ext cx="1938338" cy="341953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30"/>
              </a:lnSpc>
            </a:pPr>
            <a:r>
              <a:rPr lang="en-GB" sz="1200" dirty="0" smtClean="0">
                <a:latin typeface="Montserrat ExtraLight" charset="0"/>
                <a:ea typeface="Montserrat ExtraLight" charset="0"/>
                <a:cs typeface="Montserrat ExtraLight" charset="0"/>
              </a:rPr>
              <a:t>Professionals</a:t>
            </a:r>
            <a:endParaRPr lang="el-GR" sz="1200" dirty="0">
              <a:latin typeface="Montserrat ExtraLight" charset="0"/>
              <a:ea typeface="Montserrat ExtraLight" charset="0"/>
              <a:cs typeface="Montserrat ExtraLight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929050" y="3076905"/>
            <a:ext cx="1943100" cy="342900"/>
            <a:chOff x="317500" y="317500"/>
            <a:chExt cx="1943100" cy="342900"/>
          </a:xfrm>
        </p:grpSpPr>
        <p:pic>
          <p:nvPicPr>
            <p:cNvPr id="82" name="PFE element 188"/>
            <p:cNvPicPr>
              <a:picLocks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1943100" cy="342900"/>
            </a:xfrm>
            <a:prstGeom prst="rect">
              <a:avLst/>
            </a:prstGeom>
          </p:spPr>
        </p:pic>
        <p:sp>
          <p:nvSpPr>
            <p:cNvPr id="83" name="Shape_63"/>
            <p:cNvSpPr/>
            <p:nvPr/>
          </p:nvSpPr>
          <p:spPr>
            <a:xfrm>
              <a:off x="317500" y="317500"/>
              <a:ext cx="1943100" cy="3429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3" name="Straight Connector 42"/>
          <p:cNvCxnSpPr/>
          <p:nvPr/>
        </p:nvCxnSpPr>
        <p:spPr>
          <a:xfrm>
            <a:off x="1017696" y="2080857"/>
            <a:ext cx="1801086" cy="0"/>
          </a:xfrm>
          <a:prstGeom prst="line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1017696" y="2429634"/>
            <a:ext cx="1801086" cy="0"/>
          </a:xfrm>
          <a:prstGeom prst="line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1017696" y="2777064"/>
            <a:ext cx="1801086" cy="0"/>
          </a:xfrm>
          <a:prstGeom prst="line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1017696" y="3111704"/>
            <a:ext cx="1801086" cy="0"/>
          </a:xfrm>
          <a:prstGeom prst="line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1027123" y="3459134"/>
            <a:ext cx="1801086" cy="0"/>
          </a:xfrm>
          <a:prstGeom prst="line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pfehide194" hidden="1"/>
          <p:cNvSpPr txBox="1">
            <a:spLocks/>
          </p:cNvSpPr>
          <p:nvPr/>
        </p:nvSpPr>
        <p:spPr>
          <a:xfrm>
            <a:off x="9306910" y="2294129"/>
            <a:ext cx="2628900" cy="27699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285750" indent="-285750" algn="l" defTabSz="914400" rtl="0" eaLnBrk="1" latinLnBrk="0" hangingPunct="1">
              <a:buFont typeface="Courier New" charset="0"/>
              <a:buChar char="o"/>
              <a:defRPr sz="1400" kern="1200">
                <a:solidFill>
                  <a:schemeClr val="tx1"/>
                </a:solidFill>
                <a:latin typeface="Montserrat ExtraLight" charset="0"/>
                <a:ea typeface="Montserrat ExtraLight" charset="0"/>
                <a:cs typeface="Montserrat ExtraLigh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 dirty="0" smtClean="0"/>
              <a:t>Support </a:t>
            </a:r>
            <a:r>
              <a:rPr lang="en-GB" sz="1200" dirty="0"/>
              <a:t>from the State </a:t>
            </a:r>
          </a:p>
        </p:txBody>
      </p:sp>
      <p:grpSp>
        <p:nvGrpSpPr>
          <p:cNvPr id="87" name="Group 86"/>
          <p:cNvGrpSpPr/>
          <p:nvPr/>
        </p:nvGrpSpPr>
        <p:grpSpPr>
          <a:xfrm>
            <a:off x="9306910" y="2294129"/>
            <a:ext cx="2628900" cy="266700"/>
            <a:chOff x="317500" y="317500"/>
            <a:chExt cx="2628900" cy="266700"/>
          </a:xfrm>
        </p:grpSpPr>
        <p:pic>
          <p:nvPicPr>
            <p:cNvPr id="85" name="PFE element 194"/>
            <p:cNvPicPr>
              <a:picLocks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2628900" cy="266700"/>
            </a:xfrm>
            <a:prstGeom prst="rect">
              <a:avLst/>
            </a:prstGeom>
          </p:spPr>
        </p:pic>
        <p:sp>
          <p:nvSpPr>
            <p:cNvPr id="86" name="Shape_64"/>
            <p:cNvSpPr/>
            <p:nvPr/>
          </p:nvSpPr>
          <p:spPr>
            <a:xfrm>
              <a:off x="317500" y="317500"/>
              <a:ext cx="2628900" cy="2667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9" name="Straight Connector 48"/>
          <p:cNvCxnSpPr/>
          <p:nvPr/>
        </p:nvCxnSpPr>
        <p:spPr>
          <a:xfrm>
            <a:off x="9394447" y="2248952"/>
            <a:ext cx="1801086" cy="0"/>
          </a:xfrm>
          <a:prstGeom prst="line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pfehide196" hidden="1"/>
          <p:cNvSpPr txBox="1">
            <a:spLocks/>
          </p:cNvSpPr>
          <p:nvPr/>
        </p:nvSpPr>
        <p:spPr>
          <a:xfrm>
            <a:off x="9320821" y="5373354"/>
            <a:ext cx="2083780" cy="46166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285750" indent="-285750" algn="l" defTabSz="914400" rtl="0" eaLnBrk="1" latinLnBrk="0" hangingPunct="1">
              <a:buFont typeface="Courier New" charset="0"/>
              <a:buChar char="o"/>
              <a:defRPr sz="1400" kern="1200">
                <a:solidFill>
                  <a:schemeClr val="tx1"/>
                </a:solidFill>
                <a:latin typeface="Montserrat ExtraLight" charset="0"/>
                <a:ea typeface="Montserrat ExtraLight" charset="0"/>
                <a:cs typeface="Montserrat ExtraLigh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 dirty="0" smtClean="0"/>
              <a:t>Stability </a:t>
            </a:r>
            <a:r>
              <a:rPr lang="en-GB" sz="1200" dirty="0"/>
              <a:t>of aviation industry in Cyprus</a:t>
            </a:r>
            <a:endParaRPr lang="el-GR" sz="1200" dirty="0"/>
          </a:p>
        </p:txBody>
      </p:sp>
      <p:grpSp>
        <p:nvGrpSpPr>
          <p:cNvPr id="90" name="Group 89"/>
          <p:cNvGrpSpPr/>
          <p:nvPr/>
        </p:nvGrpSpPr>
        <p:grpSpPr>
          <a:xfrm>
            <a:off x="9320821" y="5373354"/>
            <a:ext cx="2082800" cy="457200"/>
            <a:chOff x="317500" y="317500"/>
            <a:chExt cx="2082800" cy="457200"/>
          </a:xfrm>
        </p:grpSpPr>
        <p:pic>
          <p:nvPicPr>
            <p:cNvPr id="88" name="PFE element 196"/>
            <p:cNvPicPr>
              <a:picLocks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2082800" cy="457200"/>
            </a:xfrm>
            <a:prstGeom prst="rect">
              <a:avLst/>
            </a:prstGeom>
          </p:spPr>
        </p:pic>
        <p:sp>
          <p:nvSpPr>
            <p:cNvPr id="89" name="Shape_65"/>
            <p:cNvSpPr/>
            <p:nvPr/>
          </p:nvSpPr>
          <p:spPr>
            <a:xfrm>
              <a:off x="317500" y="317500"/>
              <a:ext cx="2082800" cy="4572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1" name="Straight Connector 50"/>
          <p:cNvCxnSpPr/>
          <p:nvPr/>
        </p:nvCxnSpPr>
        <p:spPr>
          <a:xfrm>
            <a:off x="9407147" y="5331652"/>
            <a:ext cx="1801086" cy="0"/>
          </a:xfrm>
          <a:prstGeom prst="line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pfehide198" hidden="1"/>
          <p:cNvSpPr txBox="1"/>
          <p:nvPr/>
        </p:nvSpPr>
        <p:spPr>
          <a:xfrm>
            <a:off x="4424859" y="1678694"/>
            <a:ext cx="922047" cy="156966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600" dirty="0">
                <a:solidFill>
                  <a:schemeClr val="bg2">
                    <a:lumMod val="25000"/>
                  </a:schemeClr>
                </a:solidFill>
                <a:latin typeface="Montserrat ExtraLight" charset="0"/>
                <a:ea typeface="Montserrat ExtraLight" charset="0"/>
                <a:cs typeface="Montserrat ExtraLight" charset="0"/>
              </a:rPr>
              <a:t>S</a:t>
            </a:r>
            <a:endParaRPr lang="en-US" sz="3200" dirty="0">
              <a:solidFill>
                <a:schemeClr val="bg2">
                  <a:lumMod val="25000"/>
                </a:schemeClr>
              </a:solidFill>
              <a:latin typeface="Montserrat ExtraLight" charset="0"/>
              <a:ea typeface="Montserrat ExtraLight" charset="0"/>
              <a:cs typeface="Montserrat ExtraLight" charset="0"/>
            </a:endParaRPr>
          </a:p>
        </p:txBody>
      </p:sp>
      <p:grpSp>
        <p:nvGrpSpPr>
          <p:cNvPr id="93" name="Group 92"/>
          <p:cNvGrpSpPr/>
          <p:nvPr/>
        </p:nvGrpSpPr>
        <p:grpSpPr>
          <a:xfrm>
            <a:off x="4424859" y="1676124"/>
            <a:ext cx="927100" cy="1574800"/>
            <a:chOff x="317500" y="317500"/>
            <a:chExt cx="927100" cy="1574800"/>
          </a:xfrm>
        </p:grpSpPr>
        <p:pic>
          <p:nvPicPr>
            <p:cNvPr id="91" name="PFE element 198"/>
            <p:cNvPicPr>
              <a:picLocks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927100" cy="1574800"/>
            </a:xfrm>
            <a:prstGeom prst="rect">
              <a:avLst/>
            </a:prstGeom>
          </p:spPr>
        </p:pic>
        <p:sp>
          <p:nvSpPr>
            <p:cNvPr id="92" name="Shape_66"/>
            <p:cNvSpPr/>
            <p:nvPr/>
          </p:nvSpPr>
          <p:spPr>
            <a:xfrm>
              <a:off x="317500" y="317500"/>
              <a:ext cx="927100" cy="15748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3" name="pfehide199" hidden="1"/>
          <p:cNvSpPr txBox="1"/>
          <p:nvPr/>
        </p:nvSpPr>
        <p:spPr>
          <a:xfrm>
            <a:off x="6500168" y="1724024"/>
            <a:ext cx="1412566" cy="156966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600" dirty="0" smtClean="0">
                <a:solidFill>
                  <a:schemeClr val="bg2">
                    <a:lumMod val="25000"/>
                  </a:schemeClr>
                </a:solidFill>
                <a:latin typeface="Montserrat ExtraLight" charset="0"/>
                <a:ea typeface="Montserrat ExtraLight" charset="0"/>
                <a:cs typeface="Montserrat ExtraLight" charset="0"/>
              </a:rPr>
              <a:t>W</a:t>
            </a:r>
            <a:endParaRPr lang="en-US" sz="3200" dirty="0">
              <a:solidFill>
                <a:schemeClr val="bg2">
                  <a:lumMod val="25000"/>
                </a:schemeClr>
              </a:solidFill>
              <a:latin typeface="Montserrat ExtraLight" charset="0"/>
              <a:ea typeface="Montserrat ExtraLight" charset="0"/>
              <a:cs typeface="Montserrat ExtraLight" charset="0"/>
            </a:endParaRPr>
          </a:p>
        </p:txBody>
      </p:sp>
      <p:grpSp>
        <p:nvGrpSpPr>
          <p:cNvPr id="96" name="Group 95"/>
          <p:cNvGrpSpPr/>
          <p:nvPr/>
        </p:nvGrpSpPr>
        <p:grpSpPr>
          <a:xfrm>
            <a:off x="6500168" y="1724024"/>
            <a:ext cx="1409700" cy="1562100"/>
            <a:chOff x="317500" y="317500"/>
            <a:chExt cx="1409700" cy="1562100"/>
          </a:xfrm>
        </p:grpSpPr>
        <p:pic>
          <p:nvPicPr>
            <p:cNvPr id="94" name="PFE element 199"/>
            <p:cNvPicPr>
              <a:picLocks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1409700" cy="1562100"/>
            </a:xfrm>
            <a:prstGeom prst="rect">
              <a:avLst/>
            </a:prstGeom>
          </p:spPr>
        </p:pic>
        <p:sp>
          <p:nvSpPr>
            <p:cNvPr id="95" name="Shape_67"/>
            <p:cNvSpPr/>
            <p:nvPr/>
          </p:nvSpPr>
          <p:spPr>
            <a:xfrm>
              <a:off x="317500" y="317500"/>
              <a:ext cx="1409700" cy="15621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4" name="pfehide200" hidden="1"/>
          <p:cNvSpPr txBox="1"/>
          <p:nvPr/>
        </p:nvSpPr>
        <p:spPr>
          <a:xfrm>
            <a:off x="4292926" y="4166048"/>
            <a:ext cx="1189749" cy="156966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600" dirty="0" smtClean="0">
                <a:solidFill>
                  <a:schemeClr val="bg2">
                    <a:lumMod val="25000"/>
                  </a:schemeClr>
                </a:solidFill>
                <a:latin typeface="Montserrat ExtraLight" charset="0"/>
                <a:ea typeface="Montserrat ExtraLight" charset="0"/>
                <a:cs typeface="Montserrat ExtraLight" charset="0"/>
              </a:rPr>
              <a:t>O</a:t>
            </a:r>
            <a:endParaRPr lang="en-US" sz="3200" dirty="0">
              <a:solidFill>
                <a:schemeClr val="bg2">
                  <a:lumMod val="25000"/>
                </a:schemeClr>
              </a:solidFill>
              <a:latin typeface="Montserrat ExtraLight" charset="0"/>
              <a:ea typeface="Montserrat ExtraLight" charset="0"/>
              <a:cs typeface="Montserrat ExtraLight" charset="0"/>
            </a:endParaRPr>
          </a:p>
        </p:txBody>
      </p:sp>
      <p:grpSp>
        <p:nvGrpSpPr>
          <p:cNvPr id="99" name="Group 98"/>
          <p:cNvGrpSpPr/>
          <p:nvPr/>
        </p:nvGrpSpPr>
        <p:grpSpPr>
          <a:xfrm>
            <a:off x="4292926" y="4163478"/>
            <a:ext cx="1193800" cy="1574800"/>
            <a:chOff x="317500" y="317500"/>
            <a:chExt cx="1193800" cy="1574800"/>
          </a:xfrm>
        </p:grpSpPr>
        <p:pic>
          <p:nvPicPr>
            <p:cNvPr id="97" name="PFE element 200"/>
            <p:cNvPicPr>
              <a:picLocks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1193800" cy="1574800"/>
            </a:xfrm>
            <a:prstGeom prst="rect">
              <a:avLst/>
            </a:prstGeom>
          </p:spPr>
        </p:pic>
        <p:sp>
          <p:nvSpPr>
            <p:cNvPr id="98" name="Shape_68"/>
            <p:cNvSpPr/>
            <p:nvPr/>
          </p:nvSpPr>
          <p:spPr>
            <a:xfrm>
              <a:off x="317500" y="317500"/>
              <a:ext cx="1193800" cy="15748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5" name="pfehide201" hidden="1"/>
          <p:cNvSpPr txBox="1"/>
          <p:nvPr/>
        </p:nvSpPr>
        <p:spPr>
          <a:xfrm>
            <a:off x="6790621" y="4166048"/>
            <a:ext cx="846707" cy="156966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600" dirty="0" smtClean="0">
                <a:solidFill>
                  <a:schemeClr val="bg2">
                    <a:lumMod val="25000"/>
                  </a:schemeClr>
                </a:solidFill>
                <a:latin typeface="Montserrat ExtraLight" charset="0"/>
                <a:ea typeface="Montserrat ExtraLight" charset="0"/>
                <a:cs typeface="Montserrat ExtraLight" charset="0"/>
              </a:rPr>
              <a:t>T</a:t>
            </a:r>
            <a:endParaRPr lang="en-US" sz="3200" dirty="0">
              <a:solidFill>
                <a:schemeClr val="bg2">
                  <a:lumMod val="25000"/>
                </a:schemeClr>
              </a:solidFill>
              <a:latin typeface="Montserrat ExtraLight" charset="0"/>
              <a:ea typeface="Montserrat ExtraLight" charset="0"/>
              <a:cs typeface="Montserrat ExtraLight" charset="0"/>
            </a:endParaRPr>
          </a:p>
        </p:txBody>
      </p:sp>
      <p:grpSp>
        <p:nvGrpSpPr>
          <p:cNvPr id="102" name="Group 101"/>
          <p:cNvGrpSpPr/>
          <p:nvPr/>
        </p:nvGrpSpPr>
        <p:grpSpPr>
          <a:xfrm>
            <a:off x="6790621" y="4163478"/>
            <a:ext cx="838200" cy="1574800"/>
            <a:chOff x="317500" y="317500"/>
            <a:chExt cx="838200" cy="1574800"/>
          </a:xfrm>
        </p:grpSpPr>
        <p:pic>
          <p:nvPicPr>
            <p:cNvPr id="100" name="PFE element 201"/>
            <p:cNvPicPr>
              <a:picLocks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838200" cy="1574800"/>
            </a:xfrm>
            <a:prstGeom prst="rect">
              <a:avLst/>
            </a:prstGeom>
          </p:spPr>
        </p:pic>
        <p:sp>
          <p:nvSpPr>
            <p:cNvPr id="101" name="Shape_69"/>
            <p:cNvSpPr/>
            <p:nvPr/>
          </p:nvSpPr>
          <p:spPr>
            <a:xfrm>
              <a:off x="317500" y="317500"/>
              <a:ext cx="838200" cy="15748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Freeform 6"/>
          <p:cNvSpPr>
            <a:spLocks/>
          </p:cNvSpPr>
          <p:nvPr/>
        </p:nvSpPr>
        <p:spPr bwMode="auto">
          <a:xfrm rot="5400000" flipH="1">
            <a:off x="1284912" y="1442220"/>
            <a:ext cx="36000" cy="551579"/>
          </a:xfrm>
          <a:custGeom>
            <a:avLst/>
            <a:gdLst>
              <a:gd name="T0" fmla="*/ 22 w 71"/>
              <a:gd name="T1" fmla="*/ 859 h 859"/>
              <a:gd name="T2" fmla="*/ 0 w 71"/>
              <a:gd name="T3" fmla="*/ 836 h 859"/>
              <a:gd name="T4" fmla="*/ 0 w 71"/>
              <a:gd name="T5" fmla="*/ 23 h 859"/>
              <a:gd name="T6" fmla="*/ 22 w 71"/>
              <a:gd name="T7" fmla="*/ 0 h 859"/>
              <a:gd name="T8" fmla="*/ 48 w 71"/>
              <a:gd name="T9" fmla="*/ 0 h 859"/>
              <a:gd name="T10" fmla="*/ 71 w 71"/>
              <a:gd name="T11" fmla="*/ 23 h 859"/>
              <a:gd name="T12" fmla="*/ 71 w 71"/>
              <a:gd name="T13" fmla="*/ 836 h 859"/>
              <a:gd name="T14" fmla="*/ 48 w 71"/>
              <a:gd name="T15" fmla="*/ 859 h 859"/>
              <a:gd name="T16" fmla="*/ 22 w 71"/>
              <a:gd name="T17" fmla="*/ 859 h 8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1" h="859">
                <a:moveTo>
                  <a:pt x="22" y="859"/>
                </a:moveTo>
                <a:cubicBezTo>
                  <a:pt x="10" y="859"/>
                  <a:pt x="0" y="849"/>
                  <a:pt x="0" y="836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11"/>
                  <a:pt x="10" y="0"/>
                  <a:pt x="22" y="0"/>
                </a:cubicBezTo>
                <a:cubicBezTo>
                  <a:pt x="48" y="0"/>
                  <a:pt x="48" y="0"/>
                  <a:pt x="48" y="0"/>
                </a:cubicBezTo>
                <a:cubicBezTo>
                  <a:pt x="61" y="0"/>
                  <a:pt x="71" y="11"/>
                  <a:pt x="71" y="23"/>
                </a:cubicBezTo>
                <a:cubicBezTo>
                  <a:pt x="71" y="836"/>
                  <a:pt x="71" y="836"/>
                  <a:pt x="71" y="836"/>
                </a:cubicBezTo>
                <a:cubicBezTo>
                  <a:pt x="71" y="849"/>
                  <a:pt x="61" y="859"/>
                  <a:pt x="48" y="859"/>
                </a:cubicBezTo>
                <a:lnTo>
                  <a:pt x="22" y="859"/>
                </a:lnTo>
                <a:close/>
              </a:path>
            </a:pathLst>
          </a:custGeom>
          <a:solidFill>
            <a:srgbClr val="BFC1B4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57" name="Freeform 6"/>
          <p:cNvSpPr>
            <a:spLocks/>
          </p:cNvSpPr>
          <p:nvPr/>
        </p:nvSpPr>
        <p:spPr bwMode="auto">
          <a:xfrm rot="5400000" flipH="1">
            <a:off x="1276847" y="4715203"/>
            <a:ext cx="36000" cy="551579"/>
          </a:xfrm>
          <a:custGeom>
            <a:avLst/>
            <a:gdLst>
              <a:gd name="T0" fmla="*/ 22 w 71"/>
              <a:gd name="T1" fmla="*/ 859 h 859"/>
              <a:gd name="T2" fmla="*/ 0 w 71"/>
              <a:gd name="T3" fmla="*/ 836 h 859"/>
              <a:gd name="T4" fmla="*/ 0 w 71"/>
              <a:gd name="T5" fmla="*/ 23 h 859"/>
              <a:gd name="T6" fmla="*/ 22 w 71"/>
              <a:gd name="T7" fmla="*/ 0 h 859"/>
              <a:gd name="T8" fmla="*/ 48 w 71"/>
              <a:gd name="T9" fmla="*/ 0 h 859"/>
              <a:gd name="T10" fmla="*/ 71 w 71"/>
              <a:gd name="T11" fmla="*/ 23 h 859"/>
              <a:gd name="T12" fmla="*/ 71 w 71"/>
              <a:gd name="T13" fmla="*/ 836 h 859"/>
              <a:gd name="T14" fmla="*/ 48 w 71"/>
              <a:gd name="T15" fmla="*/ 859 h 859"/>
              <a:gd name="T16" fmla="*/ 22 w 71"/>
              <a:gd name="T17" fmla="*/ 859 h 8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1" h="859">
                <a:moveTo>
                  <a:pt x="22" y="859"/>
                </a:moveTo>
                <a:cubicBezTo>
                  <a:pt x="10" y="859"/>
                  <a:pt x="0" y="849"/>
                  <a:pt x="0" y="836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11"/>
                  <a:pt x="10" y="0"/>
                  <a:pt x="22" y="0"/>
                </a:cubicBezTo>
                <a:cubicBezTo>
                  <a:pt x="48" y="0"/>
                  <a:pt x="48" y="0"/>
                  <a:pt x="48" y="0"/>
                </a:cubicBezTo>
                <a:cubicBezTo>
                  <a:pt x="61" y="0"/>
                  <a:pt x="71" y="11"/>
                  <a:pt x="71" y="23"/>
                </a:cubicBezTo>
                <a:cubicBezTo>
                  <a:pt x="71" y="836"/>
                  <a:pt x="71" y="836"/>
                  <a:pt x="71" y="836"/>
                </a:cubicBezTo>
                <a:cubicBezTo>
                  <a:pt x="71" y="849"/>
                  <a:pt x="61" y="859"/>
                  <a:pt x="48" y="859"/>
                </a:cubicBezTo>
                <a:lnTo>
                  <a:pt x="22" y="859"/>
                </a:lnTo>
                <a:close/>
              </a:path>
            </a:pathLst>
          </a:custGeom>
          <a:solidFill>
            <a:srgbClr val="E0C8AA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58" name="Freeform 6"/>
          <p:cNvSpPr>
            <a:spLocks/>
          </p:cNvSpPr>
          <p:nvPr/>
        </p:nvSpPr>
        <p:spPr bwMode="auto">
          <a:xfrm rot="5400000" flipH="1">
            <a:off x="9664936" y="1423241"/>
            <a:ext cx="36000" cy="551579"/>
          </a:xfrm>
          <a:custGeom>
            <a:avLst/>
            <a:gdLst>
              <a:gd name="T0" fmla="*/ 22 w 71"/>
              <a:gd name="T1" fmla="*/ 859 h 859"/>
              <a:gd name="T2" fmla="*/ 0 w 71"/>
              <a:gd name="T3" fmla="*/ 836 h 859"/>
              <a:gd name="T4" fmla="*/ 0 w 71"/>
              <a:gd name="T5" fmla="*/ 23 h 859"/>
              <a:gd name="T6" fmla="*/ 22 w 71"/>
              <a:gd name="T7" fmla="*/ 0 h 859"/>
              <a:gd name="T8" fmla="*/ 48 w 71"/>
              <a:gd name="T9" fmla="*/ 0 h 859"/>
              <a:gd name="T10" fmla="*/ 71 w 71"/>
              <a:gd name="T11" fmla="*/ 23 h 859"/>
              <a:gd name="T12" fmla="*/ 71 w 71"/>
              <a:gd name="T13" fmla="*/ 836 h 859"/>
              <a:gd name="T14" fmla="*/ 48 w 71"/>
              <a:gd name="T15" fmla="*/ 859 h 859"/>
              <a:gd name="T16" fmla="*/ 22 w 71"/>
              <a:gd name="T17" fmla="*/ 859 h 8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1" h="859">
                <a:moveTo>
                  <a:pt x="22" y="859"/>
                </a:moveTo>
                <a:cubicBezTo>
                  <a:pt x="10" y="859"/>
                  <a:pt x="0" y="849"/>
                  <a:pt x="0" y="836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11"/>
                  <a:pt x="10" y="0"/>
                  <a:pt x="22" y="0"/>
                </a:cubicBezTo>
                <a:cubicBezTo>
                  <a:pt x="48" y="0"/>
                  <a:pt x="48" y="0"/>
                  <a:pt x="48" y="0"/>
                </a:cubicBezTo>
                <a:cubicBezTo>
                  <a:pt x="61" y="0"/>
                  <a:pt x="71" y="11"/>
                  <a:pt x="71" y="23"/>
                </a:cubicBezTo>
                <a:cubicBezTo>
                  <a:pt x="71" y="836"/>
                  <a:pt x="71" y="836"/>
                  <a:pt x="71" y="836"/>
                </a:cubicBezTo>
                <a:cubicBezTo>
                  <a:pt x="71" y="849"/>
                  <a:pt x="61" y="859"/>
                  <a:pt x="48" y="859"/>
                </a:cubicBezTo>
                <a:lnTo>
                  <a:pt x="22" y="859"/>
                </a:lnTo>
                <a:close/>
              </a:path>
            </a:pathLst>
          </a:custGeom>
          <a:solidFill>
            <a:srgbClr val="C8D5D7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59" name="Freeform 6"/>
          <p:cNvSpPr>
            <a:spLocks/>
          </p:cNvSpPr>
          <p:nvPr/>
        </p:nvSpPr>
        <p:spPr bwMode="auto">
          <a:xfrm rot="5400000" flipH="1">
            <a:off x="9664936" y="4715185"/>
            <a:ext cx="36000" cy="551579"/>
          </a:xfrm>
          <a:custGeom>
            <a:avLst/>
            <a:gdLst>
              <a:gd name="T0" fmla="*/ 22 w 71"/>
              <a:gd name="T1" fmla="*/ 859 h 859"/>
              <a:gd name="T2" fmla="*/ 0 w 71"/>
              <a:gd name="T3" fmla="*/ 836 h 859"/>
              <a:gd name="T4" fmla="*/ 0 w 71"/>
              <a:gd name="T5" fmla="*/ 23 h 859"/>
              <a:gd name="T6" fmla="*/ 22 w 71"/>
              <a:gd name="T7" fmla="*/ 0 h 859"/>
              <a:gd name="T8" fmla="*/ 48 w 71"/>
              <a:gd name="T9" fmla="*/ 0 h 859"/>
              <a:gd name="T10" fmla="*/ 71 w 71"/>
              <a:gd name="T11" fmla="*/ 23 h 859"/>
              <a:gd name="T12" fmla="*/ 71 w 71"/>
              <a:gd name="T13" fmla="*/ 836 h 859"/>
              <a:gd name="T14" fmla="*/ 48 w 71"/>
              <a:gd name="T15" fmla="*/ 859 h 859"/>
              <a:gd name="T16" fmla="*/ 22 w 71"/>
              <a:gd name="T17" fmla="*/ 859 h 8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1" h="859">
                <a:moveTo>
                  <a:pt x="22" y="859"/>
                </a:moveTo>
                <a:cubicBezTo>
                  <a:pt x="10" y="859"/>
                  <a:pt x="0" y="849"/>
                  <a:pt x="0" y="836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11"/>
                  <a:pt x="10" y="0"/>
                  <a:pt x="22" y="0"/>
                </a:cubicBezTo>
                <a:cubicBezTo>
                  <a:pt x="48" y="0"/>
                  <a:pt x="48" y="0"/>
                  <a:pt x="48" y="0"/>
                </a:cubicBezTo>
                <a:cubicBezTo>
                  <a:pt x="61" y="0"/>
                  <a:pt x="71" y="11"/>
                  <a:pt x="71" y="23"/>
                </a:cubicBezTo>
                <a:cubicBezTo>
                  <a:pt x="71" y="836"/>
                  <a:pt x="71" y="836"/>
                  <a:pt x="71" y="836"/>
                </a:cubicBezTo>
                <a:cubicBezTo>
                  <a:pt x="71" y="849"/>
                  <a:pt x="61" y="859"/>
                  <a:pt x="48" y="859"/>
                </a:cubicBezTo>
                <a:lnTo>
                  <a:pt x="22" y="859"/>
                </a:lnTo>
                <a:close/>
              </a:path>
            </a:pathLst>
          </a:custGeom>
          <a:solidFill>
            <a:srgbClr val="CECDC7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60" name="pfehide206" hidden="1"/>
          <p:cNvSpPr txBox="1">
            <a:spLocks/>
          </p:cNvSpPr>
          <p:nvPr/>
        </p:nvSpPr>
        <p:spPr>
          <a:xfrm>
            <a:off x="4650437" y="116695"/>
            <a:ext cx="2857349" cy="523220"/>
          </a:xfrm>
          <a:prstGeom prst="rect">
            <a:avLst/>
          </a:prstGeom>
          <a:solidFill>
            <a:schemeClr val="accent1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rPr>
              <a:t>BRIEF S.W.O.T.</a:t>
            </a:r>
            <a:endParaRPr lang="fr-CA" sz="2800" dirty="0">
              <a:solidFill>
                <a:schemeClr val="tx1">
                  <a:lumMod val="65000"/>
                  <a:lumOff val="35000"/>
                </a:schemeClr>
              </a:solidFill>
              <a:latin typeface="Montserrat Medium" charset="0"/>
              <a:ea typeface="Montserrat Medium" charset="0"/>
              <a:cs typeface="Montserrat Medium" charset="0"/>
            </a:endParaRPr>
          </a:p>
        </p:txBody>
      </p:sp>
      <p:grpSp>
        <p:nvGrpSpPr>
          <p:cNvPr id="105" name="Group 104"/>
          <p:cNvGrpSpPr/>
          <p:nvPr/>
        </p:nvGrpSpPr>
        <p:grpSpPr>
          <a:xfrm>
            <a:off x="4650361" y="116695"/>
            <a:ext cx="2857500" cy="520700"/>
            <a:chOff x="317500" y="317500"/>
            <a:chExt cx="2857500" cy="520700"/>
          </a:xfrm>
        </p:grpSpPr>
        <p:pic>
          <p:nvPicPr>
            <p:cNvPr id="103" name="PFE element 206"/>
            <p:cNvPicPr>
              <a:picLocks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2857500" cy="520700"/>
            </a:xfrm>
            <a:prstGeom prst="rect">
              <a:avLst/>
            </a:prstGeom>
          </p:spPr>
        </p:pic>
        <p:sp>
          <p:nvSpPr>
            <p:cNvPr id="104" name="Shape_70"/>
            <p:cNvSpPr/>
            <p:nvPr/>
          </p:nvSpPr>
          <p:spPr>
            <a:xfrm>
              <a:off x="317500" y="317500"/>
              <a:ext cx="2857500" cy="5207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1" name="pfehide207" hidden="1"/>
          <p:cNvSpPr txBox="1">
            <a:spLocks/>
          </p:cNvSpPr>
          <p:nvPr/>
        </p:nvSpPr>
        <p:spPr>
          <a:xfrm>
            <a:off x="1665883" y="555669"/>
            <a:ext cx="8826459" cy="461665"/>
          </a:xfrm>
          <a:prstGeom prst="rect">
            <a:avLst/>
          </a:prstGeom>
          <a:solidFill>
            <a:schemeClr val="accent1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ontserrat ExtraLight" charset="0"/>
                <a:ea typeface="Montserrat ExtraLight" charset="0"/>
                <a:cs typeface="Montserrat ExtraLight" charset="0"/>
              </a:rPr>
              <a:t>AVIATION EDUCATION/TRAINING IN CYPRUS</a:t>
            </a:r>
            <a:endParaRPr lang="fr-CA" sz="2400" dirty="0">
              <a:solidFill>
                <a:schemeClr val="tx1">
                  <a:lumMod val="65000"/>
                  <a:lumOff val="35000"/>
                </a:schemeClr>
              </a:solidFill>
              <a:latin typeface="Montserrat ExtraLight" charset="0"/>
              <a:ea typeface="Montserrat ExtraLight" charset="0"/>
              <a:cs typeface="Montserrat ExtraLight" charset="0"/>
            </a:endParaRPr>
          </a:p>
        </p:txBody>
      </p:sp>
      <p:grpSp>
        <p:nvGrpSpPr>
          <p:cNvPr id="108" name="Group 107"/>
          <p:cNvGrpSpPr/>
          <p:nvPr/>
        </p:nvGrpSpPr>
        <p:grpSpPr>
          <a:xfrm>
            <a:off x="1665862" y="555669"/>
            <a:ext cx="8826500" cy="457200"/>
            <a:chOff x="317500" y="317500"/>
            <a:chExt cx="8826500" cy="457200"/>
          </a:xfrm>
        </p:grpSpPr>
        <p:pic>
          <p:nvPicPr>
            <p:cNvPr id="106" name="PFE element 207"/>
            <p:cNvPicPr>
              <a:picLocks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8826500" cy="457200"/>
            </a:xfrm>
            <a:prstGeom prst="rect">
              <a:avLst/>
            </a:prstGeom>
          </p:spPr>
        </p:pic>
        <p:sp>
          <p:nvSpPr>
            <p:cNvPr id="107" name="Shape_71"/>
            <p:cNvSpPr/>
            <p:nvPr/>
          </p:nvSpPr>
          <p:spPr>
            <a:xfrm>
              <a:off x="317500" y="317500"/>
              <a:ext cx="8826500" cy="4572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43728538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000"/>
                            </p:stCondLst>
                            <p:childTnLst>
                              <p:par>
                                <p:cTn id="8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9" grpId="0" animBg="1"/>
      <p:bldP spid="29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8" grpId="0" animBg="1"/>
      <p:bldP spid="50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60" y="13306"/>
            <a:ext cx="12293599" cy="6930170"/>
          </a:xfrm>
          <a:prstGeom prst="rect">
            <a:avLst/>
          </a:prstGeom>
          <a:gradFill>
            <a:gsLst>
              <a:gs pos="0">
                <a:schemeClr val="bg1">
                  <a:lumMod val="73000"/>
                  <a:lumOff val="27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6"/>
          <p:cNvSpPr>
            <a:spLocks/>
          </p:cNvSpPr>
          <p:nvPr/>
        </p:nvSpPr>
        <p:spPr bwMode="auto">
          <a:xfrm rot="5400000">
            <a:off x="1960242" y="915027"/>
            <a:ext cx="45719" cy="2120901"/>
          </a:xfrm>
          <a:custGeom>
            <a:avLst/>
            <a:gdLst>
              <a:gd name="T0" fmla="*/ 22 w 71"/>
              <a:gd name="T1" fmla="*/ 859 h 859"/>
              <a:gd name="T2" fmla="*/ 0 w 71"/>
              <a:gd name="T3" fmla="*/ 836 h 859"/>
              <a:gd name="T4" fmla="*/ 0 w 71"/>
              <a:gd name="T5" fmla="*/ 23 h 859"/>
              <a:gd name="T6" fmla="*/ 22 w 71"/>
              <a:gd name="T7" fmla="*/ 0 h 859"/>
              <a:gd name="T8" fmla="*/ 48 w 71"/>
              <a:gd name="T9" fmla="*/ 0 h 859"/>
              <a:gd name="T10" fmla="*/ 71 w 71"/>
              <a:gd name="T11" fmla="*/ 23 h 859"/>
              <a:gd name="T12" fmla="*/ 71 w 71"/>
              <a:gd name="T13" fmla="*/ 836 h 859"/>
              <a:gd name="T14" fmla="*/ 48 w 71"/>
              <a:gd name="T15" fmla="*/ 859 h 859"/>
              <a:gd name="T16" fmla="*/ 22 w 71"/>
              <a:gd name="T17" fmla="*/ 859 h 8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1" h="859">
                <a:moveTo>
                  <a:pt x="22" y="859"/>
                </a:moveTo>
                <a:cubicBezTo>
                  <a:pt x="10" y="859"/>
                  <a:pt x="0" y="849"/>
                  <a:pt x="0" y="836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11"/>
                  <a:pt x="10" y="0"/>
                  <a:pt x="22" y="0"/>
                </a:cubicBezTo>
                <a:cubicBezTo>
                  <a:pt x="48" y="0"/>
                  <a:pt x="48" y="0"/>
                  <a:pt x="48" y="0"/>
                </a:cubicBezTo>
                <a:cubicBezTo>
                  <a:pt x="61" y="0"/>
                  <a:pt x="71" y="11"/>
                  <a:pt x="71" y="23"/>
                </a:cubicBezTo>
                <a:cubicBezTo>
                  <a:pt x="71" y="836"/>
                  <a:pt x="71" y="836"/>
                  <a:pt x="71" y="836"/>
                </a:cubicBezTo>
                <a:cubicBezTo>
                  <a:pt x="71" y="849"/>
                  <a:pt x="61" y="859"/>
                  <a:pt x="48" y="859"/>
                </a:cubicBezTo>
                <a:lnTo>
                  <a:pt x="22" y="85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4" name="pfehide210" hidden="1"/>
          <p:cNvSpPr txBox="1"/>
          <p:nvPr/>
        </p:nvSpPr>
        <p:spPr>
          <a:xfrm>
            <a:off x="780179" y="1096962"/>
            <a:ext cx="4857420" cy="707886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spc="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rPr>
              <a:t>CONCLUSIONS</a:t>
            </a:r>
            <a:endParaRPr lang="en-US" sz="4000" spc="600" dirty="0">
              <a:solidFill>
                <a:schemeClr val="tx1">
                  <a:lumMod val="65000"/>
                  <a:lumOff val="35000"/>
                </a:schemeClr>
              </a:solidFill>
              <a:latin typeface="Montserrat Medium" charset="0"/>
              <a:ea typeface="Montserrat Medium" charset="0"/>
              <a:cs typeface="Montserrat Medium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80179" y="1095305"/>
            <a:ext cx="4864100" cy="711200"/>
            <a:chOff x="317500" y="317500"/>
            <a:chExt cx="4864100" cy="711200"/>
          </a:xfrm>
        </p:grpSpPr>
        <p:pic>
          <p:nvPicPr>
            <p:cNvPr id="5" name="PFE element 210"/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4864100" cy="711200"/>
            </a:xfrm>
            <a:prstGeom prst="rect">
              <a:avLst/>
            </a:prstGeom>
          </p:spPr>
        </p:pic>
        <p:sp>
          <p:nvSpPr>
            <p:cNvPr id="12" name="Shape_72"/>
            <p:cNvSpPr/>
            <p:nvPr/>
          </p:nvSpPr>
          <p:spPr>
            <a:xfrm>
              <a:off x="317500" y="317500"/>
              <a:ext cx="4864100" cy="7112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6" t="-1" r="8754" b="626"/>
          <a:stretch/>
        </p:blipFill>
        <p:spPr>
          <a:xfrm>
            <a:off x="5835199" y="-1"/>
            <a:ext cx="6458240" cy="6930000"/>
          </a:xfrm>
          <a:custGeom>
            <a:avLst/>
            <a:gdLst>
              <a:gd name="connsiteX0" fmla="*/ 4754527 w 6458400"/>
              <a:gd name="connsiteY0" fmla="*/ 5737129 h 6858000"/>
              <a:gd name="connsiteX1" fmla="*/ 4940502 w 6458400"/>
              <a:gd name="connsiteY1" fmla="*/ 5781652 h 6858000"/>
              <a:gd name="connsiteX2" fmla="*/ 5650168 w 6458400"/>
              <a:gd name="connsiteY2" fmla="*/ 6110739 h 6858000"/>
              <a:gd name="connsiteX3" fmla="*/ 5884484 w 6458400"/>
              <a:gd name="connsiteY3" fmla="*/ 6750270 h 6858000"/>
              <a:gd name="connsiteX4" fmla="*/ 5834539 w 6458400"/>
              <a:gd name="connsiteY4" fmla="*/ 6858000 h 6858000"/>
              <a:gd name="connsiteX5" fmla="*/ 3910677 w 6458400"/>
              <a:gd name="connsiteY5" fmla="*/ 6858000 h 6858000"/>
              <a:gd name="connsiteX6" fmla="*/ 4301044 w 6458400"/>
              <a:gd name="connsiteY6" fmla="*/ 6015995 h 6858000"/>
              <a:gd name="connsiteX7" fmla="*/ 4754527 w 6458400"/>
              <a:gd name="connsiteY7" fmla="*/ 5737129 h 6858000"/>
              <a:gd name="connsiteX8" fmla="*/ 1925531 w 6458400"/>
              <a:gd name="connsiteY8" fmla="*/ 2912093 h 6858000"/>
              <a:gd name="connsiteX9" fmla="*/ 2111506 w 6458400"/>
              <a:gd name="connsiteY9" fmla="*/ 2956615 h 6858000"/>
              <a:gd name="connsiteX10" fmla="*/ 2821173 w 6458400"/>
              <a:gd name="connsiteY10" fmla="*/ 3285703 h 6858000"/>
              <a:gd name="connsiteX11" fmla="*/ 3055488 w 6458400"/>
              <a:gd name="connsiteY11" fmla="*/ 3925233 h 6858000"/>
              <a:gd name="connsiteX12" fmla="*/ 1695810 w 6458400"/>
              <a:gd name="connsiteY12" fmla="*/ 6858000 h 6858000"/>
              <a:gd name="connsiteX13" fmla="*/ 193735 w 6458400"/>
              <a:gd name="connsiteY13" fmla="*/ 6858000 h 6858000"/>
              <a:gd name="connsiteX14" fmla="*/ 124973 w 6458400"/>
              <a:gd name="connsiteY14" fmla="*/ 6795816 h 6858000"/>
              <a:gd name="connsiteX15" fmla="*/ 44794 w 6458400"/>
              <a:gd name="connsiteY15" fmla="*/ 6269481 h 6858000"/>
              <a:gd name="connsiteX16" fmla="*/ 1472049 w 6458400"/>
              <a:gd name="connsiteY16" fmla="*/ 3190957 h 6858000"/>
              <a:gd name="connsiteX17" fmla="*/ 1925531 w 6458400"/>
              <a:gd name="connsiteY17" fmla="*/ 2912093 h 6858000"/>
              <a:gd name="connsiteX18" fmla="*/ 6458400 w 6458400"/>
              <a:gd name="connsiteY18" fmla="*/ 1362670 h 6858000"/>
              <a:gd name="connsiteX19" fmla="*/ 6458400 w 6458400"/>
              <a:gd name="connsiteY19" fmla="*/ 5512356 h 6858000"/>
              <a:gd name="connsiteX20" fmla="*/ 6354937 w 6458400"/>
              <a:gd name="connsiteY20" fmla="*/ 5735521 h 6858000"/>
              <a:gd name="connsiteX21" fmla="*/ 5715480 w 6458400"/>
              <a:gd name="connsiteY21" fmla="*/ 5969863 h 6858000"/>
              <a:gd name="connsiteX22" fmla="*/ 5005813 w 6458400"/>
              <a:gd name="connsiteY22" fmla="*/ 5640775 h 6858000"/>
              <a:gd name="connsiteX23" fmla="*/ 4771497 w 6458400"/>
              <a:gd name="connsiteY23" fmla="*/ 5001245 h 6858000"/>
              <a:gd name="connsiteX24" fmla="*/ 3155851 w 6458400"/>
              <a:gd name="connsiteY24" fmla="*/ 258344 h 6858000"/>
              <a:gd name="connsiteX25" fmla="*/ 3341826 w 6458400"/>
              <a:gd name="connsiteY25" fmla="*/ 302866 h 6858000"/>
              <a:gd name="connsiteX26" fmla="*/ 4051492 w 6458400"/>
              <a:gd name="connsiteY26" fmla="*/ 631954 h 6858000"/>
              <a:gd name="connsiteX27" fmla="*/ 4285808 w 6458400"/>
              <a:gd name="connsiteY27" fmla="*/ 1271485 h 6858000"/>
              <a:gd name="connsiteX28" fmla="*/ 3528496 w 6458400"/>
              <a:gd name="connsiteY28" fmla="*/ 2904974 h 6858000"/>
              <a:gd name="connsiteX29" fmla="*/ 2889038 w 6458400"/>
              <a:gd name="connsiteY29" fmla="*/ 3139317 h 6858000"/>
              <a:gd name="connsiteX30" fmla="*/ 2179371 w 6458400"/>
              <a:gd name="connsiteY30" fmla="*/ 2810229 h 6858000"/>
              <a:gd name="connsiteX31" fmla="*/ 1945056 w 6458400"/>
              <a:gd name="connsiteY31" fmla="*/ 2170698 h 6858000"/>
              <a:gd name="connsiteX32" fmla="*/ 2702368 w 6458400"/>
              <a:gd name="connsiteY32" fmla="*/ 537209 h 6858000"/>
              <a:gd name="connsiteX33" fmla="*/ 3155851 w 6458400"/>
              <a:gd name="connsiteY33" fmla="*/ 258344 h 6858000"/>
              <a:gd name="connsiteX34" fmla="*/ 5020792 w 6458400"/>
              <a:gd name="connsiteY34" fmla="*/ 0 h 6858000"/>
              <a:gd name="connsiteX35" fmla="*/ 6335339 w 6458400"/>
              <a:gd name="connsiteY35" fmla="*/ 0 h 6858000"/>
              <a:gd name="connsiteX36" fmla="*/ 6399951 w 6458400"/>
              <a:gd name="connsiteY36" fmla="*/ 29962 h 6858000"/>
              <a:gd name="connsiteX37" fmla="*/ 6458400 w 6458400"/>
              <a:gd name="connsiteY37" fmla="*/ 64577 h 6858000"/>
              <a:gd name="connsiteX38" fmla="*/ 6458400 w 6458400"/>
              <a:gd name="connsiteY38" fmla="*/ 1048828 h 6858000"/>
              <a:gd name="connsiteX39" fmla="*/ 3942227 w 6458400"/>
              <a:gd name="connsiteY39" fmla="*/ 6476100 h 6858000"/>
              <a:gd name="connsiteX40" fmla="*/ 3302770 w 6458400"/>
              <a:gd name="connsiteY40" fmla="*/ 6710443 h 6858000"/>
              <a:gd name="connsiteX41" fmla="*/ 2593104 w 6458400"/>
              <a:gd name="connsiteY41" fmla="*/ 6381355 h 6858000"/>
              <a:gd name="connsiteX42" fmla="*/ 2358788 w 6458400"/>
              <a:gd name="connsiteY42" fmla="*/ 5741824 h 6858000"/>
              <a:gd name="connsiteX43" fmla="*/ 3223374 w 6458400"/>
              <a:gd name="connsiteY43" fmla="*/ 0 h 6858000"/>
              <a:gd name="connsiteX44" fmla="*/ 4875289 w 6458400"/>
              <a:gd name="connsiteY44" fmla="*/ 0 h 6858000"/>
              <a:gd name="connsiteX45" fmla="*/ 4758816 w 6458400"/>
              <a:gd name="connsiteY45" fmla="*/ 251227 h 6858000"/>
              <a:gd name="connsiteX46" fmla="*/ 4119359 w 6458400"/>
              <a:gd name="connsiteY46" fmla="*/ 485569 h 6858000"/>
              <a:gd name="connsiteX47" fmla="*/ 3409692 w 6458400"/>
              <a:gd name="connsiteY47" fmla="*/ 156481 h 6858000"/>
              <a:gd name="connsiteX48" fmla="*/ 3255556 w 6458400"/>
              <a:gd name="connsiteY48" fmla="*/ 4328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6458400" h="6858000">
                <a:moveTo>
                  <a:pt x="4754527" y="5737129"/>
                </a:moveTo>
                <a:cubicBezTo>
                  <a:pt x="4817046" y="5739257"/>
                  <a:pt x="4880181" y="5753679"/>
                  <a:pt x="4940502" y="5781652"/>
                </a:cubicBezTo>
                <a:lnTo>
                  <a:pt x="5650168" y="6110739"/>
                </a:lnTo>
                <a:cubicBezTo>
                  <a:pt x="5891454" y="6222629"/>
                  <a:pt x="5996362" y="6508956"/>
                  <a:pt x="5884484" y="6750270"/>
                </a:cubicBezTo>
                <a:lnTo>
                  <a:pt x="5834539" y="6858000"/>
                </a:lnTo>
                <a:lnTo>
                  <a:pt x="3910677" y="6858000"/>
                </a:lnTo>
                <a:lnTo>
                  <a:pt x="4301044" y="6015995"/>
                </a:lnTo>
                <a:cubicBezTo>
                  <a:pt x="4384952" y="5835009"/>
                  <a:pt x="4566969" y="5730746"/>
                  <a:pt x="4754527" y="5737129"/>
                </a:cubicBezTo>
                <a:close/>
                <a:moveTo>
                  <a:pt x="1925531" y="2912093"/>
                </a:moveTo>
                <a:cubicBezTo>
                  <a:pt x="1988050" y="2914221"/>
                  <a:pt x="2051185" y="2928643"/>
                  <a:pt x="2111506" y="2956615"/>
                </a:cubicBezTo>
                <a:lnTo>
                  <a:pt x="2821173" y="3285703"/>
                </a:lnTo>
                <a:cubicBezTo>
                  <a:pt x="3062458" y="3397592"/>
                  <a:pt x="3167366" y="3683920"/>
                  <a:pt x="3055488" y="3925233"/>
                </a:cubicBezTo>
                <a:lnTo>
                  <a:pt x="1695810" y="6858000"/>
                </a:lnTo>
                <a:lnTo>
                  <a:pt x="193735" y="6858000"/>
                </a:lnTo>
                <a:lnTo>
                  <a:pt x="124973" y="6795816"/>
                </a:lnTo>
                <a:cubicBezTo>
                  <a:pt x="-1081" y="6656772"/>
                  <a:pt x="-39113" y="6450467"/>
                  <a:pt x="44794" y="6269481"/>
                </a:cubicBezTo>
                <a:lnTo>
                  <a:pt x="1472049" y="3190957"/>
                </a:lnTo>
                <a:cubicBezTo>
                  <a:pt x="1555956" y="3009972"/>
                  <a:pt x="1737973" y="2905709"/>
                  <a:pt x="1925531" y="2912093"/>
                </a:cubicBezTo>
                <a:close/>
                <a:moveTo>
                  <a:pt x="6458400" y="1362670"/>
                </a:moveTo>
                <a:lnTo>
                  <a:pt x="6458400" y="5512356"/>
                </a:lnTo>
                <a:lnTo>
                  <a:pt x="6354937" y="5735521"/>
                </a:lnTo>
                <a:cubicBezTo>
                  <a:pt x="6243060" y="5976834"/>
                  <a:pt x="5956765" y="6081753"/>
                  <a:pt x="5715480" y="5969863"/>
                </a:cubicBezTo>
                <a:lnTo>
                  <a:pt x="5005813" y="5640775"/>
                </a:lnTo>
                <a:cubicBezTo>
                  <a:pt x="4764527" y="5528885"/>
                  <a:pt x="4659621" y="5242558"/>
                  <a:pt x="4771497" y="5001245"/>
                </a:cubicBezTo>
                <a:close/>
                <a:moveTo>
                  <a:pt x="3155851" y="258344"/>
                </a:moveTo>
                <a:cubicBezTo>
                  <a:pt x="3218370" y="260472"/>
                  <a:pt x="3281504" y="274894"/>
                  <a:pt x="3341826" y="302866"/>
                </a:cubicBezTo>
                <a:lnTo>
                  <a:pt x="4051492" y="631954"/>
                </a:lnTo>
                <a:cubicBezTo>
                  <a:pt x="4292778" y="743844"/>
                  <a:pt x="4397684" y="1030171"/>
                  <a:pt x="4285808" y="1271485"/>
                </a:cubicBezTo>
                <a:lnTo>
                  <a:pt x="3528496" y="2904974"/>
                </a:lnTo>
                <a:cubicBezTo>
                  <a:pt x="3416618" y="3146288"/>
                  <a:pt x="3130324" y="3251207"/>
                  <a:pt x="2889038" y="3139317"/>
                </a:cubicBezTo>
                <a:lnTo>
                  <a:pt x="2179371" y="2810229"/>
                </a:lnTo>
                <a:cubicBezTo>
                  <a:pt x="1938086" y="2698340"/>
                  <a:pt x="1833179" y="2412013"/>
                  <a:pt x="1945056" y="2170698"/>
                </a:cubicBezTo>
                <a:lnTo>
                  <a:pt x="2702368" y="537209"/>
                </a:lnTo>
                <a:cubicBezTo>
                  <a:pt x="2786276" y="356224"/>
                  <a:pt x="2968293" y="251961"/>
                  <a:pt x="3155851" y="258344"/>
                </a:cubicBezTo>
                <a:close/>
                <a:moveTo>
                  <a:pt x="5020792" y="0"/>
                </a:moveTo>
                <a:lnTo>
                  <a:pt x="6335339" y="0"/>
                </a:lnTo>
                <a:lnTo>
                  <a:pt x="6399951" y="29962"/>
                </a:lnTo>
                <a:lnTo>
                  <a:pt x="6458400" y="64577"/>
                </a:lnTo>
                <a:lnTo>
                  <a:pt x="6458400" y="1048828"/>
                </a:lnTo>
                <a:lnTo>
                  <a:pt x="3942227" y="6476100"/>
                </a:lnTo>
                <a:cubicBezTo>
                  <a:pt x="3830351" y="6717414"/>
                  <a:pt x="3544056" y="6822332"/>
                  <a:pt x="3302770" y="6710443"/>
                </a:cubicBezTo>
                <a:lnTo>
                  <a:pt x="2593104" y="6381355"/>
                </a:lnTo>
                <a:cubicBezTo>
                  <a:pt x="2351817" y="6269465"/>
                  <a:pt x="2246911" y="5983138"/>
                  <a:pt x="2358788" y="5741824"/>
                </a:cubicBezTo>
                <a:close/>
                <a:moveTo>
                  <a:pt x="3223374" y="0"/>
                </a:moveTo>
                <a:lnTo>
                  <a:pt x="4875289" y="0"/>
                </a:lnTo>
                <a:lnTo>
                  <a:pt x="4758816" y="251227"/>
                </a:lnTo>
                <a:cubicBezTo>
                  <a:pt x="4646939" y="492540"/>
                  <a:pt x="4360645" y="597459"/>
                  <a:pt x="4119359" y="485569"/>
                </a:cubicBezTo>
                <a:lnTo>
                  <a:pt x="3409692" y="156481"/>
                </a:lnTo>
                <a:cubicBezTo>
                  <a:pt x="3349371" y="128509"/>
                  <a:pt x="3297573" y="89634"/>
                  <a:pt x="3255556" y="43286"/>
                </a:cubicBezTo>
                <a:close/>
              </a:path>
            </a:pathLst>
          </a:custGeom>
        </p:spPr>
      </p:pic>
      <p:sp>
        <p:nvSpPr>
          <p:cNvPr id="7" name="pfehide212" hidden="1"/>
          <p:cNvSpPr txBox="1">
            <a:spLocks/>
          </p:cNvSpPr>
          <p:nvPr/>
        </p:nvSpPr>
        <p:spPr>
          <a:xfrm>
            <a:off x="780179" y="2687163"/>
            <a:ext cx="5845210" cy="497392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defPPr>
              <a:defRPr lang="en-U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Courier New" charset="0"/>
              <a:buChar char="o"/>
            </a:pPr>
            <a:r>
              <a:rPr lang="en-GB" sz="1600" dirty="0" smtClean="0">
                <a:solidFill>
                  <a:schemeClr val="bg2">
                    <a:lumMod val="50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rPr>
              <a:t>Aviation training in Cyprus: </a:t>
            </a:r>
            <a:r>
              <a:rPr lang="en-GB" sz="1600" b="1" dirty="0" smtClean="0">
                <a:solidFill>
                  <a:schemeClr val="bg2">
                    <a:lumMod val="50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rPr>
              <a:t>significant activity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775434" y="2687163"/>
            <a:ext cx="5854700" cy="495300"/>
            <a:chOff x="317500" y="317500"/>
            <a:chExt cx="5854700" cy="495300"/>
          </a:xfrm>
        </p:grpSpPr>
        <p:pic>
          <p:nvPicPr>
            <p:cNvPr id="14" name="PFE element 212"/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5854700" cy="495300"/>
            </a:xfrm>
            <a:prstGeom prst="rect">
              <a:avLst/>
            </a:prstGeom>
          </p:spPr>
        </p:pic>
        <p:sp>
          <p:nvSpPr>
            <p:cNvPr id="15" name="Shape_73"/>
            <p:cNvSpPr/>
            <p:nvPr/>
          </p:nvSpPr>
          <p:spPr>
            <a:xfrm>
              <a:off x="317500" y="317500"/>
              <a:ext cx="5854700" cy="4953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pfehide213" hidden="1"/>
          <p:cNvSpPr txBox="1">
            <a:spLocks/>
          </p:cNvSpPr>
          <p:nvPr/>
        </p:nvSpPr>
        <p:spPr>
          <a:xfrm>
            <a:off x="780178" y="3220661"/>
            <a:ext cx="6157069" cy="515461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defPPr>
              <a:defRPr lang="en-U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Courier New" charset="0"/>
              <a:buChar char="o"/>
            </a:pPr>
            <a:r>
              <a:rPr lang="en-GB" sz="1600" dirty="0" smtClean="0">
                <a:solidFill>
                  <a:schemeClr val="bg2">
                    <a:lumMod val="50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rPr>
              <a:t>Aviation academic education (accredited)  </a:t>
            </a:r>
            <a:r>
              <a:rPr lang="en-GB" sz="1600" smtClean="0">
                <a:solidFill>
                  <a:schemeClr val="bg2">
                    <a:lumMod val="50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rPr>
              <a:t>is very limited</a:t>
            </a:r>
            <a:endParaRPr lang="en-GB" sz="1600" dirty="0" smtClean="0">
              <a:solidFill>
                <a:schemeClr val="bg2">
                  <a:lumMod val="50000"/>
                </a:schemeClr>
              </a:solidFill>
              <a:latin typeface="Montserrat Light" charset="0"/>
              <a:ea typeface="Montserrat Light" charset="0"/>
              <a:cs typeface="Montserrat Light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78963" y="3220661"/>
            <a:ext cx="6159500" cy="508000"/>
            <a:chOff x="317500" y="317500"/>
            <a:chExt cx="6159500" cy="508000"/>
          </a:xfrm>
        </p:grpSpPr>
        <p:pic>
          <p:nvPicPr>
            <p:cNvPr id="17" name="PFE element 213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6159500" cy="508000"/>
            </a:xfrm>
            <a:prstGeom prst="rect">
              <a:avLst/>
            </a:prstGeom>
          </p:spPr>
        </p:pic>
        <p:sp>
          <p:nvSpPr>
            <p:cNvPr id="18" name="Shape_74"/>
            <p:cNvSpPr/>
            <p:nvPr/>
          </p:nvSpPr>
          <p:spPr>
            <a:xfrm>
              <a:off x="317500" y="317500"/>
              <a:ext cx="6159500" cy="5080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pfehide214" hidden="1"/>
          <p:cNvSpPr txBox="1">
            <a:spLocks/>
          </p:cNvSpPr>
          <p:nvPr/>
        </p:nvSpPr>
        <p:spPr>
          <a:xfrm>
            <a:off x="780179" y="3768817"/>
            <a:ext cx="5845210" cy="489155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defPPr>
              <a:defRPr lang="en-U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Courier New" charset="0"/>
              <a:buChar char="o"/>
            </a:pPr>
            <a:r>
              <a:rPr lang="en-GB" sz="1600" dirty="0" smtClean="0">
                <a:solidFill>
                  <a:schemeClr val="bg2">
                    <a:lumMod val="50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rPr>
              <a:t>There are huge potentials </a:t>
            </a:r>
            <a:r>
              <a:rPr lang="en-GB" sz="1600" smtClean="0">
                <a:solidFill>
                  <a:schemeClr val="bg2">
                    <a:lumMod val="50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rPr>
              <a:t>for both</a:t>
            </a:r>
            <a:endParaRPr lang="en-GB" sz="1600" dirty="0" smtClean="0">
              <a:solidFill>
                <a:schemeClr val="bg2">
                  <a:lumMod val="50000"/>
                </a:schemeClr>
              </a:solidFill>
              <a:latin typeface="Montserrat Light" charset="0"/>
              <a:ea typeface="Montserrat Light" charset="0"/>
              <a:cs typeface="Montserrat Light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775434" y="3768817"/>
            <a:ext cx="5854700" cy="482600"/>
            <a:chOff x="317500" y="317500"/>
            <a:chExt cx="5854700" cy="482600"/>
          </a:xfrm>
        </p:grpSpPr>
        <p:pic>
          <p:nvPicPr>
            <p:cNvPr id="20" name="PFE element 214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5854700" cy="482600"/>
            </a:xfrm>
            <a:prstGeom prst="rect">
              <a:avLst/>
            </a:prstGeom>
          </p:spPr>
        </p:pic>
        <p:sp>
          <p:nvSpPr>
            <p:cNvPr id="21" name="Shape_75"/>
            <p:cNvSpPr/>
            <p:nvPr/>
          </p:nvSpPr>
          <p:spPr>
            <a:xfrm>
              <a:off x="317500" y="317500"/>
              <a:ext cx="5854700" cy="4826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pfehide215" hidden="1"/>
          <p:cNvSpPr txBox="1">
            <a:spLocks/>
          </p:cNvSpPr>
          <p:nvPr/>
        </p:nvSpPr>
        <p:spPr>
          <a:xfrm>
            <a:off x="780179" y="4290667"/>
            <a:ext cx="5845210" cy="577515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defPPr>
              <a:defRPr lang="en-U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Courier New" charset="0"/>
              <a:buChar char="o"/>
            </a:pPr>
            <a:r>
              <a:rPr lang="en-GB" sz="1600" dirty="0" smtClean="0">
                <a:solidFill>
                  <a:schemeClr val="bg2">
                    <a:lumMod val="50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rPr>
              <a:t>Further development can bring </a:t>
            </a:r>
            <a:r>
              <a:rPr lang="en-GB" sz="1600" smtClean="0">
                <a:solidFill>
                  <a:schemeClr val="bg2">
                    <a:lumMod val="50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rPr>
              <a:t>multiple benefits</a:t>
            </a:r>
            <a:endParaRPr lang="en-GB" sz="1600" dirty="0" smtClean="0">
              <a:solidFill>
                <a:schemeClr val="bg2">
                  <a:lumMod val="50000"/>
                </a:schemeClr>
              </a:solidFill>
              <a:latin typeface="Montserrat Light" charset="0"/>
              <a:ea typeface="Montserrat Light" charset="0"/>
              <a:cs typeface="Montserrat Light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775434" y="4290667"/>
            <a:ext cx="5854700" cy="571500"/>
            <a:chOff x="317500" y="317500"/>
            <a:chExt cx="5854700" cy="571500"/>
          </a:xfrm>
        </p:grpSpPr>
        <p:pic>
          <p:nvPicPr>
            <p:cNvPr id="23" name="PFE element 215"/>
            <p:cNvPicPr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5854700" cy="571500"/>
            </a:xfrm>
            <a:prstGeom prst="rect">
              <a:avLst/>
            </a:prstGeom>
          </p:spPr>
        </p:pic>
        <p:sp>
          <p:nvSpPr>
            <p:cNvPr id="24" name="Shape_76"/>
            <p:cNvSpPr/>
            <p:nvPr/>
          </p:nvSpPr>
          <p:spPr>
            <a:xfrm>
              <a:off x="317500" y="317500"/>
              <a:ext cx="5854700" cy="571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pfehide216" hidden="1"/>
          <p:cNvSpPr txBox="1">
            <a:spLocks/>
          </p:cNvSpPr>
          <p:nvPr/>
        </p:nvSpPr>
        <p:spPr>
          <a:xfrm>
            <a:off x="780179" y="4900877"/>
            <a:ext cx="5845210" cy="450911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defPPr>
              <a:defRPr lang="en-U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Courier New" charset="0"/>
              <a:buChar char="o"/>
            </a:pPr>
            <a:r>
              <a:rPr lang="en-GB" sz="1600" smtClean="0">
                <a:solidFill>
                  <a:schemeClr val="bg2">
                    <a:lumMod val="50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rPr>
              <a:t>Dedication </a:t>
            </a:r>
            <a:r>
              <a:rPr lang="en-GB" sz="1600" dirty="0" smtClean="0">
                <a:solidFill>
                  <a:schemeClr val="bg2">
                    <a:lumMod val="50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rPr>
              <a:t>to high standards – it is not optional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775434" y="4900877"/>
            <a:ext cx="5854700" cy="444500"/>
            <a:chOff x="317500" y="317500"/>
            <a:chExt cx="5854700" cy="444500"/>
          </a:xfrm>
        </p:grpSpPr>
        <p:pic>
          <p:nvPicPr>
            <p:cNvPr id="26" name="PFE element 216"/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5854700" cy="444500"/>
            </a:xfrm>
            <a:prstGeom prst="rect">
              <a:avLst/>
            </a:prstGeom>
          </p:spPr>
        </p:pic>
        <p:sp>
          <p:nvSpPr>
            <p:cNvPr id="27" name="Shape_77"/>
            <p:cNvSpPr/>
            <p:nvPr/>
          </p:nvSpPr>
          <p:spPr>
            <a:xfrm>
              <a:off x="317500" y="317500"/>
              <a:ext cx="5854700" cy="444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0359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rot="5400000">
            <a:off x="5065924" y="-252407"/>
            <a:ext cx="2092518" cy="12208260"/>
          </a:xfrm>
          <a:prstGeom prst="rect">
            <a:avLst/>
          </a:prstGeom>
          <a:gradFill>
            <a:gsLst>
              <a:gs pos="0">
                <a:schemeClr val="bg1">
                  <a:lumMod val="73000"/>
                  <a:lumOff val="27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 rot="-5400000">
            <a:off x="4797229" y="-4821698"/>
            <a:ext cx="2589215" cy="12198693"/>
          </a:xfrm>
          <a:prstGeom prst="rect">
            <a:avLst/>
          </a:prstGeom>
          <a:gradFill>
            <a:gsLst>
              <a:gs pos="0">
                <a:schemeClr val="bg1">
                  <a:lumMod val="73000"/>
                  <a:lumOff val="27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FE element 219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463" y="2836574"/>
            <a:ext cx="5880100" cy="990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31" y="5851723"/>
            <a:ext cx="429221" cy="4292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7206" y="5853163"/>
            <a:ext cx="429221" cy="42922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9551" y="5780360"/>
            <a:ext cx="3456000" cy="50058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8599" y="5991813"/>
            <a:ext cx="1643478" cy="126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6679" y="6006933"/>
            <a:ext cx="2873439" cy="11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94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 rot="-10800000">
            <a:off x="0" y="0"/>
            <a:ext cx="12293599" cy="6930170"/>
          </a:xfrm>
          <a:prstGeom prst="rect">
            <a:avLst/>
          </a:prstGeom>
          <a:gradFill>
            <a:gsLst>
              <a:gs pos="0">
                <a:schemeClr val="bg1">
                  <a:lumMod val="73000"/>
                  <a:lumOff val="27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fehide9" hidden="1"/>
          <p:cNvSpPr txBox="1"/>
          <p:nvPr/>
        </p:nvSpPr>
        <p:spPr>
          <a:xfrm>
            <a:off x="6019801" y="2603588"/>
            <a:ext cx="5802208" cy="270843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50000"/>
              </a:lnSpc>
            </a:pPr>
            <a:r>
              <a:rPr lang="en-US" sz="2400" b="1" spc="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01</a:t>
            </a:r>
            <a:r>
              <a:rPr lang="en-US" sz="1600" spc="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. </a:t>
            </a:r>
            <a:r>
              <a:rPr lang="en-US" sz="1600" spc="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rPr>
              <a:t>AVIATION EDUCATION/TRAINING IN CYPRUS</a:t>
            </a:r>
          </a:p>
          <a:p>
            <a:pPr>
              <a:lnSpc>
                <a:spcPct val="250000"/>
              </a:lnSpc>
            </a:pPr>
            <a:r>
              <a:rPr lang="en-US" sz="2400" b="1" spc="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02</a:t>
            </a:r>
            <a:r>
              <a:rPr lang="en-US" sz="1600" spc="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. </a:t>
            </a:r>
            <a:r>
              <a:rPr lang="en-US" sz="1600" spc="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rPr>
              <a:t>KRATIS EXPERIENCE</a:t>
            </a:r>
          </a:p>
          <a:p>
            <a:pPr>
              <a:lnSpc>
                <a:spcPct val="250000"/>
              </a:lnSpc>
            </a:pPr>
            <a:r>
              <a:rPr lang="en-US" sz="2400" b="1" spc="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03</a:t>
            </a:r>
            <a:r>
              <a:rPr lang="en-US" sz="1600" spc="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. </a:t>
            </a:r>
            <a:r>
              <a:rPr lang="en-US" sz="1600" spc="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rPr>
              <a:t>BRIEF SWOT ANALYSIS</a:t>
            </a:r>
            <a:endParaRPr lang="fr-CA" sz="1600" spc="100" dirty="0">
              <a:solidFill>
                <a:schemeClr val="tx1">
                  <a:lumMod val="65000"/>
                  <a:lumOff val="35000"/>
                </a:schemeClr>
              </a:solidFill>
              <a:latin typeface="Montserrat Light" charset="0"/>
              <a:ea typeface="Montserrat Light" charset="0"/>
              <a:cs typeface="Montserrat Light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018955" y="2603588"/>
            <a:ext cx="5803900" cy="2705100"/>
            <a:chOff x="317500" y="317500"/>
            <a:chExt cx="5803900" cy="2705100"/>
          </a:xfrm>
        </p:grpSpPr>
        <p:pic>
          <p:nvPicPr>
            <p:cNvPr id="3" name="PFE element 9"/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5803900" cy="2705100"/>
            </a:xfrm>
            <a:prstGeom prst="rect">
              <a:avLst/>
            </a:prstGeom>
          </p:spPr>
        </p:pic>
        <p:sp>
          <p:nvSpPr>
            <p:cNvPr id="4" name="Shape_4"/>
            <p:cNvSpPr/>
            <p:nvPr/>
          </p:nvSpPr>
          <p:spPr>
            <a:xfrm>
              <a:off x="317500" y="317500"/>
              <a:ext cx="5803900" cy="27051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Freeform 6"/>
          <p:cNvSpPr>
            <a:spLocks/>
          </p:cNvSpPr>
          <p:nvPr/>
        </p:nvSpPr>
        <p:spPr bwMode="auto">
          <a:xfrm rot="5400000">
            <a:off x="7235190" y="1171701"/>
            <a:ext cx="45719" cy="2120901"/>
          </a:xfrm>
          <a:custGeom>
            <a:avLst/>
            <a:gdLst>
              <a:gd name="T0" fmla="*/ 22 w 71"/>
              <a:gd name="T1" fmla="*/ 859 h 859"/>
              <a:gd name="T2" fmla="*/ 0 w 71"/>
              <a:gd name="T3" fmla="*/ 836 h 859"/>
              <a:gd name="T4" fmla="*/ 0 w 71"/>
              <a:gd name="T5" fmla="*/ 23 h 859"/>
              <a:gd name="T6" fmla="*/ 22 w 71"/>
              <a:gd name="T7" fmla="*/ 0 h 859"/>
              <a:gd name="T8" fmla="*/ 48 w 71"/>
              <a:gd name="T9" fmla="*/ 0 h 859"/>
              <a:gd name="T10" fmla="*/ 71 w 71"/>
              <a:gd name="T11" fmla="*/ 23 h 859"/>
              <a:gd name="T12" fmla="*/ 71 w 71"/>
              <a:gd name="T13" fmla="*/ 836 h 859"/>
              <a:gd name="T14" fmla="*/ 48 w 71"/>
              <a:gd name="T15" fmla="*/ 859 h 859"/>
              <a:gd name="T16" fmla="*/ 22 w 71"/>
              <a:gd name="T17" fmla="*/ 859 h 8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1" h="859">
                <a:moveTo>
                  <a:pt x="22" y="859"/>
                </a:moveTo>
                <a:cubicBezTo>
                  <a:pt x="10" y="859"/>
                  <a:pt x="0" y="849"/>
                  <a:pt x="0" y="836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11"/>
                  <a:pt x="10" y="0"/>
                  <a:pt x="22" y="0"/>
                </a:cubicBezTo>
                <a:cubicBezTo>
                  <a:pt x="48" y="0"/>
                  <a:pt x="48" y="0"/>
                  <a:pt x="48" y="0"/>
                </a:cubicBezTo>
                <a:cubicBezTo>
                  <a:pt x="61" y="0"/>
                  <a:pt x="71" y="11"/>
                  <a:pt x="71" y="23"/>
                </a:cubicBezTo>
                <a:cubicBezTo>
                  <a:pt x="71" y="836"/>
                  <a:pt x="71" y="836"/>
                  <a:pt x="71" y="836"/>
                </a:cubicBezTo>
                <a:cubicBezTo>
                  <a:pt x="71" y="849"/>
                  <a:pt x="61" y="859"/>
                  <a:pt x="48" y="859"/>
                </a:cubicBezTo>
                <a:lnTo>
                  <a:pt x="22" y="85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pic>
        <p:nvPicPr>
          <p:cNvPr id="47" name="Picture Placeholder 46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817" r="13817"/>
          <a:stretch>
            <a:fillRect/>
          </a:stretch>
        </p:blipFill>
        <p:spPr/>
      </p:pic>
      <p:sp>
        <p:nvSpPr>
          <p:cNvPr id="2" name="pfehide12" hidden="1"/>
          <p:cNvSpPr txBox="1"/>
          <p:nvPr/>
        </p:nvSpPr>
        <p:spPr>
          <a:xfrm>
            <a:off x="6019801" y="1285960"/>
            <a:ext cx="3852337" cy="92333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spc="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rPr>
              <a:t>OUTLINE</a:t>
            </a:r>
            <a:endParaRPr lang="en-US" sz="5400" spc="600" dirty="0">
              <a:solidFill>
                <a:schemeClr val="tx1">
                  <a:lumMod val="65000"/>
                  <a:lumOff val="35000"/>
                </a:schemeClr>
              </a:solidFill>
              <a:latin typeface="Montserrat Medium" charset="0"/>
              <a:ea typeface="Montserrat Medium" charset="0"/>
              <a:cs typeface="Montserrat Medium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019801" y="1284075"/>
            <a:ext cx="3848100" cy="927100"/>
            <a:chOff x="317500" y="317500"/>
            <a:chExt cx="3848100" cy="927100"/>
          </a:xfrm>
        </p:grpSpPr>
        <p:pic>
          <p:nvPicPr>
            <p:cNvPr id="6" name="PFE element 12"/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3848100" cy="927100"/>
            </a:xfrm>
            <a:prstGeom prst="rect">
              <a:avLst/>
            </a:prstGeom>
          </p:spPr>
        </p:pic>
        <p:sp>
          <p:nvSpPr>
            <p:cNvPr id="7" name="Shape_5"/>
            <p:cNvSpPr/>
            <p:nvPr/>
          </p:nvSpPr>
          <p:spPr>
            <a:xfrm>
              <a:off x="317500" y="317500"/>
              <a:ext cx="3848100" cy="9271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3263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fehide13" hidden="1"/>
          <p:cNvSpPr txBox="1"/>
          <p:nvPr/>
        </p:nvSpPr>
        <p:spPr>
          <a:xfrm>
            <a:off x="1294390" y="3494552"/>
            <a:ext cx="2234260" cy="1708160"/>
          </a:xfrm>
          <a:prstGeom prst="rect">
            <a:avLst/>
          </a:prstGeom>
          <a:solidFill>
            <a:schemeClr val="accent1"/>
          </a:solidFill>
        </p:spPr>
        <p:txBody>
          <a:bodyPr wrap="square" numCol="1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buFont typeface="Courier New" charset="0"/>
              <a:buChar char="o"/>
            </a:pPr>
            <a:r>
              <a:rPr lang="en-US" sz="1400" spc="100" dirty="0" smtClean="0">
                <a:solidFill>
                  <a:srgbClr val="595959"/>
                </a:solidFill>
                <a:latin typeface="Montserrat Light" charset="0"/>
                <a:ea typeface="Montserrat Light" charset="0"/>
                <a:cs typeface="Montserrat Light" charset="0"/>
              </a:rPr>
              <a:t>IKAROS</a:t>
            </a:r>
          </a:p>
          <a:p>
            <a:pPr marL="285750" indent="-285750">
              <a:lnSpc>
                <a:spcPct val="150000"/>
              </a:lnSpc>
              <a:buFont typeface="Courier New" charset="0"/>
              <a:buChar char="o"/>
            </a:pPr>
            <a:r>
              <a:rPr lang="en-US" sz="1400" spc="100" dirty="0" smtClean="0">
                <a:solidFill>
                  <a:srgbClr val="595959"/>
                </a:solidFill>
                <a:latin typeface="Montserrat Light" charset="0"/>
                <a:ea typeface="Montserrat Light" charset="0"/>
                <a:cs typeface="Montserrat Light" charset="0"/>
              </a:rPr>
              <a:t>AVIATOR</a:t>
            </a:r>
          </a:p>
          <a:p>
            <a:pPr marL="285750" indent="-285750">
              <a:lnSpc>
                <a:spcPct val="150000"/>
              </a:lnSpc>
              <a:buFont typeface="Courier New" charset="0"/>
              <a:buChar char="o"/>
            </a:pPr>
            <a:r>
              <a:rPr lang="en-US" sz="1400" spc="100" dirty="0" smtClean="0">
                <a:solidFill>
                  <a:srgbClr val="595959"/>
                </a:solidFill>
                <a:latin typeface="Montserrat Light" charset="0"/>
                <a:ea typeface="Montserrat Light" charset="0"/>
                <a:cs typeface="Montserrat Light" charset="0"/>
              </a:rPr>
              <a:t>COBALT</a:t>
            </a:r>
            <a:endParaRPr lang="en-US" sz="1400" spc="100" dirty="0">
              <a:solidFill>
                <a:srgbClr val="595959"/>
              </a:solidFill>
              <a:latin typeface="Montserrat Light" charset="0"/>
              <a:ea typeface="Montserrat Light" charset="0"/>
              <a:cs typeface="Montserrat Light" charset="0"/>
            </a:endParaRPr>
          </a:p>
          <a:p>
            <a:pPr marL="285750" indent="-285750">
              <a:lnSpc>
                <a:spcPct val="150000"/>
              </a:lnSpc>
              <a:buFont typeface="Courier New" charset="0"/>
              <a:buChar char="o"/>
            </a:pPr>
            <a:r>
              <a:rPr lang="en-US" sz="1400" spc="100" dirty="0" smtClean="0">
                <a:solidFill>
                  <a:srgbClr val="595959"/>
                </a:solidFill>
                <a:latin typeface="Montserrat Light" charset="0"/>
                <a:ea typeface="Montserrat Light" charset="0"/>
                <a:cs typeface="Montserrat Light" charset="0"/>
              </a:rPr>
              <a:t>CREW ACADEMY</a:t>
            </a:r>
          </a:p>
          <a:p>
            <a:pPr marL="285750" indent="-285750">
              <a:lnSpc>
                <a:spcPct val="150000"/>
              </a:lnSpc>
              <a:buFont typeface="Courier New" charset="0"/>
              <a:buChar char="o"/>
            </a:pPr>
            <a:r>
              <a:rPr lang="en-US" sz="1400" spc="100" dirty="0" smtClean="0">
                <a:solidFill>
                  <a:srgbClr val="595959"/>
                </a:solidFill>
                <a:latin typeface="Montserrat Light" charset="0"/>
                <a:ea typeface="Montserrat Light" charset="0"/>
                <a:cs typeface="Montserrat Light" charset="0"/>
              </a:rPr>
              <a:t>OTHER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293920" y="3491382"/>
            <a:ext cx="2235200" cy="1714500"/>
            <a:chOff x="317500" y="317500"/>
            <a:chExt cx="2235200" cy="1714500"/>
          </a:xfrm>
        </p:grpSpPr>
        <p:pic>
          <p:nvPicPr>
            <p:cNvPr id="2" name="PFE element 13"/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2235200" cy="1714500"/>
            </a:xfrm>
            <a:prstGeom prst="rect">
              <a:avLst/>
            </a:prstGeom>
          </p:spPr>
        </p:pic>
        <p:sp>
          <p:nvSpPr>
            <p:cNvPr id="3" name="Shape_6"/>
            <p:cNvSpPr/>
            <p:nvPr/>
          </p:nvSpPr>
          <p:spPr>
            <a:xfrm>
              <a:off x="317500" y="317500"/>
              <a:ext cx="2235200" cy="1714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1" name="pfehide14" hidden="1"/>
          <p:cNvSpPr txBox="1">
            <a:spLocks/>
          </p:cNvSpPr>
          <p:nvPr/>
        </p:nvSpPr>
        <p:spPr>
          <a:xfrm>
            <a:off x="1294390" y="2832842"/>
            <a:ext cx="2525531" cy="369332"/>
          </a:xfrm>
          <a:prstGeom prst="rect">
            <a:avLst/>
          </a:prstGeom>
          <a:solidFill>
            <a:schemeClr val="accent1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rPr>
              <a:t>PROFESSIONAL</a:t>
            </a:r>
            <a:endParaRPr lang="en-CA" dirty="0">
              <a:solidFill>
                <a:schemeClr val="tx1">
                  <a:lumMod val="65000"/>
                  <a:lumOff val="35000"/>
                </a:schemeClr>
              </a:solidFill>
              <a:latin typeface="Montserrat Medium" charset="0"/>
              <a:ea typeface="Montserrat Medium" charset="0"/>
              <a:cs typeface="Montserrat Medium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293505" y="2832842"/>
            <a:ext cx="2527300" cy="368300"/>
            <a:chOff x="317500" y="317500"/>
            <a:chExt cx="2527300" cy="368300"/>
          </a:xfrm>
        </p:grpSpPr>
        <p:pic>
          <p:nvPicPr>
            <p:cNvPr id="5" name="PFE element 14"/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2527300" cy="368300"/>
            </a:xfrm>
            <a:prstGeom prst="rect">
              <a:avLst/>
            </a:prstGeom>
          </p:spPr>
        </p:pic>
        <p:sp>
          <p:nvSpPr>
            <p:cNvPr id="6" name="Shape_7"/>
            <p:cNvSpPr/>
            <p:nvPr/>
          </p:nvSpPr>
          <p:spPr>
            <a:xfrm>
              <a:off x="317500" y="317500"/>
              <a:ext cx="2527300" cy="3683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4" name="pfehide15" hidden="1"/>
          <p:cNvSpPr txBox="1"/>
          <p:nvPr/>
        </p:nvSpPr>
        <p:spPr>
          <a:xfrm>
            <a:off x="4871373" y="3522143"/>
            <a:ext cx="2865585" cy="523220"/>
          </a:xfrm>
          <a:prstGeom prst="rect">
            <a:avLst/>
          </a:prstGeom>
          <a:solidFill>
            <a:schemeClr val="accent1"/>
          </a:solidFill>
        </p:spPr>
        <p:txBody>
          <a:bodyPr wrap="square" numCol="1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Courier New" charset="0"/>
              <a:buChar char="o"/>
            </a:pPr>
            <a:r>
              <a:rPr lang="en-US" sz="1400" spc="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rPr>
              <a:t>SEVERAL</a:t>
            </a:r>
          </a:p>
          <a:p>
            <a:r>
              <a:rPr lang="en-US" sz="1400" spc="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rPr>
              <a:t>    </a:t>
            </a:r>
            <a:r>
              <a:rPr lang="en-US" sz="1100" spc="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rPr>
              <a:t>(ONLY COLLEGE-LEVEL)</a:t>
            </a:r>
            <a:endParaRPr lang="en-US" sz="1100" spc="100" dirty="0">
              <a:solidFill>
                <a:schemeClr val="tx1">
                  <a:lumMod val="65000"/>
                  <a:lumOff val="35000"/>
                </a:schemeClr>
              </a:solidFill>
              <a:latin typeface="Montserrat Light" charset="0"/>
              <a:ea typeface="Montserrat Light" charset="0"/>
              <a:cs typeface="Montserrat Light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871373" y="3517053"/>
            <a:ext cx="2857500" cy="533400"/>
            <a:chOff x="317500" y="317500"/>
            <a:chExt cx="2857500" cy="533400"/>
          </a:xfrm>
        </p:grpSpPr>
        <p:pic>
          <p:nvPicPr>
            <p:cNvPr id="8" name="PFE element 15"/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2857500" cy="533400"/>
            </a:xfrm>
            <a:prstGeom prst="rect">
              <a:avLst/>
            </a:prstGeom>
          </p:spPr>
        </p:pic>
        <p:sp>
          <p:nvSpPr>
            <p:cNvPr id="9" name="Shape_8"/>
            <p:cNvSpPr/>
            <p:nvPr/>
          </p:nvSpPr>
          <p:spPr>
            <a:xfrm>
              <a:off x="317500" y="317500"/>
              <a:ext cx="2857500" cy="5334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9" name="pfehide16" hidden="1"/>
          <p:cNvSpPr txBox="1">
            <a:spLocks/>
          </p:cNvSpPr>
          <p:nvPr/>
        </p:nvSpPr>
        <p:spPr>
          <a:xfrm>
            <a:off x="4871373" y="2834438"/>
            <a:ext cx="2525531" cy="369332"/>
          </a:xfrm>
          <a:prstGeom prst="rect">
            <a:avLst/>
          </a:prstGeom>
          <a:solidFill>
            <a:schemeClr val="accent1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rPr>
              <a:t>ACADEMIC</a:t>
            </a:r>
            <a:endParaRPr lang="en-CA" sz="1600" dirty="0">
              <a:solidFill>
                <a:schemeClr val="tx1">
                  <a:lumMod val="65000"/>
                  <a:lumOff val="35000"/>
                </a:schemeClr>
              </a:solidFill>
              <a:latin typeface="Montserrat Medium" charset="0"/>
              <a:ea typeface="Montserrat Medium" charset="0"/>
              <a:cs typeface="Montserrat Medium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871373" y="2834438"/>
            <a:ext cx="2514600" cy="368300"/>
            <a:chOff x="317500" y="317500"/>
            <a:chExt cx="2514600" cy="368300"/>
          </a:xfrm>
        </p:grpSpPr>
        <p:pic>
          <p:nvPicPr>
            <p:cNvPr id="11" name="PFE element 16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2514600" cy="368300"/>
            </a:xfrm>
            <a:prstGeom prst="rect">
              <a:avLst/>
            </a:prstGeom>
          </p:spPr>
        </p:pic>
        <p:sp>
          <p:nvSpPr>
            <p:cNvPr id="12" name="Shape_9"/>
            <p:cNvSpPr/>
            <p:nvPr/>
          </p:nvSpPr>
          <p:spPr>
            <a:xfrm>
              <a:off x="317500" y="317500"/>
              <a:ext cx="2514600" cy="3683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2" name="pfehide17" hidden="1"/>
          <p:cNvSpPr txBox="1"/>
          <p:nvPr/>
        </p:nvSpPr>
        <p:spPr>
          <a:xfrm>
            <a:off x="8448759" y="3435335"/>
            <a:ext cx="2720875" cy="702244"/>
          </a:xfrm>
          <a:prstGeom prst="rect">
            <a:avLst/>
          </a:prstGeom>
          <a:solidFill>
            <a:schemeClr val="accent1"/>
          </a:solidFill>
        </p:spPr>
        <p:txBody>
          <a:bodyPr wrap="square" numCol="1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buFont typeface="Courier New" charset="0"/>
              <a:buChar char="o"/>
            </a:pPr>
            <a:r>
              <a:rPr lang="en-US" sz="1400" spc="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rPr>
              <a:t>KRATIS</a:t>
            </a:r>
            <a:endParaRPr lang="en-US" sz="1400" spc="100" dirty="0">
              <a:solidFill>
                <a:schemeClr val="tx1">
                  <a:lumMod val="65000"/>
                  <a:lumOff val="35000"/>
                </a:schemeClr>
              </a:solidFill>
              <a:latin typeface="Montserrat Light" charset="0"/>
              <a:ea typeface="Montserrat Light" charset="0"/>
              <a:cs typeface="Montserrat Light" charset="0"/>
            </a:endParaRPr>
          </a:p>
          <a:p>
            <a:pPr marL="285750" indent="-285750">
              <a:lnSpc>
                <a:spcPct val="150000"/>
              </a:lnSpc>
              <a:buFont typeface="Courier New" charset="0"/>
              <a:buChar char="o"/>
            </a:pPr>
            <a:r>
              <a:rPr lang="en-US" sz="1400" spc="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rPr>
              <a:t>OTHER</a:t>
            </a:r>
            <a:endParaRPr lang="en-US" sz="1400" spc="100" dirty="0">
              <a:solidFill>
                <a:schemeClr val="tx1">
                  <a:lumMod val="65000"/>
                  <a:lumOff val="35000"/>
                </a:schemeClr>
              </a:solidFill>
              <a:latin typeface="Montserrat Light" charset="0"/>
              <a:ea typeface="Montserrat Light" charset="0"/>
              <a:cs typeface="Montserrat Light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448759" y="3430857"/>
            <a:ext cx="2717800" cy="711200"/>
            <a:chOff x="317500" y="317500"/>
            <a:chExt cx="2717800" cy="711200"/>
          </a:xfrm>
        </p:grpSpPr>
        <p:pic>
          <p:nvPicPr>
            <p:cNvPr id="14" name="PFE element 17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2717800" cy="711200"/>
            </a:xfrm>
            <a:prstGeom prst="rect">
              <a:avLst/>
            </a:prstGeom>
          </p:spPr>
        </p:pic>
        <p:sp>
          <p:nvSpPr>
            <p:cNvPr id="15" name="Shape_10"/>
            <p:cNvSpPr/>
            <p:nvPr/>
          </p:nvSpPr>
          <p:spPr>
            <a:xfrm>
              <a:off x="317500" y="317500"/>
              <a:ext cx="2717800" cy="7112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7" name="pfehide18" hidden="1"/>
          <p:cNvSpPr txBox="1">
            <a:spLocks/>
          </p:cNvSpPr>
          <p:nvPr/>
        </p:nvSpPr>
        <p:spPr>
          <a:xfrm>
            <a:off x="8448759" y="2834438"/>
            <a:ext cx="2525531" cy="369332"/>
          </a:xfrm>
          <a:prstGeom prst="rect">
            <a:avLst/>
          </a:prstGeom>
          <a:solidFill>
            <a:schemeClr val="accent1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rPr>
              <a:t>SPECIALISED</a:t>
            </a:r>
            <a:endParaRPr lang="en-CA" dirty="0">
              <a:solidFill>
                <a:schemeClr val="tx1">
                  <a:lumMod val="65000"/>
                  <a:lumOff val="35000"/>
                </a:schemeClr>
              </a:solidFill>
              <a:latin typeface="Montserrat Medium" charset="0"/>
              <a:ea typeface="Montserrat Medium" charset="0"/>
              <a:cs typeface="Montserrat Medium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8447874" y="2834438"/>
            <a:ext cx="2527300" cy="368300"/>
            <a:chOff x="317500" y="317500"/>
            <a:chExt cx="2527300" cy="368300"/>
          </a:xfrm>
        </p:grpSpPr>
        <p:pic>
          <p:nvPicPr>
            <p:cNvPr id="17" name="PFE element 18"/>
            <p:cNvPicPr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2527300" cy="368300"/>
            </a:xfrm>
            <a:prstGeom prst="rect">
              <a:avLst/>
            </a:prstGeom>
          </p:spPr>
        </p:pic>
        <p:sp>
          <p:nvSpPr>
            <p:cNvPr id="18" name="Shape_11"/>
            <p:cNvSpPr/>
            <p:nvPr/>
          </p:nvSpPr>
          <p:spPr>
            <a:xfrm>
              <a:off x="317500" y="317500"/>
              <a:ext cx="2527300" cy="3683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8" name="pfehide19" hidden="1"/>
          <p:cNvSpPr txBox="1">
            <a:spLocks/>
          </p:cNvSpPr>
          <p:nvPr/>
        </p:nvSpPr>
        <p:spPr>
          <a:xfrm>
            <a:off x="882621" y="1034756"/>
            <a:ext cx="8826459" cy="584775"/>
          </a:xfrm>
          <a:prstGeom prst="rect">
            <a:avLst/>
          </a:prstGeom>
          <a:solidFill>
            <a:schemeClr val="accent1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rPr>
              <a:t>TYPES OF TRAINING/EDUCATION </a:t>
            </a:r>
            <a:endParaRPr lang="fr-CA" sz="3200" dirty="0">
              <a:solidFill>
                <a:schemeClr val="tx1">
                  <a:lumMod val="65000"/>
                  <a:lumOff val="35000"/>
                </a:schemeClr>
              </a:solidFill>
              <a:latin typeface="Montserrat Medium" charset="0"/>
              <a:ea typeface="Montserrat Medium" charset="0"/>
              <a:cs typeface="Montserrat Medium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882600" y="1028694"/>
            <a:ext cx="8826500" cy="596900"/>
            <a:chOff x="317500" y="317500"/>
            <a:chExt cx="8826500" cy="596900"/>
          </a:xfrm>
        </p:grpSpPr>
        <p:pic>
          <p:nvPicPr>
            <p:cNvPr id="20" name="PFE element 19"/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8826500" cy="596900"/>
            </a:xfrm>
            <a:prstGeom prst="rect">
              <a:avLst/>
            </a:prstGeom>
          </p:spPr>
        </p:pic>
        <p:sp>
          <p:nvSpPr>
            <p:cNvPr id="21" name="Shape_12"/>
            <p:cNvSpPr/>
            <p:nvPr/>
          </p:nvSpPr>
          <p:spPr>
            <a:xfrm>
              <a:off x="317500" y="317500"/>
              <a:ext cx="8826500" cy="5969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Freeform 6"/>
          <p:cNvSpPr>
            <a:spLocks/>
          </p:cNvSpPr>
          <p:nvPr/>
        </p:nvSpPr>
        <p:spPr bwMode="auto">
          <a:xfrm rot="5400000">
            <a:off x="2236656" y="485767"/>
            <a:ext cx="45719" cy="2538267"/>
          </a:xfrm>
          <a:custGeom>
            <a:avLst/>
            <a:gdLst>
              <a:gd name="T0" fmla="*/ 22 w 71"/>
              <a:gd name="T1" fmla="*/ 859 h 859"/>
              <a:gd name="T2" fmla="*/ 0 w 71"/>
              <a:gd name="T3" fmla="*/ 836 h 859"/>
              <a:gd name="T4" fmla="*/ 0 w 71"/>
              <a:gd name="T5" fmla="*/ 23 h 859"/>
              <a:gd name="T6" fmla="*/ 22 w 71"/>
              <a:gd name="T7" fmla="*/ 0 h 859"/>
              <a:gd name="T8" fmla="*/ 48 w 71"/>
              <a:gd name="T9" fmla="*/ 0 h 859"/>
              <a:gd name="T10" fmla="*/ 71 w 71"/>
              <a:gd name="T11" fmla="*/ 23 h 859"/>
              <a:gd name="T12" fmla="*/ 71 w 71"/>
              <a:gd name="T13" fmla="*/ 836 h 859"/>
              <a:gd name="T14" fmla="*/ 48 w 71"/>
              <a:gd name="T15" fmla="*/ 859 h 859"/>
              <a:gd name="T16" fmla="*/ 22 w 71"/>
              <a:gd name="T17" fmla="*/ 859 h 8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1" h="859">
                <a:moveTo>
                  <a:pt x="22" y="859"/>
                </a:moveTo>
                <a:cubicBezTo>
                  <a:pt x="10" y="859"/>
                  <a:pt x="0" y="849"/>
                  <a:pt x="0" y="836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11"/>
                  <a:pt x="10" y="0"/>
                  <a:pt x="22" y="0"/>
                </a:cubicBezTo>
                <a:cubicBezTo>
                  <a:pt x="48" y="0"/>
                  <a:pt x="48" y="0"/>
                  <a:pt x="48" y="0"/>
                </a:cubicBezTo>
                <a:cubicBezTo>
                  <a:pt x="61" y="0"/>
                  <a:pt x="71" y="11"/>
                  <a:pt x="71" y="23"/>
                </a:cubicBezTo>
                <a:cubicBezTo>
                  <a:pt x="71" y="836"/>
                  <a:pt x="71" y="836"/>
                  <a:pt x="71" y="836"/>
                </a:cubicBezTo>
                <a:cubicBezTo>
                  <a:pt x="71" y="849"/>
                  <a:pt x="61" y="859"/>
                  <a:pt x="48" y="859"/>
                </a:cubicBezTo>
                <a:lnTo>
                  <a:pt x="22" y="85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34" name="Freeform 6"/>
          <p:cNvSpPr>
            <a:spLocks/>
          </p:cNvSpPr>
          <p:nvPr/>
        </p:nvSpPr>
        <p:spPr bwMode="auto">
          <a:xfrm rot="5400000">
            <a:off x="2548155" y="2866645"/>
            <a:ext cx="18000" cy="900000"/>
          </a:xfrm>
          <a:custGeom>
            <a:avLst/>
            <a:gdLst>
              <a:gd name="T0" fmla="*/ 22 w 71"/>
              <a:gd name="T1" fmla="*/ 859 h 859"/>
              <a:gd name="T2" fmla="*/ 0 w 71"/>
              <a:gd name="T3" fmla="*/ 836 h 859"/>
              <a:gd name="T4" fmla="*/ 0 w 71"/>
              <a:gd name="T5" fmla="*/ 23 h 859"/>
              <a:gd name="T6" fmla="*/ 22 w 71"/>
              <a:gd name="T7" fmla="*/ 0 h 859"/>
              <a:gd name="T8" fmla="*/ 48 w 71"/>
              <a:gd name="T9" fmla="*/ 0 h 859"/>
              <a:gd name="T10" fmla="*/ 71 w 71"/>
              <a:gd name="T11" fmla="*/ 23 h 859"/>
              <a:gd name="T12" fmla="*/ 71 w 71"/>
              <a:gd name="T13" fmla="*/ 836 h 859"/>
              <a:gd name="T14" fmla="*/ 48 w 71"/>
              <a:gd name="T15" fmla="*/ 859 h 859"/>
              <a:gd name="T16" fmla="*/ 22 w 71"/>
              <a:gd name="T17" fmla="*/ 859 h 8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1" h="859">
                <a:moveTo>
                  <a:pt x="22" y="859"/>
                </a:moveTo>
                <a:cubicBezTo>
                  <a:pt x="10" y="859"/>
                  <a:pt x="0" y="849"/>
                  <a:pt x="0" y="836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11"/>
                  <a:pt x="10" y="0"/>
                  <a:pt x="22" y="0"/>
                </a:cubicBezTo>
                <a:cubicBezTo>
                  <a:pt x="48" y="0"/>
                  <a:pt x="48" y="0"/>
                  <a:pt x="48" y="0"/>
                </a:cubicBezTo>
                <a:cubicBezTo>
                  <a:pt x="61" y="0"/>
                  <a:pt x="71" y="11"/>
                  <a:pt x="71" y="23"/>
                </a:cubicBezTo>
                <a:cubicBezTo>
                  <a:pt x="71" y="836"/>
                  <a:pt x="71" y="836"/>
                  <a:pt x="71" y="836"/>
                </a:cubicBezTo>
                <a:cubicBezTo>
                  <a:pt x="71" y="849"/>
                  <a:pt x="61" y="859"/>
                  <a:pt x="48" y="859"/>
                </a:cubicBezTo>
                <a:lnTo>
                  <a:pt x="22" y="85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35" name="Freeform 6"/>
          <p:cNvSpPr>
            <a:spLocks/>
          </p:cNvSpPr>
          <p:nvPr/>
        </p:nvSpPr>
        <p:spPr bwMode="auto">
          <a:xfrm rot="5400000">
            <a:off x="6123557" y="2848645"/>
            <a:ext cx="18000" cy="900000"/>
          </a:xfrm>
          <a:custGeom>
            <a:avLst/>
            <a:gdLst>
              <a:gd name="T0" fmla="*/ 22 w 71"/>
              <a:gd name="T1" fmla="*/ 859 h 859"/>
              <a:gd name="T2" fmla="*/ 0 w 71"/>
              <a:gd name="T3" fmla="*/ 836 h 859"/>
              <a:gd name="T4" fmla="*/ 0 w 71"/>
              <a:gd name="T5" fmla="*/ 23 h 859"/>
              <a:gd name="T6" fmla="*/ 22 w 71"/>
              <a:gd name="T7" fmla="*/ 0 h 859"/>
              <a:gd name="T8" fmla="*/ 48 w 71"/>
              <a:gd name="T9" fmla="*/ 0 h 859"/>
              <a:gd name="T10" fmla="*/ 71 w 71"/>
              <a:gd name="T11" fmla="*/ 23 h 859"/>
              <a:gd name="T12" fmla="*/ 71 w 71"/>
              <a:gd name="T13" fmla="*/ 836 h 859"/>
              <a:gd name="T14" fmla="*/ 48 w 71"/>
              <a:gd name="T15" fmla="*/ 859 h 859"/>
              <a:gd name="T16" fmla="*/ 22 w 71"/>
              <a:gd name="T17" fmla="*/ 859 h 8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1" h="859">
                <a:moveTo>
                  <a:pt x="22" y="859"/>
                </a:moveTo>
                <a:cubicBezTo>
                  <a:pt x="10" y="859"/>
                  <a:pt x="0" y="849"/>
                  <a:pt x="0" y="836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11"/>
                  <a:pt x="10" y="0"/>
                  <a:pt x="22" y="0"/>
                </a:cubicBezTo>
                <a:cubicBezTo>
                  <a:pt x="48" y="0"/>
                  <a:pt x="48" y="0"/>
                  <a:pt x="48" y="0"/>
                </a:cubicBezTo>
                <a:cubicBezTo>
                  <a:pt x="61" y="0"/>
                  <a:pt x="71" y="11"/>
                  <a:pt x="71" y="23"/>
                </a:cubicBezTo>
                <a:cubicBezTo>
                  <a:pt x="71" y="836"/>
                  <a:pt x="71" y="836"/>
                  <a:pt x="71" y="836"/>
                </a:cubicBezTo>
                <a:cubicBezTo>
                  <a:pt x="71" y="849"/>
                  <a:pt x="61" y="859"/>
                  <a:pt x="48" y="859"/>
                </a:cubicBezTo>
                <a:lnTo>
                  <a:pt x="22" y="85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36" name="Freeform 6"/>
          <p:cNvSpPr>
            <a:spLocks/>
          </p:cNvSpPr>
          <p:nvPr/>
        </p:nvSpPr>
        <p:spPr bwMode="auto">
          <a:xfrm rot="5400000">
            <a:off x="9698959" y="2830645"/>
            <a:ext cx="18000" cy="900000"/>
          </a:xfrm>
          <a:custGeom>
            <a:avLst/>
            <a:gdLst>
              <a:gd name="T0" fmla="*/ 22 w 71"/>
              <a:gd name="T1" fmla="*/ 859 h 859"/>
              <a:gd name="T2" fmla="*/ 0 w 71"/>
              <a:gd name="T3" fmla="*/ 836 h 859"/>
              <a:gd name="T4" fmla="*/ 0 w 71"/>
              <a:gd name="T5" fmla="*/ 23 h 859"/>
              <a:gd name="T6" fmla="*/ 22 w 71"/>
              <a:gd name="T7" fmla="*/ 0 h 859"/>
              <a:gd name="T8" fmla="*/ 48 w 71"/>
              <a:gd name="T9" fmla="*/ 0 h 859"/>
              <a:gd name="T10" fmla="*/ 71 w 71"/>
              <a:gd name="T11" fmla="*/ 23 h 859"/>
              <a:gd name="T12" fmla="*/ 71 w 71"/>
              <a:gd name="T13" fmla="*/ 836 h 859"/>
              <a:gd name="T14" fmla="*/ 48 w 71"/>
              <a:gd name="T15" fmla="*/ 859 h 859"/>
              <a:gd name="T16" fmla="*/ 22 w 71"/>
              <a:gd name="T17" fmla="*/ 859 h 8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1" h="859">
                <a:moveTo>
                  <a:pt x="22" y="859"/>
                </a:moveTo>
                <a:cubicBezTo>
                  <a:pt x="10" y="859"/>
                  <a:pt x="0" y="849"/>
                  <a:pt x="0" y="836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11"/>
                  <a:pt x="10" y="0"/>
                  <a:pt x="22" y="0"/>
                </a:cubicBezTo>
                <a:cubicBezTo>
                  <a:pt x="48" y="0"/>
                  <a:pt x="48" y="0"/>
                  <a:pt x="48" y="0"/>
                </a:cubicBezTo>
                <a:cubicBezTo>
                  <a:pt x="61" y="0"/>
                  <a:pt x="71" y="11"/>
                  <a:pt x="71" y="23"/>
                </a:cubicBezTo>
                <a:cubicBezTo>
                  <a:pt x="71" y="836"/>
                  <a:pt x="71" y="836"/>
                  <a:pt x="71" y="836"/>
                </a:cubicBezTo>
                <a:cubicBezTo>
                  <a:pt x="71" y="849"/>
                  <a:pt x="61" y="859"/>
                  <a:pt x="48" y="859"/>
                </a:cubicBezTo>
                <a:lnTo>
                  <a:pt x="22" y="85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82422796"/>
      </p:ext>
    </p:extLst>
  </p:cSld>
  <p:clrMapOvr>
    <a:masterClrMapping/>
  </p:clrMapOvr>
  <p:transition xmlns:p14="http://schemas.microsoft.com/office/powerpoint/2010/main" spd="slow">
    <p:randomBa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61" grpId="0" animBg="1"/>
      <p:bldP spid="64" grpId="0" animBg="1"/>
      <p:bldP spid="69" grpId="0" animBg="1"/>
      <p:bldP spid="72" grpId="0" animBg="1"/>
      <p:bldP spid="77" grpId="0" animBg="1"/>
      <p:bldP spid="78" grpId="0" animBg="1"/>
      <p:bldP spid="30" grpId="0" animBg="1"/>
      <p:bldP spid="34" grpId="0" animBg="1"/>
      <p:bldP spid="35" grpId="0" animBg="1"/>
      <p:bldP spid="3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 rot="5400000">
            <a:off x="5064347" y="-269652"/>
            <a:ext cx="2063306" cy="12192000"/>
          </a:xfrm>
          <a:prstGeom prst="rect">
            <a:avLst/>
          </a:prstGeom>
          <a:gradFill>
            <a:gsLst>
              <a:gs pos="0">
                <a:schemeClr val="bg1">
                  <a:lumMod val="73000"/>
                  <a:lumOff val="27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-5400000">
            <a:off x="4801392" y="-4845527"/>
            <a:ext cx="2589215" cy="12192000"/>
          </a:xfrm>
          <a:prstGeom prst="rect">
            <a:avLst/>
          </a:prstGeom>
          <a:gradFill>
            <a:gsLst>
              <a:gs pos="0">
                <a:schemeClr val="bg1">
                  <a:lumMod val="73000"/>
                  <a:lumOff val="27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pfehide26" hidden="1"/>
          <p:cNvSpPr txBox="1"/>
          <p:nvPr/>
        </p:nvSpPr>
        <p:spPr>
          <a:xfrm>
            <a:off x="1383826" y="4056031"/>
            <a:ext cx="3875724" cy="1384995"/>
          </a:xfrm>
          <a:prstGeom prst="rect">
            <a:avLst/>
          </a:prstGeom>
          <a:solidFill>
            <a:schemeClr val="accent1"/>
          </a:solidFill>
        </p:spPr>
        <p:txBody>
          <a:bodyPr wrap="square" numCol="1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GB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rPr>
              <a:t>A</a:t>
            </a:r>
            <a:r>
              <a:rPr lang="en-GB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 European 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Union (EASA</a:t>
            </a:r>
            <a:r>
              <a:rPr lang="en-GB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) Approved 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Part 147 </a:t>
            </a:r>
            <a:r>
              <a:rPr lang="en-GB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rPr>
              <a:t>Training Organisation</a:t>
            </a:r>
            <a:r>
              <a:rPr lang="en-GB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.</a:t>
            </a:r>
          </a:p>
          <a:p>
            <a:pPr lvl="0" algn="ctr"/>
            <a:endParaRPr lang="en-GB" sz="1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  <a:p>
            <a:pPr algn="ctr"/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rPr>
              <a:t>Close collaboration with </a:t>
            </a:r>
            <a:endParaRPr lang="en-GB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Montserrat Light" charset="0"/>
              <a:ea typeface="Montserrat Light" charset="0"/>
              <a:cs typeface="Montserrat Light" charset="0"/>
            </a:endParaRPr>
          </a:p>
          <a:p>
            <a:pPr algn="ctr"/>
            <a:r>
              <a:rPr lang="en-GB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rPr>
              <a:t>Trinity </a:t>
            </a:r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rPr>
              <a:t>College </a:t>
            </a:r>
            <a:r>
              <a:rPr lang="mr-I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rPr>
              <a:t>–</a:t>
            </a:r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rPr>
              <a:t> University of </a:t>
            </a:r>
            <a:r>
              <a:rPr lang="en-GB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rPr>
              <a:t>Dublin</a:t>
            </a:r>
          </a:p>
          <a:p>
            <a:pPr algn="ctr"/>
            <a:r>
              <a:rPr lang="en-GB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rPr>
              <a:t> 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rPr>
              <a:t>in Research </a:t>
            </a:r>
            <a:r>
              <a:rPr lang="en-GB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rPr>
              <a:t>Projects</a:t>
            </a:r>
            <a:endParaRPr lang="en-GB" sz="1400" dirty="0">
              <a:solidFill>
                <a:schemeClr val="tx1">
                  <a:lumMod val="75000"/>
                  <a:lumOff val="25000"/>
                </a:schemeClr>
              </a:solidFill>
              <a:latin typeface="Montserrat Light" charset="0"/>
              <a:ea typeface="Montserrat Light" charset="0"/>
              <a:cs typeface="Montserrat Light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383826" y="4056031"/>
            <a:ext cx="3873500" cy="1384300"/>
            <a:chOff x="317500" y="317500"/>
            <a:chExt cx="3873500" cy="1384300"/>
          </a:xfrm>
        </p:grpSpPr>
        <p:pic>
          <p:nvPicPr>
            <p:cNvPr id="2" name="PFE element 26"/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3873500" cy="1384300"/>
            </a:xfrm>
            <a:prstGeom prst="rect">
              <a:avLst/>
            </a:prstGeom>
          </p:spPr>
        </p:pic>
        <p:sp>
          <p:nvSpPr>
            <p:cNvPr id="3" name="Shape_13"/>
            <p:cNvSpPr/>
            <p:nvPr/>
          </p:nvSpPr>
          <p:spPr>
            <a:xfrm>
              <a:off x="317500" y="317500"/>
              <a:ext cx="3873500" cy="13843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pfehide27" hidden="1"/>
          <p:cNvSpPr txBox="1">
            <a:spLocks/>
          </p:cNvSpPr>
          <p:nvPr/>
        </p:nvSpPr>
        <p:spPr>
          <a:xfrm>
            <a:off x="1342521" y="2464377"/>
            <a:ext cx="3958337" cy="646331"/>
          </a:xfrm>
          <a:prstGeom prst="rect">
            <a:avLst/>
          </a:prstGeom>
          <a:solidFill>
            <a:schemeClr val="accent1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accent2"/>
                </a:solidFill>
                <a:latin typeface="Montserrat Light" charset="0"/>
                <a:ea typeface="Montserrat Light" charset="0"/>
                <a:cs typeface="Montserrat Light" charset="0"/>
              </a:rPr>
              <a:t>The company was </a:t>
            </a:r>
          </a:p>
          <a:p>
            <a:pPr algn="ctr"/>
            <a:r>
              <a:rPr lang="en-US" dirty="0" smtClean="0">
                <a:solidFill>
                  <a:schemeClr val="accent2"/>
                </a:solidFill>
                <a:latin typeface="Montserrat Light" charset="0"/>
                <a:ea typeface="Montserrat Light" charset="0"/>
                <a:cs typeface="Montserrat Light" charset="0"/>
              </a:rPr>
              <a:t>established in 2005</a:t>
            </a:r>
            <a:endParaRPr lang="en-US" dirty="0">
              <a:solidFill>
                <a:schemeClr val="accent2"/>
              </a:solidFill>
              <a:latin typeface="Montserrat Light" charset="0"/>
              <a:ea typeface="Montserrat Light" charset="0"/>
              <a:cs typeface="Montserrat Light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342521" y="2463693"/>
            <a:ext cx="3949700" cy="647700"/>
            <a:chOff x="317500" y="317500"/>
            <a:chExt cx="3949700" cy="647700"/>
          </a:xfrm>
        </p:grpSpPr>
        <p:pic>
          <p:nvPicPr>
            <p:cNvPr id="5" name="PFE element 27"/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3949700" cy="647700"/>
            </a:xfrm>
            <a:prstGeom prst="rect">
              <a:avLst/>
            </a:prstGeom>
          </p:spPr>
        </p:pic>
        <p:sp>
          <p:nvSpPr>
            <p:cNvPr id="6" name="Shape_14"/>
            <p:cNvSpPr/>
            <p:nvPr/>
          </p:nvSpPr>
          <p:spPr>
            <a:xfrm>
              <a:off x="317500" y="317500"/>
              <a:ext cx="3949700" cy="6477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Freeform 6"/>
          <p:cNvSpPr>
            <a:spLocks/>
          </p:cNvSpPr>
          <p:nvPr/>
        </p:nvSpPr>
        <p:spPr bwMode="auto">
          <a:xfrm rot="5400000" flipH="1">
            <a:off x="3298829" y="3173938"/>
            <a:ext cx="45719" cy="551579"/>
          </a:xfrm>
          <a:custGeom>
            <a:avLst/>
            <a:gdLst>
              <a:gd name="T0" fmla="*/ 22 w 71"/>
              <a:gd name="T1" fmla="*/ 859 h 859"/>
              <a:gd name="T2" fmla="*/ 0 w 71"/>
              <a:gd name="T3" fmla="*/ 836 h 859"/>
              <a:gd name="T4" fmla="*/ 0 w 71"/>
              <a:gd name="T5" fmla="*/ 23 h 859"/>
              <a:gd name="T6" fmla="*/ 22 w 71"/>
              <a:gd name="T7" fmla="*/ 0 h 859"/>
              <a:gd name="T8" fmla="*/ 48 w 71"/>
              <a:gd name="T9" fmla="*/ 0 h 859"/>
              <a:gd name="T10" fmla="*/ 71 w 71"/>
              <a:gd name="T11" fmla="*/ 23 h 859"/>
              <a:gd name="T12" fmla="*/ 71 w 71"/>
              <a:gd name="T13" fmla="*/ 836 h 859"/>
              <a:gd name="T14" fmla="*/ 48 w 71"/>
              <a:gd name="T15" fmla="*/ 859 h 859"/>
              <a:gd name="T16" fmla="*/ 22 w 71"/>
              <a:gd name="T17" fmla="*/ 859 h 8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1" h="859">
                <a:moveTo>
                  <a:pt x="22" y="859"/>
                </a:moveTo>
                <a:cubicBezTo>
                  <a:pt x="10" y="859"/>
                  <a:pt x="0" y="849"/>
                  <a:pt x="0" y="836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11"/>
                  <a:pt x="10" y="0"/>
                  <a:pt x="22" y="0"/>
                </a:cubicBezTo>
                <a:cubicBezTo>
                  <a:pt x="48" y="0"/>
                  <a:pt x="48" y="0"/>
                  <a:pt x="48" y="0"/>
                </a:cubicBezTo>
                <a:cubicBezTo>
                  <a:pt x="61" y="0"/>
                  <a:pt x="71" y="11"/>
                  <a:pt x="71" y="23"/>
                </a:cubicBezTo>
                <a:cubicBezTo>
                  <a:pt x="71" y="836"/>
                  <a:pt x="71" y="836"/>
                  <a:pt x="71" y="836"/>
                </a:cubicBezTo>
                <a:cubicBezTo>
                  <a:pt x="71" y="849"/>
                  <a:pt x="61" y="859"/>
                  <a:pt x="48" y="859"/>
                </a:cubicBezTo>
                <a:lnTo>
                  <a:pt x="22" y="85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33" name="pfehide29" hidden="1"/>
          <p:cNvSpPr txBox="1"/>
          <p:nvPr/>
        </p:nvSpPr>
        <p:spPr>
          <a:xfrm>
            <a:off x="868298" y="1290311"/>
            <a:ext cx="5022529" cy="707886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spc="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rPr>
              <a:t>ABOUT KRATIS</a:t>
            </a:r>
            <a:endParaRPr lang="en-US" sz="4000" spc="600" dirty="0">
              <a:solidFill>
                <a:schemeClr val="tx1">
                  <a:lumMod val="65000"/>
                  <a:lumOff val="35000"/>
                </a:schemeClr>
              </a:solidFill>
              <a:latin typeface="Montserrat Medium" charset="0"/>
              <a:ea typeface="Montserrat Medium" charset="0"/>
              <a:cs typeface="Montserrat Medium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868298" y="1290311"/>
            <a:ext cx="5029200" cy="698500"/>
            <a:chOff x="317500" y="317500"/>
            <a:chExt cx="5029200" cy="698500"/>
          </a:xfrm>
        </p:grpSpPr>
        <p:pic>
          <p:nvPicPr>
            <p:cNvPr id="8" name="PFE element 29"/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5029200" cy="698500"/>
            </a:xfrm>
            <a:prstGeom prst="rect">
              <a:avLst/>
            </a:prstGeom>
          </p:spPr>
        </p:pic>
        <p:sp>
          <p:nvSpPr>
            <p:cNvPr id="9" name="Shape_15"/>
            <p:cNvSpPr/>
            <p:nvPr/>
          </p:nvSpPr>
          <p:spPr>
            <a:xfrm>
              <a:off x="317500" y="317500"/>
              <a:ext cx="5029200" cy="698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Placeholder 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242" r="24242"/>
          <a:stretch>
            <a:fillRect/>
          </a:stretch>
        </p:blipFill>
        <p:spPr>
          <a:xfrm>
            <a:off x="7007860" y="632868"/>
            <a:ext cx="4318000" cy="5588000"/>
          </a:xfrm>
          <a:custGeom>
            <a:avLst/>
            <a:gdLst>
              <a:gd name="connsiteX0" fmla="*/ 82552 w 4318000"/>
              <a:gd name="connsiteY0" fmla="*/ 1803400 h 5588000"/>
              <a:gd name="connsiteX1" fmla="*/ 412748 w 4318000"/>
              <a:gd name="connsiteY1" fmla="*/ 1803400 h 5588000"/>
              <a:gd name="connsiteX2" fmla="*/ 495300 w 4318000"/>
              <a:gd name="connsiteY2" fmla="*/ 1885952 h 5588000"/>
              <a:gd name="connsiteX3" fmla="*/ 495300 w 4318000"/>
              <a:gd name="connsiteY3" fmla="*/ 4083048 h 5588000"/>
              <a:gd name="connsiteX4" fmla="*/ 412748 w 4318000"/>
              <a:gd name="connsiteY4" fmla="*/ 4165600 h 5588000"/>
              <a:gd name="connsiteX5" fmla="*/ 82552 w 4318000"/>
              <a:gd name="connsiteY5" fmla="*/ 4165600 h 5588000"/>
              <a:gd name="connsiteX6" fmla="*/ 0 w 4318000"/>
              <a:gd name="connsiteY6" fmla="*/ 4083048 h 5588000"/>
              <a:gd name="connsiteX7" fmla="*/ 0 w 4318000"/>
              <a:gd name="connsiteY7" fmla="*/ 1885952 h 5588000"/>
              <a:gd name="connsiteX8" fmla="*/ 82552 w 4318000"/>
              <a:gd name="connsiteY8" fmla="*/ 1803400 h 5588000"/>
              <a:gd name="connsiteX9" fmla="*/ 3905252 w 4318000"/>
              <a:gd name="connsiteY9" fmla="*/ 1536700 h 5588000"/>
              <a:gd name="connsiteX10" fmla="*/ 4235447 w 4318000"/>
              <a:gd name="connsiteY10" fmla="*/ 1536700 h 5588000"/>
              <a:gd name="connsiteX11" fmla="*/ 4318000 w 4318000"/>
              <a:gd name="connsiteY11" fmla="*/ 1619252 h 5588000"/>
              <a:gd name="connsiteX12" fmla="*/ 4318000 w 4318000"/>
              <a:gd name="connsiteY12" fmla="*/ 3219448 h 5588000"/>
              <a:gd name="connsiteX13" fmla="*/ 4235447 w 4318000"/>
              <a:gd name="connsiteY13" fmla="*/ 3302000 h 5588000"/>
              <a:gd name="connsiteX14" fmla="*/ 3905252 w 4318000"/>
              <a:gd name="connsiteY14" fmla="*/ 3302000 h 5588000"/>
              <a:gd name="connsiteX15" fmla="*/ 3822699 w 4318000"/>
              <a:gd name="connsiteY15" fmla="*/ 3219448 h 5588000"/>
              <a:gd name="connsiteX16" fmla="*/ 3822699 w 4318000"/>
              <a:gd name="connsiteY16" fmla="*/ 1619252 h 5588000"/>
              <a:gd name="connsiteX17" fmla="*/ 3905252 w 4318000"/>
              <a:gd name="connsiteY17" fmla="*/ 1536700 h 5588000"/>
              <a:gd name="connsiteX18" fmla="*/ 2813052 w 4318000"/>
              <a:gd name="connsiteY18" fmla="*/ 1447800 h 5588000"/>
              <a:gd name="connsiteX19" fmla="*/ 3143248 w 4318000"/>
              <a:gd name="connsiteY19" fmla="*/ 1447800 h 5588000"/>
              <a:gd name="connsiteX20" fmla="*/ 3225800 w 4318000"/>
              <a:gd name="connsiteY20" fmla="*/ 1530352 h 5588000"/>
              <a:gd name="connsiteX21" fmla="*/ 3225800 w 4318000"/>
              <a:gd name="connsiteY21" fmla="*/ 5099048 h 5588000"/>
              <a:gd name="connsiteX22" fmla="*/ 3143248 w 4318000"/>
              <a:gd name="connsiteY22" fmla="*/ 5181600 h 5588000"/>
              <a:gd name="connsiteX23" fmla="*/ 2813052 w 4318000"/>
              <a:gd name="connsiteY23" fmla="*/ 5181600 h 5588000"/>
              <a:gd name="connsiteX24" fmla="*/ 2730500 w 4318000"/>
              <a:gd name="connsiteY24" fmla="*/ 5099048 h 5588000"/>
              <a:gd name="connsiteX25" fmla="*/ 2730500 w 4318000"/>
              <a:gd name="connsiteY25" fmla="*/ 1530352 h 5588000"/>
              <a:gd name="connsiteX26" fmla="*/ 2813052 w 4318000"/>
              <a:gd name="connsiteY26" fmla="*/ 1447800 h 5588000"/>
              <a:gd name="connsiteX27" fmla="*/ 628652 w 4318000"/>
              <a:gd name="connsiteY27" fmla="*/ 1447800 h 5588000"/>
              <a:gd name="connsiteX28" fmla="*/ 958848 w 4318000"/>
              <a:gd name="connsiteY28" fmla="*/ 1447800 h 5588000"/>
              <a:gd name="connsiteX29" fmla="*/ 1041400 w 4318000"/>
              <a:gd name="connsiteY29" fmla="*/ 1530352 h 5588000"/>
              <a:gd name="connsiteX30" fmla="*/ 1041400 w 4318000"/>
              <a:gd name="connsiteY30" fmla="*/ 4616448 h 5588000"/>
              <a:gd name="connsiteX31" fmla="*/ 958848 w 4318000"/>
              <a:gd name="connsiteY31" fmla="*/ 4699000 h 5588000"/>
              <a:gd name="connsiteX32" fmla="*/ 628652 w 4318000"/>
              <a:gd name="connsiteY32" fmla="*/ 4699000 h 5588000"/>
              <a:gd name="connsiteX33" fmla="*/ 546100 w 4318000"/>
              <a:gd name="connsiteY33" fmla="*/ 4616448 h 5588000"/>
              <a:gd name="connsiteX34" fmla="*/ 546100 w 4318000"/>
              <a:gd name="connsiteY34" fmla="*/ 1530352 h 5588000"/>
              <a:gd name="connsiteX35" fmla="*/ 628652 w 4318000"/>
              <a:gd name="connsiteY35" fmla="*/ 1447800 h 5588000"/>
              <a:gd name="connsiteX36" fmla="*/ 3359152 w 4318000"/>
              <a:gd name="connsiteY36" fmla="*/ 1003300 h 5588000"/>
              <a:gd name="connsiteX37" fmla="*/ 3689348 w 4318000"/>
              <a:gd name="connsiteY37" fmla="*/ 1003300 h 5588000"/>
              <a:gd name="connsiteX38" fmla="*/ 3771899 w 4318000"/>
              <a:gd name="connsiteY38" fmla="*/ 1085852 h 5588000"/>
              <a:gd name="connsiteX39" fmla="*/ 3771899 w 4318000"/>
              <a:gd name="connsiteY39" fmla="*/ 3778248 h 5588000"/>
              <a:gd name="connsiteX40" fmla="*/ 3689348 w 4318000"/>
              <a:gd name="connsiteY40" fmla="*/ 3860800 h 5588000"/>
              <a:gd name="connsiteX41" fmla="*/ 3359152 w 4318000"/>
              <a:gd name="connsiteY41" fmla="*/ 3860800 h 5588000"/>
              <a:gd name="connsiteX42" fmla="*/ 3276600 w 4318000"/>
              <a:gd name="connsiteY42" fmla="*/ 3778248 h 5588000"/>
              <a:gd name="connsiteX43" fmla="*/ 3276600 w 4318000"/>
              <a:gd name="connsiteY43" fmla="*/ 1085852 h 5588000"/>
              <a:gd name="connsiteX44" fmla="*/ 3359152 w 4318000"/>
              <a:gd name="connsiteY44" fmla="*/ 1003300 h 5588000"/>
              <a:gd name="connsiteX45" fmla="*/ 1720852 w 4318000"/>
              <a:gd name="connsiteY45" fmla="*/ 1003300 h 5588000"/>
              <a:gd name="connsiteX46" fmla="*/ 2051048 w 4318000"/>
              <a:gd name="connsiteY46" fmla="*/ 1003300 h 5588000"/>
              <a:gd name="connsiteX47" fmla="*/ 2133600 w 4318000"/>
              <a:gd name="connsiteY47" fmla="*/ 1085852 h 5588000"/>
              <a:gd name="connsiteX48" fmla="*/ 2133600 w 4318000"/>
              <a:gd name="connsiteY48" fmla="*/ 5505448 h 5588000"/>
              <a:gd name="connsiteX49" fmla="*/ 2051048 w 4318000"/>
              <a:gd name="connsiteY49" fmla="*/ 5588000 h 5588000"/>
              <a:gd name="connsiteX50" fmla="*/ 1720852 w 4318000"/>
              <a:gd name="connsiteY50" fmla="*/ 5588000 h 5588000"/>
              <a:gd name="connsiteX51" fmla="*/ 1638300 w 4318000"/>
              <a:gd name="connsiteY51" fmla="*/ 5505448 h 5588000"/>
              <a:gd name="connsiteX52" fmla="*/ 1638300 w 4318000"/>
              <a:gd name="connsiteY52" fmla="*/ 1085852 h 5588000"/>
              <a:gd name="connsiteX53" fmla="*/ 1720852 w 4318000"/>
              <a:gd name="connsiteY53" fmla="*/ 1003300 h 5588000"/>
              <a:gd name="connsiteX54" fmla="*/ 1174752 w 4318000"/>
              <a:gd name="connsiteY54" fmla="*/ 723900 h 5588000"/>
              <a:gd name="connsiteX55" fmla="*/ 1504948 w 4318000"/>
              <a:gd name="connsiteY55" fmla="*/ 723900 h 5588000"/>
              <a:gd name="connsiteX56" fmla="*/ 1587500 w 4318000"/>
              <a:gd name="connsiteY56" fmla="*/ 806452 h 5588000"/>
              <a:gd name="connsiteX57" fmla="*/ 1587500 w 4318000"/>
              <a:gd name="connsiteY57" fmla="*/ 4235448 h 5588000"/>
              <a:gd name="connsiteX58" fmla="*/ 1504948 w 4318000"/>
              <a:gd name="connsiteY58" fmla="*/ 4318000 h 5588000"/>
              <a:gd name="connsiteX59" fmla="*/ 1174752 w 4318000"/>
              <a:gd name="connsiteY59" fmla="*/ 4318000 h 5588000"/>
              <a:gd name="connsiteX60" fmla="*/ 1092200 w 4318000"/>
              <a:gd name="connsiteY60" fmla="*/ 4235448 h 5588000"/>
              <a:gd name="connsiteX61" fmla="*/ 1092200 w 4318000"/>
              <a:gd name="connsiteY61" fmla="*/ 806452 h 5588000"/>
              <a:gd name="connsiteX62" fmla="*/ 1174752 w 4318000"/>
              <a:gd name="connsiteY62" fmla="*/ 723900 h 5588000"/>
              <a:gd name="connsiteX63" fmla="*/ 2266952 w 4318000"/>
              <a:gd name="connsiteY63" fmla="*/ 0 h 5588000"/>
              <a:gd name="connsiteX64" fmla="*/ 2597148 w 4318000"/>
              <a:gd name="connsiteY64" fmla="*/ 0 h 5588000"/>
              <a:gd name="connsiteX65" fmla="*/ 2679700 w 4318000"/>
              <a:gd name="connsiteY65" fmla="*/ 82552 h 5588000"/>
              <a:gd name="connsiteX66" fmla="*/ 2679700 w 4318000"/>
              <a:gd name="connsiteY66" fmla="*/ 4616448 h 5588000"/>
              <a:gd name="connsiteX67" fmla="*/ 2597148 w 4318000"/>
              <a:gd name="connsiteY67" fmla="*/ 4699000 h 5588000"/>
              <a:gd name="connsiteX68" fmla="*/ 2266952 w 4318000"/>
              <a:gd name="connsiteY68" fmla="*/ 4699000 h 5588000"/>
              <a:gd name="connsiteX69" fmla="*/ 2184400 w 4318000"/>
              <a:gd name="connsiteY69" fmla="*/ 4616448 h 5588000"/>
              <a:gd name="connsiteX70" fmla="*/ 2184400 w 4318000"/>
              <a:gd name="connsiteY70" fmla="*/ 82552 h 5588000"/>
              <a:gd name="connsiteX71" fmla="*/ 2266952 w 4318000"/>
              <a:gd name="connsiteY71" fmla="*/ 0 h 558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4318000" h="5588000">
                <a:moveTo>
                  <a:pt x="82552" y="1803400"/>
                </a:moveTo>
                <a:lnTo>
                  <a:pt x="412748" y="1803400"/>
                </a:lnTo>
                <a:cubicBezTo>
                  <a:pt x="458340" y="1803400"/>
                  <a:pt x="495300" y="1840360"/>
                  <a:pt x="495300" y="1885952"/>
                </a:cubicBezTo>
                <a:lnTo>
                  <a:pt x="495300" y="4083048"/>
                </a:lnTo>
                <a:cubicBezTo>
                  <a:pt x="495300" y="4128640"/>
                  <a:pt x="458340" y="4165600"/>
                  <a:pt x="412748" y="4165600"/>
                </a:cubicBezTo>
                <a:lnTo>
                  <a:pt x="82552" y="4165600"/>
                </a:lnTo>
                <a:cubicBezTo>
                  <a:pt x="36960" y="4165600"/>
                  <a:pt x="0" y="4128640"/>
                  <a:pt x="0" y="4083048"/>
                </a:cubicBezTo>
                <a:lnTo>
                  <a:pt x="0" y="1885952"/>
                </a:lnTo>
                <a:cubicBezTo>
                  <a:pt x="0" y="1840360"/>
                  <a:pt x="36960" y="1803400"/>
                  <a:pt x="82552" y="1803400"/>
                </a:cubicBezTo>
                <a:close/>
                <a:moveTo>
                  <a:pt x="3905252" y="1536700"/>
                </a:moveTo>
                <a:lnTo>
                  <a:pt x="4235447" y="1536700"/>
                </a:lnTo>
                <a:cubicBezTo>
                  <a:pt x="4281039" y="1536700"/>
                  <a:pt x="4318000" y="1573660"/>
                  <a:pt x="4318000" y="1619252"/>
                </a:cubicBezTo>
                <a:lnTo>
                  <a:pt x="4318000" y="3219448"/>
                </a:lnTo>
                <a:cubicBezTo>
                  <a:pt x="4318000" y="3265040"/>
                  <a:pt x="4281039" y="3302000"/>
                  <a:pt x="4235447" y="3302000"/>
                </a:cubicBezTo>
                <a:lnTo>
                  <a:pt x="3905252" y="3302000"/>
                </a:lnTo>
                <a:cubicBezTo>
                  <a:pt x="3859660" y="3302000"/>
                  <a:pt x="3822699" y="3265040"/>
                  <a:pt x="3822699" y="3219448"/>
                </a:cubicBezTo>
                <a:lnTo>
                  <a:pt x="3822699" y="1619252"/>
                </a:lnTo>
                <a:cubicBezTo>
                  <a:pt x="3822699" y="1573660"/>
                  <a:pt x="3859660" y="1536700"/>
                  <a:pt x="3905252" y="1536700"/>
                </a:cubicBezTo>
                <a:close/>
                <a:moveTo>
                  <a:pt x="2813052" y="1447800"/>
                </a:moveTo>
                <a:lnTo>
                  <a:pt x="3143248" y="1447800"/>
                </a:lnTo>
                <a:cubicBezTo>
                  <a:pt x="3188840" y="1447800"/>
                  <a:pt x="3225800" y="1484760"/>
                  <a:pt x="3225800" y="1530352"/>
                </a:cubicBezTo>
                <a:lnTo>
                  <a:pt x="3225800" y="5099048"/>
                </a:lnTo>
                <a:cubicBezTo>
                  <a:pt x="3225800" y="5144640"/>
                  <a:pt x="3188840" y="5181600"/>
                  <a:pt x="3143248" y="5181600"/>
                </a:cubicBezTo>
                <a:lnTo>
                  <a:pt x="2813052" y="5181600"/>
                </a:lnTo>
                <a:cubicBezTo>
                  <a:pt x="2767460" y="5181600"/>
                  <a:pt x="2730500" y="5144640"/>
                  <a:pt x="2730500" y="5099048"/>
                </a:cubicBezTo>
                <a:lnTo>
                  <a:pt x="2730500" y="1530352"/>
                </a:lnTo>
                <a:cubicBezTo>
                  <a:pt x="2730500" y="1484760"/>
                  <a:pt x="2767460" y="1447800"/>
                  <a:pt x="2813052" y="1447800"/>
                </a:cubicBezTo>
                <a:close/>
                <a:moveTo>
                  <a:pt x="628652" y="1447800"/>
                </a:moveTo>
                <a:lnTo>
                  <a:pt x="958848" y="1447800"/>
                </a:lnTo>
                <a:cubicBezTo>
                  <a:pt x="1004440" y="1447800"/>
                  <a:pt x="1041400" y="1484760"/>
                  <a:pt x="1041400" y="1530352"/>
                </a:cubicBezTo>
                <a:lnTo>
                  <a:pt x="1041400" y="4616448"/>
                </a:lnTo>
                <a:cubicBezTo>
                  <a:pt x="1041400" y="4662040"/>
                  <a:pt x="1004440" y="4699000"/>
                  <a:pt x="958848" y="4699000"/>
                </a:cubicBezTo>
                <a:lnTo>
                  <a:pt x="628652" y="4699000"/>
                </a:lnTo>
                <a:cubicBezTo>
                  <a:pt x="583060" y="4699000"/>
                  <a:pt x="546100" y="4662040"/>
                  <a:pt x="546100" y="4616448"/>
                </a:cubicBezTo>
                <a:lnTo>
                  <a:pt x="546100" y="1530352"/>
                </a:lnTo>
                <a:cubicBezTo>
                  <a:pt x="546100" y="1484760"/>
                  <a:pt x="583060" y="1447800"/>
                  <a:pt x="628652" y="1447800"/>
                </a:cubicBezTo>
                <a:close/>
                <a:moveTo>
                  <a:pt x="3359152" y="1003300"/>
                </a:moveTo>
                <a:lnTo>
                  <a:pt x="3689348" y="1003300"/>
                </a:lnTo>
                <a:cubicBezTo>
                  <a:pt x="3734940" y="1003300"/>
                  <a:pt x="3771899" y="1040260"/>
                  <a:pt x="3771899" y="1085852"/>
                </a:cubicBezTo>
                <a:lnTo>
                  <a:pt x="3771899" y="3778248"/>
                </a:lnTo>
                <a:cubicBezTo>
                  <a:pt x="3771899" y="3823840"/>
                  <a:pt x="3734940" y="3860800"/>
                  <a:pt x="3689348" y="3860800"/>
                </a:cubicBezTo>
                <a:lnTo>
                  <a:pt x="3359152" y="3860800"/>
                </a:lnTo>
                <a:cubicBezTo>
                  <a:pt x="3313560" y="3860800"/>
                  <a:pt x="3276600" y="3823840"/>
                  <a:pt x="3276600" y="3778248"/>
                </a:cubicBezTo>
                <a:lnTo>
                  <a:pt x="3276600" y="1085852"/>
                </a:lnTo>
                <a:cubicBezTo>
                  <a:pt x="3276600" y="1040260"/>
                  <a:pt x="3313560" y="1003300"/>
                  <a:pt x="3359152" y="1003300"/>
                </a:cubicBezTo>
                <a:close/>
                <a:moveTo>
                  <a:pt x="1720852" y="1003300"/>
                </a:moveTo>
                <a:lnTo>
                  <a:pt x="2051048" y="1003300"/>
                </a:lnTo>
                <a:cubicBezTo>
                  <a:pt x="2096640" y="1003300"/>
                  <a:pt x="2133600" y="1040260"/>
                  <a:pt x="2133600" y="1085852"/>
                </a:cubicBezTo>
                <a:lnTo>
                  <a:pt x="2133600" y="5505448"/>
                </a:lnTo>
                <a:cubicBezTo>
                  <a:pt x="2133600" y="5551040"/>
                  <a:pt x="2096640" y="5588000"/>
                  <a:pt x="2051048" y="5588000"/>
                </a:cubicBezTo>
                <a:lnTo>
                  <a:pt x="1720852" y="5588000"/>
                </a:lnTo>
                <a:cubicBezTo>
                  <a:pt x="1675260" y="5588000"/>
                  <a:pt x="1638300" y="5551040"/>
                  <a:pt x="1638300" y="5505448"/>
                </a:cubicBezTo>
                <a:lnTo>
                  <a:pt x="1638300" y="1085852"/>
                </a:lnTo>
                <a:cubicBezTo>
                  <a:pt x="1638300" y="1040260"/>
                  <a:pt x="1675260" y="1003300"/>
                  <a:pt x="1720852" y="1003300"/>
                </a:cubicBezTo>
                <a:close/>
                <a:moveTo>
                  <a:pt x="1174752" y="723900"/>
                </a:moveTo>
                <a:lnTo>
                  <a:pt x="1504948" y="723900"/>
                </a:lnTo>
                <a:cubicBezTo>
                  <a:pt x="1550540" y="723900"/>
                  <a:pt x="1587500" y="760860"/>
                  <a:pt x="1587500" y="806452"/>
                </a:cubicBezTo>
                <a:lnTo>
                  <a:pt x="1587500" y="4235448"/>
                </a:lnTo>
                <a:cubicBezTo>
                  <a:pt x="1587500" y="4281040"/>
                  <a:pt x="1550540" y="4318000"/>
                  <a:pt x="1504948" y="4318000"/>
                </a:cubicBezTo>
                <a:lnTo>
                  <a:pt x="1174752" y="4318000"/>
                </a:lnTo>
                <a:cubicBezTo>
                  <a:pt x="1129160" y="4318000"/>
                  <a:pt x="1092200" y="4281040"/>
                  <a:pt x="1092200" y="4235448"/>
                </a:cubicBezTo>
                <a:lnTo>
                  <a:pt x="1092200" y="806452"/>
                </a:lnTo>
                <a:cubicBezTo>
                  <a:pt x="1092200" y="760860"/>
                  <a:pt x="1129160" y="723900"/>
                  <a:pt x="1174752" y="723900"/>
                </a:cubicBezTo>
                <a:close/>
                <a:moveTo>
                  <a:pt x="2266952" y="0"/>
                </a:moveTo>
                <a:lnTo>
                  <a:pt x="2597148" y="0"/>
                </a:lnTo>
                <a:cubicBezTo>
                  <a:pt x="2642740" y="0"/>
                  <a:pt x="2679700" y="36960"/>
                  <a:pt x="2679700" y="82552"/>
                </a:cubicBezTo>
                <a:lnTo>
                  <a:pt x="2679700" y="4616448"/>
                </a:lnTo>
                <a:cubicBezTo>
                  <a:pt x="2679700" y="4662040"/>
                  <a:pt x="2642740" y="4699000"/>
                  <a:pt x="2597148" y="4699000"/>
                </a:cubicBezTo>
                <a:lnTo>
                  <a:pt x="2266952" y="4699000"/>
                </a:lnTo>
                <a:cubicBezTo>
                  <a:pt x="2221360" y="4699000"/>
                  <a:pt x="2184400" y="4662040"/>
                  <a:pt x="2184400" y="4616448"/>
                </a:cubicBezTo>
                <a:lnTo>
                  <a:pt x="2184400" y="82552"/>
                </a:lnTo>
                <a:cubicBezTo>
                  <a:pt x="2184400" y="36960"/>
                  <a:pt x="2221360" y="0"/>
                  <a:pt x="226695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9572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208"/>
          <p:cNvSpPr>
            <a:spLocks noChangeAspect="1"/>
          </p:cNvSpPr>
          <p:nvPr/>
        </p:nvSpPr>
        <p:spPr>
          <a:xfrm>
            <a:off x="6906825" y="2889709"/>
            <a:ext cx="1146750" cy="114675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70000"/>
              </a:lnSpc>
              <a:defRPr sz="3000" spc="0">
                <a:solidFill>
                  <a:srgbClr val="FFFFFF"/>
                </a:solidFill>
                <a:latin typeface="Titillium WebSemiBold"/>
                <a:ea typeface="Titillium WebSemiBold"/>
                <a:cs typeface="Titillium WebSemiBold"/>
                <a:sym typeface="Titillium WebSemiBold"/>
              </a:defRPr>
            </a:pPr>
            <a:endParaRPr sz="2800"/>
          </a:p>
        </p:txBody>
      </p:sp>
      <p:sp>
        <p:nvSpPr>
          <p:cNvPr id="4" name="pfehide32" hidden="1"/>
          <p:cNvSpPr txBox="1"/>
          <p:nvPr/>
        </p:nvSpPr>
        <p:spPr>
          <a:xfrm>
            <a:off x="8508691" y="2873719"/>
            <a:ext cx="2117133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latin typeface="Montserrat Light" charset="0"/>
                <a:ea typeface="Montserrat Light" charset="0"/>
                <a:cs typeface="Montserrat Light" charset="0"/>
              </a:rPr>
              <a:t>PROFESSIONAL QUALIFICATION</a:t>
            </a:r>
            <a:endParaRPr lang="en-US" dirty="0">
              <a:latin typeface="Montserrat Light" charset="0"/>
              <a:ea typeface="Montserrat Light" charset="0"/>
              <a:cs typeface="Montserrat Light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506807" y="2873035"/>
            <a:ext cx="2120900" cy="647700"/>
            <a:chOff x="317500" y="317500"/>
            <a:chExt cx="2120900" cy="647700"/>
          </a:xfrm>
        </p:grpSpPr>
        <p:pic>
          <p:nvPicPr>
            <p:cNvPr id="2" name="PFE element 32"/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2120900" cy="647700"/>
            </a:xfrm>
            <a:prstGeom prst="rect">
              <a:avLst/>
            </a:prstGeom>
          </p:spPr>
        </p:pic>
        <p:sp>
          <p:nvSpPr>
            <p:cNvPr id="12" name="Shape_16"/>
            <p:cNvSpPr/>
            <p:nvPr/>
          </p:nvSpPr>
          <p:spPr>
            <a:xfrm>
              <a:off x="317500" y="317500"/>
              <a:ext cx="2120900" cy="6477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Shape 3208"/>
          <p:cNvSpPr>
            <a:spLocks noChangeAspect="1"/>
          </p:cNvSpPr>
          <p:nvPr/>
        </p:nvSpPr>
        <p:spPr>
          <a:xfrm>
            <a:off x="6914688" y="4355844"/>
            <a:ext cx="1146750" cy="114675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70000"/>
              </a:lnSpc>
              <a:defRPr sz="3000" spc="0">
                <a:solidFill>
                  <a:srgbClr val="FFFFFF"/>
                </a:solidFill>
                <a:latin typeface="Titillium WebSemiBold"/>
                <a:ea typeface="Titillium WebSemiBold"/>
                <a:cs typeface="Titillium WebSemiBold"/>
                <a:sym typeface="Titillium WebSemiBold"/>
              </a:defRPr>
            </a:pPr>
            <a:endParaRPr sz="2800"/>
          </a:p>
        </p:txBody>
      </p:sp>
      <p:sp>
        <p:nvSpPr>
          <p:cNvPr id="6" name="pfehide34" hidden="1"/>
          <p:cNvSpPr txBox="1"/>
          <p:nvPr/>
        </p:nvSpPr>
        <p:spPr>
          <a:xfrm>
            <a:off x="8840580" y="4416784"/>
            <a:ext cx="145950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Montserrat Light" charset="0"/>
                <a:ea typeface="Montserrat Light" charset="0"/>
                <a:cs typeface="Montserrat Light" charset="0"/>
              </a:rPr>
              <a:t>ACADEMIC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8840082" y="4416784"/>
            <a:ext cx="1460500" cy="368300"/>
            <a:chOff x="317500" y="317500"/>
            <a:chExt cx="1460500" cy="368300"/>
          </a:xfrm>
        </p:grpSpPr>
        <p:pic>
          <p:nvPicPr>
            <p:cNvPr id="17" name="PFE element 34"/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1460500" cy="368300"/>
            </a:xfrm>
            <a:prstGeom prst="rect">
              <a:avLst/>
            </a:prstGeom>
          </p:spPr>
        </p:pic>
        <p:sp>
          <p:nvSpPr>
            <p:cNvPr id="21" name="Shape_17"/>
            <p:cNvSpPr/>
            <p:nvPr/>
          </p:nvSpPr>
          <p:spPr>
            <a:xfrm>
              <a:off x="317500" y="317500"/>
              <a:ext cx="1460500" cy="3683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Shape 3208"/>
          <p:cNvSpPr>
            <a:spLocks noChangeAspect="1"/>
          </p:cNvSpPr>
          <p:nvPr/>
        </p:nvSpPr>
        <p:spPr>
          <a:xfrm>
            <a:off x="6906825" y="1323135"/>
            <a:ext cx="1146750" cy="114675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70000"/>
              </a:lnSpc>
              <a:defRPr sz="3000" spc="0">
                <a:solidFill>
                  <a:srgbClr val="FFFFFF"/>
                </a:solidFill>
                <a:latin typeface="Titillium WebSemiBold"/>
                <a:ea typeface="Titillium WebSemiBold"/>
                <a:cs typeface="Titillium WebSemiBold"/>
                <a:sym typeface="Titillium WebSemiBold"/>
              </a:defRPr>
            </a:pPr>
            <a:endParaRPr sz="2800"/>
          </a:p>
        </p:txBody>
      </p:sp>
      <p:sp>
        <p:nvSpPr>
          <p:cNvPr id="8" name="pfehide36" hidden="1"/>
          <p:cNvSpPr txBox="1"/>
          <p:nvPr/>
        </p:nvSpPr>
        <p:spPr>
          <a:xfrm>
            <a:off x="8704921" y="1446116"/>
            <a:ext cx="1708952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Montserrat Light" charset="0"/>
                <a:ea typeface="Montserrat Light" charset="0"/>
                <a:cs typeface="Montserrat Light" charset="0"/>
              </a:rPr>
              <a:t>SPECIALISED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8702147" y="1446116"/>
            <a:ext cx="1714500" cy="368300"/>
            <a:chOff x="317500" y="317500"/>
            <a:chExt cx="1714500" cy="368300"/>
          </a:xfrm>
        </p:grpSpPr>
        <p:pic>
          <p:nvPicPr>
            <p:cNvPr id="23" name="PFE element 36"/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1714500" cy="368300"/>
            </a:xfrm>
            <a:prstGeom prst="rect">
              <a:avLst/>
            </a:prstGeom>
          </p:spPr>
        </p:pic>
        <p:sp>
          <p:nvSpPr>
            <p:cNvPr id="24" name="Shape_18"/>
            <p:cNvSpPr/>
            <p:nvPr/>
          </p:nvSpPr>
          <p:spPr>
            <a:xfrm>
              <a:off x="317500" y="317500"/>
              <a:ext cx="1714500" cy="3683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pfehide37" hidden="1"/>
          <p:cNvSpPr txBox="1"/>
          <p:nvPr/>
        </p:nvSpPr>
        <p:spPr>
          <a:xfrm>
            <a:off x="8061438" y="3514647"/>
            <a:ext cx="3011638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rPr>
              <a:t>Engineers Licence (EU) Airbus A320 </a:t>
            </a:r>
            <a:r>
              <a:rPr lang="en-GB" sz="1400" dirty="0">
                <a:solidFill>
                  <a:schemeClr val="accent2"/>
                </a:solidFill>
                <a:latin typeface="Montserrat Light" charset="0"/>
                <a:ea typeface="Montserrat Light" charset="0"/>
                <a:cs typeface="Montserrat Light" charset="0"/>
              </a:rPr>
              <a:t>2017</a:t>
            </a:r>
            <a:endParaRPr lang="el-GR" sz="1400" dirty="0">
              <a:solidFill>
                <a:schemeClr val="accent2"/>
              </a:solidFill>
              <a:latin typeface="Montserrat Light" charset="0"/>
              <a:ea typeface="Montserrat Light" charset="0"/>
              <a:cs typeface="Montserrat Light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8061438" y="3514647"/>
            <a:ext cx="3009900" cy="520700"/>
            <a:chOff x="317500" y="317500"/>
            <a:chExt cx="3009900" cy="520700"/>
          </a:xfrm>
        </p:grpSpPr>
        <p:pic>
          <p:nvPicPr>
            <p:cNvPr id="26" name="PFE element 37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3009900" cy="520700"/>
            </a:xfrm>
            <a:prstGeom prst="rect">
              <a:avLst/>
            </a:prstGeom>
          </p:spPr>
        </p:pic>
        <p:sp>
          <p:nvSpPr>
            <p:cNvPr id="27" name="Shape_19"/>
            <p:cNvSpPr/>
            <p:nvPr/>
          </p:nvSpPr>
          <p:spPr>
            <a:xfrm>
              <a:off x="317500" y="317500"/>
              <a:ext cx="3009900" cy="5207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pfehide38" hidden="1"/>
          <p:cNvSpPr txBox="1"/>
          <p:nvPr/>
        </p:nvSpPr>
        <p:spPr>
          <a:xfrm>
            <a:off x="8275080" y="4757564"/>
            <a:ext cx="2584362" cy="52322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rPr>
              <a:t>University of Cyprus </a:t>
            </a:r>
            <a:r>
              <a:rPr lang="en-GB" sz="1400" dirty="0" smtClean="0">
                <a:solidFill>
                  <a:schemeClr val="accent2"/>
                </a:solidFill>
                <a:latin typeface="Montserrat Light" charset="0"/>
                <a:ea typeface="Montserrat Light" charset="0"/>
                <a:cs typeface="Montserrat Light" charset="0"/>
              </a:rPr>
              <a:t>2017</a:t>
            </a:r>
            <a:endParaRPr lang="el-GR" sz="1400" dirty="0" smtClean="0">
              <a:solidFill>
                <a:schemeClr val="accent2"/>
              </a:solidFill>
              <a:latin typeface="Montserrat Light" charset="0"/>
              <a:ea typeface="Montserrat Light" charset="0"/>
              <a:cs typeface="Montserrat Light" charset="0"/>
            </a:endParaRPr>
          </a:p>
          <a:p>
            <a:pPr lvl="0" algn="ctr"/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rPr>
              <a:t>Trinity College Dublin </a:t>
            </a:r>
            <a:r>
              <a:rPr lang="en-GB" sz="1400" dirty="0" smtClean="0">
                <a:solidFill>
                  <a:schemeClr val="accent2"/>
                </a:solidFill>
                <a:latin typeface="Montserrat Light" charset="0"/>
                <a:ea typeface="Montserrat Light" charset="0"/>
                <a:cs typeface="Montserrat Light" charset="0"/>
              </a:rPr>
              <a:t>2016</a:t>
            </a:r>
            <a:endParaRPr lang="el-GR" sz="1400" dirty="0">
              <a:solidFill>
                <a:schemeClr val="accent2"/>
              </a:solidFill>
              <a:latin typeface="Montserrat Light" charset="0"/>
              <a:ea typeface="Montserrat Light" charset="0"/>
              <a:cs typeface="Montserrat Light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8275080" y="4757564"/>
            <a:ext cx="2578100" cy="520700"/>
            <a:chOff x="317500" y="317500"/>
            <a:chExt cx="2578100" cy="520700"/>
          </a:xfrm>
        </p:grpSpPr>
        <p:pic>
          <p:nvPicPr>
            <p:cNvPr id="29" name="PFE element 38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2578100" cy="520700"/>
            </a:xfrm>
            <a:prstGeom prst="rect">
              <a:avLst/>
            </a:prstGeom>
          </p:spPr>
        </p:pic>
        <p:sp>
          <p:nvSpPr>
            <p:cNvPr id="30" name="Shape_20"/>
            <p:cNvSpPr/>
            <p:nvPr/>
          </p:nvSpPr>
          <p:spPr>
            <a:xfrm>
              <a:off x="317500" y="317500"/>
              <a:ext cx="2578100" cy="5207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pfehide39" hidden="1"/>
          <p:cNvSpPr txBox="1"/>
          <p:nvPr/>
        </p:nvSpPr>
        <p:spPr>
          <a:xfrm>
            <a:off x="8704917" y="1798826"/>
            <a:ext cx="17089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rPr>
              <a:t>Since </a:t>
            </a:r>
            <a:r>
              <a:rPr lang="en-GB" sz="1400" dirty="0">
                <a:solidFill>
                  <a:schemeClr val="accent2"/>
                </a:solidFill>
                <a:latin typeface="Montserrat Light" charset="0"/>
                <a:ea typeface="Montserrat Light" charset="0"/>
                <a:cs typeface="Montserrat Light" charset="0"/>
              </a:rPr>
              <a:t>2005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rPr>
              <a:t/>
            </a:r>
            <a:b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rPr>
            </a:b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rPr>
              <a:t>(over 100 topics)</a:t>
            </a:r>
            <a:endParaRPr lang="el-GR" sz="1400" dirty="0">
              <a:solidFill>
                <a:schemeClr val="tx1">
                  <a:lumMod val="65000"/>
                  <a:lumOff val="35000"/>
                </a:schemeClr>
              </a:solidFill>
              <a:latin typeface="Montserrat Light" charset="0"/>
              <a:ea typeface="Montserrat Light" charset="0"/>
              <a:cs typeface="Montserrat Light" charset="0"/>
            </a:endParaRP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Montserrat Light" charset="0"/>
              <a:ea typeface="Montserrat Light" charset="0"/>
              <a:cs typeface="Montserrat Light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8702143" y="1787158"/>
            <a:ext cx="1714500" cy="762000"/>
            <a:chOff x="317500" y="317500"/>
            <a:chExt cx="1714500" cy="762000"/>
          </a:xfrm>
        </p:grpSpPr>
        <p:pic>
          <p:nvPicPr>
            <p:cNvPr id="32" name="PFE element 39"/>
            <p:cNvPicPr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1714500" cy="762000"/>
            </a:xfrm>
            <a:prstGeom prst="rect">
              <a:avLst/>
            </a:prstGeom>
          </p:spPr>
        </p:pic>
        <p:sp>
          <p:nvSpPr>
            <p:cNvPr id="33" name="Shape_21"/>
            <p:cNvSpPr/>
            <p:nvPr/>
          </p:nvSpPr>
          <p:spPr>
            <a:xfrm>
              <a:off x="317500" y="317500"/>
              <a:ext cx="1714500" cy="7620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Freeform 12"/>
          <p:cNvSpPr>
            <a:spLocks/>
          </p:cNvSpPr>
          <p:nvPr/>
        </p:nvSpPr>
        <p:spPr bwMode="auto">
          <a:xfrm rot="1620000">
            <a:off x="2406664" y="2886537"/>
            <a:ext cx="323527" cy="3869386"/>
          </a:xfrm>
          <a:custGeom>
            <a:avLst/>
            <a:gdLst>
              <a:gd name="T0" fmla="*/ 23 w 72"/>
              <a:gd name="T1" fmla="*/ 859 h 859"/>
              <a:gd name="T2" fmla="*/ 0 w 72"/>
              <a:gd name="T3" fmla="*/ 836 h 859"/>
              <a:gd name="T4" fmla="*/ 0 w 72"/>
              <a:gd name="T5" fmla="*/ 23 h 859"/>
              <a:gd name="T6" fmla="*/ 23 w 72"/>
              <a:gd name="T7" fmla="*/ 0 h 859"/>
              <a:gd name="T8" fmla="*/ 49 w 72"/>
              <a:gd name="T9" fmla="*/ 0 h 859"/>
              <a:gd name="T10" fmla="*/ 72 w 72"/>
              <a:gd name="T11" fmla="*/ 23 h 859"/>
              <a:gd name="T12" fmla="*/ 72 w 72"/>
              <a:gd name="T13" fmla="*/ 836 h 859"/>
              <a:gd name="T14" fmla="*/ 49 w 72"/>
              <a:gd name="T15" fmla="*/ 859 h 859"/>
              <a:gd name="T16" fmla="*/ 23 w 72"/>
              <a:gd name="T17" fmla="*/ 859 h 8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2" h="859">
                <a:moveTo>
                  <a:pt x="23" y="859"/>
                </a:moveTo>
                <a:cubicBezTo>
                  <a:pt x="10" y="859"/>
                  <a:pt x="0" y="849"/>
                  <a:pt x="0" y="836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11"/>
                  <a:pt x="10" y="0"/>
                  <a:pt x="23" y="0"/>
                </a:cubicBezTo>
                <a:cubicBezTo>
                  <a:pt x="49" y="0"/>
                  <a:pt x="49" y="0"/>
                  <a:pt x="49" y="0"/>
                </a:cubicBezTo>
                <a:cubicBezTo>
                  <a:pt x="62" y="0"/>
                  <a:pt x="72" y="11"/>
                  <a:pt x="72" y="23"/>
                </a:cubicBezTo>
                <a:cubicBezTo>
                  <a:pt x="72" y="836"/>
                  <a:pt x="72" y="836"/>
                  <a:pt x="72" y="836"/>
                </a:cubicBezTo>
                <a:cubicBezTo>
                  <a:pt x="72" y="849"/>
                  <a:pt x="62" y="859"/>
                  <a:pt x="49" y="859"/>
                </a:cubicBezTo>
                <a:lnTo>
                  <a:pt x="23" y="85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14" name="Freeform: Shape 25"/>
          <p:cNvSpPr>
            <a:spLocks/>
          </p:cNvSpPr>
          <p:nvPr/>
        </p:nvSpPr>
        <p:spPr bwMode="auto">
          <a:xfrm rot="1620000">
            <a:off x="1808099" y="-251577"/>
            <a:ext cx="323527" cy="3149425"/>
          </a:xfrm>
          <a:custGeom>
            <a:avLst/>
            <a:gdLst>
              <a:gd name="connsiteX0" fmla="*/ 0 w 416631"/>
              <a:gd name="connsiteY0" fmla="*/ 216835 h 4055766"/>
              <a:gd name="connsiteX1" fmla="*/ 416631 w 416631"/>
              <a:gd name="connsiteY1" fmla="*/ 0 h 4055766"/>
              <a:gd name="connsiteX2" fmla="*/ 416631 w 416631"/>
              <a:gd name="connsiteY2" fmla="*/ 36418 h 4055766"/>
              <a:gd name="connsiteX3" fmla="*/ 416631 w 416631"/>
              <a:gd name="connsiteY3" fmla="*/ 3922347 h 4055766"/>
              <a:gd name="connsiteX4" fmla="*/ 283541 w 416631"/>
              <a:gd name="connsiteY4" fmla="*/ 4055766 h 4055766"/>
              <a:gd name="connsiteX5" fmla="*/ 133091 w 416631"/>
              <a:gd name="connsiteY5" fmla="*/ 4055766 h 4055766"/>
              <a:gd name="connsiteX6" fmla="*/ 0 w 416631"/>
              <a:gd name="connsiteY6" fmla="*/ 3922347 h 4055766"/>
              <a:gd name="connsiteX7" fmla="*/ 0 w 416631"/>
              <a:gd name="connsiteY7" fmla="*/ 357655 h 4055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6631" h="4055766">
                <a:moveTo>
                  <a:pt x="0" y="216835"/>
                </a:moveTo>
                <a:lnTo>
                  <a:pt x="416631" y="0"/>
                </a:lnTo>
                <a:lnTo>
                  <a:pt x="416631" y="36418"/>
                </a:lnTo>
                <a:cubicBezTo>
                  <a:pt x="416631" y="3922347"/>
                  <a:pt x="416631" y="3922347"/>
                  <a:pt x="416631" y="3922347"/>
                </a:cubicBezTo>
                <a:cubicBezTo>
                  <a:pt x="416631" y="3997757"/>
                  <a:pt x="358766" y="4055766"/>
                  <a:pt x="283541" y="4055766"/>
                </a:cubicBezTo>
                <a:lnTo>
                  <a:pt x="133091" y="4055766"/>
                </a:lnTo>
                <a:cubicBezTo>
                  <a:pt x="57865" y="4055766"/>
                  <a:pt x="0" y="3997757"/>
                  <a:pt x="0" y="3922347"/>
                </a:cubicBezTo>
                <a:cubicBezTo>
                  <a:pt x="0" y="2153817"/>
                  <a:pt x="0" y="1048486"/>
                  <a:pt x="0" y="35765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r-CA"/>
          </a:p>
        </p:txBody>
      </p:sp>
      <p:pic>
        <p:nvPicPr>
          <p:cNvPr id="15" name="Picture Placeholder 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3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2" t="303" r="39931" b="1198"/>
          <a:stretch/>
        </p:blipFill>
        <p:spPr>
          <a:xfrm>
            <a:off x="0" y="0"/>
            <a:ext cx="5796000" cy="6858000"/>
          </a:xfrm>
          <a:custGeom>
            <a:avLst/>
            <a:gdLst>
              <a:gd name="connsiteX0" fmla="*/ 5069538 w 5838383"/>
              <a:gd name="connsiteY0" fmla="*/ 1425678 h 6858000"/>
              <a:gd name="connsiteX1" fmla="*/ 5223004 w 5838383"/>
              <a:gd name="connsiteY1" fmla="*/ 1469448 h 6858000"/>
              <a:gd name="connsiteX2" fmla="*/ 5622794 w 5838383"/>
              <a:gd name="connsiteY2" fmla="*/ 1672895 h 6858000"/>
              <a:gd name="connsiteX3" fmla="*/ 5795710 w 5838383"/>
              <a:gd name="connsiteY3" fmla="*/ 2208049 h 6858000"/>
              <a:gd name="connsiteX4" fmla="*/ 3831094 w 5838383"/>
              <a:gd name="connsiteY4" fmla="*/ 6068672 h 6858000"/>
              <a:gd name="connsiteX5" fmla="*/ 3296687 w 5838383"/>
              <a:gd name="connsiteY5" fmla="*/ 6243877 h 6858000"/>
              <a:gd name="connsiteX6" fmla="*/ 2896897 w 5838383"/>
              <a:gd name="connsiteY6" fmla="*/ 6040429 h 6858000"/>
              <a:gd name="connsiteX7" fmla="*/ 2723980 w 5838383"/>
              <a:gd name="connsiteY7" fmla="*/ 5505277 h 6858000"/>
              <a:gd name="connsiteX8" fmla="*/ 4688596 w 5838383"/>
              <a:gd name="connsiteY8" fmla="*/ 1644654 h 6858000"/>
              <a:gd name="connsiteX9" fmla="*/ 5069538 w 5838383"/>
              <a:gd name="connsiteY9" fmla="*/ 1425678 h 6858000"/>
              <a:gd name="connsiteX10" fmla="*/ 3139314 w 5838383"/>
              <a:gd name="connsiteY10" fmla="*/ 0 h 6858000"/>
              <a:gd name="connsiteX11" fmla="*/ 4533131 w 5838383"/>
              <a:gd name="connsiteY11" fmla="*/ 0 h 6858000"/>
              <a:gd name="connsiteX12" fmla="*/ 4473795 w 5838383"/>
              <a:gd name="connsiteY12" fmla="*/ 116601 h 6858000"/>
              <a:gd name="connsiteX13" fmla="*/ 1168462 w 5838383"/>
              <a:gd name="connsiteY13" fmla="*/ 6611834 h 6858000"/>
              <a:gd name="connsiteX14" fmla="*/ 1043192 w 5838383"/>
              <a:gd name="connsiteY14" fmla="*/ 6858000 h 6858000"/>
              <a:gd name="connsiteX15" fmla="*/ 0 w 5838383"/>
              <a:gd name="connsiteY15" fmla="*/ 6858000 h 6858000"/>
              <a:gd name="connsiteX16" fmla="*/ 0 w 5838383"/>
              <a:gd name="connsiteY16" fmla="*/ 6168993 h 6858000"/>
              <a:gd name="connsiteX17" fmla="*/ 31186 w 5838383"/>
              <a:gd name="connsiteY17" fmla="*/ 6107710 h 6858000"/>
              <a:gd name="connsiteX18" fmla="*/ 2969131 w 5838383"/>
              <a:gd name="connsiteY18" fmla="*/ 334422 h 6858000"/>
              <a:gd name="connsiteX19" fmla="*/ 775376 w 5838383"/>
              <a:gd name="connsiteY19" fmla="*/ 0 h 6858000"/>
              <a:gd name="connsiteX20" fmla="*/ 2158059 w 5838383"/>
              <a:gd name="connsiteY20" fmla="*/ 0 h 6858000"/>
              <a:gd name="connsiteX21" fmla="*/ 0 w 5838383"/>
              <a:gd name="connsiteY21" fmla="*/ 4240753 h 6858000"/>
              <a:gd name="connsiteX22" fmla="*/ 0 w 5838383"/>
              <a:gd name="connsiteY22" fmla="*/ 1523674 h 6858000"/>
              <a:gd name="connsiteX23" fmla="*/ 12233 w 5838383"/>
              <a:gd name="connsiteY23" fmla="*/ 1499636 h 6858000"/>
              <a:gd name="connsiteX24" fmla="*/ 666273 w 5838383"/>
              <a:gd name="connsiteY24" fmla="*/ 21439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838383" h="6858000">
                <a:moveTo>
                  <a:pt x="5069538" y="1425678"/>
                </a:moveTo>
                <a:cubicBezTo>
                  <a:pt x="5121028" y="1429705"/>
                  <a:pt x="5173030" y="1444017"/>
                  <a:pt x="5223004" y="1469448"/>
                </a:cubicBezTo>
                <a:cubicBezTo>
                  <a:pt x="5622794" y="1672895"/>
                  <a:pt x="5622794" y="1672895"/>
                  <a:pt x="5622794" y="1672895"/>
                </a:cubicBezTo>
                <a:cubicBezTo>
                  <a:pt x="5807315" y="1766795"/>
                  <a:pt x="5897870" y="2007297"/>
                  <a:pt x="5795710" y="2208049"/>
                </a:cubicBezTo>
                <a:lnTo>
                  <a:pt x="3831094" y="6068672"/>
                </a:lnTo>
                <a:cubicBezTo>
                  <a:pt x="3728933" y="6269426"/>
                  <a:pt x="3481207" y="6337776"/>
                  <a:pt x="3296687" y="6243877"/>
                </a:cubicBezTo>
                <a:cubicBezTo>
                  <a:pt x="2896897" y="6040429"/>
                  <a:pt x="2896897" y="6040429"/>
                  <a:pt x="2896897" y="6040429"/>
                </a:cubicBezTo>
                <a:cubicBezTo>
                  <a:pt x="2697000" y="5938705"/>
                  <a:pt x="2621819" y="5706032"/>
                  <a:pt x="2723980" y="5505277"/>
                </a:cubicBezTo>
                <a:cubicBezTo>
                  <a:pt x="4688596" y="1644654"/>
                  <a:pt x="4688596" y="1644654"/>
                  <a:pt x="4688596" y="1644654"/>
                </a:cubicBezTo>
                <a:cubicBezTo>
                  <a:pt x="4765216" y="1494091"/>
                  <a:pt x="4915069" y="1413599"/>
                  <a:pt x="5069538" y="1425678"/>
                </a:cubicBezTo>
                <a:close/>
                <a:moveTo>
                  <a:pt x="3139314" y="0"/>
                </a:moveTo>
                <a:lnTo>
                  <a:pt x="4533131" y="0"/>
                </a:lnTo>
                <a:lnTo>
                  <a:pt x="4473795" y="116601"/>
                </a:lnTo>
                <a:cubicBezTo>
                  <a:pt x="3736314" y="1565808"/>
                  <a:pt x="2680375" y="3640810"/>
                  <a:pt x="1168462" y="6611834"/>
                </a:cubicBezTo>
                <a:lnTo>
                  <a:pt x="1043192" y="6858000"/>
                </a:lnTo>
                <a:lnTo>
                  <a:pt x="0" y="6858000"/>
                </a:lnTo>
                <a:lnTo>
                  <a:pt x="0" y="6168993"/>
                </a:lnTo>
                <a:lnTo>
                  <a:pt x="31186" y="6107710"/>
                </a:lnTo>
                <a:cubicBezTo>
                  <a:pt x="663624" y="4864921"/>
                  <a:pt x="1595638" y="3033442"/>
                  <a:pt x="2969131" y="334422"/>
                </a:cubicBezTo>
                <a:close/>
                <a:moveTo>
                  <a:pt x="775376" y="0"/>
                </a:moveTo>
                <a:lnTo>
                  <a:pt x="2158059" y="0"/>
                </a:lnTo>
                <a:lnTo>
                  <a:pt x="0" y="4240753"/>
                </a:lnTo>
                <a:lnTo>
                  <a:pt x="0" y="1523674"/>
                </a:lnTo>
                <a:lnTo>
                  <a:pt x="12233" y="1499636"/>
                </a:lnTo>
                <a:cubicBezTo>
                  <a:pt x="257453" y="1017760"/>
                  <a:pt x="474378" y="591485"/>
                  <a:pt x="666273" y="214396"/>
                </a:cubicBezTo>
                <a:close/>
              </a:path>
            </a:pathLst>
          </a:custGeom>
        </p:spPr>
      </p:pic>
      <p:sp>
        <p:nvSpPr>
          <p:cNvPr id="18" name="Shape 4886"/>
          <p:cNvSpPr>
            <a:spLocks noChangeAspect="1"/>
          </p:cNvSpPr>
          <p:nvPr/>
        </p:nvSpPr>
        <p:spPr>
          <a:xfrm>
            <a:off x="7344063" y="3239404"/>
            <a:ext cx="288000" cy="4473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609" y="8471"/>
                </a:moveTo>
                <a:cubicBezTo>
                  <a:pt x="16489" y="8753"/>
                  <a:pt x="17258" y="9106"/>
                  <a:pt x="18027" y="9529"/>
                </a:cubicBezTo>
                <a:cubicBezTo>
                  <a:pt x="18797" y="9953"/>
                  <a:pt x="19456" y="10447"/>
                  <a:pt x="19951" y="10941"/>
                </a:cubicBezTo>
                <a:cubicBezTo>
                  <a:pt x="20501" y="11506"/>
                  <a:pt x="20885" y="12106"/>
                  <a:pt x="21160" y="12706"/>
                </a:cubicBezTo>
                <a:cubicBezTo>
                  <a:pt x="21490" y="13341"/>
                  <a:pt x="21600" y="14012"/>
                  <a:pt x="21600" y="14682"/>
                </a:cubicBezTo>
                <a:cubicBezTo>
                  <a:pt x="21600" y="15635"/>
                  <a:pt x="21325" y="16518"/>
                  <a:pt x="20776" y="17365"/>
                </a:cubicBezTo>
                <a:cubicBezTo>
                  <a:pt x="20171" y="18212"/>
                  <a:pt x="19402" y="18953"/>
                  <a:pt x="18467" y="19588"/>
                </a:cubicBezTo>
                <a:cubicBezTo>
                  <a:pt x="17478" y="20188"/>
                  <a:pt x="16324" y="20682"/>
                  <a:pt x="15005" y="21071"/>
                </a:cubicBezTo>
                <a:cubicBezTo>
                  <a:pt x="13685" y="21424"/>
                  <a:pt x="12311" y="21600"/>
                  <a:pt x="10827" y="21600"/>
                </a:cubicBezTo>
                <a:cubicBezTo>
                  <a:pt x="9344" y="21600"/>
                  <a:pt x="7915" y="21424"/>
                  <a:pt x="6595" y="21071"/>
                </a:cubicBezTo>
                <a:cubicBezTo>
                  <a:pt x="5331" y="20682"/>
                  <a:pt x="4177" y="20188"/>
                  <a:pt x="3133" y="19588"/>
                </a:cubicBezTo>
                <a:cubicBezTo>
                  <a:pt x="2198" y="18953"/>
                  <a:pt x="1429" y="18212"/>
                  <a:pt x="879" y="17365"/>
                </a:cubicBezTo>
                <a:cubicBezTo>
                  <a:pt x="275" y="16518"/>
                  <a:pt x="0" y="15635"/>
                  <a:pt x="0" y="14682"/>
                </a:cubicBezTo>
                <a:cubicBezTo>
                  <a:pt x="0" y="14012"/>
                  <a:pt x="165" y="13341"/>
                  <a:pt x="440" y="12706"/>
                </a:cubicBezTo>
                <a:cubicBezTo>
                  <a:pt x="715" y="12106"/>
                  <a:pt x="1099" y="11506"/>
                  <a:pt x="1649" y="10941"/>
                </a:cubicBezTo>
                <a:cubicBezTo>
                  <a:pt x="2198" y="10447"/>
                  <a:pt x="2803" y="9953"/>
                  <a:pt x="3573" y="9529"/>
                </a:cubicBezTo>
                <a:cubicBezTo>
                  <a:pt x="4287" y="9106"/>
                  <a:pt x="5111" y="8753"/>
                  <a:pt x="5991" y="8471"/>
                </a:cubicBezTo>
                <a:cubicBezTo>
                  <a:pt x="5826" y="8188"/>
                  <a:pt x="5551" y="7800"/>
                  <a:pt x="5221" y="7235"/>
                </a:cubicBezTo>
                <a:cubicBezTo>
                  <a:pt x="4892" y="6706"/>
                  <a:pt x="4562" y="6176"/>
                  <a:pt x="4232" y="5612"/>
                </a:cubicBezTo>
                <a:cubicBezTo>
                  <a:pt x="3902" y="5047"/>
                  <a:pt x="3627" y="4518"/>
                  <a:pt x="3353" y="4024"/>
                </a:cubicBezTo>
                <a:cubicBezTo>
                  <a:pt x="3133" y="3529"/>
                  <a:pt x="3023" y="3176"/>
                  <a:pt x="3023" y="3000"/>
                </a:cubicBezTo>
                <a:cubicBezTo>
                  <a:pt x="3023" y="0"/>
                  <a:pt x="3023" y="0"/>
                  <a:pt x="3023" y="0"/>
                </a:cubicBezTo>
                <a:cubicBezTo>
                  <a:pt x="18632" y="0"/>
                  <a:pt x="18632" y="0"/>
                  <a:pt x="18632" y="0"/>
                </a:cubicBezTo>
                <a:cubicBezTo>
                  <a:pt x="18632" y="3000"/>
                  <a:pt x="18632" y="3000"/>
                  <a:pt x="18632" y="3000"/>
                </a:cubicBezTo>
                <a:cubicBezTo>
                  <a:pt x="18632" y="3176"/>
                  <a:pt x="18467" y="3529"/>
                  <a:pt x="18247" y="4024"/>
                </a:cubicBezTo>
                <a:cubicBezTo>
                  <a:pt x="18027" y="4518"/>
                  <a:pt x="17753" y="5012"/>
                  <a:pt x="17368" y="5576"/>
                </a:cubicBezTo>
                <a:cubicBezTo>
                  <a:pt x="17038" y="6141"/>
                  <a:pt x="16708" y="6706"/>
                  <a:pt x="16379" y="7235"/>
                </a:cubicBezTo>
                <a:cubicBezTo>
                  <a:pt x="16049" y="7765"/>
                  <a:pt x="15774" y="8153"/>
                  <a:pt x="15609" y="8471"/>
                </a:cubicBezTo>
                <a:close/>
                <a:moveTo>
                  <a:pt x="10827" y="20824"/>
                </a:moveTo>
                <a:cubicBezTo>
                  <a:pt x="12147" y="20824"/>
                  <a:pt x="13411" y="20682"/>
                  <a:pt x="14565" y="20365"/>
                </a:cubicBezTo>
                <a:cubicBezTo>
                  <a:pt x="15719" y="20012"/>
                  <a:pt x="16763" y="19588"/>
                  <a:pt x="17588" y="19024"/>
                </a:cubicBezTo>
                <a:cubicBezTo>
                  <a:pt x="18467" y="18494"/>
                  <a:pt x="19127" y="17824"/>
                  <a:pt x="19621" y="17082"/>
                </a:cubicBezTo>
                <a:cubicBezTo>
                  <a:pt x="20171" y="16341"/>
                  <a:pt x="20391" y="15529"/>
                  <a:pt x="20391" y="14682"/>
                </a:cubicBezTo>
                <a:cubicBezTo>
                  <a:pt x="20391" y="13800"/>
                  <a:pt x="20171" y="13024"/>
                  <a:pt x="19621" y="12247"/>
                </a:cubicBezTo>
                <a:cubicBezTo>
                  <a:pt x="19127" y="11506"/>
                  <a:pt x="18467" y="10871"/>
                  <a:pt x="17588" y="10306"/>
                </a:cubicBezTo>
                <a:cubicBezTo>
                  <a:pt x="16763" y="9741"/>
                  <a:pt x="15719" y="9318"/>
                  <a:pt x="14565" y="9000"/>
                </a:cubicBezTo>
                <a:cubicBezTo>
                  <a:pt x="13411" y="8682"/>
                  <a:pt x="12147" y="8506"/>
                  <a:pt x="10827" y="8506"/>
                </a:cubicBezTo>
                <a:cubicBezTo>
                  <a:pt x="9453" y="8506"/>
                  <a:pt x="8244" y="8682"/>
                  <a:pt x="7035" y="9000"/>
                </a:cubicBezTo>
                <a:cubicBezTo>
                  <a:pt x="5881" y="9318"/>
                  <a:pt x="4892" y="9741"/>
                  <a:pt x="4012" y="10306"/>
                </a:cubicBezTo>
                <a:cubicBezTo>
                  <a:pt x="3133" y="10871"/>
                  <a:pt x="2473" y="11506"/>
                  <a:pt x="1979" y="12247"/>
                </a:cubicBezTo>
                <a:cubicBezTo>
                  <a:pt x="1484" y="13024"/>
                  <a:pt x="1209" y="13800"/>
                  <a:pt x="1209" y="14682"/>
                </a:cubicBezTo>
                <a:cubicBezTo>
                  <a:pt x="1209" y="15529"/>
                  <a:pt x="1484" y="16341"/>
                  <a:pt x="1979" y="17082"/>
                </a:cubicBezTo>
                <a:cubicBezTo>
                  <a:pt x="2473" y="17824"/>
                  <a:pt x="3133" y="18494"/>
                  <a:pt x="4012" y="19024"/>
                </a:cubicBezTo>
                <a:cubicBezTo>
                  <a:pt x="4892" y="19588"/>
                  <a:pt x="5881" y="20012"/>
                  <a:pt x="7035" y="20365"/>
                </a:cubicBezTo>
                <a:cubicBezTo>
                  <a:pt x="8244" y="20682"/>
                  <a:pt x="9453" y="20824"/>
                  <a:pt x="10827" y="20824"/>
                </a:cubicBezTo>
                <a:close/>
                <a:moveTo>
                  <a:pt x="10827" y="10024"/>
                </a:moveTo>
                <a:cubicBezTo>
                  <a:pt x="11817" y="10024"/>
                  <a:pt x="12751" y="10165"/>
                  <a:pt x="13631" y="10412"/>
                </a:cubicBezTo>
                <a:cubicBezTo>
                  <a:pt x="14510" y="10659"/>
                  <a:pt x="15279" y="10976"/>
                  <a:pt x="15884" y="11400"/>
                </a:cubicBezTo>
                <a:cubicBezTo>
                  <a:pt x="16544" y="11824"/>
                  <a:pt x="17093" y="12282"/>
                  <a:pt x="17478" y="12847"/>
                </a:cubicBezTo>
                <a:cubicBezTo>
                  <a:pt x="17863" y="13412"/>
                  <a:pt x="18027" y="14047"/>
                  <a:pt x="18027" y="14682"/>
                </a:cubicBezTo>
                <a:cubicBezTo>
                  <a:pt x="18027" y="15318"/>
                  <a:pt x="17863" y="15918"/>
                  <a:pt x="17478" y="16482"/>
                </a:cubicBezTo>
                <a:cubicBezTo>
                  <a:pt x="17093" y="17012"/>
                  <a:pt x="16544" y="17506"/>
                  <a:pt x="15884" y="17929"/>
                </a:cubicBezTo>
                <a:cubicBezTo>
                  <a:pt x="15279" y="18353"/>
                  <a:pt x="14510" y="18706"/>
                  <a:pt x="13631" y="18953"/>
                </a:cubicBezTo>
                <a:cubicBezTo>
                  <a:pt x="12751" y="19200"/>
                  <a:pt x="11817" y="19306"/>
                  <a:pt x="10827" y="19306"/>
                </a:cubicBezTo>
                <a:cubicBezTo>
                  <a:pt x="9783" y="19306"/>
                  <a:pt x="8904" y="19200"/>
                  <a:pt x="8024" y="18953"/>
                </a:cubicBezTo>
                <a:cubicBezTo>
                  <a:pt x="7145" y="18706"/>
                  <a:pt x="6376" y="18353"/>
                  <a:pt x="5716" y="17929"/>
                </a:cubicBezTo>
                <a:cubicBezTo>
                  <a:pt x="5056" y="17506"/>
                  <a:pt x="4562" y="17012"/>
                  <a:pt x="4177" y="16482"/>
                </a:cubicBezTo>
                <a:cubicBezTo>
                  <a:pt x="3792" y="15918"/>
                  <a:pt x="3573" y="15318"/>
                  <a:pt x="3573" y="14682"/>
                </a:cubicBezTo>
                <a:cubicBezTo>
                  <a:pt x="3573" y="14047"/>
                  <a:pt x="3792" y="13412"/>
                  <a:pt x="4177" y="12847"/>
                </a:cubicBezTo>
                <a:cubicBezTo>
                  <a:pt x="4562" y="12282"/>
                  <a:pt x="5056" y="11824"/>
                  <a:pt x="5716" y="11400"/>
                </a:cubicBezTo>
                <a:cubicBezTo>
                  <a:pt x="6376" y="10976"/>
                  <a:pt x="7145" y="10659"/>
                  <a:pt x="8024" y="10412"/>
                </a:cubicBezTo>
                <a:cubicBezTo>
                  <a:pt x="8904" y="10165"/>
                  <a:pt x="9783" y="10024"/>
                  <a:pt x="10827" y="10024"/>
                </a:cubicBezTo>
                <a:close/>
                <a:moveTo>
                  <a:pt x="4232" y="3000"/>
                </a:moveTo>
                <a:cubicBezTo>
                  <a:pt x="4232" y="3212"/>
                  <a:pt x="4562" y="3882"/>
                  <a:pt x="5166" y="5012"/>
                </a:cubicBezTo>
                <a:cubicBezTo>
                  <a:pt x="5826" y="6141"/>
                  <a:pt x="6485" y="7200"/>
                  <a:pt x="7090" y="8153"/>
                </a:cubicBezTo>
                <a:cubicBezTo>
                  <a:pt x="7365" y="8082"/>
                  <a:pt x="7695" y="8012"/>
                  <a:pt x="7969" y="7976"/>
                </a:cubicBezTo>
                <a:cubicBezTo>
                  <a:pt x="8299" y="7906"/>
                  <a:pt x="8574" y="7871"/>
                  <a:pt x="8904" y="7835"/>
                </a:cubicBezTo>
                <a:cubicBezTo>
                  <a:pt x="9234" y="7800"/>
                  <a:pt x="9508" y="7765"/>
                  <a:pt x="9838" y="7765"/>
                </a:cubicBezTo>
                <a:cubicBezTo>
                  <a:pt x="10168" y="7729"/>
                  <a:pt x="10498" y="7729"/>
                  <a:pt x="10827" y="7729"/>
                </a:cubicBezTo>
                <a:cubicBezTo>
                  <a:pt x="11157" y="7729"/>
                  <a:pt x="11487" y="7729"/>
                  <a:pt x="11762" y="7765"/>
                </a:cubicBezTo>
                <a:cubicBezTo>
                  <a:pt x="12092" y="7765"/>
                  <a:pt x="12366" y="7800"/>
                  <a:pt x="12696" y="7835"/>
                </a:cubicBezTo>
                <a:cubicBezTo>
                  <a:pt x="13026" y="7871"/>
                  <a:pt x="13301" y="7906"/>
                  <a:pt x="13576" y="7976"/>
                </a:cubicBezTo>
                <a:cubicBezTo>
                  <a:pt x="13905" y="8012"/>
                  <a:pt x="14180" y="8082"/>
                  <a:pt x="14455" y="8153"/>
                </a:cubicBezTo>
                <a:cubicBezTo>
                  <a:pt x="15224" y="7024"/>
                  <a:pt x="15884" y="5929"/>
                  <a:pt x="16489" y="4871"/>
                </a:cubicBezTo>
                <a:cubicBezTo>
                  <a:pt x="17093" y="3847"/>
                  <a:pt x="17368" y="3212"/>
                  <a:pt x="17368" y="3000"/>
                </a:cubicBezTo>
                <a:cubicBezTo>
                  <a:pt x="17368" y="812"/>
                  <a:pt x="17368" y="812"/>
                  <a:pt x="17368" y="812"/>
                </a:cubicBezTo>
                <a:cubicBezTo>
                  <a:pt x="11377" y="812"/>
                  <a:pt x="11377" y="812"/>
                  <a:pt x="11377" y="812"/>
                </a:cubicBezTo>
                <a:cubicBezTo>
                  <a:pt x="11377" y="6071"/>
                  <a:pt x="11377" y="6071"/>
                  <a:pt x="11377" y="6071"/>
                </a:cubicBezTo>
                <a:cubicBezTo>
                  <a:pt x="10168" y="6071"/>
                  <a:pt x="10168" y="6071"/>
                  <a:pt x="10168" y="6071"/>
                </a:cubicBezTo>
                <a:cubicBezTo>
                  <a:pt x="10168" y="812"/>
                  <a:pt x="10168" y="812"/>
                  <a:pt x="10168" y="812"/>
                </a:cubicBezTo>
                <a:cubicBezTo>
                  <a:pt x="4232" y="812"/>
                  <a:pt x="4232" y="812"/>
                  <a:pt x="4232" y="812"/>
                </a:cubicBezTo>
                <a:lnTo>
                  <a:pt x="4232" y="3000"/>
                </a:lnTo>
                <a:close/>
                <a:moveTo>
                  <a:pt x="10827" y="18529"/>
                </a:moveTo>
                <a:cubicBezTo>
                  <a:pt x="11597" y="18529"/>
                  <a:pt x="12421" y="18424"/>
                  <a:pt x="13136" y="18247"/>
                </a:cubicBezTo>
                <a:cubicBezTo>
                  <a:pt x="13850" y="18035"/>
                  <a:pt x="14510" y="17753"/>
                  <a:pt x="15005" y="17400"/>
                </a:cubicBezTo>
                <a:cubicBezTo>
                  <a:pt x="15609" y="17047"/>
                  <a:pt x="16049" y="16659"/>
                  <a:pt x="16379" y="16165"/>
                </a:cubicBezTo>
                <a:cubicBezTo>
                  <a:pt x="16653" y="15706"/>
                  <a:pt x="16818" y="15212"/>
                  <a:pt x="16818" y="14682"/>
                </a:cubicBezTo>
                <a:cubicBezTo>
                  <a:pt x="16818" y="14153"/>
                  <a:pt x="16653" y="13659"/>
                  <a:pt x="16379" y="13165"/>
                </a:cubicBezTo>
                <a:cubicBezTo>
                  <a:pt x="16049" y="12706"/>
                  <a:pt x="15609" y="12282"/>
                  <a:pt x="15005" y="11965"/>
                </a:cubicBezTo>
                <a:cubicBezTo>
                  <a:pt x="14510" y="11576"/>
                  <a:pt x="13850" y="11294"/>
                  <a:pt x="13136" y="11118"/>
                </a:cubicBezTo>
                <a:cubicBezTo>
                  <a:pt x="12421" y="10906"/>
                  <a:pt x="11597" y="10800"/>
                  <a:pt x="10827" y="10800"/>
                </a:cubicBezTo>
                <a:cubicBezTo>
                  <a:pt x="10003" y="10800"/>
                  <a:pt x="9234" y="10906"/>
                  <a:pt x="8464" y="11118"/>
                </a:cubicBezTo>
                <a:cubicBezTo>
                  <a:pt x="7750" y="11294"/>
                  <a:pt x="7090" y="11576"/>
                  <a:pt x="6595" y="11965"/>
                </a:cubicBezTo>
                <a:cubicBezTo>
                  <a:pt x="5991" y="12282"/>
                  <a:pt x="5551" y="12706"/>
                  <a:pt x="5276" y="13165"/>
                </a:cubicBezTo>
                <a:cubicBezTo>
                  <a:pt x="4947" y="13659"/>
                  <a:pt x="4782" y="14153"/>
                  <a:pt x="4782" y="14682"/>
                </a:cubicBezTo>
                <a:cubicBezTo>
                  <a:pt x="4782" y="15212"/>
                  <a:pt x="4947" y="15706"/>
                  <a:pt x="5276" y="16165"/>
                </a:cubicBezTo>
                <a:cubicBezTo>
                  <a:pt x="5551" y="16659"/>
                  <a:pt x="5991" y="17047"/>
                  <a:pt x="6595" y="17400"/>
                </a:cubicBezTo>
                <a:cubicBezTo>
                  <a:pt x="7090" y="17753"/>
                  <a:pt x="7750" y="18035"/>
                  <a:pt x="8464" y="18247"/>
                </a:cubicBezTo>
                <a:cubicBezTo>
                  <a:pt x="9234" y="18424"/>
                  <a:pt x="10003" y="18529"/>
                  <a:pt x="10827" y="18529"/>
                </a:cubicBezTo>
                <a:close/>
              </a:path>
            </a:pathLst>
          </a:custGeom>
          <a:solidFill>
            <a:schemeClr val="accent6">
              <a:hueOff val="-2214564"/>
              <a:satOff val="-18455"/>
              <a:lumOff val="-82930"/>
            </a:schemeClr>
          </a:solidFill>
          <a:ln w="12700">
            <a:miter lim="400000"/>
          </a:ln>
        </p:spPr>
        <p:txBody>
          <a:bodyPr lIns="45719" rIns="45719"/>
          <a:lstStyle/>
          <a:p>
            <a:pPr defTabSz="914400">
              <a:lnSpc>
                <a:spcPct val="100000"/>
              </a:lnSpc>
              <a:defRPr sz="1800">
                <a:solidFill>
                  <a:schemeClr val="accent6">
                    <a:hueOff val="-2214564"/>
                    <a:satOff val="-18455"/>
                    <a:lumOff val="-8293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9" name="Shape 4833"/>
          <p:cNvSpPr>
            <a:spLocks noChangeAspect="1"/>
          </p:cNvSpPr>
          <p:nvPr/>
        </p:nvSpPr>
        <p:spPr>
          <a:xfrm>
            <a:off x="7283136" y="4745897"/>
            <a:ext cx="432000" cy="3534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6612"/>
                </a:moveTo>
                <a:lnTo>
                  <a:pt x="17053" y="10029"/>
                </a:lnTo>
                <a:lnTo>
                  <a:pt x="17053" y="21600"/>
                </a:lnTo>
                <a:lnTo>
                  <a:pt x="4460" y="21600"/>
                </a:lnTo>
                <a:lnTo>
                  <a:pt x="4460" y="10029"/>
                </a:lnTo>
                <a:lnTo>
                  <a:pt x="2274" y="8376"/>
                </a:lnTo>
                <a:lnTo>
                  <a:pt x="2274" y="17853"/>
                </a:lnTo>
                <a:lnTo>
                  <a:pt x="1487" y="17853"/>
                </a:lnTo>
                <a:lnTo>
                  <a:pt x="1487" y="7824"/>
                </a:lnTo>
                <a:lnTo>
                  <a:pt x="0" y="6612"/>
                </a:lnTo>
                <a:lnTo>
                  <a:pt x="10756" y="0"/>
                </a:lnTo>
                <a:lnTo>
                  <a:pt x="21600" y="6612"/>
                </a:lnTo>
                <a:close/>
                <a:moveTo>
                  <a:pt x="10756" y="1102"/>
                </a:moveTo>
                <a:lnTo>
                  <a:pt x="1574" y="6722"/>
                </a:lnTo>
                <a:lnTo>
                  <a:pt x="10756" y="13776"/>
                </a:lnTo>
                <a:lnTo>
                  <a:pt x="20026" y="6722"/>
                </a:lnTo>
                <a:lnTo>
                  <a:pt x="10756" y="1102"/>
                </a:lnTo>
                <a:close/>
                <a:moveTo>
                  <a:pt x="16353" y="20718"/>
                </a:moveTo>
                <a:lnTo>
                  <a:pt x="16353" y="10580"/>
                </a:lnTo>
                <a:lnTo>
                  <a:pt x="10756" y="14878"/>
                </a:lnTo>
                <a:lnTo>
                  <a:pt x="5247" y="10580"/>
                </a:lnTo>
                <a:lnTo>
                  <a:pt x="5247" y="20718"/>
                </a:lnTo>
                <a:lnTo>
                  <a:pt x="16353" y="20718"/>
                </a:lnTo>
                <a:close/>
              </a:path>
            </a:pathLst>
          </a:custGeom>
          <a:solidFill>
            <a:schemeClr val="accent6">
              <a:hueOff val="-2214564"/>
              <a:satOff val="-18455"/>
              <a:lumOff val="-82930"/>
            </a:schemeClr>
          </a:solidFill>
          <a:ln w="12700">
            <a:miter lim="400000"/>
          </a:ln>
        </p:spPr>
        <p:txBody>
          <a:bodyPr lIns="45719" rIns="45719"/>
          <a:lstStyle/>
          <a:p>
            <a:pPr defTabSz="914400">
              <a:lnSpc>
                <a:spcPct val="100000"/>
              </a:lnSpc>
              <a:defRPr sz="1800">
                <a:solidFill>
                  <a:schemeClr val="accent6">
                    <a:hueOff val="-2214564"/>
                    <a:satOff val="-18455"/>
                    <a:lumOff val="-8293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0" name="Shape 4742"/>
          <p:cNvSpPr>
            <a:spLocks noChangeAspect="1"/>
          </p:cNvSpPr>
          <p:nvPr/>
        </p:nvSpPr>
        <p:spPr>
          <a:xfrm>
            <a:off x="7300200" y="1716510"/>
            <a:ext cx="360000" cy="36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176" y="0"/>
                </a:moveTo>
                <a:cubicBezTo>
                  <a:pt x="21600" y="0"/>
                  <a:pt x="21600" y="0"/>
                  <a:pt x="21600" y="0"/>
                </a:cubicBezTo>
                <a:cubicBezTo>
                  <a:pt x="21600" y="12204"/>
                  <a:pt x="21600" y="18559"/>
                  <a:pt x="21600" y="19027"/>
                </a:cubicBezTo>
                <a:cubicBezTo>
                  <a:pt x="21600" y="19378"/>
                  <a:pt x="21522" y="19690"/>
                  <a:pt x="21405" y="20001"/>
                </a:cubicBezTo>
                <a:cubicBezTo>
                  <a:pt x="21250" y="20274"/>
                  <a:pt x="21055" y="20547"/>
                  <a:pt x="20783" y="20781"/>
                </a:cubicBezTo>
                <a:cubicBezTo>
                  <a:pt x="20549" y="21054"/>
                  <a:pt x="20277" y="21288"/>
                  <a:pt x="19965" y="21405"/>
                </a:cubicBezTo>
                <a:cubicBezTo>
                  <a:pt x="19693" y="21522"/>
                  <a:pt x="19343" y="21600"/>
                  <a:pt x="19031" y="21600"/>
                </a:cubicBezTo>
                <a:cubicBezTo>
                  <a:pt x="18292" y="21600"/>
                  <a:pt x="17046" y="21600"/>
                  <a:pt x="15412" y="21600"/>
                </a:cubicBezTo>
                <a:cubicBezTo>
                  <a:pt x="13738" y="21600"/>
                  <a:pt x="11987" y="21600"/>
                  <a:pt x="10197" y="21600"/>
                </a:cubicBezTo>
                <a:cubicBezTo>
                  <a:pt x="8445" y="21600"/>
                  <a:pt x="6850" y="21600"/>
                  <a:pt x="5410" y="21600"/>
                </a:cubicBezTo>
                <a:cubicBezTo>
                  <a:pt x="3970" y="21600"/>
                  <a:pt x="3114" y="21600"/>
                  <a:pt x="2802" y="21600"/>
                </a:cubicBezTo>
                <a:cubicBezTo>
                  <a:pt x="2491" y="21600"/>
                  <a:pt x="2179" y="21561"/>
                  <a:pt x="1868" y="21483"/>
                </a:cubicBezTo>
                <a:cubicBezTo>
                  <a:pt x="1557" y="21405"/>
                  <a:pt x="1245" y="21249"/>
                  <a:pt x="973" y="21054"/>
                </a:cubicBezTo>
                <a:cubicBezTo>
                  <a:pt x="662" y="20859"/>
                  <a:pt x="428" y="20586"/>
                  <a:pt x="272" y="20274"/>
                </a:cubicBezTo>
                <a:cubicBezTo>
                  <a:pt x="78" y="20001"/>
                  <a:pt x="0" y="19612"/>
                  <a:pt x="0" y="19183"/>
                </a:cubicBezTo>
                <a:cubicBezTo>
                  <a:pt x="0" y="18325"/>
                  <a:pt x="0" y="15986"/>
                  <a:pt x="0" y="12126"/>
                </a:cubicBezTo>
                <a:cubicBezTo>
                  <a:pt x="5176" y="12126"/>
                  <a:pt x="5176" y="12126"/>
                  <a:pt x="5176" y="12126"/>
                </a:cubicBezTo>
                <a:lnTo>
                  <a:pt x="5176" y="0"/>
                </a:lnTo>
                <a:close/>
                <a:moveTo>
                  <a:pt x="2802" y="20742"/>
                </a:moveTo>
                <a:cubicBezTo>
                  <a:pt x="3269" y="20742"/>
                  <a:pt x="3269" y="20742"/>
                  <a:pt x="3269" y="20742"/>
                </a:cubicBezTo>
                <a:cubicBezTo>
                  <a:pt x="3542" y="20742"/>
                  <a:pt x="3775" y="20664"/>
                  <a:pt x="4048" y="20508"/>
                </a:cubicBezTo>
                <a:cubicBezTo>
                  <a:pt x="4281" y="20352"/>
                  <a:pt x="4515" y="20196"/>
                  <a:pt x="4670" y="20001"/>
                </a:cubicBezTo>
                <a:cubicBezTo>
                  <a:pt x="4826" y="19768"/>
                  <a:pt x="4982" y="19573"/>
                  <a:pt x="5059" y="19339"/>
                </a:cubicBezTo>
                <a:cubicBezTo>
                  <a:pt x="5137" y="19144"/>
                  <a:pt x="5176" y="18949"/>
                  <a:pt x="5176" y="18832"/>
                </a:cubicBezTo>
                <a:cubicBezTo>
                  <a:pt x="5176" y="12983"/>
                  <a:pt x="5176" y="12983"/>
                  <a:pt x="5176" y="12983"/>
                </a:cubicBezTo>
                <a:cubicBezTo>
                  <a:pt x="856" y="12983"/>
                  <a:pt x="856" y="12983"/>
                  <a:pt x="856" y="12983"/>
                </a:cubicBezTo>
                <a:cubicBezTo>
                  <a:pt x="856" y="19183"/>
                  <a:pt x="856" y="19183"/>
                  <a:pt x="856" y="19183"/>
                </a:cubicBezTo>
                <a:cubicBezTo>
                  <a:pt x="856" y="19806"/>
                  <a:pt x="1129" y="20235"/>
                  <a:pt x="1635" y="20430"/>
                </a:cubicBezTo>
                <a:cubicBezTo>
                  <a:pt x="2141" y="20625"/>
                  <a:pt x="2530" y="20742"/>
                  <a:pt x="2802" y="20742"/>
                </a:cubicBezTo>
                <a:close/>
                <a:moveTo>
                  <a:pt x="20744" y="19027"/>
                </a:moveTo>
                <a:cubicBezTo>
                  <a:pt x="20744" y="858"/>
                  <a:pt x="20744" y="858"/>
                  <a:pt x="20744" y="858"/>
                </a:cubicBezTo>
                <a:cubicBezTo>
                  <a:pt x="6032" y="858"/>
                  <a:pt x="6032" y="858"/>
                  <a:pt x="6032" y="858"/>
                </a:cubicBezTo>
                <a:cubicBezTo>
                  <a:pt x="6032" y="18832"/>
                  <a:pt x="6032" y="18832"/>
                  <a:pt x="6032" y="18832"/>
                </a:cubicBezTo>
                <a:cubicBezTo>
                  <a:pt x="6032" y="18949"/>
                  <a:pt x="6032" y="19105"/>
                  <a:pt x="5994" y="19261"/>
                </a:cubicBezTo>
                <a:cubicBezTo>
                  <a:pt x="5955" y="19417"/>
                  <a:pt x="5916" y="19573"/>
                  <a:pt x="5838" y="19768"/>
                </a:cubicBezTo>
                <a:cubicBezTo>
                  <a:pt x="5721" y="19962"/>
                  <a:pt x="5643" y="20118"/>
                  <a:pt x="5526" y="20274"/>
                </a:cubicBezTo>
                <a:cubicBezTo>
                  <a:pt x="5449" y="20469"/>
                  <a:pt x="5293" y="20625"/>
                  <a:pt x="5137" y="20742"/>
                </a:cubicBezTo>
                <a:cubicBezTo>
                  <a:pt x="19031" y="20742"/>
                  <a:pt x="19031" y="20742"/>
                  <a:pt x="19031" y="20742"/>
                </a:cubicBezTo>
                <a:cubicBezTo>
                  <a:pt x="19226" y="20742"/>
                  <a:pt x="19421" y="20703"/>
                  <a:pt x="19654" y="20586"/>
                </a:cubicBezTo>
                <a:cubicBezTo>
                  <a:pt x="19888" y="20508"/>
                  <a:pt x="20043" y="20352"/>
                  <a:pt x="20199" y="20196"/>
                </a:cubicBezTo>
                <a:cubicBezTo>
                  <a:pt x="20355" y="20040"/>
                  <a:pt x="20471" y="19884"/>
                  <a:pt x="20588" y="19651"/>
                </a:cubicBezTo>
                <a:cubicBezTo>
                  <a:pt x="20705" y="19417"/>
                  <a:pt x="20744" y="19222"/>
                  <a:pt x="20744" y="19027"/>
                </a:cubicBezTo>
                <a:close/>
                <a:moveTo>
                  <a:pt x="7784" y="2573"/>
                </a:moveTo>
                <a:cubicBezTo>
                  <a:pt x="7784" y="3431"/>
                  <a:pt x="7784" y="3431"/>
                  <a:pt x="7784" y="3431"/>
                </a:cubicBezTo>
                <a:cubicBezTo>
                  <a:pt x="19031" y="3431"/>
                  <a:pt x="19031" y="3431"/>
                  <a:pt x="19031" y="3431"/>
                </a:cubicBezTo>
                <a:cubicBezTo>
                  <a:pt x="19031" y="2573"/>
                  <a:pt x="19031" y="2573"/>
                  <a:pt x="19031" y="2573"/>
                </a:cubicBezTo>
                <a:lnTo>
                  <a:pt x="7784" y="2573"/>
                </a:lnTo>
                <a:close/>
                <a:moveTo>
                  <a:pt x="19031" y="5614"/>
                </a:moveTo>
                <a:cubicBezTo>
                  <a:pt x="19031" y="12126"/>
                  <a:pt x="19031" y="12126"/>
                  <a:pt x="19031" y="12126"/>
                </a:cubicBezTo>
                <a:cubicBezTo>
                  <a:pt x="7784" y="12126"/>
                  <a:pt x="7784" y="12126"/>
                  <a:pt x="7784" y="12126"/>
                </a:cubicBezTo>
                <a:cubicBezTo>
                  <a:pt x="7784" y="5614"/>
                  <a:pt x="7784" y="5614"/>
                  <a:pt x="7784" y="5614"/>
                </a:cubicBezTo>
                <a:lnTo>
                  <a:pt x="19031" y="5614"/>
                </a:lnTo>
                <a:close/>
                <a:moveTo>
                  <a:pt x="7784" y="14231"/>
                </a:moveTo>
                <a:cubicBezTo>
                  <a:pt x="7784" y="15128"/>
                  <a:pt x="7784" y="15128"/>
                  <a:pt x="7784" y="15128"/>
                </a:cubicBezTo>
                <a:cubicBezTo>
                  <a:pt x="19031" y="15128"/>
                  <a:pt x="19031" y="15128"/>
                  <a:pt x="19031" y="15128"/>
                </a:cubicBezTo>
                <a:cubicBezTo>
                  <a:pt x="19031" y="14231"/>
                  <a:pt x="19031" y="14231"/>
                  <a:pt x="19031" y="14231"/>
                </a:cubicBezTo>
                <a:lnTo>
                  <a:pt x="7784" y="14231"/>
                </a:lnTo>
                <a:close/>
                <a:moveTo>
                  <a:pt x="7784" y="17311"/>
                </a:moveTo>
                <a:cubicBezTo>
                  <a:pt x="7784" y="18169"/>
                  <a:pt x="7784" y="18169"/>
                  <a:pt x="7784" y="18169"/>
                </a:cubicBezTo>
                <a:cubicBezTo>
                  <a:pt x="19031" y="18169"/>
                  <a:pt x="19031" y="18169"/>
                  <a:pt x="19031" y="18169"/>
                </a:cubicBezTo>
                <a:cubicBezTo>
                  <a:pt x="19031" y="17311"/>
                  <a:pt x="19031" y="17311"/>
                  <a:pt x="19031" y="17311"/>
                </a:cubicBezTo>
                <a:lnTo>
                  <a:pt x="7784" y="17311"/>
                </a:lnTo>
                <a:close/>
                <a:moveTo>
                  <a:pt x="18136" y="11268"/>
                </a:moveTo>
                <a:cubicBezTo>
                  <a:pt x="18136" y="6472"/>
                  <a:pt x="18136" y="6472"/>
                  <a:pt x="18136" y="6472"/>
                </a:cubicBezTo>
                <a:cubicBezTo>
                  <a:pt x="8640" y="6472"/>
                  <a:pt x="8640" y="6472"/>
                  <a:pt x="8640" y="6472"/>
                </a:cubicBezTo>
                <a:cubicBezTo>
                  <a:pt x="8640" y="11268"/>
                  <a:pt x="8640" y="11268"/>
                  <a:pt x="8640" y="11268"/>
                </a:cubicBezTo>
                <a:lnTo>
                  <a:pt x="18136" y="11268"/>
                </a:lnTo>
                <a:close/>
              </a:path>
            </a:pathLst>
          </a:custGeom>
          <a:solidFill>
            <a:schemeClr val="accent6">
              <a:hueOff val="-2214564"/>
              <a:satOff val="-18455"/>
              <a:lumOff val="-82930"/>
            </a:schemeClr>
          </a:solidFill>
          <a:ln w="12700">
            <a:miter lim="400000"/>
          </a:ln>
        </p:spPr>
        <p:txBody>
          <a:bodyPr lIns="45719" rIns="45719"/>
          <a:lstStyle/>
          <a:p>
            <a:pPr defTabSz="914400">
              <a:lnSpc>
                <a:spcPct val="100000"/>
              </a:lnSpc>
              <a:defRPr sz="1800">
                <a:solidFill>
                  <a:schemeClr val="accent6">
                    <a:hueOff val="-2214564"/>
                    <a:satOff val="-18455"/>
                    <a:lumOff val="-8293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2242385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/>
      <p:bldP spid="13" grpId="0" animBg="1"/>
      <p:bldP spid="14" grpId="0" animBg="1"/>
      <p:bldP spid="18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Rectangle 353"/>
          <p:cNvSpPr/>
          <p:nvPr/>
        </p:nvSpPr>
        <p:spPr>
          <a:xfrm rot="5400000">
            <a:off x="4801390" y="-274181"/>
            <a:ext cx="2589215" cy="12192000"/>
          </a:xfrm>
          <a:prstGeom prst="rect">
            <a:avLst/>
          </a:prstGeom>
          <a:gradFill>
            <a:gsLst>
              <a:gs pos="0">
                <a:schemeClr val="bg1">
                  <a:lumMod val="73000"/>
                  <a:lumOff val="27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6" name="Rectangle 345"/>
          <p:cNvSpPr/>
          <p:nvPr/>
        </p:nvSpPr>
        <p:spPr>
          <a:xfrm rot="-5400000">
            <a:off x="4801392" y="-4845527"/>
            <a:ext cx="2589215" cy="12192000"/>
          </a:xfrm>
          <a:prstGeom prst="rect">
            <a:avLst/>
          </a:prstGeom>
          <a:gradFill>
            <a:gsLst>
              <a:gs pos="0">
                <a:schemeClr val="bg1">
                  <a:lumMod val="73000"/>
                  <a:lumOff val="27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FE element 48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172" y="855398"/>
            <a:ext cx="6819900" cy="3619500"/>
          </a:xfrm>
          <a:prstGeom prst="rect">
            <a:avLst/>
          </a:prstGeom>
        </p:spPr>
      </p:pic>
      <p:sp>
        <p:nvSpPr>
          <p:cNvPr id="641" name="Oval 640"/>
          <p:cNvSpPr>
            <a:spLocks noChangeAspect="1"/>
          </p:cNvSpPr>
          <p:nvPr/>
        </p:nvSpPr>
        <p:spPr>
          <a:xfrm>
            <a:off x="5510245" y="2138497"/>
            <a:ext cx="59040" cy="5904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2" name="Oval 641"/>
          <p:cNvSpPr>
            <a:spLocks noChangeAspect="1"/>
          </p:cNvSpPr>
          <p:nvPr/>
        </p:nvSpPr>
        <p:spPr>
          <a:xfrm>
            <a:off x="5317880" y="2395783"/>
            <a:ext cx="59040" cy="5904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3" name="Oval 642"/>
          <p:cNvSpPr>
            <a:spLocks noChangeAspect="1"/>
          </p:cNvSpPr>
          <p:nvPr/>
        </p:nvSpPr>
        <p:spPr>
          <a:xfrm>
            <a:off x="5286293" y="2632430"/>
            <a:ext cx="59040" cy="5904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4" name="Oval 643"/>
          <p:cNvSpPr>
            <a:spLocks noChangeAspect="1"/>
          </p:cNvSpPr>
          <p:nvPr/>
        </p:nvSpPr>
        <p:spPr>
          <a:xfrm>
            <a:off x="4952056" y="2616211"/>
            <a:ext cx="59040" cy="5904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5" name="Oval 644"/>
          <p:cNvSpPr>
            <a:spLocks noChangeAspect="1"/>
          </p:cNvSpPr>
          <p:nvPr/>
        </p:nvSpPr>
        <p:spPr>
          <a:xfrm>
            <a:off x="4556750" y="2484345"/>
            <a:ext cx="59040" cy="5904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6" name="Oval 645"/>
          <p:cNvSpPr>
            <a:spLocks noChangeAspect="1"/>
          </p:cNvSpPr>
          <p:nvPr/>
        </p:nvSpPr>
        <p:spPr>
          <a:xfrm>
            <a:off x="4440500" y="2306095"/>
            <a:ext cx="59040" cy="5904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7" name="Oval 646"/>
          <p:cNvSpPr>
            <a:spLocks noChangeAspect="1"/>
          </p:cNvSpPr>
          <p:nvPr/>
        </p:nvSpPr>
        <p:spPr>
          <a:xfrm>
            <a:off x="5968866" y="3714890"/>
            <a:ext cx="59040" cy="5904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8" name="Oval 647"/>
          <p:cNvSpPr>
            <a:spLocks noChangeAspect="1"/>
          </p:cNvSpPr>
          <p:nvPr/>
        </p:nvSpPr>
        <p:spPr>
          <a:xfrm>
            <a:off x="6891775" y="1902987"/>
            <a:ext cx="59040" cy="59040"/>
          </a:xfrm>
          <a:prstGeom prst="ellipse">
            <a:avLst/>
          </a:prstGeom>
          <a:solidFill>
            <a:srgbClr val="FF909C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9" name="Oval 648"/>
          <p:cNvSpPr>
            <a:spLocks noChangeAspect="1"/>
          </p:cNvSpPr>
          <p:nvPr/>
        </p:nvSpPr>
        <p:spPr>
          <a:xfrm>
            <a:off x="6824304" y="2004687"/>
            <a:ext cx="59040" cy="59040"/>
          </a:xfrm>
          <a:prstGeom prst="ellipse">
            <a:avLst/>
          </a:prstGeom>
          <a:solidFill>
            <a:srgbClr val="FF909C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0" name="Oval 649"/>
          <p:cNvSpPr>
            <a:spLocks noChangeAspect="1"/>
          </p:cNvSpPr>
          <p:nvPr/>
        </p:nvSpPr>
        <p:spPr>
          <a:xfrm>
            <a:off x="7482849" y="1790975"/>
            <a:ext cx="59040" cy="59040"/>
          </a:xfrm>
          <a:prstGeom prst="ellipse">
            <a:avLst/>
          </a:prstGeom>
          <a:solidFill>
            <a:srgbClr val="FF909C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1" name="Oval 650"/>
          <p:cNvSpPr>
            <a:spLocks noChangeAspect="1"/>
          </p:cNvSpPr>
          <p:nvPr/>
        </p:nvSpPr>
        <p:spPr>
          <a:xfrm>
            <a:off x="7311312" y="1835183"/>
            <a:ext cx="59040" cy="59040"/>
          </a:xfrm>
          <a:prstGeom prst="ellipse">
            <a:avLst/>
          </a:prstGeom>
          <a:solidFill>
            <a:srgbClr val="FF909C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2" name="Oval 651"/>
          <p:cNvSpPr>
            <a:spLocks noChangeAspect="1"/>
          </p:cNvSpPr>
          <p:nvPr/>
        </p:nvSpPr>
        <p:spPr>
          <a:xfrm>
            <a:off x="7204320" y="1838627"/>
            <a:ext cx="59040" cy="59040"/>
          </a:xfrm>
          <a:prstGeom prst="ellipse">
            <a:avLst/>
          </a:prstGeom>
          <a:solidFill>
            <a:srgbClr val="FF909C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3" name="Oval 652"/>
          <p:cNvSpPr>
            <a:spLocks noChangeAspect="1"/>
          </p:cNvSpPr>
          <p:nvPr/>
        </p:nvSpPr>
        <p:spPr>
          <a:xfrm>
            <a:off x="7227591" y="1987124"/>
            <a:ext cx="59040" cy="59040"/>
          </a:xfrm>
          <a:prstGeom prst="ellipse">
            <a:avLst/>
          </a:prstGeom>
          <a:solidFill>
            <a:srgbClr val="FF909C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4" name="Oval 653"/>
          <p:cNvSpPr>
            <a:spLocks noChangeAspect="1"/>
          </p:cNvSpPr>
          <p:nvPr/>
        </p:nvSpPr>
        <p:spPr>
          <a:xfrm>
            <a:off x="6969184" y="2035648"/>
            <a:ext cx="59040" cy="59040"/>
          </a:xfrm>
          <a:prstGeom prst="ellipse">
            <a:avLst/>
          </a:prstGeom>
          <a:solidFill>
            <a:srgbClr val="FF909C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5" name="Oval 654"/>
          <p:cNvSpPr>
            <a:spLocks noChangeAspect="1"/>
          </p:cNvSpPr>
          <p:nvPr/>
        </p:nvSpPr>
        <p:spPr>
          <a:xfrm>
            <a:off x="7027235" y="2301388"/>
            <a:ext cx="59040" cy="59040"/>
          </a:xfrm>
          <a:prstGeom prst="ellipse">
            <a:avLst/>
          </a:prstGeom>
          <a:solidFill>
            <a:srgbClr val="FF909C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6" name="Oval 655"/>
          <p:cNvSpPr>
            <a:spLocks noChangeAspect="1"/>
          </p:cNvSpPr>
          <p:nvPr/>
        </p:nvSpPr>
        <p:spPr>
          <a:xfrm>
            <a:off x="7248649" y="2307296"/>
            <a:ext cx="59040" cy="59040"/>
          </a:xfrm>
          <a:prstGeom prst="ellipse">
            <a:avLst/>
          </a:prstGeom>
          <a:solidFill>
            <a:srgbClr val="FF909C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7" name="Oval 656"/>
          <p:cNvSpPr>
            <a:spLocks noChangeAspect="1"/>
          </p:cNvSpPr>
          <p:nvPr/>
        </p:nvSpPr>
        <p:spPr>
          <a:xfrm>
            <a:off x="7444678" y="2406550"/>
            <a:ext cx="59040" cy="59040"/>
          </a:xfrm>
          <a:prstGeom prst="ellipse">
            <a:avLst/>
          </a:prstGeom>
          <a:solidFill>
            <a:srgbClr val="FF909C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8" name="Oval 657"/>
          <p:cNvSpPr>
            <a:spLocks noChangeAspect="1"/>
          </p:cNvSpPr>
          <p:nvPr/>
        </p:nvSpPr>
        <p:spPr>
          <a:xfrm>
            <a:off x="7527981" y="2330299"/>
            <a:ext cx="59040" cy="59040"/>
          </a:xfrm>
          <a:prstGeom prst="ellipse">
            <a:avLst/>
          </a:prstGeom>
          <a:solidFill>
            <a:srgbClr val="FF909C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9" name="Oval 658"/>
          <p:cNvSpPr>
            <a:spLocks noChangeAspect="1"/>
          </p:cNvSpPr>
          <p:nvPr/>
        </p:nvSpPr>
        <p:spPr>
          <a:xfrm>
            <a:off x="7625193" y="2408706"/>
            <a:ext cx="59040" cy="59040"/>
          </a:xfrm>
          <a:prstGeom prst="ellipse">
            <a:avLst/>
          </a:prstGeom>
          <a:solidFill>
            <a:srgbClr val="FF909C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0" name="Oval 659"/>
          <p:cNvSpPr>
            <a:spLocks noChangeAspect="1"/>
          </p:cNvSpPr>
          <p:nvPr/>
        </p:nvSpPr>
        <p:spPr>
          <a:xfrm>
            <a:off x="7333970" y="2202222"/>
            <a:ext cx="59040" cy="59040"/>
          </a:xfrm>
          <a:prstGeom prst="ellipse">
            <a:avLst/>
          </a:prstGeom>
          <a:solidFill>
            <a:srgbClr val="FF909C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1" name="Oval 660"/>
          <p:cNvSpPr>
            <a:spLocks noChangeAspect="1"/>
          </p:cNvSpPr>
          <p:nvPr/>
        </p:nvSpPr>
        <p:spPr>
          <a:xfrm>
            <a:off x="7093725" y="2196418"/>
            <a:ext cx="59040" cy="59040"/>
          </a:xfrm>
          <a:prstGeom prst="ellipse">
            <a:avLst/>
          </a:prstGeom>
          <a:solidFill>
            <a:srgbClr val="FF909C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2" name="Oval 661"/>
          <p:cNvSpPr>
            <a:spLocks noChangeAspect="1"/>
          </p:cNvSpPr>
          <p:nvPr/>
        </p:nvSpPr>
        <p:spPr>
          <a:xfrm>
            <a:off x="6997906" y="2186546"/>
            <a:ext cx="59040" cy="59040"/>
          </a:xfrm>
          <a:prstGeom prst="ellipse">
            <a:avLst/>
          </a:prstGeom>
          <a:solidFill>
            <a:srgbClr val="FF909C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3" name="Oval 662"/>
          <p:cNvSpPr>
            <a:spLocks noChangeAspect="1"/>
          </p:cNvSpPr>
          <p:nvPr/>
        </p:nvSpPr>
        <p:spPr>
          <a:xfrm>
            <a:off x="7127460" y="2084816"/>
            <a:ext cx="59040" cy="59040"/>
          </a:xfrm>
          <a:prstGeom prst="ellipse">
            <a:avLst/>
          </a:prstGeom>
          <a:solidFill>
            <a:srgbClr val="FF909C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4" name="Oval 663"/>
          <p:cNvSpPr>
            <a:spLocks noChangeAspect="1"/>
          </p:cNvSpPr>
          <p:nvPr/>
        </p:nvSpPr>
        <p:spPr>
          <a:xfrm>
            <a:off x="7010100" y="2103100"/>
            <a:ext cx="59040" cy="59040"/>
          </a:xfrm>
          <a:prstGeom prst="ellipse">
            <a:avLst/>
          </a:prstGeom>
          <a:solidFill>
            <a:srgbClr val="FF909C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5" name="Oval 664"/>
          <p:cNvSpPr>
            <a:spLocks noChangeAspect="1"/>
          </p:cNvSpPr>
          <p:nvPr/>
        </p:nvSpPr>
        <p:spPr>
          <a:xfrm>
            <a:off x="7050197" y="2048196"/>
            <a:ext cx="59040" cy="59040"/>
          </a:xfrm>
          <a:prstGeom prst="ellipse">
            <a:avLst/>
          </a:prstGeom>
          <a:solidFill>
            <a:srgbClr val="FF909C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7" name="Oval 666"/>
          <p:cNvSpPr>
            <a:spLocks noChangeAspect="1"/>
          </p:cNvSpPr>
          <p:nvPr/>
        </p:nvSpPr>
        <p:spPr>
          <a:xfrm>
            <a:off x="7718037" y="1962027"/>
            <a:ext cx="59040" cy="5904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8" name="Oval 667"/>
          <p:cNvSpPr>
            <a:spLocks noChangeAspect="1"/>
          </p:cNvSpPr>
          <p:nvPr/>
        </p:nvSpPr>
        <p:spPr>
          <a:xfrm>
            <a:off x="9315207" y="2705728"/>
            <a:ext cx="59040" cy="5904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9" name="Oval 668"/>
          <p:cNvSpPr>
            <a:spLocks noChangeAspect="1"/>
          </p:cNvSpPr>
          <p:nvPr/>
        </p:nvSpPr>
        <p:spPr>
          <a:xfrm>
            <a:off x="8532818" y="2283432"/>
            <a:ext cx="59040" cy="5904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0" name="Oval 669"/>
          <p:cNvSpPr>
            <a:spLocks noChangeAspect="1"/>
          </p:cNvSpPr>
          <p:nvPr/>
        </p:nvSpPr>
        <p:spPr>
          <a:xfrm>
            <a:off x="7699234" y="2479697"/>
            <a:ext cx="59040" cy="5904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1" name="Oval 670"/>
          <p:cNvSpPr>
            <a:spLocks noChangeAspect="1"/>
          </p:cNvSpPr>
          <p:nvPr/>
        </p:nvSpPr>
        <p:spPr>
          <a:xfrm>
            <a:off x="7665032" y="2560693"/>
            <a:ext cx="59040" cy="5904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2" name="Oval 671"/>
          <p:cNvSpPr>
            <a:spLocks noChangeAspect="1"/>
          </p:cNvSpPr>
          <p:nvPr/>
        </p:nvSpPr>
        <p:spPr>
          <a:xfrm>
            <a:off x="7697487" y="2610337"/>
            <a:ext cx="59040" cy="5904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3" name="Oval 672"/>
          <p:cNvSpPr>
            <a:spLocks noChangeAspect="1"/>
          </p:cNvSpPr>
          <p:nvPr/>
        </p:nvSpPr>
        <p:spPr>
          <a:xfrm>
            <a:off x="8142863" y="2782905"/>
            <a:ext cx="59040" cy="5904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4" name="Oval 673"/>
          <p:cNvSpPr>
            <a:spLocks noChangeAspect="1"/>
          </p:cNvSpPr>
          <p:nvPr/>
        </p:nvSpPr>
        <p:spPr>
          <a:xfrm>
            <a:off x="8137054" y="2718353"/>
            <a:ext cx="59040" cy="5904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5" name="Oval 674"/>
          <p:cNvSpPr>
            <a:spLocks noChangeAspect="1"/>
          </p:cNvSpPr>
          <p:nvPr/>
        </p:nvSpPr>
        <p:spPr>
          <a:xfrm>
            <a:off x="8083440" y="2763257"/>
            <a:ext cx="59040" cy="5904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6" name="Oval 675"/>
          <p:cNvSpPr>
            <a:spLocks noChangeAspect="1"/>
          </p:cNvSpPr>
          <p:nvPr/>
        </p:nvSpPr>
        <p:spPr>
          <a:xfrm>
            <a:off x="8172383" y="3656500"/>
            <a:ext cx="59040" cy="5904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7" name="Oval 676"/>
          <p:cNvSpPr>
            <a:spLocks noChangeAspect="1"/>
          </p:cNvSpPr>
          <p:nvPr/>
        </p:nvSpPr>
        <p:spPr>
          <a:xfrm>
            <a:off x="8099115" y="3304101"/>
            <a:ext cx="59040" cy="5904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pfehide85" hidden="1"/>
          <p:cNvGrpSpPr/>
          <p:nvPr/>
        </p:nvGrpSpPr>
        <p:grpSpPr>
          <a:xfrm>
            <a:off x="4379186" y="4840102"/>
            <a:ext cx="1337963" cy="1390668"/>
            <a:chOff x="4747216" y="4886787"/>
            <a:chExt cx="1337963" cy="1390668"/>
          </a:xfrm>
        </p:grpSpPr>
        <p:sp>
          <p:nvSpPr>
            <p:cNvPr id="320" name="TextBox 319" hidden="1"/>
            <p:cNvSpPr txBox="1"/>
            <p:nvPr/>
          </p:nvSpPr>
          <p:spPr>
            <a:xfrm>
              <a:off x="4759509" y="4886787"/>
              <a:ext cx="1325670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>
                  <a:latin typeface="Montserrat Light" charset="0"/>
                  <a:ea typeface="Montserrat Light" charset="0"/>
                  <a:cs typeface="Montserrat Light" charset="0"/>
                </a:rPr>
                <a:t>AMERICA</a:t>
              </a:r>
              <a:endParaRPr lang="en-US" dirty="0">
                <a:latin typeface="Montserrat Light" charset="0"/>
                <a:ea typeface="Montserrat Light" charset="0"/>
                <a:cs typeface="Montserrat Light" charset="0"/>
              </a:endParaRPr>
            </a:p>
          </p:txBody>
        </p:sp>
        <p:sp>
          <p:nvSpPr>
            <p:cNvPr id="5" name="TextBox 4" hidden="1"/>
            <p:cNvSpPr txBox="1"/>
            <p:nvPr/>
          </p:nvSpPr>
          <p:spPr>
            <a:xfrm>
              <a:off x="4747216" y="5261792"/>
              <a:ext cx="857927" cy="1015663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 dirty="0">
                  <a:solidFill>
                    <a:schemeClr val="accent4">
                      <a:lumMod val="75000"/>
                    </a:schemeClr>
                  </a:solidFill>
                  <a:latin typeface="Montserrat Light" charset="0"/>
                  <a:ea typeface="Montserrat Light" charset="0"/>
                  <a:cs typeface="Montserrat Light" charset="0"/>
                </a:rPr>
                <a:t>USA</a:t>
              </a:r>
            </a:p>
            <a:p>
              <a:r>
                <a:rPr lang="en-GB" sz="1400" dirty="0">
                  <a:solidFill>
                    <a:schemeClr val="accent4">
                      <a:lumMod val="75000"/>
                    </a:schemeClr>
                  </a:solidFill>
                  <a:latin typeface="Montserrat Light" charset="0"/>
                  <a:ea typeface="Montserrat Light" charset="0"/>
                  <a:cs typeface="Montserrat Light" charset="0"/>
                </a:rPr>
                <a:t>Canada</a:t>
              </a:r>
            </a:p>
            <a:p>
              <a:r>
                <a:rPr lang="en-GB" sz="1400" dirty="0">
                  <a:solidFill>
                    <a:schemeClr val="accent4">
                      <a:lumMod val="75000"/>
                    </a:schemeClr>
                  </a:solidFill>
                  <a:latin typeface="Montserrat Light" charset="0"/>
                  <a:ea typeface="Montserrat Light" charset="0"/>
                  <a:cs typeface="Montserrat Light" charset="0"/>
                </a:rPr>
                <a:t>Brazil</a:t>
              </a:r>
              <a:endParaRPr lang="el-GR" sz="1400" dirty="0">
                <a:solidFill>
                  <a:schemeClr val="accent4">
                    <a:lumMod val="7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endParaRPr>
            </a:p>
            <a:p>
              <a:endParaRPr lang="en-US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381418" y="4836936"/>
            <a:ext cx="1333500" cy="1397000"/>
            <a:chOff x="317500" y="317500"/>
            <a:chExt cx="1333500" cy="1397000"/>
          </a:xfrm>
        </p:grpSpPr>
        <p:pic>
          <p:nvPicPr>
            <p:cNvPr id="15" name="PFE element 85"/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1333500" cy="1397000"/>
            </a:xfrm>
            <a:prstGeom prst="rect">
              <a:avLst/>
            </a:prstGeom>
          </p:spPr>
        </p:pic>
        <p:sp>
          <p:nvSpPr>
            <p:cNvPr id="17" name="Shape_22"/>
            <p:cNvSpPr/>
            <p:nvPr/>
          </p:nvSpPr>
          <p:spPr>
            <a:xfrm>
              <a:off x="317500" y="317500"/>
              <a:ext cx="1333500" cy="13970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pfehide86" hidden="1"/>
          <p:cNvGrpSpPr/>
          <p:nvPr/>
        </p:nvGrpSpPr>
        <p:grpSpPr>
          <a:xfrm>
            <a:off x="6261899" y="4858791"/>
            <a:ext cx="1681780" cy="1082936"/>
            <a:chOff x="8315275" y="4812322"/>
            <a:chExt cx="1681780" cy="1082936"/>
          </a:xfrm>
        </p:grpSpPr>
        <p:sp>
          <p:nvSpPr>
            <p:cNvPr id="321" name="TextBox 320" hidden="1"/>
            <p:cNvSpPr txBox="1"/>
            <p:nvPr/>
          </p:nvSpPr>
          <p:spPr>
            <a:xfrm>
              <a:off x="8315275" y="4812322"/>
              <a:ext cx="1060268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>
                  <a:latin typeface="Montserrat Light" charset="0"/>
                  <a:ea typeface="Montserrat Light" charset="0"/>
                  <a:cs typeface="Montserrat Light" charset="0"/>
                </a:rPr>
                <a:t>AFRICA</a:t>
              </a:r>
              <a:endParaRPr lang="en-US" dirty="0">
                <a:latin typeface="Montserrat Light" charset="0"/>
                <a:ea typeface="Montserrat Light" charset="0"/>
                <a:cs typeface="Montserrat Light" charset="0"/>
              </a:endParaRPr>
            </a:p>
          </p:txBody>
        </p:sp>
        <p:sp>
          <p:nvSpPr>
            <p:cNvPr id="6" name="TextBox 5" hidden="1"/>
            <p:cNvSpPr txBox="1"/>
            <p:nvPr/>
          </p:nvSpPr>
          <p:spPr>
            <a:xfrm>
              <a:off x="8318446" y="5156594"/>
              <a:ext cx="1678609" cy="738664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 dirty="0">
                  <a:solidFill>
                    <a:schemeClr val="accent5">
                      <a:lumMod val="50000"/>
                    </a:schemeClr>
                  </a:solidFill>
                  <a:latin typeface="Montserrat Light" charset="0"/>
                  <a:ea typeface="Montserrat Light" charset="0"/>
                  <a:cs typeface="Montserrat Light" charset="0"/>
                </a:rPr>
                <a:t>Congo</a:t>
              </a:r>
            </a:p>
            <a:p>
              <a:r>
                <a:rPr lang="en-GB" sz="1400" dirty="0">
                  <a:solidFill>
                    <a:schemeClr val="accent5">
                      <a:lumMod val="50000"/>
                    </a:schemeClr>
                  </a:solidFill>
                  <a:latin typeface="Montserrat Light" charset="0"/>
                  <a:ea typeface="Montserrat Light" charset="0"/>
                  <a:cs typeface="Montserrat Light" charset="0"/>
                </a:rPr>
                <a:t>Seychelles</a:t>
              </a:r>
            </a:p>
            <a:p>
              <a:r>
                <a:rPr lang="en-GB" sz="1400" dirty="0">
                  <a:solidFill>
                    <a:schemeClr val="accent5">
                      <a:lumMod val="50000"/>
                    </a:schemeClr>
                  </a:solidFill>
                  <a:latin typeface="Montserrat Light" charset="0"/>
                  <a:ea typeface="Montserrat Light" charset="0"/>
                  <a:cs typeface="Montserrat Light" charset="0"/>
                </a:rPr>
                <a:t>Mauritius</a:t>
              </a:r>
              <a:endParaRPr lang="el-GR" sz="1400" dirty="0">
                <a:solidFill>
                  <a:schemeClr val="accent5">
                    <a:lumMod val="50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264589" y="4860509"/>
            <a:ext cx="1676400" cy="1079500"/>
            <a:chOff x="317500" y="317500"/>
            <a:chExt cx="1676400" cy="1079500"/>
          </a:xfrm>
        </p:grpSpPr>
        <p:pic>
          <p:nvPicPr>
            <p:cNvPr id="19" name="PFE element 86"/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1676400" cy="1079500"/>
            </a:xfrm>
            <a:prstGeom prst="rect">
              <a:avLst/>
            </a:prstGeom>
          </p:spPr>
        </p:pic>
        <p:sp>
          <p:nvSpPr>
            <p:cNvPr id="20" name="Shape_23"/>
            <p:cNvSpPr/>
            <p:nvPr/>
          </p:nvSpPr>
          <p:spPr>
            <a:xfrm>
              <a:off x="317500" y="317500"/>
              <a:ext cx="1676400" cy="1079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pfehide87" hidden="1"/>
          <p:cNvGrpSpPr/>
          <p:nvPr/>
        </p:nvGrpSpPr>
        <p:grpSpPr>
          <a:xfrm>
            <a:off x="7869959" y="4858791"/>
            <a:ext cx="1213168" cy="1345016"/>
            <a:chOff x="8038797" y="4776659"/>
            <a:chExt cx="1213168" cy="1345016"/>
          </a:xfrm>
        </p:grpSpPr>
        <p:sp>
          <p:nvSpPr>
            <p:cNvPr id="322" name="TextBox 321" hidden="1"/>
            <p:cNvSpPr txBox="1"/>
            <p:nvPr/>
          </p:nvSpPr>
          <p:spPr>
            <a:xfrm>
              <a:off x="8038797" y="4776659"/>
              <a:ext cx="908222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>
                  <a:latin typeface="Montserrat Light" charset="0"/>
                  <a:ea typeface="Montserrat Light" charset="0"/>
                  <a:cs typeface="Montserrat Light" charset="0"/>
                </a:rPr>
                <a:t>ASIA</a:t>
              </a:r>
              <a:endParaRPr lang="en-US" dirty="0">
                <a:latin typeface="Montserrat Light" charset="0"/>
                <a:ea typeface="Montserrat Light" charset="0"/>
                <a:cs typeface="Montserrat Light" charset="0"/>
              </a:endParaRPr>
            </a:p>
          </p:txBody>
        </p:sp>
        <p:sp>
          <p:nvSpPr>
            <p:cNvPr id="7" name="TextBox 6" hidden="1"/>
            <p:cNvSpPr txBox="1"/>
            <p:nvPr/>
          </p:nvSpPr>
          <p:spPr>
            <a:xfrm>
              <a:off x="8044583" y="5106012"/>
              <a:ext cx="1207382" cy="1015663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 dirty="0">
                  <a:solidFill>
                    <a:schemeClr val="accent6">
                      <a:lumMod val="75000"/>
                    </a:schemeClr>
                  </a:solidFill>
                  <a:latin typeface="Montserrat Light" charset="0"/>
                  <a:ea typeface="Montserrat Light" charset="0"/>
                  <a:cs typeface="Montserrat Light" charset="0"/>
                </a:rPr>
                <a:t>Hong Kong</a:t>
              </a:r>
            </a:p>
            <a:p>
              <a:r>
                <a:rPr lang="en-GB" sz="1400" dirty="0">
                  <a:solidFill>
                    <a:schemeClr val="accent6">
                      <a:lumMod val="75000"/>
                    </a:schemeClr>
                  </a:solidFill>
                  <a:latin typeface="Montserrat Light" charset="0"/>
                  <a:ea typeface="Montserrat Light" charset="0"/>
                  <a:cs typeface="Montserrat Light" charset="0"/>
                </a:rPr>
                <a:t>Kazakhstan</a:t>
              </a:r>
            </a:p>
            <a:p>
              <a:r>
                <a:rPr lang="en-GB" sz="1400" dirty="0">
                  <a:solidFill>
                    <a:schemeClr val="accent6">
                      <a:lumMod val="75000"/>
                    </a:schemeClr>
                  </a:solidFill>
                  <a:latin typeface="Montserrat Light" charset="0"/>
                  <a:ea typeface="Montserrat Light" charset="0"/>
                  <a:cs typeface="Montserrat Light" charset="0"/>
                </a:rPr>
                <a:t>Turkey</a:t>
              </a:r>
              <a:endParaRPr lang="el-GR" sz="1400" dirty="0">
                <a:solidFill>
                  <a:schemeClr val="accent6">
                    <a:lumMod val="7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endParaRPr>
            </a:p>
            <a:p>
              <a:endParaRPr lang="en-US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873293" y="4864549"/>
            <a:ext cx="1206500" cy="1333500"/>
            <a:chOff x="317500" y="317500"/>
            <a:chExt cx="1206500" cy="1333500"/>
          </a:xfrm>
        </p:grpSpPr>
        <p:pic>
          <p:nvPicPr>
            <p:cNvPr id="22" name="PFE element 87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1206500" cy="1333500"/>
            </a:xfrm>
            <a:prstGeom prst="rect">
              <a:avLst/>
            </a:prstGeom>
          </p:spPr>
        </p:pic>
        <p:sp>
          <p:nvSpPr>
            <p:cNvPr id="23" name="Shape_24"/>
            <p:cNvSpPr/>
            <p:nvPr/>
          </p:nvSpPr>
          <p:spPr>
            <a:xfrm>
              <a:off x="317500" y="317500"/>
              <a:ext cx="1206500" cy="1333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pfehide88" hidden="1"/>
          <p:cNvGrpSpPr/>
          <p:nvPr/>
        </p:nvGrpSpPr>
        <p:grpSpPr>
          <a:xfrm>
            <a:off x="9549981" y="4842458"/>
            <a:ext cx="1738162" cy="1498724"/>
            <a:chOff x="9538033" y="4777559"/>
            <a:chExt cx="1738162" cy="1498724"/>
          </a:xfrm>
        </p:grpSpPr>
        <p:sp>
          <p:nvSpPr>
            <p:cNvPr id="323" name="TextBox 322" hidden="1"/>
            <p:cNvSpPr txBox="1"/>
            <p:nvPr/>
          </p:nvSpPr>
          <p:spPr>
            <a:xfrm>
              <a:off x="9538033" y="4777559"/>
              <a:ext cx="1738162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>
                  <a:latin typeface="Montserrat Light" charset="0"/>
                  <a:ea typeface="Montserrat Light" charset="0"/>
                  <a:cs typeface="Montserrat Light" charset="0"/>
                </a:rPr>
                <a:t>MIDDLE EAST</a:t>
              </a:r>
              <a:endParaRPr lang="en-US" dirty="0">
                <a:latin typeface="Montserrat Light" charset="0"/>
                <a:ea typeface="Montserrat Light" charset="0"/>
                <a:cs typeface="Montserrat Light" charset="0"/>
              </a:endParaRPr>
            </a:p>
          </p:txBody>
        </p:sp>
        <p:sp>
          <p:nvSpPr>
            <p:cNvPr id="8" name="TextBox 7" hidden="1"/>
            <p:cNvSpPr txBox="1"/>
            <p:nvPr/>
          </p:nvSpPr>
          <p:spPr>
            <a:xfrm>
              <a:off x="9561984" y="5106732"/>
              <a:ext cx="954107" cy="1169551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 Light" charset="0"/>
                  <a:ea typeface="Montserrat Light" charset="0"/>
                  <a:cs typeface="Montserrat Light" charset="0"/>
                </a:rPr>
                <a:t>UAE</a:t>
              </a:r>
            </a:p>
            <a:p>
              <a:r>
                <a:rPr lang="en-GB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 Light" charset="0"/>
                  <a:ea typeface="Montserrat Light" charset="0"/>
                  <a:cs typeface="Montserrat Light" charset="0"/>
                </a:rPr>
                <a:t>Oman</a:t>
              </a:r>
            </a:p>
            <a:p>
              <a:r>
                <a:rPr lang="en-GB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 Light" charset="0"/>
                  <a:ea typeface="Montserrat Light" charset="0"/>
                  <a:cs typeface="Montserrat Light" charset="0"/>
                </a:rPr>
                <a:t>Jordan</a:t>
              </a:r>
              <a:endParaRPr lang="el-G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endParaRPr>
            </a:p>
            <a:p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 Light" charset="0"/>
                  <a:ea typeface="Montserrat Light" charset="0"/>
                  <a:cs typeface="Montserrat Light" charset="0"/>
                </a:rPr>
                <a:t>Lebanon</a:t>
              </a:r>
            </a:p>
            <a:p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 Light" charset="0"/>
                  <a:ea typeface="Montserrat Light" charset="0"/>
                  <a:cs typeface="Montserrat Light" charset="0"/>
                </a:rPr>
                <a:t>Israel</a:t>
              </a:r>
              <a:endPara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9549112" y="4842520"/>
            <a:ext cx="1739900" cy="1498600"/>
            <a:chOff x="317500" y="317500"/>
            <a:chExt cx="1739900" cy="1498600"/>
          </a:xfrm>
        </p:grpSpPr>
        <p:pic>
          <p:nvPicPr>
            <p:cNvPr id="25" name="PFE element 88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1739900" cy="1498600"/>
            </a:xfrm>
            <a:prstGeom prst="rect">
              <a:avLst/>
            </a:prstGeom>
          </p:spPr>
        </p:pic>
        <p:sp>
          <p:nvSpPr>
            <p:cNvPr id="26" name="Shape_25"/>
            <p:cNvSpPr/>
            <p:nvPr/>
          </p:nvSpPr>
          <p:spPr>
            <a:xfrm>
              <a:off x="317500" y="317500"/>
              <a:ext cx="1739900" cy="14986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pfehide89" hidden="1"/>
          <p:cNvGrpSpPr/>
          <p:nvPr/>
        </p:nvGrpSpPr>
        <p:grpSpPr>
          <a:xfrm>
            <a:off x="715953" y="4842458"/>
            <a:ext cx="3129059" cy="1943787"/>
            <a:chOff x="5550315" y="531755"/>
            <a:chExt cx="3129059" cy="1943787"/>
          </a:xfrm>
        </p:grpSpPr>
        <p:grpSp>
          <p:nvGrpSpPr>
            <p:cNvPr id="13" name="Group 12" hidden="1"/>
            <p:cNvGrpSpPr/>
            <p:nvPr/>
          </p:nvGrpSpPr>
          <p:grpSpPr>
            <a:xfrm>
              <a:off x="5550315" y="531755"/>
              <a:ext cx="2213297" cy="1943787"/>
              <a:chOff x="758560" y="4418793"/>
              <a:chExt cx="2213297" cy="1943787"/>
            </a:xfrm>
          </p:grpSpPr>
          <p:sp>
            <p:nvSpPr>
              <p:cNvPr id="3" name="TextBox 2" hidden="1"/>
              <p:cNvSpPr txBox="1"/>
              <p:nvPr/>
            </p:nvSpPr>
            <p:spPr>
              <a:xfrm>
                <a:off x="758560" y="4418793"/>
                <a:ext cx="1184223" cy="369332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 smtClean="0">
                    <a:latin typeface="Montserrat Light" charset="0"/>
                    <a:ea typeface="Montserrat Light" charset="0"/>
                    <a:cs typeface="Montserrat Light" charset="0"/>
                  </a:rPr>
                  <a:t>EUROPE</a:t>
                </a:r>
                <a:endParaRPr lang="en-US" dirty="0">
                  <a:latin typeface="Montserrat Light" charset="0"/>
                  <a:ea typeface="Montserrat Light" charset="0"/>
                  <a:cs typeface="Montserrat Light" charset="0"/>
                </a:endParaRPr>
              </a:p>
            </p:txBody>
          </p:sp>
          <p:sp>
            <p:nvSpPr>
              <p:cNvPr id="4" name="TextBox 3" hidden="1"/>
              <p:cNvSpPr txBox="1"/>
              <p:nvPr/>
            </p:nvSpPr>
            <p:spPr>
              <a:xfrm>
                <a:off x="775106" y="4762142"/>
                <a:ext cx="1269899" cy="1600438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1400" dirty="0" smtClean="0">
                    <a:solidFill>
                      <a:srgbClr val="C00000"/>
                    </a:solidFill>
                    <a:latin typeface="Montserrat Light" charset="0"/>
                    <a:ea typeface="Montserrat Light" charset="0"/>
                    <a:cs typeface="Montserrat Light" charset="0"/>
                  </a:rPr>
                  <a:t>UK</a:t>
                </a:r>
                <a:endParaRPr lang="en-GB" sz="1400" dirty="0">
                  <a:solidFill>
                    <a:srgbClr val="C00000"/>
                  </a:solidFill>
                  <a:latin typeface="Montserrat Light" charset="0"/>
                  <a:ea typeface="Montserrat Light" charset="0"/>
                  <a:cs typeface="Montserrat Light" charset="0"/>
                </a:endParaRPr>
              </a:p>
              <a:p>
                <a:r>
                  <a:rPr lang="en-GB" sz="1400" dirty="0">
                    <a:solidFill>
                      <a:srgbClr val="C00000"/>
                    </a:solidFill>
                    <a:latin typeface="Montserrat Light" charset="0"/>
                    <a:ea typeface="Montserrat Light" charset="0"/>
                    <a:cs typeface="Montserrat Light" charset="0"/>
                  </a:rPr>
                  <a:t>Ireland</a:t>
                </a:r>
              </a:p>
              <a:p>
                <a:r>
                  <a:rPr lang="en-GB" sz="1400" dirty="0">
                    <a:solidFill>
                      <a:srgbClr val="C00000"/>
                    </a:solidFill>
                    <a:latin typeface="Montserrat Light" charset="0"/>
                    <a:ea typeface="Montserrat Light" charset="0"/>
                    <a:cs typeface="Montserrat Light" charset="0"/>
                  </a:rPr>
                  <a:t>Netherlands</a:t>
                </a:r>
                <a:endParaRPr lang="el-GR" sz="1400" dirty="0">
                  <a:solidFill>
                    <a:srgbClr val="C00000"/>
                  </a:solidFill>
                  <a:latin typeface="Montserrat Light" charset="0"/>
                  <a:ea typeface="Montserrat Light" charset="0"/>
                  <a:cs typeface="Montserrat Light" charset="0"/>
                </a:endParaRPr>
              </a:p>
              <a:p>
                <a:r>
                  <a:rPr lang="en-GB" sz="1400" dirty="0">
                    <a:solidFill>
                      <a:srgbClr val="C00000"/>
                    </a:solidFill>
                    <a:latin typeface="Montserrat Light" charset="0"/>
                    <a:ea typeface="Montserrat Light" charset="0"/>
                    <a:cs typeface="Montserrat Light" charset="0"/>
                  </a:rPr>
                  <a:t>Belgium</a:t>
                </a:r>
              </a:p>
              <a:p>
                <a:r>
                  <a:rPr lang="en-GB" sz="1400" dirty="0">
                    <a:solidFill>
                      <a:srgbClr val="C00000"/>
                    </a:solidFill>
                    <a:latin typeface="Montserrat Light" charset="0"/>
                    <a:ea typeface="Montserrat Light" charset="0"/>
                    <a:cs typeface="Montserrat Light" charset="0"/>
                  </a:rPr>
                  <a:t>Spain</a:t>
                </a:r>
              </a:p>
              <a:p>
                <a:endParaRPr lang="en-GB" sz="1400" dirty="0">
                  <a:solidFill>
                    <a:srgbClr val="FF0000"/>
                  </a:solidFill>
                  <a:latin typeface="Montserrat ExtraLight" charset="0"/>
                  <a:ea typeface="Montserrat ExtraLight" charset="0"/>
                  <a:cs typeface="Montserrat ExtraLight" charset="0"/>
                </a:endParaRPr>
              </a:p>
              <a:p>
                <a:endParaRPr lang="en-US" sz="1400" dirty="0">
                  <a:latin typeface="Montserrat ExtraLight" charset="0"/>
                  <a:ea typeface="Montserrat ExtraLight" charset="0"/>
                  <a:cs typeface="Montserrat ExtraLight" charset="0"/>
                </a:endParaRPr>
              </a:p>
            </p:txBody>
          </p:sp>
          <p:sp>
            <p:nvSpPr>
              <p:cNvPr id="325" name="TextBox 324" hidden="1"/>
              <p:cNvSpPr txBox="1"/>
              <p:nvPr/>
            </p:nvSpPr>
            <p:spPr>
              <a:xfrm>
                <a:off x="1961644" y="4762142"/>
                <a:ext cx="1010213" cy="1384995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400" kern="1200">
                    <a:solidFill>
                      <a:srgbClr val="C00000"/>
                    </a:solidFill>
                    <a:latin typeface="Montserrat Light" charset="0"/>
                    <a:ea typeface="Montserrat Light" charset="0"/>
                    <a:cs typeface="Montserrat Light" charset="0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dirty="0"/>
                  <a:t>Greece</a:t>
                </a:r>
              </a:p>
              <a:p>
                <a:r>
                  <a:rPr lang="en-GB" dirty="0"/>
                  <a:t>Germany</a:t>
                </a:r>
              </a:p>
              <a:p>
                <a:r>
                  <a:rPr lang="en-GB" dirty="0"/>
                  <a:t>Italy</a:t>
                </a:r>
              </a:p>
              <a:p>
                <a:r>
                  <a:rPr lang="en-GB" dirty="0"/>
                  <a:t>France</a:t>
                </a:r>
              </a:p>
              <a:p>
                <a:r>
                  <a:rPr lang="en-GB" dirty="0"/>
                  <a:t>Denmark</a:t>
                </a:r>
              </a:p>
              <a:p>
                <a:endParaRPr lang="en-US" dirty="0"/>
              </a:p>
            </p:txBody>
          </p:sp>
        </p:grpSp>
        <p:sp>
          <p:nvSpPr>
            <p:cNvPr id="335" name="TextBox 334" hidden="1"/>
            <p:cNvSpPr txBox="1"/>
            <p:nvPr/>
          </p:nvSpPr>
          <p:spPr>
            <a:xfrm>
              <a:off x="7779769" y="875104"/>
              <a:ext cx="899605" cy="1169551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400" kern="1200">
                  <a:solidFill>
                    <a:srgbClr val="C00000"/>
                  </a:solidFill>
                  <a:latin typeface="Montserrat Light" charset="0"/>
                  <a:ea typeface="Montserrat Light" charset="0"/>
                  <a:cs typeface="Montserrat Light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dirty="0"/>
                <a:t>Sweden</a:t>
              </a:r>
            </a:p>
            <a:p>
              <a:r>
                <a:rPr lang="en-GB" dirty="0"/>
                <a:t>Norway</a:t>
              </a:r>
            </a:p>
            <a:p>
              <a:r>
                <a:rPr lang="en-GB" dirty="0"/>
                <a:t>Iceland</a:t>
              </a:r>
            </a:p>
            <a:p>
              <a:r>
                <a:rPr lang="en-GB" dirty="0"/>
                <a:t>Finland</a:t>
              </a:r>
            </a:p>
            <a:p>
              <a:endParaRPr lang="en-US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12033" y="4842801"/>
            <a:ext cx="3136900" cy="1943100"/>
            <a:chOff x="317500" y="317500"/>
            <a:chExt cx="3136900" cy="1943100"/>
          </a:xfrm>
        </p:grpSpPr>
        <p:pic>
          <p:nvPicPr>
            <p:cNvPr id="28" name="PFE element 89"/>
            <p:cNvPicPr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3136900" cy="1943100"/>
            </a:xfrm>
            <a:prstGeom prst="rect">
              <a:avLst/>
            </a:prstGeom>
          </p:spPr>
        </p:pic>
        <p:sp>
          <p:nvSpPr>
            <p:cNvPr id="29" name="Shape_26"/>
            <p:cNvSpPr/>
            <p:nvPr/>
          </p:nvSpPr>
          <p:spPr>
            <a:xfrm>
              <a:off x="317500" y="317500"/>
              <a:ext cx="3136900" cy="19431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6" name="Straight Connector 15"/>
          <p:cNvCxnSpPr/>
          <p:nvPr/>
        </p:nvCxnSpPr>
        <p:spPr>
          <a:xfrm>
            <a:off x="4082693" y="5221834"/>
            <a:ext cx="0" cy="77213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7" name="pfehide91" hidden="1"/>
          <p:cNvSpPr txBox="1">
            <a:spLocks/>
          </p:cNvSpPr>
          <p:nvPr/>
        </p:nvSpPr>
        <p:spPr>
          <a:xfrm>
            <a:off x="755427" y="883452"/>
            <a:ext cx="2622912" cy="1077218"/>
          </a:xfrm>
          <a:prstGeom prst="rect">
            <a:avLst/>
          </a:prstGeom>
          <a:solidFill>
            <a:schemeClr val="accent1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rPr>
              <a:t>GLOBAL</a:t>
            </a:r>
          </a:p>
          <a:p>
            <a:r>
              <a:rPr lang="en-CA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rPr>
              <a:t>PRESENCE</a:t>
            </a:r>
            <a:endParaRPr lang="fr-CA" sz="3200" dirty="0">
              <a:solidFill>
                <a:schemeClr val="tx1">
                  <a:lumMod val="65000"/>
                  <a:lumOff val="35000"/>
                </a:schemeClr>
              </a:solidFill>
              <a:latin typeface="Montserrat Medium" charset="0"/>
              <a:ea typeface="Montserrat Medium" charset="0"/>
              <a:cs typeface="Montserrat Medium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752433" y="883452"/>
            <a:ext cx="2628900" cy="1066800"/>
            <a:chOff x="317500" y="317500"/>
            <a:chExt cx="2628900" cy="1066800"/>
          </a:xfrm>
        </p:grpSpPr>
        <p:pic>
          <p:nvPicPr>
            <p:cNvPr id="31" name="PFE element 91"/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2628900" cy="1066800"/>
            </a:xfrm>
            <a:prstGeom prst="rect">
              <a:avLst/>
            </a:prstGeom>
          </p:spPr>
        </p:pic>
        <p:sp>
          <p:nvSpPr>
            <p:cNvPr id="32" name="Shape_27"/>
            <p:cNvSpPr/>
            <p:nvPr/>
          </p:nvSpPr>
          <p:spPr>
            <a:xfrm>
              <a:off x="317500" y="317500"/>
              <a:ext cx="2628900" cy="10668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8" name="Freeform 6"/>
          <p:cNvSpPr>
            <a:spLocks/>
          </p:cNvSpPr>
          <p:nvPr/>
        </p:nvSpPr>
        <p:spPr bwMode="auto">
          <a:xfrm rot="5400000" flipH="1">
            <a:off x="1288471" y="1605319"/>
            <a:ext cx="45719" cy="866836"/>
          </a:xfrm>
          <a:custGeom>
            <a:avLst/>
            <a:gdLst>
              <a:gd name="T0" fmla="*/ 22 w 71"/>
              <a:gd name="T1" fmla="*/ 859 h 859"/>
              <a:gd name="T2" fmla="*/ 0 w 71"/>
              <a:gd name="T3" fmla="*/ 836 h 859"/>
              <a:gd name="T4" fmla="*/ 0 w 71"/>
              <a:gd name="T5" fmla="*/ 23 h 859"/>
              <a:gd name="T6" fmla="*/ 22 w 71"/>
              <a:gd name="T7" fmla="*/ 0 h 859"/>
              <a:gd name="T8" fmla="*/ 48 w 71"/>
              <a:gd name="T9" fmla="*/ 0 h 859"/>
              <a:gd name="T10" fmla="*/ 71 w 71"/>
              <a:gd name="T11" fmla="*/ 23 h 859"/>
              <a:gd name="T12" fmla="*/ 71 w 71"/>
              <a:gd name="T13" fmla="*/ 836 h 859"/>
              <a:gd name="T14" fmla="*/ 48 w 71"/>
              <a:gd name="T15" fmla="*/ 859 h 859"/>
              <a:gd name="T16" fmla="*/ 22 w 71"/>
              <a:gd name="T17" fmla="*/ 859 h 8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1" h="859">
                <a:moveTo>
                  <a:pt x="22" y="859"/>
                </a:moveTo>
                <a:cubicBezTo>
                  <a:pt x="10" y="859"/>
                  <a:pt x="0" y="849"/>
                  <a:pt x="0" y="836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11"/>
                  <a:pt x="10" y="0"/>
                  <a:pt x="22" y="0"/>
                </a:cubicBezTo>
                <a:cubicBezTo>
                  <a:pt x="48" y="0"/>
                  <a:pt x="48" y="0"/>
                  <a:pt x="48" y="0"/>
                </a:cubicBezTo>
                <a:cubicBezTo>
                  <a:pt x="61" y="0"/>
                  <a:pt x="71" y="11"/>
                  <a:pt x="71" y="23"/>
                </a:cubicBezTo>
                <a:cubicBezTo>
                  <a:pt x="71" y="836"/>
                  <a:pt x="71" y="836"/>
                  <a:pt x="71" y="836"/>
                </a:cubicBezTo>
                <a:cubicBezTo>
                  <a:pt x="71" y="849"/>
                  <a:pt x="61" y="859"/>
                  <a:pt x="48" y="859"/>
                </a:cubicBezTo>
                <a:lnTo>
                  <a:pt x="22" y="85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349" name="pfehide93" hidden="1"/>
          <p:cNvSpPr txBox="1">
            <a:spLocks/>
          </p:cNvSpPr>
          <p:nvPr/>
        </p:nvSpPr>
        <p:spPr>
          <a:xfrm>
            <a:off x="755204" y="2148085"/>
            <a:ext cx="2622912" cy="1569660"/>
          </a:xfrm>
          <a:prstGeom prst="rect">
            <a:avLst/>
          </a:prstGeom>
          <a:solidFill>
            <a:schemeClr val="accent1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rPr>
              <a:t>Our Clients around the globe</a:t>
            </a:r>
            <a:endParaRPr lang="fr-CA" sz="3200" dirty="0">
              <a:solidFill>
                <a:schemeClr val="tx1">
                  <a:lumMod val="65000"/>
                  <a:lumOff val="35000"/>
                </a:schemeClr>
              </a:solidFill>
              <a:latin typeface="Montserrat Light" charset="0"/>
              <a:ea typeface="Montserrat Light" charset="0"/>
              <a:cs typeface="Montserrat Light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752210" y="2145515"/>
            <a:ext cx="2628900" cy="1574800"/>
            <a:chOff x="317500" y="317500"/>
            <a:chExt cx="2628900" cy="1574800"/>
          </a:xfrm>
        </p:grpSpPr>
        <p:pic>
          <p:nvPicPr>
            <p:cNvPr id="34" name="PFE element 93"/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2628900" cy="1574800"/>
            </a:xfrm>
            <a:prstGeom prst="rect">
              <a:avLst/>
            </a:prstGeom>
          </p:spPr>
        </p:pic>
        <p:sp>
          <p:nvSpPr>
            <p:cNvPr id="35" name="Shape_28"/>
            <p:cNvSpPr/>
            <p:nvPr/>
          </p:nvSpPr>
          <p:spPr>
            <a:xfrm>
              <a:off x="317500" y="317500"/>
              <a:ext cx="2628900" cy="15748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51" name="Straight Connector 350"/>
          <p:cNvCxnSpPr/>
          <p:nvPr/>
        </p:nvCxnSpPr>
        <p:spPr>
          <a:xfrm>
            <a:off x="5926592" y="5241733"/>
            <a:ext cx="0" cy="77213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2" name="Straight Connector 351"/>
          <p:cNvCxnSpPr/>
          <p:nvPr/>
        </p:nvCxnSpPr>
        <p:spPr>
          <a:xfrm>
            <a:off x="7617212" y="5241733"/>
            <a:ext cx="0" cy="77213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3" name="Straight Connector 352"/>
          <p:cNvCxnSpPr/>
          <p:nvPr/>
        </p:nvCxnSpPr>
        <p:spPr>
          <a:xfrm>
            <a:off x="9314041" y="5241733"/>
            <a:ext cx="0" cy="77213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017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6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6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6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6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6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6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6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6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500"/>
                            </p:stCondLst>
                            <p:childTnLst>
                              <p:par>
                                <p:cTn id="15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6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6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6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6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6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6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500"/>
                            </p:stCondLst>
                            <p:childTnLst>
                              <p:par>
                                <p:cTn id="18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3500"/>
                            </p:stCondLst>
                            <p:childTnLst>
                              <p:par>
                                <p:cTn id="19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4500"/>
                            </p:stCondLst>
                            <p:childTnLst>
                              <p:par>
                                <p:cTn id="20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1" grpId="0" animBg="1"/>
      <p:bldP spid="642" grpId="0" animBg="1"/>
      <p:bldP spid="643" grpId="0" animBg="1"/>
      <p:bldP spid="644" grpId="0" animBg="1"/>
      <p:bldP spid="645" grpId="0" animBg="1"/>
      <p:bldP spid="646" grpId="0" animBg="1"/>
      <p:bldP spid="647" grpId="0" animBg="1"/>
      <p:bldP spid="648" grpId="0" animBg="1"/>
      <p:bldP spid="649" grpId="0" animBg="1"/>
      <p:bldP spid="650" grpId="0" animBg="1"/>
      <p:bldP spid="651" grpId="0" animBg="1"/>
      <p:bldP spid="652" grpId="0" animBg="1"/>
      <p:bldP spid="653" grpId="0" animBg="1"/>
      <p:bldP spid="654" grpId="0" animBg="1"/>
      <p:bldP spid="655" grpId="0" animBg="1"/>
      <p:bldP spid="656" grpId="0" animBg="1"/>
      <p:bldP spid="657" grpId="0" animBg="1"/>
      <p:bldP spid="658" grpId="0" animBg="1"/>
      <p:bldP spid="659" grpId="0" animBg="1"/>
      <p:bldP spid="660" grpId="0" animBg="1"/>
      <p:bldP spid="661" grpId="0" animBg="1"/>
      <p:bldP spid="662" grpId="0" animBg="1"/>
      <p:bldP spid="663" grpId="0" animBg="1"/>
      <p:bldP spid="664" grpId="0" animBg="1"/>
      <p:bldP spid="665" grpId="0" animBg="1"/>
      <p:bldP spid="667" grpId="0" animBg="1"/>
      <p:bldP spid="668" grpId="0" animBg="1"/>
      <p:bldP spid="669" grpId="0" animBg="1"/>
      <p:bldP spid="670" grpId="0" animBg="1"/>
      <p:bldP spid="671" grpId="0" animBg="1"/>
      <p:bldP spid="672" grpId="0" animBg="1"/>
      <p:bldP spid="673" grpId="0" animBg="1"/>
      <p:bldP spid="674" grpId="0" animBg="1"/>
      <p:bldP spid="675" grpId="0" animBg="1"/>
      <p:bldP spid="676" grpId="0" animBg="1"/>
      <p:bldP spid="677" grpId="0" animBg="1"/>
      <p:bldP spid="347" grpId="0" animBg="1"/>
      <p:bldP spid="348" grpId="0" animBg="1"/>
      <p:bldP spid="34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 rot="5400000">
            <a:off x="4801392" y="-522304"/>
            <a:ext cx="2589215" cy="12192000"/>
          </a:xfrm>
          <a:prstGeom prst="rect">
            <a:avLst/>
          </a:prstGeom>
          <a:gradFill>
            <a:gsLst>
              <a:gs pos="0">
                <a:schemeClr val="bg1">
                  <a:lumMod val="73000"/>
                  <a:lumOff val="27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 rot="-5400000">
            <a:off x="4801392" y="-4845527"/>
            <a:ext cx="2589215" cy="12192000"/>
          </a:xfrm>
          <a:prstGeom prst="rect">
            <a:avLst/>
          </a:prstGeom>
          <a:gradFill>
            <a:gsLst>
              <a:gs pos="0">
                <a:schemeClr val="bg1">
                  <a:lumMod val="73000"/>
                  <a:lumOff val="27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007" y="2404973"/>
            <a:ext cx="1524275" cy="5589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007" y="3154776"/>
            <a:ext cx="1524275" cy="6242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526" y="3947544"/>
            <a:ext cx="1456529" cy="7696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370" y="4843355"/>
            <a:ext cx="1185547" cy="976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171" y="5109613"/>
            <a:ext cx="1625893" cy="3765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138" y="2160101"/>
            <a:ext cx="1829130" cy="9145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964" y="3108186"/>
            <a:ext cx="1693639" cy="6046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091" y="3808667"/>
            <a:ext cx="1016183" cy="10161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069" y="5098750"/>
            <a:ext cx="1693639" cy="39826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004" y="5727796"/>
            <a:ext cx="1693639" cy="76597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853" y="2216675"/>
            <a:ext cx="779074" cy="77907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074" y="3220012"/>
            <a:ext cx="1524275" cy="37837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947" y="3858158"/>
            <a:ext cx="1016183" cy="9943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219" y="5153996"/>
            <a:ext cx="1693639" cy="35481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583" y="5805603"/>
            <a:ext cx="1354911" cy="65837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066"/>
          <a:stretch/>
        </p:blipFill>
        <p:spPr>
          <a:xfrm>
            <a:off x="7504528" y="2525841"/>
            <a:ext cx="1524275" cy="36590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781" y="3016938"/>
            <a:ext cx="1558148" cy="71139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463" y="3874036"/>
            <a:ext cx="1388784" cy="97846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585" y="5213587"/>
            <a:ext cx="1456529" cy="23563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971" y="5727797"/>
            <a:ext cx="1354911" cy="77535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947" y="2253496"/>
            <a:ext cx="1524275" cy="59370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108" y="4208446"/>
            <a:ext cx="1829130" cy="82498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547" y="5731931"/>
            <a:ext cx="1524275" cy="71301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933" y="3876586"/>
            <a:ext cx="1524275" cy="32771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238" y="5878302"/>
            <a:ext cx="1693639" cy="57042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426" y="3208836"/>
            <a:ext cx="1693639" cy="348889"/>
          </a:xfrm>
          <a:prstGeom prst="rect">
            <a:avLst/>
          </a:prstGeom>
        </p:spPr>
      </p:pic>
      <p:sp>
        <p:nvSpPr>
          <p:cNvPr id="39" name="pfehide125" hidden="1"/>
          <p:cNvSpPr txBox="1">
            <a:spLocks/>
          </p:cNvSpPr>
          <p:nvPr/>
        </p:nvSpPr>
        <p:spPr>
          <a:xfrm>
            <a:off x="1156353" y="742962"/>
            <a:ext cx="8826459" cy="584775"/>
          </a:xfrm>
          <a:prstGeom prst="rect">
            <a:avLst/>
          </a:prstGeom>
          <a:solidFill>
            <a:schemeClr val="accent1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rPr>
              <a:t>CLIENT PORTFOLIO</a:t>
            </a:r>
            <a:endParaRPr lang="fr-CA" sz="3200" dirty="0">
              <a:solidFill>
                <a:schemeClr val="tx1">
                  <a:lumMod val="65000"/>
                  <a:lumOff val="35000"/>
                </a:schemeClr>
              </a:solidFill>
              <a:latin typeface="Montserrat Medium" charset="0"/>
              <a:ea typeface="Montserrat Medium" charset="0"/>
              <a:cs typeface="Montserrat Medium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156332" y="742962"/>
            <a:ext cx="8826500" cy="584200"/>
            <a:chOff x="317500" y="317500"/>
            <a:chExt cx="8826500" cy="584200"/>
          </a:xfrm>
        </p:grpSpPr>
        <p:pic>
          <p:nvPicPr>
            <p:cNvPr id="2" name="PFE element 125"/>
            <p:cNvPicPr>
              <a:picLocks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8826500" cy="584200"/>
            </a:xfrm>
            <a:prstGeom prst="rect">
              <a:avLst/>
            </a:prstGeom>
          </p:spPr>
        </p:pic>
        <p:sp>
          <p:nvSpPr>
            <p:cNvPr id="3" name="Shape_29"/>
            <p:cNvSpPr/>
            <p:nvPr/>
          </p:nvSpPr>
          <p:spPr>
            <a:xfrm>
              <a:off x="317500" y="317500"/>
              <a:ext cx="8826500" cy="5842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Freeform 6"/>
          <p:cNvSpPr>
            <a:spLocks/>
          </p:cNvSpPr>
          <p:nvPr/>
        </p:nvSpPr>
        <p:spPr bwMode="auto">
          <a:xfrm rot="5400000" flipH="1">
            <a:off x="2194228" y="761751"/>
            <a:ext cx="45719" cy="1933901"/>
          </a:xfrm>
          <a:custGeom>
            <a:avLst/>
            <a:gdLst>
              <a:gd name="T0" fmla="*/ 22 w 71"/>
              <a:gd name="T1" fmla="*/ 859 h 859"/>
              <a:gd name="T2" fmla="*/ 0 w 71"/>
              <a:gd name="T3" fmla="*/ 836 h 859"/>
              <a:gd name="T4" fmla="*/ 0 w 71"/>
              <a:gd name="T5" fmla="*/ 23 h 859"/>
              <a:gd name="T6" fmla="*/ 22 w 71"/>
              <a:gd name="T7" fmla="*/ 0 h 859"/>
              <a:gd name="T8" fmla="*/ 48 w 71"/>
              <a:gd name="T9" fmla="*/ 0 h 859"/>
              <a:gd name="T10" fmla="*/ 71 w 71"/>
              <a:gd name="T11" fmla="*/ 23 h 859"/>
              <a:gd name="T12" fmla="*/ 71 w 71"/>
              <a:gd name="T13" fmla="*/ 836 h 859"/>
              <a:gd name="T14" fmla="*/ 48 w 71"/>
              <a:gd name="T15" fmla="*/ 859 h 859"/>
              <a:gd name="T16" fmla="*/ 22 w 71"/>
              <a:gd name="T17" fmla="*/ 859 h 8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1" h="859">
                <a:moveTo>
                  <a:pt x="22" y="859"/>
                </a:moveTo>
                <a:cubicBezTo>
                  <a:pt x="10" y="859"/>
                  <a:pt x="0" y="849"/>
                  <a:pt x="0" y="836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11"/>
                  <a:pt x="10" y="0"/>
                  <a:pt x="22" y="0"/>
                </a:cubicBezTo>
                <a:cubicBezTo>
                  <a:pt x="48" y="0"/>
                  <a:pt x="48" y="0"/>
                  <a:pt x="48" y="0"/>
                </a:cubicBezTo>
                <a:cubicBezTo>
                  <a:pt x="61" y="0"/>
                  <a:pt x="71" y="11"/>
                  <a:pt x="71" y="23"/>
                </a:cubicBezTo>
                <a:cubicBezTo>
                  <a:pt x="71" y="836"/>
                  <a:pt x="71" y="836"/>
                  <a:pt x="71" y="836"/>
                </a:cubicBezTo>
                <a:cubicBezTo>
                  <a:pt x="71" y="849"/>
                  <a:pt x="61" y="859"/>
                  <a:pt x="48" y="859"/>
                </a:cubicBezTo>
                <a:lnTo>
                  <a:pt x="22" y="85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44" name="pfehide127" hidden="1"/>
          <p:cNvSpPr txBox="1">
            <a:spLocks/>
          </p:cNvSpPr>
          <p:nvPr/>
        </p:nvSpPr>
        <p:spPr>
          <a:xfrm>
            <a:off x="1191522" y="1236506"/>
            <a:ext cx="8826459" cy="338554"/>
          </a:xfrm>
          <a:prstGeom prst="rect">
            <a:avLst/>
          </a:prstGeom>
          <a:solidFill>
            <a:schemeClr val="accent1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600" dirty="0" smtClean="0">
                <a:latin typeface="Montserrat Light" charset="0"/>
                <a:ea typeface="Montserrat Light" charset="0"/>
                <a:cs typeface="Montserrat Light" charset="0"/>
              </a:rPr>
              <a:t>We are honored to work with numerous reputable brands worldwide</a:t>
            </a:r>
            <a:endParaRPr lang="fr-CA" sz="1600" dirty="0">
              <a:latin typeface="Montserrat Light" charset="0"/>
              <a:ea typeface="Montserrat Light" charset="0"/>
              <a:cs typeface="Montserrat Light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191501" y="1234333"/>
            <a:ext cx="8826500" cy="342900"/>
            <a:chOff x="317500" y="317500"/>
            <a:chExt cx="8826500" cy="342900"/>
          </a:xfrm>
        </p:grpSpPr>
        <p:pic>
          <p:nvPicPr>
            <p:cNvPr id="12" name="PFE element 127"/>
            <p:cNvPicPr>
              <a:picLocks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8826500" cy="342900"/>
            </a:xfrm>
            <a:prstGeom prst="rect">
              <a:avLst/>
            </a:prstGeom>
          </p:spPr>
        </p:pic>
        <p:sp>
          <p:nvSpPr>
            <p:cNvPr id="21" name="Shape_30"/>
            <p:cNvSpPr/>
            <p:nvPr/>
          </p:nvSpPr>
          <p:spPr>
            <a:xfrm>
              <a:off x="317500" y="317500"/>
              <a:ext cx="8826500" cy="3429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60169455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800"/>
                            </p:stCondLst>
                            <p:childTnLst>
                              <p:par>
                                <p:cTn id="3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100"/>
                            </p:stCondLst>
                            <p:childTnLst>
                              <p:par>
                                <p:cTn id="4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400"/>
                            </p:stCondLst>
                            <p:childTnLst>
                              <p:par>
                                <p:cTn id="6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700"/>
                            </p:stCondLst>
                            <p:childTnLst>
                              <p:par>
                                <p:cTn id="7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0"/>
                            </p:stCondLst>
                            <p:childTnLst>
                              <p:par>
                                <p:cTn id="8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300"/>
                            </p:stCondLst>
                            <p:childTnLst>
                              <p:par>
                                <p:cTn id="10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600"/>
                            </p:stCondLst>
                            <p:childTnLst>
                              <p:par>
                                <p:cTn id="11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900"/>
                            </p:stCondLst>
                            <p:childTnLst>
                              <p:par>
                                <p:cTn id="12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200"/>
                            </p:stCondLst>
                            <p:childTnLst>
                              <p:par>
                                <p:cTn id="14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500"/>
                            </p:stCondLst>
                            <p:childTnLst>
                              <p:par>
                                <p:cTn id="15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4800"/>
                            </p:stCondLst>
                            <p:childTnLst>
                              <p:par>
                                <p:cTn id="17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100"/>
                            </p:stCondLst>
                            <p:childTnLst>
                              <p:par>
                                <p:cTn id="18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 rot="-5400000">
            <a:off x="3807990" y="-3814272"/>
            <a:ext cx="4576020" cy="12192000"/>
          </a:xfrm>
          <a:prstGeom prst="rect">
            <a:avLst/>
          </a:prstGeom>
          <a:gradFill>
            <a:gsLst>
              <a:gs pos="0">
                <a:schemeClr val="bg1">
                  <a:lumMod val="73000"/>
                  <a:lumOff val="27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318" y="5527345"/>
            <a:ext cx="2603571" cy="98474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395" y="5470193"/>
            <a:ext cx="1059914" cy="9847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119" y="5555921"/>
            <a:ext cx="2102155" cy="747151"/>
          </a:xfrm>
          <a:prstGeom prst="rect">
            <a:avLst/>
          </a:prstGeom>
        </p:spPr>
      </p:pic>
      <p:pic>
        <p:nvPicPr>
          <p:cNvPr id="18" name="Picture Placeholder 3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0" t="13850" r="31900" b="401"/>
          <a:stretch/>
        </p:blipFill>
        <p:spPr>
          <a:xfrm>
            <a:off x="5215425" y="-879"/>
            <a:ext cx="6780850" cy="5026411"/>
          </a:xfrm>
          <a:custGeom>
            <a:avLst/>
            <a:gdLst>
              <a:gd name="connsiteX0" fmla="*/ 6999008 w 7988400"/>
              <a:gd name="connsiteY0" fmla="*/ 0 h 5171724"/>
              <a:gd name="connsiteX1" fmla="*/ 7988400 w 7988400"/>
              <a:gd name="connsiteY1" fmla="*/ 0 h 5171724"/>
              <a:gd name="connsiteX2" fmla="*/ 7988400 w 7988400"/>
              <a:gd name="connsiteY2" fmla="*/ 3307131 h 5171724"/>
              <a:gd name="connsiteX3" fmla="*/ 7672344 w 7988400"/>
              <a:gd name="connsiteY3" fmla="*/ 3624457 h 5171724"/>
              <a:gd name="connsiteX4" fmla="*/ 7315063 w 7988400"/>
              <a:gd name="connsiteY4" fmla="*/ 3624457 h 5171724"/>
              <a:gd name="connsiteX5" fmla="*/ 6999008 w 7988400"/>
              <a:gd name="connsiteY5" fmla="*/ 3307131 h 5171724"/>
              <a:gd name="connsiteX6" fmla="*/ 6999008 w 7988400"/>
              <a:gd name="connsiteY6" fmla="*/ 39827 h 5171724"/>
              <a:gd name="connsiteX7" fmla="*/ 5825913 w 7988400"/>
              <a:gd name="connsiteY7" fmla="*/ 0 h 5171724"/>
              <a:gd name="connsiteX8" fmla="*/ 6815304 w 7988400"/>
              <a:gd name="connsiteY8" fmla="*/ 0 h 5171724"/>
              <a:gd name="connsiteX9" fmla="*/ 6815304 w 7988400"/>
              <a:gd name="connsiteY9" fmla="*/ 16291 h 5171724"/>
              <a:gd name="connsiteX10" fmla="*/ 6815304 w 7988400"/>
              <a:gd name="connsiteY10" fmla="*/ 4854916 h 5171724"/>
              <a:gd name="connsiteX11" fmla="*/ 6499249 w 7988400"/>
              <a:gd name="connsiteY11" fmla="*/ 5171724 h 5171724"/>
              <a:gd name="connsiteX12" fmla="*/ 6141968 w 7988400"/>
              <a:gd name="connsiteY12" fmla="*/ 5171724 h 5171724"/>
              <a:gd name="connsiteX13" fmla="*/ 5825913 w 7988400"/>
              <a:gd name="connsiteY13" fmla="*/ 4854916 h 5171724"/>
              <a:gd name="connsiteX14" fmla="*/ 5825913 w 7988400"/>
              <a:gd name="connsiteY14" fmla="*/ 130564 h 5171724"/>
              <a:gd name="connsiteX15" fmla="*/ 4660730 w 7988400"/>
              <a:gd name="connsiteY15" fmla="*/ 0 h 5171724"/>
              <a:gd name="connsiteX16" fmla="*/ 5642210 w 7988400"/>
              <a:gd name="connsiteY16" fmla="*/ 0 h 5171724"/>
              <a:gd name="connsiteX17" fmla="*/ 5642210 w 7988400"/>
              <a:gd name="connsiteY17" fmla="*/ 2599661 h 5171724"/>
              <a:gd name="connsiteX18" fmla="*/ 5324265 w 7988400"/>
              <a:gd name="connsiteY18" fmla="*/ 2916482 h 5171724"/>
              <a:gd name="connsiteX19" fmla="*/ 4964850 w 7988400"/>
              <a:gd name="connsiteY19" fmla="*/ 2916482 h 5171724"/>
              <a:gd name="connsiteX20" fmla="*/ 4660730 w 7988400"/>
              <a:gd name="connsiteY20" fmla="*/ 2599661 h 5171724"/>
              <a:gd name="connsiteX21" fmla="*/ 4660730 w 7988400"/>
              <a:gd name="connsiteY21" fmla="*/ 58317 h 5171724"/>
              <a:gd name="connsiteX22" fmla="*/ 3495548 w 7988400"/>
              <a:gd name="connsiteY22" fmla="*/ 0 h 5171724"/>
              <a:gd name="connsiteX23" fmla="*/ 4477027 w 7988400"/>
              <a:gd name="connsiteY23" fmla="*/ 0 h 5171724"/>
              <a:gd name="connsiteX24" fmla="*/ 4477027 w 7988400"/>
              <a:gd name="connsiteY24" fmla="*/ 3292746 h 5171724"/>
              <a:gd name="connsiteX25" fmla="*/ 4159083 w 7988400"/>
              <a:gd name="connsiteY25" fmla="*/ 3609567 h 5171724"/>
              <a:gd name="connsiteX26" fmla="*/ 3799668 w 7988400"/>
              <a:gd name="connsiteY26" fmla="*/ 3609567 h 5171724"/>
              <a:gd name="connsiteX27" fmla="*/ 3495548 w 7988400"/>
              <a:gd name="connsiteY27" fmla="*/ 3292746 h 5171724"/>
              <a:gd name="connsiteX28" fmla="*/ 3495548 w 7988400"/>
              <a:gd name="connsiteY28" fmla="*/ 67645 h 5171724"/>
              <a:gd name="connsiteX29" fmla="*/ 2330365 w 7988400"/>
              <a:gd name="connsiteY29" fmla="*/ 0 h 5171724"/>
              <a:gd name="connsiteX30" fmla="*/ 3311845 w 7988400"/>
              <a:gd name="connsiteY30" fmla="*/ 0 h 5171724"/>
              <a:gd name="connsiteX31" fmla="*/ 3311845 w 7988400"/>
              <a:gd name="connsiteY31" fmla="*/ 4207146 h 5171724"/>
              <a:gd name="connsiteX32" fmla="*/ 2993901 w 7988400"/>
              <a:gd name="connsiteY32" fmla="*/ 4523967 h 5171724"/>
              <a:gd name="connsiteX33" fmla="*/ 2634485 w 7988400"/>
              <a:gd name="connsiteY33" fmla="*/ 4523967 h 5171724"/>
              <a:gd name="connsiteX34" fmla="*/ 2330365 w 7988400"/>
              <a:gd name="connsiteY34" fmla="*/ 4207146 h 5171724"/>
              <a:gd name="connsiteX35" fmla="*/ 2330365 w 7988400"/>
              <a:gd name="connsiteY35" fmla="*/ 185535 h 5171724"/>
              <a:gd name="connsiteX36" fmla="*/ 1165183 w 7988400"/>
              <a:gd name="connsiteY36" fmla="*/ 0 h 5171724"/>
              <a:gd name="connsiteX37" fmla="*/ 2146662 w 7988400"/>
              <a:gd name="connsiteY37" fmla="*/ 0 h 5171724"/>
              <a:gd name="connsiteX38" fmla="*/ 2146662 w 7988400"/>
              <a:gd name="connsiteY38" fmla="*/ 1667146 h 5171724"/>
              <a:gd name="connsiteX39" fmla="*/ 1828719 w 7988400"/>
              <a:gd name="connsiteY39" fmla="*/ 1983967 h 5171724"/>
              <a:gd name="connsiteX40" fmla="*/ 1469303 w 7988400"/>
              <a:gd name="connsiteY40" fmla="*/ 1983967 h 5171724"/>
              <a:gd name="connsiteX41" fmla="*/ 1165183 w 7988400"/>
              <a:gd name="connsiteY41" fmla="*/ 1667146 h 5171724"/>
              <a:gd name="connsiteX42" fmla="*/ 1165183 w 7988400"/>
              <a:gd name="connsiteY42" fmla="*/ 160820 h 5171724"/>
              <a:gd name="connsiteX43" fmla="*/ 0 w 7988400"/>
              <a:gd name="connsiteY43" fmla="*/ 0 h 5171724"/>
              <a:gd name="connsiteX44" fmla="*/ 981480 w 7988400"/>
              <a:gd name="connsiteY44" fmla="*/ 0 h 5171724"/>
              <a:gd name="connsiteX45" fmla="*/ 981480 w 7988400"/>
              <a:gd name="connsiteY45" fmla="*/ 712379 h 5171724"/>
              <a:gd name="connsiteX46" fmla="*/ 663535 w 7988400"/>
              <a:gd name="connsiteY46" fmla="*/ 1029201 h 5171724"/>
              <a:gd name="connsiteX47" fmla="*/ 304120 w 7988400"/>
              <a:gd name="connsiteY47" fmla="*/ 1029201 h 5171724"/>
              <a:gd name="connsiteX48" fmla="*/ 0 w 7988400"/>
              <a:gd name="connsiteY48" fmla="*/ 712379 h 5171724"/>
              <a:gd name="connsiteX49" fmla="*/ 0 w 7988400"/>
              <a:gd name="connsiteY49" fmla="*/ 80394 h 5171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7988400" h="5171724">
                <a:moveTo>
                  <a:pt x="6999008" y="0"/>
                </a:moveTo>
                <a:lnTo>
                  <a:pt x="7988400" y="0"/>
                </a:lnTo>
                <a:lnTo>
                  <a:pt x="7988400" y="3307131"/>
                </a:lnTo>
                <a:cubicBezTo>
                  <a:pt x="7988400" y="3486489"/>
                  <a:pt x="7837242" y="3624457"/>
                  <a:pt x="7672344" y="3624457"/>
                </a:cubicBezTo>
                <a:cubicBezTo>
                  <a:pt x="7315063" y="3624457"/>
                  <a:pt x="7315063" y="3624457"/>
                  <a:pt x="7315063" y="3624457"/>
                </a:cubicBezTo>
                <a:cubicBezTo>
                  <a:pt x="7136423" y="3624457"/>
                  <a:pt x="6999008" y="3486489"/>
                  <a:pt x="6999008" y="3307131"/>
                </a:cubicBezTo>
                <a:cubicBezTo>
                  <a:pt x="6999008" y="1151384"/>
                  <a:pt x="6999008" y="342979"/>
                  <a:pt x="6999008" y="39827"/>
                </a:cubicBezTo>
                <a:close/>
                <a:moveTo>
                  <a:pt x="5825913" y="0"/>
                </a:moveTo>
                <a:lnTo>
                  <a:pt x="6815304" y="0"/>
                </a:lnTo>
                <a:lnTo>
                  <a:pt x="6815304" y="16291"/>
                </a:lnTo>
                <a:cubicBezTo>
                  <a:pt x="6815304" y="1336258"/>
                  <a:pt x="6815304" y="2930180"/>
                  <a:pt x="6815304" y="4854916"/>
                </a:cubicBezTo>
                <a:cubicBezTo>
                  <a:pt x="6815304" y="5033982"/>
                  <a:pt x="6677889" y="5171724"/>
                  <a:pt x="6499249" y="5171724"/>
                </a:cubicBezTo>
                <a:lnTo>
                  <a:pt x="6141968" y="5171724"/>
                </a:lnTo>
                <a:cubicBezTo>
                  <a:pt x="5963327" y="5171724"/>
                  <a:pt x="5825913" y="5033982"/>
                  <a:pt x="5825913" y="4854916"/>
                </a:cubicBezTo>
                <a:cubicBezTo>
                  <a:pt x="5825913" y="4854916"/>
                  <a:pt x="5825913" y="4854916"/>
                  <a:pt x="5825913" y="130564"/>
                </a:cubicBezTo>
                <a:close/>
                <a:moveTo>
                  <a:pt x="4660730" y="0"/>
                </a:moveTo>
                <a:lnTo>
                  <a:pt x="5642210" y="0"/>
                </a:lnTo>
                <a:lnTo>
                  <a:pt x="5642210" y="2599661"/>
                </a:lnTo>
                <a:cubicBezTo>
                  <a:pt x="5642210" y="2778734"/>
                  <a:pt x="5503973" y="2916482"/>
                  <a:pt x="5324265" y="2916482"/>
                </a:cubicBezTo>
                <a:cubicBezTo>
                  <a:pt x="4964850" y="2916482"/>
                  <a:pt x="4964850" y="2916482"/>
                  <a:pt x="4964850" y="2916482"/>
                </a:cubicBezTo>
                <a:cubicBezTo>
                  <a:pt x="4798966" y="2916482"/>
                  <a:pt x="4660730" y="2778734"/>
                  <a:pt x="4660730" y="2599661"/>
                </a:cubicBezTo>
                <a:cubicBezTo>
                  <a:pt x="4660730" y="1621431"/>
                  <a:pt x="4660730" y="780765"/>
                  <a:pt x="4660730" y="58317"/>
                </a:cubicBezTo>
                <a:close/>
                <a:moveTo>
                  <a:pt x="3495548" y="0"/>
                </a:moveTo>
                <a:lnTo>
                  <a:pt x="4477027" y="0"/>
                </a:lnTo>
                <a:lnTo>
                  <a:pt x="4477027" y="3292746"/>
                </a:lnTo>
                <a:cubicBezTo>
                  <a:pt x="4477027" y="3471819"/>
                  <a:pt x="4338790" y="3609567"/>
                  <a:pt x="4159083" y="3609567"/>
                </a:cubicBezTo>
                <a:cubicBezTo>
                  <a:pt x="3799668" y="3609567"/>
                  <a:pt x="3799668" y="3609567"/>
                  <a:pt x="3799668" y="3609567"/>
                </a:cubicBezTo>
                <a:cubicBezTo>
                  <a:pt x="3633785" y="3609567"/>
                  <a:pt x="3495548" y="3471819"/>
                  <a:pt x="3495548" y="3292746"/>
                </a:cubicBezTo>
                <a:cubicBezTo>
                  <a:pt x="3495548" y="1988440"/>
                  <a:pt x="3495548" y="928691"/>
                  <a:pt x="3495548" y="67645"/>
                </a:cubicBezTo>
                <a:close/>
                <a:moveTo>
                  <a:pt x="2330365" y="0"/>
                </a:moveTo>
                <a:lnTo>
                  <a:pt x="3311845" y="0"/>
                </a:lnTo>
                <a:lnTo>
                  <a:pt x="3311845" y="4207146"/>
                </a:lnTo>
                <a:cubicBezTo>
                  <a:pt x="3311845" y="4386219"/>
                  <a:pt x="3173609" y="4523967"/>
                  <a:pt x="2993901" y="4523967"/>
                </a:cubicBezTo>
                <a:cubicBezTo>
                  <a:pt x="2634485" y="4523967"/>
                  <a:pt x="2634485" y="4523967"/>
                  <a:pt x="2634485" y="4523967"/>
                </a:cubicBezTo>
                <a:cubicBezTo>
                  <a:pt x="2468602" y="4523967"/>
                  <a:pt x="2330365" y="4386219"/>
                  <a:pt x="2330365" y="4207146"/>
                </a:cubicBezTo>
                <a:cubicBezTo>
                  <a:pt x="2330365" y="2468071"/>
                  <a:pt x="2330365" y="1163764"/>
                  <a:pt x="2330365" y="185535"/>
                </a:cubicBezTo>
                <a:close/>
                <a:moveTo>
                  <a:pt x="1165183" y="0"/>
                </a:moveTo>
                <a:lnTo>
                  <a:pt x="2146662" y="0"/>
                </a:lnTo>
                <a:lnTo>
                  <a:pt x="2146662" y="1667146"/>
                </a:lnTo>
                <a:cubicBezTo>
                  <a:pt x="2146662" y="1846219"/>
                  <a:pt x="2008426" y="1983967"/>
                  <a:pt x="1828719" y="1983967"/>
                </a:cubicBezTo>
                <a:cubicBezTo>
                  <a:pt x="1469303" y="1983967"/>
                  <a:pt x="1469303" y="1983967"/>
                  <a:pt x="1469303" y="1983967"/>
                </a:cubicBezTo>
                <a:cubicBezTo>
                  <a:pt x="1303420" y="1983967"/>
                  <a:pt x="1165183" y="1846219"/>
                  <a:pt x="1165183" y="1667146"/>
                </a:cubicBezTo>
                <a:cubicBezTo>
                  <a:pt x="1165183" y="1123685"/>
                  <a:pt x="1165183" y="622682"/>
                  <a:pt x="1165183" y="160820"/>
                </a:cubicBezTo>
                <a:close/>
                <a:moveTo>
                  <a:pt x="0" y="0"/>
                </a:moveTo>
                <a:lnTo>
                  <a:pt x="981480" y="0"/>
                </a:lnTo>
                <a:lnTo>
                  <a:pt x="981480" y="712379"/>
                </a:lnTo>
                <a:cubicBezTo>
                  <a:pt x="981480" y="891453"/>
                  <a:pt x="843243" y="1029201"/>
                  <a:pt x="663535" y="1029201"/>
                </a:cubicBezTo>
                <a:cubicBezTo>
                  <a:pt x="304120" y="1029201"/>
                  <a:pt x="304120" y="1029201"/>
                  <a:pt x="304120" y="1029201"/>
                </a:cubicBezTo>
                <a:cubicBezTo>
                  <a:pt x="138236" y="1029201"/>
                  <a:pt x="0" y="891453"/>
                  <a:pt x="0" y="712379"/>
                </a:cubicBezTo>
                <a:cubicBezTo>
                  <a:pt x="0" y="494995"/>
                  <a:pt x="0" y="284404"/>
                  <a:pt x="0" y="80394"/>
                </a:cubicBezTo>
                <a:close/>
              </a:path>
            </a:pathLst>
          </a:custGeom>
        </p:spPr>
      </p:pic>
      <p:sp>
        <p:nvSpPr>
          <p:cNvPr id="19" name="pfehide133" hidden="1"/>
          <p:cNvSpPr/>
          <p:nvPr/>
        </p:nvSpPr>
        <p:spPr>
          <a:xfrm>
            <a:off x="454654" y="1302512"/>
            <a:ext cx="5329179" cy="58477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Aviation Summer School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54654" y="1302512"/>
            <a:ext cx="5321300" cy="584200"/>
            <a:chOff x="317500" y="317500"/>
            <a:chExt cx="5321300" cy="584200"/>
          </a:xfrm>
        </p:grpSpPr>
        <p:pic>
          <p:nvPicPr>
            <p:cNvPr id="5" name="PFE element 133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5321300" cy="584200"/>
            </a:xfrm>
            <a:prstGeom prst="rect">
              <a:avLst/>
            </a:prstGeom>
          </p:spPr>
        </p:pic>
        <p:sp>
          <p:nvSpPr>
            <p:cNvPr id="6" name="Shape_31"/>
            <p:cNvSpPr/>
            <p:nvPr/>
          </p:nvSpPr>
          <p:spPr>
            <a:xfrm>
              <a:off x="317500" y="317500"/>
              <a:ext cx="5321300" cy="5842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pfehide134" hidden="1"/>
          <p:cNvSpPr/>
          <p:nvPr/>
        </p:nvSpPr>
        <p:spPr>
          <a:xfrm>
            <a:off x="454654" y="1758508"/>
            <a:ext cx="4349261" cy="52322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Montserrat ExtraLight" charset="0"/>
                <a:ea typeface="Montserrat ExtraLight" charset="0"/>
                <a:cs typeface="Montserrat ExtraLight" charset="0"/>
              </a:rPr>
              <a:t>An Innovative Program</a:t>
            </a:r>
            <a:endParaRPr lang="en-US" sz="2800" dirty="0">
              <a:solidFill>
                <a:schemeClr val="bg2">
                  <a:lumMod val="25000"/>
                </a:schemeClr>
              </a:solidFill>
              <a:latin typeface="Montserrat ExtraLight" charset="0"/>
              <a:ea typeface="Montserrat ExtraLight" charset="0"/>
              <a:cs typeface="Montserrat ExtraLight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54654" y="1753418"/>
            <a:ext cx="4343400" cy="533400"/>
            <a:chOff x="317500" y="317500"/>
            <a:chExt cx="4343400" cy="533400"/>
          </a:xfrm>
        </p:grpSpPr>
        <p:pic>
          <p:nvPicPr>
            <p:cNvPr id="8" name="PFE element 134"/>
            <p:cNvPicPr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4343400" cy="533400"/>
            </a:xfrm>
            <a:prstGeom prst="rect">
              <a:avLst/>
            </a:prstGeom>
          </p:spPr>
        </p:pic>
        <p:sp>
          <p:nvSpPr>
            <p:cNvPr id="9" name="Shape_32"/>
            <p:cNvSpPr/>
            <p:nvPr/>
          </p:nvSpPr>
          <p:spPr>
            <a:xfrm>
              <a:off x="317500" y="317500"/>
              <a:ext cx="4343400" cy="5334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pfehide135" hidden="1"/>
          <p:cNvSpPr/>
          <p:nvPr/>
        </p:nvSpPr>
        <p:spPr>
          <a:xfrm>
            <a:off x="336253" y="2935274"/>
            <a:ext cx="5408943" cy="190308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130"/>
              </a:spcBef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ExtraLight" charset="0"/>
                <a:ea typeface="Montserrat ExtraLight" charset="0"/>
                <a:cs typeface="Montserrat ExtraLight" charset="0"/>
              </a:rPr>
              <a:t>The University of Cyprus (Faculty of Social Sciences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ontserrat ExtraLight" charset="0"/>
                <a:ea typeface="Montserrat ExtraLight" charset="0"/>
                <a:cs typeface="Montserrat ExtraLight" charset="0"/>
              </a:rPr>
              <a:t>and Education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ExtraLight" charset="0"/>
                <a:ea typeface="Montserrat ExtraLight" charset="0"/>
                <a:cs typeface="Montserrat ExtraLight" charset="0"/>
              </a:rPr>
              <a:t>&amp; Centre for Life Long Learning, Assessment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ontserrat ExtraLight" charset="0"/>
                <a:ea typeface="Montserrat ExtraLight" charset="0"/>
                <a:cs typeface="Montserrat ExtraLight" charset="0"/>
              </a:rPr>
              <a:t>and Development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ExtraLight" charset="0"/>
                <a:ea typeface="Montserrat ExtraLight" charset="0"/>
                <a:cs typeface="Montserrat ExtraLight" charset="0"/>
              </a:rPr>
              <a:t>- Κ.ΕΠ.Ε.Α.Α) and Kratis Training &amp;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ontserrat ExtraLight" charset="0"/>
                <a:ea typeface="Montserrat ExtraLight" charset="0"/>
                <a:cs typeface="Montserrat ExtraLight" charset="0"/>
              </a:rPr>
              <a:t>Consulting co-organize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ExtraLight" charset="0"/>
                <a:ea typeface="Montserrat ExtraLight" charset="0"/>
                <a:cs typeface="Montserrat ExtraLight" charset="0"/>
              </a:rPr>
              <a:t>a two-week intensive Summer School titled:</a:t>
            </a:r>
          </a:p>
          <a:p>
            <a:pPr algn="ctr">
              <a:lnSpc>
                <a:spcPct val="200000"/>
              </a:lnSpc>
              <a:spcBef>
                <a:spcPts val="130"/>
              </a:spcBef>
            </a:pPr>
            <a:r>
              <a:rPr lang="en-US" sz="1600" dirty="0" smtClean="0">
                <a:solidFill>
                  <a:schemeClr val="accent2"/>
                </a:solidFill>
                <a:latin typeface="Montserrat Light" charset="0"/>
                <a:ea typeface="Montserrat Light" charset="0"/>
                <a:cs typeface="Montserrat Light" charset="0"/>
              </a:rPr>
              <a:t>“Mastering Aviation Management”</a:t>
            </a:r>
          </a:p>
          <a:p>
            <a:pPr algn="ctr">
              <a:spcBef>
                <a:spcPts val="130"/>
              </a:spcBef>
            </a:pP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ontserrat ExtraLight" charset="0"/>
                <a:ea typeface="Montserrat ExtraLight" charset="0"/>
                <a:cs typeface="Montserrat ExtraLight" charset="0"/>
              </a:rPr>
              <a:t>Open to business professionals, industry experts, graduate and post-graduate students and aviation enthusiasts.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Montserrat ExtraLight" charset="0"/>
              <a:ea typeface="Montserrat ExtraLight" charset="0"/>
              <a:cs typeface="Montserrat ExtraLight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35625" y="2934316"/>
            <a:ext cx="5410200" cy="1905000"/>
            <a:chOff x="317500" y="317500"/>
            <a:chExt cx="5410200" cy="1905000"/>
          </a:xfrm>
        </p:grpSpPr>
        <p:pic>
          <p:nvPicPr>
            <p:cNvPr id="11" name="PFE element 135"/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5410200" cy="1905000"/>
            </a:xfrm>
            <a:prstGeom prst="rect">
              <a:avLst/>
            </a:prstGeom>
          </p:spPr>
        </p:pic>
        <p:sp>
          <p:nvSpPr>
            <p:cNvPr id="24" name="Shape_33"/>
            <p:cNvSpPr/>
            <p:nvPr/>
          </p:nvSpPr>
          <p:spPr>
            <a:xfrm>
              <a:off x="317500" y="317500"/>
              <a:ext cx="5410200" cy="19050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719" y="5343802"/>
            <a:ext cx="277510" cy="3735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465" y="5355996"/>
            <a:ext cx="360000" cy="3667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231" y="5338057"/>
            <a:ext cx="379442" cy="382989"/>
          </a:xfrm>
          <a:prstGeom prst="rect">
            <a:avLst/>
          </a:prstGeom>
        </p:spPr>
      </p:pic>
      <p:sp>
        <p:nvSpPr>
          <p:cNvPr id="12" name="pfehide139" hidden="1"/>
          <p:cNvSpPr/>
          <p:nvPr/>
        </p:nvSpPr>
        <p:spPr>
          <a:xfrm>
            <a:off x="549079" y="5837582"/>
            <a:ext cx="1412038" cy="52322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rPr>
              <a:t>12-24</a:t>
            </a:r>
          </a:p>
          <a:p>
            <a:pPr algn="ctr"/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Montserrat ExtraLight" charset="0"/>
                <a:ea typeface="Montserrat ExtraLight" charset="0"/>
                <a:cs typeface="Montserrat ExtraLight" charset="0"/>
              </a:rPr>
              <a:t>June 2017</a:t>
            </a:r>
            <a:endParaRPr lang="en-US" sz="1400" dirty="0">
              <a:solidFill>
                <a:schemeClr val="bg2">
                  <a:lumMod val="25000"/>
                </a:schemeClr>
              </a:solidFill>
              <a:latin typeface="Montserrat ExtraLight" charset="0"/>
              <a:ea typeface="Montserrat ExtraLight" charset="0"/>
              <a:cs typeface="Montserrat ExtraLight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549079" y="5837582"/>
            <a:ext cx="1409700" cy="520700"/>
            <a:chOff x="317500" y="317500"/>
            <a:chExt cx="1409700" cy="520700"/>
          </a:xfrm>
        </p:grpSpPr>
        <p:pic>
          <p:nvPicPr>
            <p:cNvPr id="26" name="PFE element 139"/>
            <p:cNvPicPr>
              <a:picLocks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1409700" cy="520700"/>
            </a:xfrm>
            <a:prstGeom prst="rect">
              <a:avLst/>
            </a:prstGeom>
          </p:spPr>
        </p:pic>
        <p:sp>
          <p:nvSpPr>
            <p:cNvPr id="27" name="Shape_34"/>
            <p:cNvSpPr/>
            <p:nvPr/>
          </p:nvSpPr>
          <p:spPr>
            <a:xfrm>
              <a:off x="317500" y="317500"/>
              <a:ext cx="1409700" cy="5207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pfehide140" hidden="1"/>
          <p:cNvSpPr/>
          <p:nvPr/>
        </p:nvSpPr>
        <p:spPr>
          <a:xfrm>
            <a:off x="2385388" y="5837582"/>
            <a:ext cx="1146092" cy="52322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rPr>
              <a:t>University</a:t>
            </a:r>
          </a:p>
          <a:p>
            <a:pPr algn="ctr"/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rPr>
              <a:t>Of Cyprus</a:t>
            </a:r>
            <a:endParaRPr lang="en-US" sz="1400" dirty="0">
              <a:solidFill>
                <a:schemeClr val="bg2">
                  <a:lumMod val="25000"/>
                </a:schemeClr>
              </a:solidFill>
              <a:latin typeface="Montserrat ExtraLight" charset="0"/>
              <a:ea typeface="Montserrat ExtraLight" charset="0"/>
              <a:cs typeface="Montserrat ExtraLight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2385388" y="5837582"/>
            <a:ext cx="1143000" cy="520700"/>
            <a:chOff x="317500" y="317500"/>
            <a:chExt cx="1143000" cy="520700"/>
          </a:xfrm>
        </p:grpSpPr>
        <p:pic>
          <p:nvPicPr>
            <p:cNvPr id="29" name="PFE element 140"/>
            <p:cNvPicPr>
              <a:picLocks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1143000" cy="520700"/>
            </a:xfrm>
            <a:prstGeom prst="rect">
              <a:avLst/>
            </a:prstGeom>
          </p:spPr>
        </p:pic>
        <p:sp>
          <p:nvSpPr>
            <p:cNvPr id="30" name="Shape_35"/>
            <p:cNvSpPr/>
            <p:nvPr/>
          </p:nvSpPr>
          <p:spPr>
            <a:xfrm>
              <a:off x="317500" y="317500"/>
              <a:ext cx="1143000" cy="5207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pfehide141" hidden="1"/>
          <p:cNvSpPr/>
          <p:nvPr/>
        </p:nvSpPr>
        <p:spPr>
          <a:xfrm>
            <a:off x="3925764" y="5837582"/>
            <a:ext cx="1412038" cy="52322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rPr>
              <a:t>€</a:t>
            </a: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rPr>
              <a:t>1000</a:t>
            </a:r>
          </a:p>
          <a:p>
            <a:pPr algn="ctr"/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Montserrat ExtraLight" charset="0"/>
                <a:ea typeface="Montserrat ExtraLight" charset="0"/>
                <a:cs typeface="Montserrat ExtraLight" charset="0"/>
              </a:rPr>
              <a:t>(VAT Inc.)</a:t>
            </a:r>
            <a:endParaRPr lang="en-US" sz="1400" dirty="0">
              <a:solidFill>
                <a:schemeClr val="bg2">
                  <a:lumMod val="25000"/>
                </a:schemeClr>
              </a:solidFill>
              <a:latin typeface="Montserrat ExtraLight" charset="0"/>
              <a:ea typeface="Montserrat ExtraLight" charset="0"/>
              <a:cs typeface="Montserrat ExtraLight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3925764" y="5837582"/>
            <a:ext cx="1409700" cy="520700"/>
            <a:chOff x="317500" y="317500"/>
            <a:chExt cx="1409700" cy="520700"/>
          </a:xfrm>
        </p:grpSpPr>
        <p:pic>
          <p:nvPicPr>
            <p:cNvPr id="32" name="PFE element 141"/>
            <p:cNvPicPr>
              <a:picLocks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1409700" cy="520700"/>
            </a:xfrm>
            <a:prstGeom prst="rect">
              <a:avLst/>
            </a:prstGeom>
          </p:spPr>
        </p:pic>
        <p:sp>
          <p:nvSpPr>
            <p:cNvPr id="33" name="Shape_36"/>
            <p:cNvSpPr/>
            <p:nvPr/>
          </p:nvSpPr>
          <p:spPr>
            <a:xfrm>
              <a:off x="317500" y="317500"/>
              <a:ext cx="1409700" cy="5207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Freeform 6"/>
          <p:cNvSpPr>
            <a:spLocks/>
          </p:cNvSpPr>
          <p:nvPr/>
        </p:nvSpPr>
        <p:spPr bwMode="auto">
          <a:xfrm rot="5400000">
            <a:off x="1817332" y="1173975"/>
            <a:ext cx="36000" cy="2572505"/>
          </a:xfrm>
          <a:custGeom>
            <a:avLst/>
            <a:gdLst>
              <a:gd name="T0" fmla="*/ 22 w 71"/>
              <a:gd name="T1" fmla="*/ 859 h 859"/>
              <a:gd name="T2" fmla="*/ 0 w 71"/>
              <a:gd name="T3" fmla="*/ 836 h 859"/>
              <a:gd name="T4" fmla="*/ 0 w 71"/>
              <a:gd name="T5" fmla="*/ 23 h 859"/>
              <a:gd name="T6" fmla="*/ 22 w 71"/>
              <a:gd name="T7" fmla="*/ 0 h 859"/>
              <a:gd name="T8" fmla="*/ 48 w 71"/>
              <a:gd name="T9" fmla="*/ 0 h 859"/>
              <a:gd name="T10" fmla="*/ 71 w 71"/>
              <a:gd name="T11" fmla="*/ 23 h 859"/>
              <a:gd name="T12" fmla="*/ 71 w 71"/>
              <a:gd name="T13" fmla="*/ 836 h 859"/>
              <a:gd name="T14" fmla="*/ 48 w 71"/>
              <a:gd name="T15" fmla="*/ 859 h 859"/>
              <a:gd name="T16" fmla="*/ 22 w 71"/>
              <a:gd name="T17" fmla="*/ 859 h 8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1" h="859">
                <a:moveTo>
                  <a:pt x="22" y="859"/>
                </a:moveTo>
                <a:cubicBezTo>
                  <a:pt x="10" y="859"/>
                  <a:pt x="0" y="849"/>
                  <a:pt x="0" y="836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11"/>
                  <a:pt x="10" y="0"/>
                  <a:pt x="22" y="0"/>
                </a:cubicBezTo>
                <a:cubicBezTo>
                  <a:pt x="48" y="0"/>
                  <a:pt x="48" y="0"/>
                  <a:pt x="48" y="0"/>
                </a:cubicBezTo>
                <a:cubicBezTo>
                  <a:pt x="61" y="0"/>
                  <a:pt x="71" y="11"/>
                  <a:pt x="71" y="23"/>
                </a:cubicBezTo>
                <a:cubicBezTo>
                  <a:pt x="71" y="836"/>
                  <a:pt x="71" y="836"/>
                  <a:pt x="71" y="836"/>
                </a:cubicBezTo>
                <a:cubicBezTo>
                  <a:pt x="71" y="849"/>
                  <a:pt x="61" y="859"/>
                  <a:pt x="48" y="859"/>
                </a:cubicBezTo>
                <a:lnTo>
                  <a:pt x="22" y="85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8038448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12" grpId="0" animBg="1"/>
      <p:bldP spid="13" grpId="0" animBg="1"/>
      <p:bldP spid="22" grpId="0" animBg="1"/>
      <p:bldP spid="23" grpId="0" animBg="1"/>
      <p:bldP spid="2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/>
          <p:cNvSpPr/>
          <p:nvPr/>
        </p:nvSpPr>
        <p:spPr>
          <a:xfrm rot="-5400000">
            <a:off x="4801392" y="-4845527"/>
            <a:ext cx="2589215" cy="12192000"/>
          </a:xfrm>
          <a:prstGeom prst="rect">
            <a:avLst/>
          </a:prstGeom>
          <a:gradFill>
            <a:gsLst>
              <a:gs pos="0">
                <a:schemeClr val="bg1">
                  <a:lumMod val="73000"/>
                  <a:lumOff val="27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pfehide144" hidden="1"/>
          <p:cNvSpPr txBox="1">
            <a:spLocks/>
          </p:cNvSpPr>
          <p:nvPr/>
        </p:nvSpPr>
        <p:spPr>
          <a:xfrm>
            <a:off x="5021944" y="2952588"/>
            <a:ext cx="1420097" cy="1413469"/>
          </a:xfrm>
          <a:prstGeom prst="ellipse">
            <a:avLst/>
          </a:prstGeom>
          <a:solidFill>
            <a:srgbClr val="F7F7F7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numCol="1" spcCol="38100" anchor="ctr">
            <a:noAutofit/>
          </a:bodyPr>
          <a:lstStyle>
            <a:defPPr>
              <a:defRPr lang="en-U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4944592" y="2857788"/>
            <a:ext cx="1574800" cy="1574800"/>
            <a:chOff x="317500" y="317500"/>
            <a:chExt cx="1574800" cy="1574800"/>
          </a:xfrm>
        </p:grpSpPr>
        <p:pic>
          <p:nvPicPr>
            <p:cNvPr id="5" name="PFE element 144"/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1574800" cy="1574800"/>
            </a:xfrm>
            <a:prstGeom prst="rect">
              <a:avLst/>
            </a:prstGeom>
          </p:spPr>
        </p:pic>
        <p:sp>
          <p:nvSpPr>
            <p:cNvPr id="6" name="Shape_37"/>
            <p:cNvSpPr/>
            <p:nvPr/>
          </p:nvSpPr>
          <p:spPr>
            <a:xfrm>
              <a:off x="317500" y="317500"/>
              <a:ext cx="1574800" cy="15748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Shape 550"/>
          <p:cNvSpPr/>
          <p:nvPr/>
        </p:nvSpPr>
        <p:spPr>
          <a:xfrm>
            <a:off x="6628763" y="3668020"/>
            <a:ext cx="677680" cy="0"/>
          </a:xfrm>
          <a:prstGeom prst="line">
            <a:avLst/>
          </a:prstGeom>
          <a:ln w="25400">
            <a:solidFill>
              <a:srgbClr val="DCDEE0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200">
                <a:solidFill>
                  <a:schemeClr val="accent6">
                    <a:hueOff val="-2214564"/>
                    <a:satOff val="-18455"/>
                    <a:lumOff val="-82930"/>
                  </a:schemeClr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67" name="pfehide146" hidden="1"/>
          <p:cNvSpPr txBox="1">
            <a:spLocks/>
          </p:cNvSpPr>
          <p:nvPr/>
        </p:nvSpPr>
        <p:spPr>
          <a:xfrm>
            <a:off x="7493165" y="2952589"/>
            <a:ext cx="1420097" cy="1413469"/>
          </a:xfrm>
          <a:prstGeom prst="ellipse">
            <a:avLst/>
          </a:prstGeom>
          <a:solidFill>
            <a:srgbClr val="F7F7F7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numCol="1" spcCol="38100" anchor="ctr">
            <a:noAutofit/>
          </a:bodyPr>
          <a:lstStyle>
            <a:defPPr>
              <a:defRPr lang="en-U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7415814" y="2857789"/>
            <a:ext cx="1574800" cy="1574800"/>
            <a:chOff x="317500" y="317500"/>
            <a:chExt cx="1574800" cy="1574800"/>
          </a:xfrm>
        </p:grpSpPr>
        <p:pic>
          <p:nvPicPr>
            <p:cNvPr id="8" name="PFE element 146"/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1574800" cy="1574800"/>
            </a:xfrm>
            <a:prstGeom prst="rect">
              <a:avLst/>
            </a:prstGeom>
          </p:spPr>
        </p:pic>
        <p:sp>
          <p:nvSpPr>
            <p:cNvPr id="9" name="Shape_38"/>
            <p:cNvSpPr/>
            <p:nvPr/>
          </p:nvSpPr>
          <p:spPr>
            <a:xfrm>
              <a:off x="317500" y="317500"/>
              <a:ext cx="1574800" cy="15748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8" name="Shape 550"/>
          <p:cNvSpPr/>
          <p:nvPr/>
        </p:nvSpPr>
        <p:spPr>
          <a:xfrm>
            <a:off x="9108247" y="3668021"/>
            <a:ext cx="677680" cy="0"/>
          </a:xfrm>
          <a:prstGeom prst="line">
            <a:avLst/>
          </a:prstGeom>
          <a:ln w="25400">
            <a:solidFill>
              <a:srgbClr val="DCDEE0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200">
                <a:solidFill>
                  <a:schemeClr val="accent6">
                    <a:hueOff val="-2214564"/>
                    <a:satOff val="-18455"/>
                    <a:lumOff val="-82930"/>
                  </a:schemeClr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69" name="pfehide148" hidden="1"/>
          <p:cNvSpPr txBox="1">
            <a:spLocks/>
          </p:cNvSpPr>
          <p:nvPr/>
        </p:nvSpPr>
        <p:spPr>
          <a:xfrm>
            <a:off x="9980912" y="2961286"/>
            <a:ext cx="1420097" cy="1413469"/>
          </a:xfrm>
          <a:prstGeom prst="ellipse">
            <a:avLst/>
          </a:prstGeom>
          <a:solidFill>
            <a:srgbClr val="F7F7F7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numCol="1" spcCol="38100" anchor="ctr">
            <a:noAutofit/>
          </a:bodyPr>
          <a:lstStyle>
            <a:defPPr>
              <a:defRPr lang="en-U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9903560" y="2872836"/>
            <a:ext cx="1574800" cy="1562100"/>
            <a:chOff x="317500" y="317500"/>
            <a:chExt cx="1574800" cy="1562100"/>
          </a:xfrm>
        </p:grpSpPr>
        <p:pic>
          <p:nvPicPr>
            <p:cNvPr id="11" name="PFE element 148"/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1574800" cy="1562100"/>
            </a:xfrm>
            <a:prstGeom prst="rect">
              <a:avLst/>
            </a:prstGeom>
          </p:spPr>
        </p:pic>
        <p:sp>
          <p:nvSpPr>
            <p:cNvPr id="12" name="Shape_39"/>
            <p:cNvSpPr/>
            <p:nvPr/>
          </p:nvSpPr>
          <p:spPr>
            <a:xfrm>
              <a:off x="317500" y="317500"/>
              <a:ext cx="1574800" cy="15621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pfehide149" hidden="1"/>
          <p:cNvSpPr txBox="1"/>
          <p:nvPr/>
        </p:nvSpPr>
        <p:spPr>
          <a:xfrm>
            <a:off x="6617159" y="1721183"/>
            <a:ext cx="3329758" cy="707886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spc="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rPr>
              <a:t>BENEFITS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6617159" y="1721183"/>
            <a:ext cx="3327400" cy="698500"/>
            <a:chOff x="317500" y="317500"/>
            <a:chExt cx="3327400" cy="698500"/>
          </a:xfrm>
        </p:grpSpPr>
        <p:pic>
          <p:nvPicPr>
            <p:cNvPr id="14" name="PFE element 149"/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3327400" cy="698500"/>
            </a:xfrm>
            <a:prstGeom prst="rect">
              <a:avLst/>
            </a:prstGeom>
          </p:spPr>
        </p:pic>
        <p:sp>
          <p:nvSpPr>
            <p:cNvPr id="15" name="Shape_40"/>
            <p:cNvSpPr/>
            <p:nvPr/>
          </p:nvSpPr>
          <p:spPr>
            <a:xfrm>
              <a:off x="317500" y="317500"/>
              <a:ext cx="3327400" cy="698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pfehide150" hidden="1"/>
          <p:cNvSpPr/>
          <p:nvPr/>
        </p:nvSpPr>
        <p:spPr>
          <a:xfrm>
            <a:off x="4810201" y="1253270"/>
            <a:ext cx="6943674" cy="52322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Montserrat ExtraLight" charset="0"/>
                <a:ea typeface="Montserrat ExtraLight" charset="0"/>
                <a:cs typeface="Montserrat ExtraLight" charset="0"/>
              </a:rPr>
              <a:t>MASTERING AVIATION MANAGEMENT</a:t>
            </a:r>
            <a:endParaRPr lang="en-US" sz="2800" dirty="0">
              <a:solidFill>
                <a:schemeClr val="bg2">
                  <a:lumMod val="25000"/>
                </a:schemeClr>
              </a:solidFill>
              <a:latin typeface="Montserrat ExtraLight" charset="0"/>
              <a:ea typeface="Montserrat ExtraLight" charset="0"/>
              <a:cs typeface="Montserrat ExtraLight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4808588" y="1253270"/>
            <a:ext cx="6946900" cy="520700"/>
            <a:chOff x="317500" y="317500"/>
            <a:chExt cx="6946900" cy="520700"/>
          </a:xfrm>
        </p:grpSpPr>
        <p:pic>
          <p:nvPicPr>
            <p:cNvPr id="17" name="PFE element 150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6946900" cy="520700"/>
            </a:xfrm>
            <a:prstGeom prst="rect">
              <a:avLst/>
            </a:prstGeom>
          </p:spPr>
        </p:pic>
        <p:sp>
          <p:nvSpPr>
            <p:cNvPr id="18" name="Shape_41"/>
            <p:cNvSpPr/>
            <p:nvPr/>
          </p:nvSpPr>
          <p:spPr>
            <a:xfrm>
              <a:off x="317500" y="317500"/>
              <a:ext cx="6946900" cy="5207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pfehide151" hidden="1"/>
          <p:cNvSpPr txBox="1"/>
          <p:nvPr/>
        </p:nvSpPr>
        <p:spPr>
          <a:xfrm>
            <a:off x="5483068" y="3316322"/>
            <a:ext cx="500458" cy="707886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smtClean="0">
                <a:solidFill>
                  <a:srgbClr val="FF9300"/>
                </a:solidFill>
                <a:latin typeface="Montserrat ExtraLight" charset="0"/>
                <a:ea typeface="Montserrat ExtraLight" charset="0"/>
                <a:cs typeface="Montserrat ExtraLight" charset="0"/>
              </a:rPr>
              <a:t>1</a:t>
            </a:r>
            <a:endParaRPr lang="en-US" sz="4000" dirty="0">
              <a:solidFill>
                <a:srgbClr val="FF9300"/>
              </a:solidFill>
              <a:latin typeface="Montserrat ExtraLight" charset="0"/>
              <a:ea typeface="Montserrat ExtraLight" charset="0"/>
              <a:cs typeface="Montserrat ExtraLight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5483068" y="3314665"/>
            <a:ext cx="495300" cy="711200"/>
            <a:chOff x="317500" y="317500"/>
            <a:chExt cx="495300" cy="711200"/>
          </a:xfrm>
        </p:grpSpPr>
        <p:pic>
          <p:nvPicPr>
            <p:cNvPr id="20" name="PFE element 151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495300" cy="711200"/>
            </a:xfrm>
            <a:prstGeom prst="rect">
              <a:avLst/>
            </a:prstGeom>
          </p:spPr>
        </p:pic>
        <p:sp>
          <p:nvSpPr>
            <p:cNvPr id="21" name="Shape_42"/>
            <p:cNvSpPr/>
            <p:nvPr/>
          </p:nvSpPr>
          <p:spPr>
            <a:xfrm>
              <a:off x="317500" y="317500"/>
              <a:ext cx="495300" cy="7112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pfehide152" hidden="1"/>
          <p:cNvSpPr txBox="1"/>
          <p:nvPr/>
        </p:nvSpPr>
        <p:spPr>
          <a:xfrm>
            <a:off x="10458548" y="3316322"/>
            <a:ext cx="500458" cy="707886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rgbClr val="FF9300"/>
                </a:solidFill>
                <a:latin typeface="Montserrat ExtraLight" charset="0"/>
                <a:ea typeface="Montserrat ExtraLight" charset="0"/>
                <a:cs typeface="Montserrat ExtraLight" charset="0"/>
              </a:rPr>
              <a:t>3</a:t>
            </a:r>
            <a:endParaRPr lang="en-US" sz="4000" dirty="0" smtClean="0">
              <a:solidFill>
                <a:srgbClr val="FF9300"/>
              </a:solidFill>
              <a:latin typeface="Montserrat ExtraLight" charset="0"/>
              <a:ea typeface="Montserrat ExtraLight" charset="0"/>
              <a:cs typeface="Montserrat ExtraLight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0458548" y="3314665"/>
            <a:ext cx="495300" cy="711200"/>
            <a:chOff x="317500" y="317500"/>
            <a:chExt cx="495300" cy="711200"/>
          </a:xfrm>
        </p:grpSpPr>
        <p:pic>
          <p:nvPicPr>
            <p:cNvPr id="23" name="PFE element 152"/>
            <p:cNvPicPr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495300" cy="711200"/>
            </a:xfrm>
            <a:prstGeom prst="rect">
              <a:avLst/>
            </a:prstGeom>
          </p:spPr>
        </p:pic>
        <p:sp>
          <p:nvSpPr>
            <p:cNvPr id="24" name="Shape_43"/>
            <p:cNvSpPr/>
            <p:nvPr/>
          </p:nvSpPr>
          <p:spPr>
            <a:xfrm>
              <a:off x="317500" y="317500"/>
              <a:ext cx="495300" cy="7112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pfehide153" hidden="1"/>
          <p:cNvSpPr txBox="1"/>
          <p:nvPr/>
        </p:nvSpPr>
        <p:spPr>
          <a:xfrm>
            <a:off x="7967414" y="3316322"/>
            <a:ext cx="500458" cy="707886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smtClean="0">
                <a:solidFill>
                  <a:srgbClr val="FF9300"/>
                </a:solidFill>
                <a:latin typeface="Montserrat ExtraLight" charset="0"/>
                <a:ea typeface="Montserrat ExtraLight" charset="0"/>
                <a:cs typeface="Montserrat ExtraLight" charset="0"/>
              </a:rPr>
              <a:t>2</a:t>
            </a:r>
            <a:endParaRPr lang="en-US" sz="4000" dirty="0">
              <a:solidFill>
                <a:srgbClr val="FF9300"/>
              </a:solidFill>
              <a:latin typeface="Montserrat ExtraLight" charset="0"/>
              <a:ea typeface="Montserrat ExtraLight" charset="0"/>
              <a:cs typeface="Montserrat ExtraLight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7967414" y="3314665"/>
            <a:ext cx="508000" cy="711200"/>
            <a:chOff x="317500" y="317500"/>
            <a:chExt cx="508000" cy="711200"/>
          </a:xfrm>
        </p:grpSpPr>
        <p:pic>
          <p:nvPicPr>
            <p:cNvPr id="26" name="PFE element 153"/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508000" cy="711200"/>
            </a:xfrm>
            <a:prstGeom prst="rect">
              <a:avLst/>
            </a:prstGeom>
          </p:spPr>
        </p:pic>
        <p:sp>
          <p:nvSpPr>
            <p:cNvPr id="27" name="Shape_44"/>
            <p:cNvSpPr/>
            <p:nvPr/>
          </p:nvSpPr>
          <p:spPr>
            <a:xfrm>
              <a:off x="317500" y="317500"/>
              <a:ext cx="508000" cy="7112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1" name="pfehide154" hidden="1"/>
          <p:cNvSpPr/>
          <p:nvPr/>
        </p:nvSpPr>
        <p:spPr>
          <a:xfrm>
            <a:off x="4920745" y="4640414"/>
            <a:ext cx="1625104" cy="1015663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GB" sz="1200" dirty="0">
                <a:solidFill>
                  <a:schemeClr val="bg2">
                    <a:lumMod val="50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rPr>
              <a:t>Attracts students from abroad. Offers more options to </a:t>
            </a:r>
            <a:r>
              <a:rPr lang="en-GB" sz="1200" dirty="0" smtClean="0">
                <a:solidFill>
                  <a:schemeClr val="bg2">
                    <a:lumMod val="50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rPr>
              <a:t>the locals</a:t>
            </a:r>
            <a:endParaRPr lang="en-US" sz="1200" dirty="0">
              <a:solidFill>
                <a:schemeClr val="bg2">
                  <a:lumMod val="50000"/>
                </a:schemeClr>
              </a:solidFill>
              <a:latin typeface="Montserrat Light" charset="0"/>
              <a:ea typeface="Montserrat Light" charset="0"/>
              <a:cs typeface="Montserrat Light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4920497" y="4640245"/>
            <a:ext cx="1625600" cy="1016000"/>
            <a:chOff x="317500" y="317500"/>
            <a:chExt cx="1625600" cy="1016000"/>
          </a:xfrm>
        </p:grpSpPr>
        <p:pic>
          <p:nvPicPr>
            <p:cNvPr id="29" name="PFE element 154"/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1625600" cy="1016000"/>
            </a:xfrm>
            <a:prstGeom prst="rect">
              <a:avLst/>
            </a:prstGeom>
          </p:spPr>
        </p:pic>
        <p:sp>
          <p:nvSpPr>
            <p:cNvPr id="30" name="Shape_45"/>
            <p:cNvSpPr/>
            <p:nvPr/>
          </p:nvSpPr>
          <p:spPr>
            <a:xfrm>
              <a:off x="317500" y="317500"/>
              <a:ext cx="1625600" cy="10160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2" name="pfehide155" hidden="1"/>
          <p:cNvSpPr/>
          <p:nvPr/>
        </p:nvSpPr>
        <p:spPr>
          <a:xfrm>
            <a:off x="7407637" y="4640414"/>
            <a:ext cx="1555830" cy="83099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GB" sz="1200" dirty="0" smtClean="0">
                <a:solidFill>
                  <a:schemeClr val="bg2">
                    <a:lumMod val="50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rPr>
              <a:t>Develops aviation academic knowledge in Cyprus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7404502" y="4636813"/>
            <a:ext cx="1562100" cy="838200"/>
            <a:chOff x="317500" y="317500"/>
            <a:chExt cx="1562100" cy="838200"/>
          </a:xfrm>
        </p:grpSpPr>
        <p:pic>
          <p:nvPicPr>
            <p:cNvPr id="32" name="PFE element 155"/>
            <p:cNvPicPr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1562100" cy="838200"/>
            </a:xfrm>
            <a:prstGeom prst="rect">
              <a:avLst/>
            </a:prstGeom>
          </p:spPr>
        </p:pic>
        <p:sp>
          <p:nvSpPr>
            <p:cNvPr id="33" name="Shape_46"/>
            <p:cNvSpPr/>
            <p:nvPr/>
          </p:nvSpPr>
          <p:spPr>
            <a:xfrm>
              <a:off x="317500" y="317500"/>
              <a:ext cx="1562100" cy="8382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3" name="pfehide156" hidden="1"/>
          <p:cNvSpPr/>
          <p:nvPr/>
        </p:nvSpPr>
        <p:spPr>
          <a:xfrm>
            <a:off x="9853658" y="4640414"/>
            <a:ext cx="1710238" cy="1015663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GB" sz="1200" dirty="0">
                <a:solidFill>
                  <a:schemeClr val="bg2">
                    <a:lumMod val="50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rPr>
              <a:t>Academic research can contribute  in more robust aviation growth in Cyprus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9851527" y="4640245"/>
            <a:ext cx="1714500" cy="1016000"/>
            <a:chOff x="317500" y="317500"/>
            <a:chExt cx="1714500" cy="1016000"/>
          </a:xfrm>
        </p:grpSpPr>
        <p:pic>
          <p:nvPicPr>
            <p:cNvPr id="35" name="PFE element 156"/>
            <p:cNvPicPr>
              <a:picLocks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1714500" cy="1016000"/>
            </a:xfrm>
            <a:prstGeom prst="rect">
              <a:avLst/>
            </a:prstGeom>
          </p:spPr>
        </p:pic>
        <p:sp>
          <p:nvSpPr>
            <p:cNvPr id="36" name="Shape_47"/>
            <p:cNvSpPr/>
            <p:nvPr/>
          </p:nvSpPr>
          <p:spPr>
            <a:xfrm>
              <a:off x="317500" y="317500"/>
              <a:ext cx="1714500" cy="10160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4" name="Freeform 6"/>
          <p:cNvSpPr>
            <a:spLocks/>
          </p:cNvSpPr>
          <p:nvPr/>
        </p:nvSpPr>
        <p:spPr bwMode="auto">
          <a:xfrm rot="5400000" flipH="1">
            <a:off x="8202629" y="2242963"/>
            <a:ext cx="45719" cy="551579"/>
          </a:xfrm>
          <a:custGeom>
            <a:avLst/>
            <a:gdLst>
              <a:gd name="T0" fmla="*/ 22 w 71"/>
              <a:gd name="T1" fmla="*/ 859 h 859"/>
              <a:gd name="T2" fmla="*/ 0 w 71"/>
              <a:gd name="T3" fmla="*/ 836 h 859"/>
              <a:gd name="T4" fmla="*/ 0 w 71"/>
              <a:gd name="T5" fmla="*/ 23 h 859"/>
              <a:gd name="T6" fmla="*/ 22 w 71"/>
              <a:gd name="T7" fmla="*/ 0 h 859"/>
              <a:gd name="T8" fmla="*/ 48 w 71"/>
              <a:gd name="T9" fmla="*/ 0 h 859"/>
              <a:gd name="T10" fmla="*/ 71 w 71"/>
              <a:gd name="T11" fmla="*/ 23 h 859"/>
              <a:gd name="T12" fmla="*/ 71 w 71"/>
              <a:gd name="T13" fmla="*/ 836 h 859"/>
              <a:gd name="T14" fmla="*/ 48 w 71"/>
              <a:gd name="T15" fmla="*/ 859 h 859"/>
              <a:gd name="T16" fmla="*/ 22 w 71"/>
              <a:gd name="T17" fmla="*/ 859 h 8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1" h="859">
                <a:moveTo>
                  <a:pt x="22" y="859"/>
                </a:moveTo>
                <a:cubicBezTo>
                  <a:pt x="10" y="859"/>
                  <a:pt x="0" y="849"/>
                  <a:pt x="0" y="836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11"/>
                  <a:pt x="10" y="0"/>
                  <a:pt x="22" y="0"/>
                </a:cubicBezTo>
                <a:cubicBezTo>
                  <a:pt x="48" y="0"/>
                  <a:pt x="48" y="0"/>
                  <a:pt x="48" y="0"/>
                </a:cubicBezTo>
                <a:cubicBezTo>
                  <a:pt x="61" y="0"/>
                  <a:pt x="71" y="11"/>
                  <a:pt x="71" y="23"/>
                </a:cubicBezTo>
                <a:cubicBezTo>
                  <a:pt x="71" y="836"/>
                  <a:pt x="71" y="836"/>
                  <a:pt x="71" y="836"/>
                </a:cubicBezTo>
                <a:cubicBezTo>
                  <a:pt x="71" y="849"/>
                  <a:pt x="61" y="859"/>
                  <a:pt x="48" y="859"/>
                </a:cubicBezTo>
                <a:lnTo>
                  <a:pt x="22" y="85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pic>
        <p:nvPicPr>
          <p:cNvPr id="4" name="Picture Placeholder 3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Marker size="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10" t="5871" r="67979" b="5894"/>
          <a:stretch/>
        </p:blipFill>
        <p:spPr>
          <a:xfrm>
            <a:off x="1078542" y="1070293"/>
            <a:ext cx="2389222" cy="5195454"/>
          </a:xfrm>
          <a:custGeom>
            <a:avLst/>
            <a:gdLst>
              <a:gd name="connsiteX0" fmla="*/ 144938 w 1999999"/>
              <a:gd name="connsiteY0" fmla="*/ 1836653 h 5426472"/>
              <a:gd name="connsiteX1" fmla="*/ 308780 w 1999999"/>
              <a:gd name="connsiteY1" fmla="*/ 1836653 h 5426472"/>
              <a:gd name="connsiteX2" fmla="*/ 453718 w 1999999"/>
              <a:gd name="connsiteY2" fmla="*/ 1982187 h 5426472"/>
              <a:gd name="connsiteX3" fmla="*/ 453718 w 1999999"/>
              <a:gd name="connsiteY3" fmla="*/ 3564072 h 5426472"/>
              <a:gd name="connsiteX4" fmla="*/ 308780 w 1999999"/>
              <a:gd name="connsiteY4" fmla="*/ 3709605 h 5426472"/>
              <a:gd name="connsiteX5" fmla="*/ 144938 w 1999999"/>
              <a:gd name="connsiteY5" fmla="*/ 3709605 h 5426472"/>
              <a:gd name="connsiteX6" fmla="*/ 0 w 1999999"/>
              <a:gd name="connsiteY6" fmla="*/ 3564072 h 5426472"/>
              <a:gd name="connsiteX7" fmla="*/ 0 w 1999999"/>
              <a:gd name="connsiteY7" fmla="*/ 1982187 h 5426472"/>
              <a:gd name="connsiteX8" fmla="*/ 144938 w 1999999"/>
              <a:gd name="connsiteY8" fmla="*/ 1836653 h 5426472"/>
              <a:gd name="connsiteX9" fmla="*/ 1695711 w 1999999"/>
              <a:gd name="connsiteY9" fmla="*/ 852990 h 5426472"/>
              <a:gd name="connsiteX10" fmla="*/ 1860534 w 1999999"/>
              <a:gd name="connsiteY10" fmla="*/ 852990 h 5426472"/>
              <a:gd name="connsiteX11" fmla="*/ 1999999 w 1999999"/>
              <a:gd name="connsiteY11" fmla="*/ 998292 h 5426472"/>
              <a:gd name="connsiteX12" fmla="*/ 1999999 w 1999999"/>
              <a:gd name="connsiteY12" fmla="*/ 4188616 h 5426472"/>
              <a:gd name="connsiteX13" fmla="*/ 1860534 w 1999999"/>
              <a:gd name="connsiteY13" fmla="*/ 4333918 h 5426472"/>
              <a:gd name="connsiteX14" fmla="*/ 1695711 w 1999999"/>
              <a:gd name="connsiteY14" fmla="*/ 4333918 h 5426472"/>
              <a:gd name="connsiteX15" fmla="*/ 1549906 w 1999999"/>
              <a:gd name="connsiteY15" fmla="*/ 4188616 h 5426472"/>
              <a:gd name="connsiteX16" fmla="*/ 1549906 w 1999999"/>
              <a:gd name="connsiteY16" fmla="*/ 998292 h 5426472"/>
              <a:gd name="connsiteX17" fmla="*/ 1695711 w 1999999"/>
              <a:gd name="connsiteY17" fmla="*/ 852990 h 5426472"/>
              <a:gd name="connsiteX18" fmla="*/ 921706 w 1999999"/>
              <a:gd name="connsiteY18" fmla="*/ 0 h 5426472"/>
              <a:gd name="connsiteX19" fmla="*/ 1085548 w 1999999"/>
              <a:gd name="connsiteY19" fmla="*/ 0 h 5426472"/>
              <a:gd name="connsiteX20" fmla="*/ 1230486 w 1999999"/>
              <a:gd name="connsiteY20" fmla="*/ 145296 h 5426472"/>
              <a:gd name="connsiteX21" fmla="*/ 1230486 w 1999999"/>
              <a:gd name="connsiteY21" fmla="*/ 5281177 h 5426472"/>
              <a:gd name="connsiteX22" fmla="*/ 1085548 w 1999999"/>
              <a:gd name="connsiteY22" fmla="*/ 5426472 h 5426472"/>
              <a:gd name="connsiteX23" fmla="*/ 921706 w 1999999"/>
              <a:gd name="connsiteY23" fmla="*/ 5426472 h 5426472"/>
              <a:gd name="connsiteX24" fmla="*/ 776768 w 1999999"/>
              <a:gd name="connsiteY24" fmla="*/ 5281177 h 5426472"/>
              <a:gd name="connsiteX25" fmla="*/ 776768 w 1999999"/>
              <a:gd name="connsiteY25" fmla="*/ 145296 h 5426472"/>
              <a:gd name="connsiteX26" fmla="*/ 921706 w 1999999"/>
              <a:gd name="connsiteY26" fmla="*/ 0 h 5426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999999" h="5426472">
                <a:moveTo>
                  <a:pt x="144938" y="1836653"/>
                </a:moveTo>
                <a:cubicBezTo>
                  <a:pt x="144938" y="1836653"/>
                  <a:pt x="144938" y="1836653"/>
                  <a:pt x="308780" y="1836653"/>
                </a:cubicBezTo>
                <a:cubicBezTo>
                  <a:pt x="390702" y="1836653"/>
                  <a:pt x="453718" y="1899929"/>
                  <a:pt x="453718" y="1982187"/>
                </a:cubicBezTo>
                <a:cubicBezTo>
                  <a:pt x="453718" y="1982187"/>
                  <a:pt x="453718" y="1982187"/>
                  <a:pt x="453718" y="3564072"/>
                </a:cubicBezTo>
                <a:cubicBezTo>
                  <a:pt x="453718" y="3646330"/>
                  <a:pt x="390702" y="3709605"/>
                  <a:pt x="308780" y="3709605"/>
                </a:cubicBezTo>
                <a:cubicBezTo>
                  <a:pt x="308780" y="3709605"/>
                  <a:pt x="308780" y="3709605"/>
                  <a:pt x="144938" y="3709605"/>
                </a:cubicBezTo>
                <a:cubicBezTo>
                  <a:pt x="69318" y="3709605"/>
                  <a:pt x="0" y="3646330"/>
                  <a:pt x="0" y="3564072"/>
                </a:cubicBezTo>
                <a:lnTo>
                  <a:pt x="0" y="1982187"/>
                </a:lnTo>
                <a:cubicBezTo>
                  <a:pt x="0" y="1899929"/>
                  <a:pt x="69318" y="1836653"/>
                  <a:pt x="144938" y="1836653"/>
                </a:cubicBezTo>
                <a:close/>
                <a:moveTo>
                  <a:pt x="1695711" y="852990"/>
                </a:moveTo>
                <a:cubicBezTo>
                  <a:pt x="1695711" y="852990"/>
                  <a:pt x="1695711" y="852990"/>
                  <a:pt x="1860534" y="852990"/>
                </a:cubicBezTo>
                <a:cubicBezTo>
                  <a:pt x="1936606" y="852990"/>
                  <a:pt x="1999999" y="916165"/>
                  <a:pt x="1999999" y="998292"/>
                </a:cubicBezTo>
                <a:cubicBezTo>
                  <a:pt x="1999999" y="998292"/>
                  <a:pt x="1999999" y="998292"/>
                  <a:pt x="1999999" y="4188616"/>
                </a:cubicBezTo>
                <a:cubicBezTo>
                  <a:pt x="1999999" y="4270743"/>
                  <a:pt x="1936606" y="4333918"/>
                  <a:pt x="1860534" y="4333918"/>
                </a:cubicBezTo>
                <a:cubicBezTo>
                  <a:pt x="1860534" y="4333918"/>
                  <a:pt x="1860534" y="4333918"/>
                  <a:pt x="1695711" y="4333918"/>
                </a:cubicBezTo>
                <a:cubicBezTo>
                  <a:pt x="1613300" y="4333918"/>
                  <a:pt x="1549906" y="4270743"/>
                  <a:pt x="1549906" y="4188616"/>
                </a:cubicBezTo>
                <a:lnTo>
                  <a:pt x="1549906" y="998292"/>
                </a:lnTo>
                <a:cubicBezTo>
                  <a:pt x="1549906" y="916165"/>
                  <a:pt x="1613300" y="852990"/>
                  <a:pt x="1695711" y="852990"/>
                </a:cubicBezTo>
                <a:close/>
                <a:moveTo>
                  <a:pt x="921706" y="0"/>
                </a:moveTo>
                <a:cubicBezTo>
                  <a:pt x="1085548" y="0"/>
                  <a:pt x="1085548" y="0"/>
                  <a:pt x="1085548" y="0"/>
                </a:cubicBezTo>
                <a:cubicBezTo>
                  <a:pt x="1167470" y="0"/>
                  <a:pt x="1230486" y="69489"/>
                  <a:pt x="1230486" y="145296"/>
                </a:cubicBezTo>
                <a:cubicBezTo>
                  <a:pt x="1230486" y="5281177"/>
                  <a:pt x="1230486" y="5281177"/>
                  <a:pt x="1230486" y="5281177"/>
                </a:cubicBezTo>
                <a:cubicBezTo>
                  <a:pt x="1230486" y="5363300"/>
                  <a:pt x="1167470" y="5426472"/>
                  <a:pt x="1085548" y="5426472"/>
                </a:cubicBezTo>
                <a:lnTo>
                  <a:pt x="921706" y="5426472"/>
                </a:lnTo>
                <a:cubicBezTo>
                  <a:pt x="839784" y="5426472"/>
                  <a:pt x="776768" y="5363300"/>
                  <a:pt x="776768" y="5281177"/>
                </a:cubicBezTo>
                <a:cubicBezTo>
                  <a:pt x="776768" y="145296"/>
                  <a:pt x="776768" y="145296"/>
                  <a:pt x="776768" y="145296"/>
                </a:cubicBezTo>
                <a:cubicBezTo>
                  <a:pt x="776768" y="69489"/>
                  <a:pt x="839784" y="0"/>
                  <a:pt x="92170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23057018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67" grpId="0" animBg="1"/>
      <p:bldP spid="68" grpId="0" animBg="1"/>
      <p:bldP spid="69" grpId="0" animBg="1"/>
      <p:bldP spid="2" grpId="0" animBg="1"/>
      <p:bldP spid="3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5901</TotalTime>
  <Words>392</Words>
  <Application>Microsoft Macintosh PowerPoint</Application>
  <PresentationFormat>Custom</PresentationFormat>
  <Paragraphs>127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solonas demosthenous</cp:lastModifiedBy>
  <cp:revision>158</cp:revision>
  <dcterms:created xsi:type="dcterms:W3CDTF">2017-04-28T11:39:58Z</dcterms:created>
  <dcterms:modified xsi:type="dcterms:W3CDTF">2017-05-04T06:08:46Z</dcterms:modified>
</cp:coreProperties>
</file>