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44.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5"/>
  </p:sldMasterIdLst>
  <p:notesMasterIdLst>
    <p:notesMasterId r:id="rId42"/>
  </p:notesMasterIdLst>
  <p:sldIdLst>
    <p:sldId id="257" r:id="rId6"/>
    <p:sldId id="631" r:id="rId7"/>
    <p:sldId id="618" r:id="rId8"/>
    <p:sldId id="620" r:id="rId9"/>
    <p:sldId id="630" r:id="rId10"/>
    <p:sldId id="470" r:id="rId11"/>
    <p:sldId id="623" r:id="rId12"/>
    <p:sldId id="622" r:id="rId13"/>
    <p:sldId id="627" r:id="rId14"/>
    <p:sldId id="628" r:id="rId15"/>
    <p:sldId id="629" r:id="rId16"/>
    <p:sldId id="471" r:id="rId17"/>
    <p:sldId id="472" r:id="rId18"/>
    <p:sldId id="615" r:id="rId19"/>
    <p:sldId id="474" r:id="rId20"/>
    <p:sldId id="616" r:id="rId21"/>
    <p:sldId id="553" r:id="rId22"/>
    <p:sldId id="554" r:id="rId23"/>
    <p:sldId id="555" r:id="rId24"/>
    <p:sldId id="556" r:id="rId25"/>
    <p:sldId id="574" r:id="rId26"/>
    <p:sldId id="510" r:id="rId27"/>
    <p:sldId id="511" r:id="rId28"/>
    <p:sldId id="609" r:id="rId29"/>
    <p:sldId id="610" r:id="rId30"/>
    <p:sldId id="518" r:id="rId31"/>
    <p:sldId id="519" r:id="rId32"/>
    <p:sldId id="635" r:id="rId33"/>
    <p:sldId id="636" r:id="rId34"/>
    <p:sldId id="520" r:id="rId35"/>
    <p:sldId id="632" r:id="rId36"/>
    <p:sldId id="633" r:id="rId37"/>
    <p:sldId id="634" r:id="rId38"/>
    <p:sldId id="638" r:id="rId39"/>
    <p:sldId id="469" r:id="rId40"/>
    <p:sldId id="534" r:id="rId41"/>
  </p:sldIdLst>
  <p:sldSz cx="9144000" cy="5143500" type="screen16x9"/>
  <p:notesSz cx="6858000" cy="9144000"/>
  <p:defaultTextStyle>
    <a:defPPr>
      <a:defRPr lang="en-US"/>
    </a:defPPr>
    <a:lvl1pPr marL="0" algn="l" defTabSz="914198" rtl="0" eaLnBrk="1" latinLnBrk="0" hangingPunct="1">
      <a:defRPr sz="1800" kern="1200">
        <a:solidFill>
          <a:schemeClr val="tx1"/>
        </a:solidFill>
        <a:latin typeface="+mn-lt"/>
        <a:ea typeface="+mn-ea"/>
        <a:cs typeface="+mn-cs"/>
      </a:defRPr>
    </a:lvl1pPr>
    <a:lvl2pPr marL="457094" algn="l" defTabSz="914198" rtl="0" eaLnBrk="1" latinLnBrk="0" hangingPunct="1">
      <a:defRPr sz="1800" kern="1200">
        <a:solidFill>
          <a:schemeClr val="tx1"/>
        </a:solidFill>
        <a:latin typeface="+mn-lt"/>
        <a:ea typeface="+mn-ea"/>
        <a:cs typeface="+mn-cs"/>
      </a:defRPr>
    </a:lvl2pPr>
    <a:lvl3pPr marL="914198" algn="l" defTabSz="914198" rtl="0" eaLnBrk="1" latinLnBrk="0" hangingPunct="1">
      <a:defRPr sz="1800" kern="1200">
        <a:solidFill>
          <a:schemeClr val="tx1"/>
        </a:solidFill>
        <a:latin typeface="+mn-lt"/>
        <a:ea typeface="+mn-ea"/>
        <a:cs typeface="+mn-cs"/>
      </a:defRPr>
    </a:lvl3pPr>
    <a:lvl4pPr marL="1371294" algn="l" defTabSz="914198" rtl="0" eaLnBrk="1" latinLnBrk="0" hangingPunct="1">
      <a:defRPr sz="1800" kern="1200">
        <a:solidFill>
          <a:schemeClr val="tx1"/>
        </a:solidFill>
        <a:latin typeface="+mn-lt"/>
        <a:ea typeface="+mn-ea"/>
        <a:cs typeface="+mn-cs"/>
      </a:defRPr>
    </a:lvl4pPr>
    <a:lvl5pPr marL="1828394" algn="l" defTabSz="914198" rtl="0" eaLnBrk="1" latinLnBrk="0" hangingPunct="1">
      <a:defRPr sz="1800" kern="1200">
        <a:solidFill>
          <a:schemeClr val="tx1"/>
        </a:solidFill>
        <a:latin typeface="+mn-lt"/>
        <a:ea typeface="+mn-ea"/>
        <a:cs typeface="+mn-cs"/>
      </a:defRPr>
    </a:lvl5pPr>
    <a:lvl6pPr marL="2285487" algn="l" defTabSz="914198" rtl="0" eaLnBrk="1" latinLnBrk="0" hangingPunct="1">
      <a:defRPr sz="1800" kern="1200">
        <a:solidFill>
          <a:schemeClr val="tx1"/>
        </a:solidFill>
        <a:latin typeface="+mn-lt"/>
        <a:ea typeface="+mn-ea"/>
        <a:cs typeface="+mn-cs"/>
      </a:defRPr>
    </a:lvl6pPr>
    <a:lvl7pPr marL="2742581" algn="l" defTabSz="914198" rtl="0" eaLnBrk="1" latinLnBrk="0" hangingPunct="1">
      <a:defRPr sz="1800" kern="1200">
        <a:solidFill>
          <a:schemeClr val="tx1"/>
        </a:solidFill>
        <a:latin typeface="+mn-lt"/>
        <a:ea typeface="+mn-ea"/>
        <a:cs typeface="+mn-cs"/>
      </a:defRPr>
    </a:lvl7pPr>
    <a:lvl8pPr marL="3199680" algn="l" defTabSz="914198" rtl="0" eaLnBrk="1" latinLnBrk="0" hangingPunct="1">
      <a:defRPr sz="1800" kern="1200">
        <a:solidFill>
          <a:schemeClr val="tx1"/>
        </a:solidFill>
        <a:latin typeface="+mn-lt"/>
        <a:ea typeface="+mn-ea"/>
        <a:cs typeface="+mn-cs"/>
      </a:defRPr>
    </a:lvl8pPr>
    <a:lvl9pPr marL="3656777" algn="l" defTabSz="91419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021"/>
    <a:srgbClr val="A2CFEF"/>
    <a:srgbClr val="C40075"/>
    <a:srgbClr val="CC8004"/>
    <a:srgbClr val="A74233"/>
    <a:srgbClr val="5A6870"/>
    <a:srgbClr val="7B0052"/>
    <a:srgbClr val="279DD9"/>
    <a:srgbClr val="006EB7"/>
    <a:srgbClr val="8C9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0" autoAdjust="0"/>
    <p:restoredTop sz="82400" autoAdjust="0"/>
  </p:normalViewPr>
  <p:slideViewPr>
    <p:cSldViewPr snapToGrid="0">
      <p:cViewPr>
        <p:scale>
          <a:sx n="140" d="100"/>
          <a:sy n="140" d="100"/>
        </p:scale>
        <p:origin x="-924" y="-72"/>
      </p:cViewPr>
      <p:guideLst>
        <p:guide orient="horz" pos="1620"/>
        <p:guide pos="2880"/>
      </p:guideLst>
    </p:cSldViewPr>
  </p:slideViewPr>
  <p:notesTextViewPr>
    <p:cViewPr>
      <p:scale>
        <a:sx n="100" d="100"/>
        <a:sy n="100" d="100"/>
      </p:scale>
      <p:origin x="0" y="0"/>
    </p:cViewPr>
  </p:notesTextViewPr>
  <p:sorterViewPr>
    <p:cViewPr>
      <p:scale>
        <a:sx n="140" d="100"/>
        <a:sy n="140" d="100"/>
      </p:scale>
      <p:origin x="0" y="0"/>
    </p:cViewPr>
  </p:sorterViewPr>
  <p:notesViewPr>
    <p:cSldViewPr snapToGrid="0">
      <p:cViewPr varScale="1">
        <p:scale>
          <a:sx n="67" d="100"/>
          <a:sy n="67" d="100"/>
        </p:scale>
        <p:origin x="-3120"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localcache\acombes\Desktop\RPK_FTK_1944_2013.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08073891100399"/>
          <c:y val="0.13266591676040501"/>
          <c:w val="0.78087596405017801"/>
          <c:h val="0.75680434244529504"/>
        </c:manualLayout>
      </c:layout>
      <c:lineChart>
        <c:grouping val="standard"/>
        <c:varyColors val="0"/>
        <c:ser>
          <c:idx val="0"/>
          <c:order val="1"/>
          <c:tx>
            <c:strRef>
              <c:f>'RPK history (scheduled)'!$B$7</c:f>
              <c:strCache>
                <c:ptCount val="1"/>
                <c:pt idx="0">
                  <c:v>RPKs (billions) updated ARC 2014</c:v>
                </c:pt>
              </c:strCache>
            </c:strRef>
          </c:tx>
          <c:spPr>
            <a:ln>
              <a:solidFill>
                <a:srgbClr val="002060"/>
              </a:solidFill>
            </a:ln>
          </c:spPr>
          <c:marker>
            <c:symbol val="none"/>
          </c:marker>
          <c:cat>
            <c:numRef>
              <c:f>'FTK history (scheduled)'!$A$8:$A$80</c:f>
              <c:numCache>
                <c:formatCode>General</c:formatCode>
                <c:ptCount val="73"/>
                <c:pt idx="0">
                  <c:v>1944</c:v>
                </c:pt>
                <c:pt idx="1">
                  <c:v>1945</c:v>
                </c:pt>
                <c:pt idx="2">
                  <c:v>1946</c:v>
                </c:pt>
                <c:pt idx="3">
                  <c:v>1947</c:v>
                </c:pt>
                <c:pt idx="4">
                  <c:v>1948</c:v>
                </c:pt>
                <c:pt idx="5">
                  <c:v>1949</c:v>
                </c:pt>
                <c:pt idx="6">
                  <c:v>1950</c:v>
                </c:pt>
                <c:pt idx="7">
                  <c:v>1951</c:v>
                </c:pt>
                <c:pt idx="8">
                  <c:v>1952</c:v>
                </c:pt>
                <c:pt idx="9">
                  <c:v>1953</c:v>
                </c:pt>
                <c:pt idx="10">
                  <c:v>1954</c:v>
                </c:pt>
                <c:pt idx="11">
                  <c:v>1955</c:v>
                </c:pt>
                <c:pt idx="12">
                  <c:v>1956</c:v>
                </c:pt>
                <c:pt idx="13">
                  <c:v>1957</c:v>
                </c:pt>
                <c:pt idx="14">
                  <c:v>1958</c:v>
                </c:pt>
                <c:pt idx="15">
                  <c:v>1959</c:v>
                </c:pt>
                <c:pt idx="16">
                  <c:v>1960</c:v>
                </c:pt>
                <c:pt idx="17">
                  <c:v>1961</c:v>
                </c:pt>
                <c:pt idx="18">
                  <c:v>1962</c:v>
                </c:pt>
                <c:pt idx="19">
                  <c:v>1963</c:v>
                </c:pt>
                <c:pt idx="20">
                  <c:v>1964</c:v>
                </c:pt>
                <c:pt idx="21">
                  <c:v>1965</c:v>
                </c:pt>
                <c:pt idx="22">
                  <c:v>1966</c:v>
                </c:pt>
                <c:pt idx="23">
                  <c:v>1967</c:v>
                </c:pt>
                <c:pt idx="24">
                  <c:v>1968</c:v>
                </c:pt>
                <c:pt idx="25">
                  <c:v>1969</c:v>
                </c:pt>
                <c:pt idx="26">
                  <c:v>1970</c:v>
                </c:pt>
                <c:pt idx="27">
                  <c:v>1971</c:v>
                </c:pt>
                <c:pt idx="28">
                  <c:v>1972</c:v>
                </c:pt>
                <c:pt idx="29">
                  <c:v>1973</c:v>
                </c:pt>
                <c:pt idx="30">
                  <c:v>1974</c:v>
                </c:pt>
                <c:pt idx="31">
                  <c:v>1975</c:v>
                </c:pt>
                <c:pt idx="32">
                  <c:v>1976</c:v>
                </c:pt>
                <c:pt idx="33">
                  <c:v>1977</c:v>
                </c:pt>
                <c:pt idx="34">
                  <c:v>1978</c:v>
                </c:pt>
                <c:pt idx="35">
                  <c:v>1979</c:v>
                </c:pt>
                <c:pt idx="36">
                  <c:v>1980</c:v>
                </c:pt>
                <c:pt idx="37">
                  <c:v>1981</c:v>
                </c:pt>
                <c:pt idx="38">
                  <c:v>1982</c:v>
                </c:pt>
                <c:pt idx="39">
                  <c:v>1983</c:v>
                </c:pt>
                <c:pt idx="40">
                  <c:v>1984</c:v>
                </c:pt>
                <c:pt idx="41">
                  <c:v>1985</c:v>
                </c:pt>
                <c:pt idx="42">
                  <c:v>1986</c:v>
                </c:pt>
                <c:pt idx="43">
                  <c:v>1987</c:v>
                </c:pt>
                <c:pt idx="44">
                  <c:v>1988</c:v>
                </c:pt>
                <c:pt idx="45">
                  <c:v>1989</c:v>
                </c:pt>
                <c:pt idx="46">
                  <c:v>1990</c:v>
                </c:pt>
                <c:pt idx="47">
                  <c:v>1991</c:v>
                </c:pt>
                <c:pt idx="48">
                  <c:v>1992</c:v>
                </c:pt>
                <c:pt idx="49">
                  <c:v>1993</c:v>
                </c:pt>
                <c:pt idx="50">
                  <c:v>1994</c:v>
                </c:pt>
                <c:pt idx="51">
                  <c:v>1995</c:v>
                </c:pt>
                <c:pt idx="52">
                  <c:v>1996</c:v>
                </c:pt>
                <c:pt idx="53">
                  <c:v>1997</c:v>
                </c:pt>
                <c:pt idx="54">
                  <c:v>1998</c:v>
                </c:pt>
                <c:pt idx="55">
                  <c:v>1999</c:v>
                </c:pt>
                <c:pt idx="56">
                  <c:v>2000</c:v>
                </c:pt>
                <c:pt idx="57">
                  <c:v>2001</c:v>
                </c:pt>
                <c:pt idx="58">
                  <c:v>2002</c:v>
                </c:pt>
                <c:pt idx="59">
                  <c:v>2003</c:v>
                </c:pt>
                <c:pt idx="60">
                  <c:v>2004</c:v>
                </c:pt>
                <c:pt idx="61">
                  <c:v>2005</c:v>
                </c:pt>
                <c:pt idx="62">
                  <c:v>2006</c:v>
                </c:pt>
                <c:pt idx="63">
                  <c:v>2007</c:v>
                </c:pt>
                <c:pt idx="64">
                  <c:v>2008</c:v>
                </c:pt>
                <c:pt idx="65">
                  <c:v>2009</c:v>
                </c:pt>
                <c:pt idx="66">
                  <c:v>2010</c:v>
                </c:pt>
                <c:pt idx="67">
                  <c:v>2011</c:v>
                </c:pt>
                <c:pt idx="68">
                  <c:v>2012</c:v>
                </c:pt>
                <c:pt idx="69">
                  <c:v>2013</c:v>
                </c:pt>
                <c:pt idx="70">
                  <c:v>2014</c:v>
                </c:pt>
                <c:pt idx="71">
                  <c:v>2015</c:v>
                </c:pt>
                <c:pt idx="72">
                  <c:v>2016</c:v>
                </c:pt>
              </c:numCache>
            </c:numRef>
          </c:cat>
          <c:val>
            <c:numRef>
              <c:f>'RPK history (scheduled)'!$B$8:$B$81</c:f>
              <c:numCache>
                <c:formatCode>_-* #,##0_-;\-* #,##0_-;_-* "-"??_-;_-@_-</c:formatCode>
                <c:ptCount val="74"/>
                <c:pt idx="0" formatCode="General">
                  <c:v>10</c:v>
                </c:pt>
                <c:pt idx="1">
                  <c:v>9.9962239946465203</c:v>
                </c:pt>
                <c:pt idx="2">
                  <c:v>19.992447989293041</c:v>
                </c:pt>
                <c:pt idx="3">
                  <c:v>23.741031987285488</c:v>
                </c:pt>
                <c:pt idx="4">
                  <c:v>26.24008798594712</c:v>
                </c:pt>
                <c:pt idx="5">
                  <c:v>29.988671983939561</c:v>
                </c:pt>
                <c:pt idx="6">
                  <c:v>35.545660659283207</c:v>
                </c:pt>
                <c:pt idx="7">
                  <c:v>44.432075824104032</c:v>
                </c:pt>
                <c:pt idx="8">
                  <c:v>50.779515227547463</c:v>
                </c:pt>
                <c:pt idx="9">
                  <c:v>59.66593039236826</c:v>
                </c:pt>
                <c:pt idx="10">
                  <c:v>66.013369795811698</c:v>
                </c:pt>
                <c:pt idx="11">
                  <c:v>77.438760722009846</c:v>
                </c:pt>
                <c:pt idx="12">
                  <c:v>90.133639528896708</c:v>
                </c:pt>
                <c:pt idx="13">
                  <c:v>104.0980062164723</c:v>
                </c:pt>
                <c:pt idx="14">
                  <c:v>107.9064698585383</c:v>
                </c:pt>
                <c:pt idx="15">
                  <c:v>124.40981230749119</c:v>
                </c:pt>
                <c:pt idx="16">
                  <c:v>138.37417899506681</c:v>
                </c:pt>
                <c:pt idx="17">
                  <c:v>148.53008204057619</c:v>
                </c:pt>
                <c:pt idx="18">
                  <c:v>165.03342448952921</c:v>
                </c:pt>
                <c:pt idx="19">
                  <c:v>186.61471846123681</c:v>
                </c:pt>
                <c:pt idx="20">
                  <c:v>217.0824275977653</c:v>
                </c:pt>
                <c:pt idx="21">
                  <c:v>251.35860037635979</c:v>
                </c:pt>
                <c:pt idx="22">
                  <c:v>290.71272467770899</c:v>
                </c:pt>
                <c:pt idx="23">
                  <c:v>346.57019142801119</c:v>
                </c:pt>
                <c:pt idx="24">
                  <c:v>393.54124301349259</c:v>
                </c:pt>
                <c:pt idx="25">
                  <c:v>445.5902461217288</c:v>
                </c:pt>
                <c:pt idx="26">
                  <c:v>484.944370423078</c:v>
                </c:pt>
                <c:pt idx="27">
                  <c:v>519.65839260086898</c:v>
                </c:pt>
                <c:pt idx="28">
                  <c:v>589.08643695645071</c:v>
                </c:pt>
                <c:pt idx="29">
                  <c:v>650.09896078408303</c:v>
                </c:pt>
                <c:pt idx="30">
                  <c:v>690.07268329184205</c:v>
                </c:pt>
                <c:pt idx="31">
                  <c:v>733.20222599758222</c:v>
                </c:pt>
                <c:pt idx="32">
                  <c:v>803.68221041915774</c:v>
                </c:pt>
                <c:pt idx="33">
                  <c:v>860.48697398281558</c:v>
                </c:pt>
                <c:pt idx="34">
                  <c:v>984.61590177006781</c:v>
                </c:pt>
                <c:pt idx="35">
                  <c:v>1105.5890093593389</c:v>
                </c:pt>
                <c:pt idx="36">
                  <c:v>1126.627810679212</c:v>
                </c:pt>
                <c:pt idx="37">
                  <c:v>1169.7573533849529</c:v>
                </c:pt>
                <c:pt idx="38">
                  <c:v>1201.315555364763</c:v>
                </c:pt>
                <c:pt idx="39">
                  <c:v>1251.8086785324581</c:v>
                </c:pt>
                <c:pt idx="40">
                  <c:v>1344.3794043399</c:v>
                </c:pt>
                <c:pt idx="41">
                  <c:v>1438.0020702133361</c:v>
                </c:pt>
                <c:pt idx="42">
                  <c:v>1527.4169758227979</c:v>
                </c:pt>
                <c:pt idx="43">
                  <c:v>1671.53276486393</c:v>
                </c:pt>
                <c:pt idx="44">
                  <c:v>1793.557812519193</c:v>
                </c:pt>
                <c:pt idx="45">
                  <c:v>1866.141677072756</c:v>
                </c:pt>
                <c:pt idx="46">
                  <c:v>1992.374484991996</c:v>
                </c:pt>
                <c:pt idx="47">
                  <c:v>1939.7774816923129</c:v>
                </c:pt>
                <c:pt idx="48">
                  <c:v>2028.1404472357799</c:v>
                </c:pt>
                <c:pt idx="49">
                  <c:v>2050.2311886216471</c:v>
                </c:pt>
                <c:pt idx="50">
                  <c:v>2206.9702584547022</c:v>
                </c:pt>
                <c:pt idx="51">
                  <c:v>2345.8263471658661</c:v>
                </c:pt>
                <c:pt idx="52">
                  <c:v>2557.9921390761278</c:v>
                </c:pt>
                <c:pt idx="53">
                  <c:v>2706.6523092023522</c:v>
                </c:pt>
                <c:pt idx="54">
                  <c:v>2764.6247262392631</c:v>
                </c:pt>
                <c:pt idx="55">
                  <c:v>2943.117916637068</c:v>
                </c:pt>
                <c:pt idx="56">
                  <c:v>3195.2995086577289</c:v>
                </c:pt>
                <c:pt idx="57">
                  <c:v>3102.749821651606</c:v>
                </c:pt>
                <c:pt idx="58">
                  <c:v>3118.507883840191</c:v>
                </c:pt>
                <c:pt idx="59">
                  <c:v>3175.9122532414658</c:v>
                </c:pt>
                <c:pt idx="60">
                  <c:v>3623.7158809485122</c:v>
                </c:pt>
                <c:pt idx="61">
                  <c:v>3913.6131514243939</c:v>
                </c:pt>
                <c:pt idx="62">
                  <c:v>4164.7991065097722</c:v>
                </c:pt>
                <c:pt idx="63">
                  <c:v>4506.8659509358504</c:v>
                </c:pt>
                <c:pt idx="64">
                  <c:v>4596.9027019521</c:v>
                </c:pt>
                <c:pt idx="65">
                  <c:v>4548.4937135724194</c:v>
                </c:pt>
                <c:pt idx="66">
                  <c:v>4910.2819879168446</c:v>
                </c:pt>
                <c:pt idx="67">
                  <c:v>5233.2758949524941</c:v>
                </c:pt>
                <c:pt idx="68">
                  <c:v>5513.2207981971133</c:v>
                </c:pt>
                <c:pt idx="69">
                  <c:v>5816.0448445121783</c:v>
                </c:pt>
                <c:pt idx="70">
                  <c:v>6163.6704205245596</c:v>
                </c:pt>
                <c:pt idx="71">
                  <c:v>6601.4654399072024</c:v>
                </c:pt>
                <c:pt idx="72">
                  <c:v>7123.8433912258006</c:v>
                </c:pt>
              </c:numCache>
            </c:numRef>
          </c:val>
          <c:smooth val="0"/>
        </c:ser>
        <c:dLbls>
          <c:showLegendKey val="0"/>
          <c:showVal val="0"/>
          <c:showCatName val="0"/>
          <c:showSerName val="0"/>
          <c:showPercent val="0"/>
          <c:showBubbleSize val="0"/>
        </c:dLbls>
        <c:marker val="1"/>
        <c:smooth val="0"/>
        <c:axId val="114561792"/>
        <c:axId val="114563328"/>
      </c:lineChart>
      <c:lineChart>
        <c:grouping val="standard"/>
        <c:varyColors val="0"/>
        <c:ser>
          <c:idx val="1"/>
          <c:order val="0"/>
          <c:tx>
            <c:strRef>
              <c:f>'FTK history (scheduled)'!$B$7</c:f>
              <c:strCache>
                <c:ptCount val="1"/>
                <c:pt idx="0">
                  <c:v>FTKs (billions) updated ARC 2014</c:v>
                </c:pt>
              </c:strCache>
            </c:strRef>
          </c:tx>
          <c:spPr>
            <a:ln w="12700">
              <a:solidFill>
                <a:srgbClr val="00B0F0"/>
              </a:solidFill>
            </a:ln>
          </c:spPr>
          <c:marker>
            <c:symbol val="none"/>
          </c:marker>
          <c:cat>
            <c:numRef>
              <c:f>'FTK history (scheduled)'!$A$8:$A$81</c:f>
              <c:numCache>
                <c:formatCode>General</c:formatCode>
                <c:ptCount val="74"/>
                <c:pt idx="0">
                  <c:v>1944</c:v>
                </c:pt>
                <c:pt idx="1">
                  <c:v>1945</c:v>
                </c:pt>
                <c:pt idx="2">
                  <c:v>1946</c:v>
                </c:pt>
                <c:pt idx="3">
                  <c:v>1947</c:v>
                </c:pt>
                <c:pt idx="4">
                  <c:v>1948</c:v>
                </c:pt>
                <c:pt idx="5">
                  <c:v>1949</c:v>
                </c:pt>
                <c:pt idx="6">
                  <c:v>1950</c:v>
                </c:pt>
                <c:pt idx="7">
                  <c:v>1951</c:v>
                </c:pt>
                <c:pt idx="8">
                  <c:v>1952</c:v>
                </c:pt>
                <c:pt idx="9">
                  <c:v>1953</c:v>
                </c:pt>
                <c:pt idx="10">
                  <c:v>1954</c:v>
                </c:pt>
                <c:pt idx="11">
                  <c:v>1955</c:v>
                </c:pt>
                <c:pt idx="12">
                  <c:v>1956</c:v>
                </c:pt>
                <c:pt idx="13">
                  <c:v>1957</c:v>
                </c:pt>
                <c:pt idx="14">
                  <c:v>1958</c:v>
                </c:pt>
                <c:pt idx="15">
                  <c:v>1959</c:v>
                </c:pt>
                <c:pt idx="16">
                  <c:v>1960</c:v>
                </c:pt>
                <c:pt idx="17">
                  <c:v>1961</c:v>
                </c:pt>
                <c:pt idx="18">
                  <c:v>1962</c:v>
                </c:pt>
                <c:pt idx="19">
                  <c:v>1963</c:v>
                </c:pt>
                <c:pt idx="20">
                  <c:v>1964</c:v>
                </c:pt>
                <c:pt idx="21">
                  <c:v>1965</c:v>
                </c:pt>
                <c:pt idx="22">
                  <c:v>1966</c:v>
                </c:pt>
                <c:pt idx="23">
                  <c:v>1967</c:v>
                </c:pt>
                <c:pt idx="24">
                  <c:v>1968</c:v>
                </c:pt>
                <c:pt idx="25">
                  <c:v>1969</c:v>
                </c:pt>
                <c:pt idx="26">
                  <c:v>1970</c:v>
                </c:pt>
                <c:pt idx="27">
                  <c:v>1971</c:v>
                </c:pt>
                <c:pt idx="28">
                  <c:v>1972</c:v>
                </c:pt>
                <c:pt idx="29">
                  <c:v>1973</c:v>
                </c:pt>
                <c:pt idx="30">
                  <c:v>1974</c:v>
                </c:pt>
                <c:pt idx="31">
                  <c:v>1975</c:v>
                </c:pt>
                <c:pt idx="32">
                  <c:v>1976</c:v>
                </c:pt>
                <c:pt idx="33">
                  <c:v>1977</c:v>
                </c:pt>
                <c:pt idx="34">
                  <c:v>1978</c:v>
                </c:pt>
                <c:pt idx="35">
                  <c:v>1979</c:v>
                </c:pt>
                <c:pt idx="36">
                  <c:v>1980</c:v>
                </c:pt>
                <c:pt idx="37">
                  <c:v>1981</c:v>
                </c:pt>
                <c:pt idx="38">
                  <c:v>1982</c:v>
                </c:pt>
                <c:pt idx="39">
                  <c:v>1983</c:v>
                </c:pt>
                <c:pt idx="40">
                  <c:v>1984</c:v>
                </c:pt>
                <c:pt idx="41">
                  <c:v>1985</c:v>
                </c:pt>
                <c:pt idx="42">
                  <c:v>1986</c:v>
                </c:pt>
                <c:pt idx="43">
                  <c:v>1987</c:v>
                </c:pt>
                <c:pt idx="44">
                  <c:v>1988</c:v>
                </c:pt>
                <c:pt idx="45">
                  <c:v>1989</c:v>
                </c:pt>
                <c:pt idx="46">
                  <c:v>1990</c:v>
                </c:pt>
                <c:pt idx="47">
                  <c:v>1991</c:v>
                </c:pt>
                <c:pt idx="48">
                  <c:v>1992</c:v>
                </c:pt>
                <c:pt idx="49">
                  <c:v>1993</c:v>
                </c:pt>
                <c:pt idx="50">
                  <c:v>1994</c:v>
                </c:pt>
                <c:pt idx="51">
                  <c:v>1995</c:v>
                </c:pt>
                <c:pt idx="52">
                  <c:v>1996</c:v>
                </c:pt>
                <c:pt idx="53">
                  <c:v>1997</c:v>
                </c:pt>
                <c:pt idx="54">
                  <c:v>1998</c:v>
                </c:pt>
                <c:pt idx="55">
                  <c:v>1999</c:v>
                </c:pt>
                <c:pt idx="56">
                  <c:v>2000</c:v>
                </c:pt>
                <c:pt idx="57">
                  <c:v>2001</c:v>
                </c:pt>
                <c:pt idx="58">
                  <c:v>2002</c:v>
                </c:pt>
                <c:pt idx="59">
                  <c:v>2003</c:v>
                </c:pt>
                <c:pt idx="60">
                  <c:v>2004</c:v>
                </c:pt>
                <c:pt idx="61">
                  <c:v>2005</c:v>
                </c:pt>
                <c:pt idx="62">
                  <c:v>2006</c:v>
                </c:pt>
                <c:pt idx="63">
                  <c:v>2007</c:v>
                </c:pt>
                <c:pt idx="64">
                  <c:v>2008</c:v>
                </c:pt>
                <c:pt idx="65">
                  <c:v>2009</c:v>
                </c:pt>
                <c:pt idx="66">
                  <c:v>2010</c:v>
                </c:pt>
                <c:pt idx="67">
                  <c:v>2011</c:v>
                </c:pt>
                <c:pt idx="68">
                  <c:v>2012</c:v>
                </c:pt>
                <c:pt idx="69">
                  <c:v>2013</c:v>
                </c:pt>
                <c:pt idx="70">
                  <c:v>2014</c:v>
                </c:pt>
                <c:pt idx="71">
                  <c:v>2015</c:v>
                </c:pt>
                <c:pt idx="72">
                  <c:v>2016</c:v>
                </c:pt>
              </c:numCache>
            </c:numRef>
          </c:cat>
          <c:val>
            <c:numRef>
              <c:f>'FTK history (scheduled)'!$B$8:$B$80</c:f>
              <c:numCache>
                <c:formatCode>_-* #,##0_-;\-* #,##0_-;_-* "-"??_-;_-@_-</c:formatCode>
                <c:ptCount val="73"/>
                <c:pt idx="0">
                  <c:v>1.0089147610334599</c:v>
                </c:pt>
                <c:pt idx="1">
                  <c:v>1.0089147610334599</c:v>
                </c:pt>
                <c:pt idx="2">
                  <c:v>1.0089147610334599</c:v>
                </c:pt>
                <c:pt idx="3">
                  <c:v>1.0089147610334599</c:v>
                </c:pt>
                <c:pt idx="4">
                  <c:v>1.0089147610334599</c:v>
                </c:pt>
                <c:pt idx="5">
                  <c:v>1.0089147610334599</c:v>
                </c:pt>
                <c:pt idx="6">
                  <c:v>1.0089147610334599</c:v>
                </c:pt>
                <c:pt idx="7">
                  <c:v>1.069449646695467</c:v>
                </c:pt>
                <c:pt idx="8">
                  <c:v>1.1501628275781439</c:v>
                </c:pt>
                <c:pt idx="9">
                  <c:v>1.2207868608504859</c:v>
                </c:pt>
                <c:pt idx="10">
                  <c:v>1.2813217465124931</c:v>
                </c:pt>
                <c:pt idx="11">
                  <c:v>1.523461289160523</c:v>
                </c:pt>
                <c:pt idx="12">
                  <c:v>1.7252442413672151</c:v>
                </c:pt>
                <c:pt idx="13">
                  <c:v>1.876581455522234</c:v>
                </c:pt>
                <c:pt idx="14">
                  <c:v>1.9270271935739069</c:v>
                </c:pt>
                <c:pt idx="15">
                  <c:v>2.249879917104614</c:v>
                </c:pt>
                <c:pt idx="16">
                  <c:v>2.5021086073629801</c:v>
                </c:pt>
                <c:pt idx="17">
                  <c:v>2.8955853641660281</c:v>
                </c:pt>
                <c:pt idx="18">
                  <c:v>3.4000427446827581</c:v>
                </c:pt>
                <c:pt idx="19">
                  <c:v>3.8237869443168111</c:v>
                </c:pt>
                <c:pt idx="20">
                  <c:v>4.6208296055332454</c:v>
                </c:pt>
                <c:pt idx="21">
                  <c:v>5.9021513520457356</c:v>
                </c:pt>
                <c:pt idx="22">
                  <c:v>7.0018684415722099</c:v>
                </c:pt>
                <c:pt idx="23">
                  <c:v>8.0208723502160026</c:v>
                </c:pt>
                <c:pt idx="24">
                  <c:v>10.210217381658611</c:v>
                </c:pt>
                <c:pt idx="25">
                  <c:v>12.00608565629817</c:v>
                </c:pt>
                <c:pt idx="26">
                  <c:v>13.004911269721299</c:v>
                </c:pt>
                <c:pt idx="27">
                  <c:v>14.26605472101312</c:v>
                </c:pt>
                <c:pt idx="28">
                  <c:v>16.19308191458703</c:v>
                </c:pt>
                <c:pt idx="29">
                  <c:v>18.896973474156699</c:v>
                </c:pt>
                <c:pt idx="30">
                  <c:v>20.5011479441999</c:v>
                </c:pt>
                <c:pt idx="31">
                  <c:v>20.88453555339261</c:v>
                </c:pt>
                <c:pt idx="32">
                  <c:v>23.225217798990229</c:v>
                </c:pt>
                <c:pt idx="33">
                  <c:v>25.475097716094851</c:v>
                </c:pt>
                <c:pt idx="34">
                  <c:v>27.967117175847491</c:v>
                </c:pt>
                <c:pt idx="35">
                  <c:v>30.196818797731449</c:v>
                </c:pt>
                <c:pt idx="36">
                  <c:v>31.6698343488403</c:v>
                </c:pt>
                <c:pt idx="37">
                  <c:v>33.294187114104169</c:v>
                </c:pt>
                <c:pt idx="38">
                  <c:v>34.000427446827587</c:v>
                </c:pt>
                <c:pt idx="39">
                  <c:v>37.854481833975399</c:v>
                </c:pt>
                <c:pt idx="40">
                  <c:v>42.767896720208348</c:v>
                </c:pt>
                <c:pt idx="41">
                  <c:v>42.949501377194373</c:v>
                </c:pt>
                <c:pt idx="42">
                  <c:v>46.561416221694152</c:v>
                </c:pt>
                <c:pt idx="43">
                  <c:v>52.150803997819523</c:v>
                </c:pt>
                <c:pt idx="44">
                  <c:v>57.528319674127879</c:v>
                </c:pt>
                <c:pt idx="45">
                  <c:v>61.614424456313351</c:v>
                </c:pt>
                <c:pt idx="46">
                  <c:v>63.390114435732237</c:v>
                </c:pt>
                <c:pt idx="47">
                  <c:v>63.127796597863551</c:v>
                </c:pt>
                <c:pt idx="48">
                  <c:v>67.526664955969466</c:v>
                </c:pt>
                <c:pt idx="49">
                  <c:v>73.792025621987236</c:v>
                </c:pt>
                <c:pt idx="50">
                  <c:v>83.245556932870755</c:v>
                </c:pt>
                <c:pt idx="51">
                  <c:v>89.621898222602198</c:v>
                </c:pt>
                <c:pt idx="52">
                  <c:v>96.159665874099019</c:v>
                </c:pt>
                <c:pt idx="53">
                  <c:v>110.90999968040821</c:v>
                </c:pt>
                <c:pt idx="54">
                  <c:v>109.76992600044041</c:v>
                </c:pt>
                <c:pt idx="55">
                  <c:v>117.1450929035949</c:v>
                </c:pt>
                <c:pt idx="56">
                  <c:v>127.2947753995916</c:v>
                </c:pt>
                <c:pt idx="57">
                  <c:v>119.4454185587512</c:v>
                </c:pt>
                <c:pt idx="58">
                  <c:v>129.19153515033449</c:v>
                </c:pt>
                <c:pt idx="59">
                  <c:v>135.57796558767629</c:v>
                </c:pt>
                <c:pt idx="60">
                  <c:v>149.94491178479271</c:v>
                </c:pt>
                <c:pt idx="61">
                  <c:v>153.69807469583719</c:v>
                </c:pt>
                <c:pt idx="62">
                  <c:v>164.38767971767979</c:v>
                </c:pt>
                <c:pt idx="63">
                  <c:v>172.28626739691779</c:v>
                </c:pt>
                <c:pt idx="64">
                  <c:v>170.63080664924081</c:v>
                </c:pt>
                <c:pt idx="65">
                  <c:v>155.4844252696661</c:v>
                </c:pt>
                <c:pt idx="66">
                  <c:v>186.2298601400899</c:v>
                </c:pt>
                <c:pt idx="67">
                  <c:v>186.78855338706859</c:v>
                </c:pt>
                <c:pt idx="68">
                  <c:v>184.8407351694552</c:v>
                </c:pt>
                <c:pt idx="69">
                  <c:v>185.57592851400241</c:v>
                </c:pt>
                <c:pt idx="70">
                  <c:v>194.21509129630709</c:v>
                </c:pt>
                <c:pt idx="71">
                  <c:v>197.5485855511759</c:v>
                </c:pt>
                <c:pt idx="72">
                  <c:v>204.89499446975711</c:v>
                </c:pt>
              </c:numCache>
            </c:numRef>
          </c:val>
          <c:smooth val="0"/>
        </c:ser>
        <c:dLbls>
          <c:showLegendKey val="0"/>
          <c:showVal val="0"/>
          <c:showCatName val="0"/>
          <c:showSerName val="0"/>
          <c:showPercent val="0"/>
          <c:showBubbleSize val="0"/>
        </c:dLbls>
        <c:marker val="1"/>
        <c:smooth val="0"/>
        <c:axId val="114578944"/>
        <c:axId val="114577408"/>
      </c:lineChart>
      <c:catAx>
        <c:axId val="114561792"/>
        <c:scaling>
          <c:orientation val="minMax"/>
        </c:scaling>
        <c:delete val="0"/>
        <c:axPos val="b"/>
        <c:numFmt formatCode="General" sourceLinked="1"/>
        <c:majorTickMark val="out"/>
        <c:minorTickMark val="none"/>
        <c:tickLblPos val="nextTo"/>
        <c:txPr>
          <a:bodyPr rot="-5400000" vert="horz"/>
          <a:lstStyle/>
          <a:p>
            <a:pPr>
              <a:defRPr sz="1000" b="1">
                <a:solidFill>
                  <a:schemeClr val="bg1">
                    <a:lumMod val="50000"/>
                  </a:schemeClr>
                </a:solidFill>
              </a:defRPr>
            </a:pPr>
            <a:endParaRPr lang="en-US"/>
          </a:p>
        </c:txPr>
        <c:crossAx val="114563328"/>
        <c:crosses val="autoZero"/>
        <c:auto val="1"/>
        <c:lblAlgn val="ctr"/>
        <c:lblOffset val="100"/>
        <c:tickLblSkip val="2"/>
        <c:tickMarkSkip val="1"/>
        <c:noMultiLvlLbl val="0"/>
      </c:catAx>
      <c:valAx>
        <c:axId val="114563328"/>
        <c:scaling>
          <c:orientation val="minMax"/>
          <c:max val="8000"/>
        </c:scaling>
        <c:delete val="0"/>
        <c:axPos val="l"/>
        <c:majorGridlines>
          <c:spPr>
            <a:ln w="3175">
              <a:solidFill>
                <a:schemeClr val="bg1">
                  <a:lumMod val="65000"/>
                </a:schemeClr>
              </a:solidFill>
              <a:prstDash val="dash"/>
            </a:ln>
          </c:spPr>
        </c:majorGridlines>
        <c:numFmt formatCode="General" sourceLinked="1"/>
        <c:majorTickMark val="out"/>
        <c:minorTickMark val="none"/>
        <c:tickLblPos val="nextTo"/>
        <c:txPr>
          <a:bodyPr/>
          <a:lstStyle/>
          <a:p>
            <a:pPr>
              <a:defRPr sz="1000" b="1">
                <a:solidFill>
                  <a:srgbClr val="002060"/>
                </a:solidFill>
              </a:defRPr>
            </a:pPr>
            <a:endParaRPr lang="en-US"/>
          </a:p>
        </c:txPr>
        <c:crossAx val="114561792"/>
        <c:crosses val="autoZero"/>
        <c:crossBetween val="midCat"/>
      </c:valAx>
      <c:valAx>
        <c:axId val="114577408"/>
        <c:scaling>
          <c:orientation val="minMax"/>
        </c:scaling>
        <c:delete val="0"/>
        <c:axPos val="r"/>
        <c:numFmt formatCode="_-* #,##0_-;\-* #,##0_-;_-* &quot;-&quot;??_-;_-@_-" sourceLinked="1"/>
        <c:majorTickMark val="out"/>
        <c:minorTickMark val="none"/>
        <c:tickLblPos val="nextTo"/>
        <c:txPr>
          <a:bodyPr/>
          <a:lstStyle/>
          <a:p>
            <a:pPr>
              <a:defRPr>
                <a:solidFill>
                  <a:srgbClr val="00B0F0"/>
                </a:solidFill>
              </a:defRPr>
            </a:pPr>
            <a:endParaRPr lang="en-US"/>
          </a:p>
        </c:txPr>
        <c:crossAx val="114578944"/>
        <c:crosses val="max"/>
        <c:crossBetween val="between"/>
      </c:valAx>
      <c:catAx>
        <c:axId val="114578944"/>
        <c:scaling>
          <c:orientation val="minMax"/>
        </c:scaling>
        <c:delete val="1"/>
        <c:axPos val="b"/>
        <c:numFmt formatCode="General" sourceLinked="1"/>
        <c:majorTickMark val="out"/>
        <c:minorTickMark val="none"/>
        <c:tickLblPos val="nextTo"/>
        <c:crossAx val="114577408"/>
        <c:crosses val="autoZero"/>
        <c:auto val="1"/>
        <c:lblAlgn val="ctr"/>
        <c:lblOffset val="100"/>
        <c:noMultiLvlLbl val="0"/>
      </c:catAx>
    </c:plotArea>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a:lstStyle/>
          <a:p>
            <a:pPr>
              <a:defRPr/>
            </a:pPr>
            <a:r>
              <a:rPr lang="en-CA" dirty="0"/>
              <a:t>20 Years "Most-Likely" Forecasts</a:t>
            </a:r>
          </a:p>
        </c:rich>
      </c:tx>
      <c:layout/>
      <c:overlay val="0"/>
    </c:title>
    <c:autoTitleDeleted val="0"/>
    <c:plotArea>
      <c:layout/>
      <c:barChart>
        <c:barDir val="bar"/>
        <c:grouping val="clustered"/>
        <c:varyColors val="0"/>
        <c:ser>
          <c:idx val="1"/>
          <c:order val="0"/>
          <c:tx>
            <c:strRef>
              <c:f>'[Chart in Microsoft PowerPoint]d'!$L$258</c:f>
              <c:strCache>
                <c:ptCount val="1"/>
                <c:pt idx="0">
                  <c:v>Airbus 2014 GMF</c:v>
                </c:pt>
              </c:strCache>
            </c:strRef>
          </c:tx>
          <c:spPr>
            <a:solidFill>
              <a:srgbClr val="FFFF00"/>
            </a:solidFill>
          </c:spPr>
          <c:invertIfNegative val="0"/>
          <c:dLbls>
            <c:dLbl>
              <c:idx val="0"/>
              <c:layout/>
              <c:tx>
                <c:rich>
                  <a:bodyPr/>
                  <a:lstStyle/>
                  <a:p>
                    <a:r>
                      <a:rPr lang="en-US" dirty="0" smtClean="0"/>
                      <a:t>4.7%</a:t>
                    </a:r>
                    <a:endParaRPr lang="en-US" dirty="0"/>
                  </a:p>
                </c:rich>
              </c:tx>
              <c:dLblPos val="ctr"/>
              <c:showLegendKey val="0"/>
              <c:showVal val="1"/>
              <c:showCatName val="0"/>
              <c:showSerName val="0"/>
              <c:showPercent val="0"/>
              <c:showBubbleSize val="0"/>
            </c:dLbl>
            <c:dLbl>
              <c:idx val="1"/>
              <c:layout/>
              <c:tx>
                <c:rich>
                  <a:bodyPr/>
                  <a:lstStyle/>
                  <a:p>
                    <a:r>
                      <a:rPr lang="en-US" dirty="0" smtClean="0"/>
                      <a:t>4.5%</a:t>
                    </a:r>
                    <a:endParaRPr lang="en-US" dirty="0"/>
                  </a:p>
                </c:rich>
              </c:tx>
              <c:dLblPos val="ctr"/>
              <c:showLegendKey val="0"/>
              <c:showVal val="1"/>
              <c:showCatName val="0"/>
              <c:showSerName val="0"/>
              <c:showPercent val="0"/>
              <c:showBubbleSize val="0"/>
            </c:dLbl>
            <c:txPr>
              <a:bodyPr/>
              <a:lstStyle/>
              <a:p>
                <a:pPr>
                  <a:defRPr b="1"/>
                </a:pPr>
                <a:endParaRPr lang="en-US"/>
              </a:p>
            </c:txPr>
            <c:dLblPos val="ctr"/>
            <c:showLegendKey val="0"/>
            <c:showVal val="1"/>
            <c:showCatName val="0"/>
            <c:showSerName val="0"/>
            <c:showPercent val="0"/>
            <c:showBubbleSize val="0"/>
            <c:showLeaderLines val="0"/>
          </c:dLbls>
          <c:cat>
            <c:strRef>
              <c:f>'[Chart in Microsoft PowerPoint]d'!$M$256:$N$256</c:f>
              <c:strCache>
                <c:ptCount val="2"/>
                <c:pt idx="0">
                  <c:v>Passenger</c:v>
                </c:pt>
                <c:pt idx="1">
                  <c:v>Freight</c:v>
                </c:pt>
              </c:strCache>
            </c:strRef>
          </c:cat>
          <c:val>
            <c:numRef>
              <c:f>'[Chart in Microsoft PowerPoint]d'!$M$258:$N$258</c:f>
              <c:numCache>
                <c:formatCode>0.00%</c:formatCode>
                <c:ptCount val="2"/>
                <c:pt idx="0">
                  <c:v>4.7E-2</c:v>
                </c:pt>
                <c:pt idx="1">
                  <c:v>4.4999999999999998E-2</c:v>
                </c:pt>
              </c:numCache>
            </c:numRef>
          </c:val>
        </c:ser>
        <c:ser>
          <c:idx val="2"/>
          <c:order val="1"/>
          <c:tx>
            <c:strRef>
              <c:f>'[Chart in Microsoft PowerPoint]d'!$L$257</c:f>
              <c:strCache>
                <c:ptCount val="1"/>
                <c:pt idx="0">
                  <c:v>Boeing 2014 CMO</c:v>
                </c:pt>
              </c:strCache>
            </c:strRef>
          </c:tx>
          <c:spPr>
            <a:solidFill>
              <a:srgbClr val="92D050"/>
            </a:solidFill>
          </c:spPr>
          <c:invertIfNegative val="0"/>
          <c:dLbls>
            <c:dLbl>
              <c:idx val="0"/>
              <c:layout/>
              <c:tx>
                <c:rich>
                  <a:bodyPr/>
                  <a:lstStyle/>
                  <a:p>
                    <a:r>
                      <a:rPr lang="en-US" dirty="0" smtClean="0"/>
                      <a:t>4.8%</a:t>
                    </a:r>
                    <a:endParaRPr lang="en-US" dirty="0"/>
                  </a:p>
                </c:rich>
              </c:tx>
              <c:dLblPos val="ctr"/>
              <c:showLegendKey val="0"/>
              <c:showVal val="1"/>
              <c:showCatName val="0"/>
              <c:showSerName val="0"/>
              <c:showPercent val="0"/>
              <c:showBubbleSize val="0"/>
            </c:dLbl>
            <c:dLbl>
              <c:idx val="1"/>
              <c:layout/>
              <c:tx>
                <c:rich>
                  <a:bodyPr/>
                  <a:lstStyle/>
                  <a:p>
                    <a:r>
                      <a:rPr lang="en-US" dirty="0" smtClean="0"/>
                      <a:t>4.7%</a:t>
                    </a:r>
                    <a:endParaRPr lang="en-US" dirty="0"/>
                  </a:p>
                </c:rich>
              </c:tx>
              <c:dLblPos val="ctr"/>
              <c:showLegendKey val="0"/>
              <c:showVal val="1"/>
              <c:showCatName val="0"/>
              <c:showSerName val="0"/>
              <c:showPercent val="0"/>
              <c:showBubbleSize val="0"/>
            </c:dLbl>
            <c:txPr>
              <a:bodyPr/>
              <a:lstStyle/>
              <a:p>
                <a:pPr>
                  <a:defRPr b="1"/>
                </a:pPr>
                <a:endParaRPr lang="en-US"/>
              </a:p>
            </c:txPr>
            <c:dLblPos val="ctr"/>
            <c:showLegendKey val="0"/>
            <c:showVal val="1"/>
            <c:showCatName val="0"/>
            <c:showSerName val="0"/>
            <c:showPercent val="0"/>
            <c:showBubbleSize val="0"/>
            <c:showLeaderLines val="0"/>
          </c:dLbls>
          <c:val>
            <c:numRef>
              <c:f>'[Chart in Microsoft PowerPoint]d'!$M$257:$N$257</c:f>
              <c:numCache>
                <c:formatCode>0.00%</c:formatCode>
                <c:ptCount val="2"/>
                <c:pt idx="0">
                  <c:v>4.8000000000000001E-2</c:v>
                </c:pt>
                <c:pt idx="1">
                  <c:v>4.7E-2</c:v>
                </c:pt>
              </c:numCache>
            </c:numRef>
          </c:val>
        </c:ser>
        <c:ser>
          <c:idx val="0"/>
          <c:order val="2"/>
          <c:tx>
            <c:v>GATO 2030</c:v>
          </c:tx>
          <c:spPr>
            <a:solidFill>
              <a:srgbClr val="FFC000"/>
            </a:solidFill>
          </c:spPr>
          <c:invertIfNegative val="0"/>
          <c:dLbls>
            <c:dLbl>
              <c:idx val="0"/>
              <c:layout/>
              <c:tx>
                <c:rich>
                  <a:bodyPr/>
                  <a:lstStyle/>
                  <a:p>
                    <a:r>
                      <a:rPr lang="en-US" dirty="0" smtClean="0"/>
                      <a:t>4.5%</a:t>
                    </a:r>
                    <a:endParaRPr lang="en-US" dirty="0"/>
                  </a:p>
                </c:rich>
              </c:tx>
              <c:dLblPos val="ctr"/>
              <c:showLegendKey val="0"/>
              <c:showVal val="1"/>
              <c:showCatName val="0"/>
              <c:showSerName val="0"/>
              <c:showPercent val="0"/>
              <c:showBubbleSize val="0"/>
            </c:dLbl>
            <c:dLbl>
              <c:idx val="1"/>
              <c:layout/>
              <c:tx>
                <c:rich>
                  <a:bodyPr/>
                  <a:lstStyle/>
                  <a:p>
                    <a:r>
                      <a:rPr lang="en-US" dirty="0" smtClean="0"/>
                      <a:t>5.3%</a:t>
                    </a:r>
                    <a:endParaRPr lang="en-US" dirty="0"/>
                  </a:p>
                </c:rich>
              </c:tx>
              <c:dLblPos val="ctr"/>
              <c:showLegendKey val="0"/>
              <c:showVal val="1"/>
              <c:showCatName val="0"/>
              <c:showSerName val="0"/>
              <c:showPercent val="0"/>
              <c:showBubbleSize val="0"/>
            </c:dLbl>
            <c:txPr>
              <a:bodyPr/>
              <a:lstStyle/>
              <a:p>
                <a:pPr>
                  <a:defRPr b="1"/>
                </a:pPr>
                <a:endParaRPr lang="en-US"/>
              </a:p>
            </c:txPr>
            <c:dLblPos val="ctr"/>
            <c:showLegendKey val="0"/>
            <c:showVal val="1"/>
            <c:showCatName val="0"/>
            <c:showSerName val="0"/>
            <c:showPercent val="0"/>
            <c:showBubbleSize val="0"/>
            <c:showLeaderLines val="0"/>
          </c:dLbls>
          <c:cat>
            <c:strRef>
              <c:f>'[Chart in Microsoft PowerPoint]d'!$M$256:$N$256</c:f>
              <c:strCache>
                <c:ptCount val="2"/>
                <c:pt idx="0">
                  <c:v>Passenger</c:v>
                </c:pt>
                <c:pt idx="1">
                  <c:v>Freight</c:v>
                </c:pt>
              </c:strCache>
            </c:strRef>
          </c:cat>
          <c:val>
            <c:numRef>
              <c:f>'[Chart in Microsoft PowerPoint]d'!$M$259:$N$259</c:f>
              <c:numCache>
                <c:formatCode>0.00%</c:formatCode>
                <c:ptCount val="2"/>
                <c:pt idx="0">
                  <c:v>4.4999999999999998E-2</c:v>
                </c:pt>
                <c:pt idx="1">
                  <c:v>5.2999999999999999E-2</c:v>
                </c:pt>
              </c:numCache>
            </c:numRef>
          </c:val>
        </c:ser>
        <c:ser>
          <c:idx val="3"/>
          <c:order val="3"/>
          <c:tx>
            <c:strRef>
              <c:f>'[Chart in Microsoft PowerPoint]d'!$L$260</c:f>
              <c:strCache>
                <c:ptCount val="1"/>
                <c:pt idx="0">
                  <c:v>CAEP 9</c:v>
                </c:pt>
              </c:strCache>
            </c:strRef>
          </c:tx>
          <c:spPr>
            <a:solidFill>
              <a:srgbClr val="C40075"/>
            </a:solidFill>
          </c:spPr>
          <c:invertIfNegative val="0"/>
          <c:dLbls>
            <c:dLbl>
              <c:idx val="0"/>
              <c:layout/>
              <c:tx>
                <c:rich>
                  <a:bodyPr/>
                  <a:lstStyle/>
                  <a:p>
                    <a:r>
                      <a:rPr lang="en-US" dirty="0" smtClean="0"/>
                      <a:t>4.9%</a:t>
                    </a:r>
                    <a:endParaRPr lang="en-US" dirty="0"/>
                  </a:p>
                </c:rich>
              </c:tx>
              <c:dLblPos val="ctr"/>
              <c:showLegendKey val="0"/>
              <c:showVal val="1"/>
              <c:showCatName val="0"/>
              <c:showSerName val="0"/>
              <c:showPercent val="0"/>
              <c:showBubbleSize val="0"/>
            </c:dLbl>
            <c:dLbl>
              <c:idx val="1"/>
              <c:layout/>
              <c:tx>
                <c:rich>
                  <a:bodyPr/>
                  <a:lstStyle/>
                  <a:p>
                    <a:r>
                      <a:rPr lang="en-US" dirty="0" smtClean="0"/>
                      <a:t>5.2%</a:t>
                    </a:r>
                    <a:endParaRPr lang="en-US" dirty="0"/>
                  </a:p>
                </c:rich>
              </c:tx>
              <c:dLblPos val="ctr"/>
              <c:showLegendKey val="0"/>
              <c:showVal val="1"/>
              <c:showCatName val="0"/>
              <c:showSerName val="0"/>
              <c:showPercent val="0"/>
              <c:showBubbleSize val="0"/>
            </c:dLbl>
            <c:txPr>
              <a:bodyPr/>
              <a:lstStyle/>
              <a:p>
                <a:pPr>
                  <a:defRPr b="1"/>
                </a:pPr>
                <a:endParaRPr lang="en-US"/>
              </a:p>
            </c:txPr>
            <c:dLblPos val="ctr"/>
            <c:showLegendKey val="0"/>
            <c:showVal val="1"/>
            <c:showCatName val="0"/>
            <c:showSerName val="0"/>
            <c:showPercent val="0"/>
            <c:showBubbleSize val="0"/>
            <c:showLeaderLines val="0"/>
          </c:dLbls>
          <c:val>
            <c:numRef>
              <c:f>'[Chart in Microsoft PowerPoint]d'!$M$260:$N$260</c:f>
              <c:numCache>
                <c:formatCode>0.00%</c:formatCode>
                <c:ptCount val="2"/>
                <c:pt idx="0">
                  <c:v>4.9000000000000002E-2</c:v>
                </c:pt>
                <c:pt idx="1">
                  <c:v>5.1999999999999998E-2</c:v>
                </c:pt>
              </c:numCache>
            </c:numRef>
          </c:val>
        </c:ser>
        <c:dLbls>
          <c:showLegendKey val="0"/>
          <c:showVal val="0"/>
          <c:showCatName val="0"/>
          <c:showSerName val="0"/>
          <c:showPercent val="0"/>
          <c:showBubbleSize val="0"/>
        </c:dLbls>
        <c:gapWidth val="150"/>
        <c:axId val="114789376"/>
        <c:axId val="114803456"/>
      </c:barChart>
      <c:catAx>
        <c:axId val="114789376"/>
        <c:scaling>
          <c:orientation val="minMax"/>
        </c:scaling>
        <c:delete val="0"/>
        <c:axPos val="l"/>
        <c:majorTickMark val="out"/>
        <c:minorTickMark val="none"/>
        <c:tickLblPos val="nextTo"/>
        <c:txPr>
          <a:bodyPr/>
          <a:lstStyle/>
          <a:p>
            <a:pPr>
              <a:defRPr b="1"/>
            </a:pPr>
            <a:endParaRPr lang="en-US"/>
          </a:p>
        </c:txPr>
        <c:crossAx val="114803456"/>
        <c:crosses val="autoZero"/>
        <c:auto val="1"/>
        <c:lblAlgn val="ctr"/>
        <c:lblOffset val="100"/>
        <c:noMultiLvlLbl val="0"/>
      </c:catAx>
      <c:valAx>
        <c:axId val="114803456"/>
        <c:scaling>
          <c:orientation val="minMax"/>
        </c:scaling>
        <c:delete val="1"/>
        <c:axPos val="b"/>
        <c:numFmt formatCode="0.00%" sourceLinked="1"/>
        <c:majorTickMark val="out"/>
        <c:minorTickMark val="none"/>
        <c:tickLblPos val="nextTo"/>
        <c:crossAx val="114789376"/>
        <c:crosses val="autoZero"/>
        <c:crossBetween val="between"/>
      </c:valAx>
    </c:plotArea>
    <c:legend>
      <c:legendPos val="r"/>
      <c:layout>
        <c:manualLayout>
          <c:xMode val="edge"/>
          <c:yMode val="edge"/>
          <c:x val="0.55524420084953297"/>
          <c:y val="0.45519284047827357"/>
          <c:w val="0.25361976589155799"/>
          <c:h val="0.33486876640419949"/>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a:lstStyle/>
          <a:p>
            <a:pPr>
              <a:defRPr/>
            </a:pPr>
            <a:r>
              <a:rPr lang="en-CA" dirty="0"/>
              <a:t>LTF Preliminary </a:t>
            </a:r>
            <a:r>
              <a:rPr lang="en-CA" dirty="0" smtClean="0"/>
              <a:t>20 Years (2012-2032) Forecast </a:t>
            </a:r>
            <a:r>
              <a:rPr lang="en-CA" dirty="0"/>
              <a:t>Ranges</a:t>
            </a:r>
          </a:p>
        </c:rich>
      </c:tx>
      <c:layout/>
      <c:overlay val="0"/>
    </c:title>
    <c:autoTitleDeleted val="0"/>
    <c:plotArea>
      <c:layout/>
      <c:barChart>
        <c:barDir val="bar"/>
        <c:grouping val="clustered"/>
        <c:varyColors val="0"/>
        <c:ser>
          <c:idx val="0"/>
          <c:order val="0"/>
          <c:tx>
            <c:v>Lower</c:v>
          </c:tx>
          <c:spPr>
            <a:solidFill>
              <a:srgbClr val="2999FF"/>
            </a:solidFill>
          </c:spPr>
          <c:invertIfNegative val="0"/>
          <c:dLbls>
            <c:dLbl>
              <c:idx val="0"/>
              <c:layout/>
              <c:tx>
                <c:rich>
                  <a:bodyPr/>
                  <a:lstStyle/>
                  <a:p>
                    <a:r>
                      <a:rPr lang="en-US" dirty="0" smtClean="0"/>
                      <a:t>4.1%</a:t>
                    </a:r>
                    <a:endParaRPr lang="en-US" dirty="0"/>
                  </a:p>
                </c:rich>
              </c:tx>
              <c:dLblPos val="ctr"/>
              <c:showLegendKey val="0"/>
              <c:showVal val="1"/>
              <c:showCatName val="0"/>
              <c:showSerName val="0"/>
              <c:showPercent val="0"/>
              <c:showBubbleSize val="0"/>
            </c:dLbl>
            <c:dLbl>
              <c:idx val="1"/>
              <c:layout/>
              <c:tx>
                <c:rich>
                  <a:bodyPr/>
                  <a:lstStyle/>
                  <a:p>
                    <a:r>
                      <a:rPr lang="en-US" dirty="0" smtClean="0"/>
                      <a:t>3.7%</a:t>
                    </a:r>
                    <a:endParaRPr lang="en-US" dirty="0"/>
                  </a:p>
                </c:rich>
              </c:tx>
              <c:dLblPos val="ctr"/>
              <c:showLegendKey val="0"/>
              <c:showVal val="1"/>
              <c:showCatName val="0"/>
              <c:showSerName val="0"/>
              <c:showPercent val="0"/>
              <c:showBubbleSize val="0"/>
            </c:dLbl>
            <c:txPr>
              <a:bodyPr/>
              <a:lstStyle/>
              <a:p>
                <a:pPr>
                  <a:defRPr b="1"/>
                </a:pPr>
                <a:endParaRPr lang="en-US"/>
              </a:p>
            </c:txPr>
            <c:dLblPos val="ctr"/>
            <c:showLegendKey val="0"/>
            <c:showVal val="1"/>
            <c:showCatName val="0"/>
            <c:showSerName val="0"/>
            <c:showPercent val="0"/>
            <c:showBubbleSize val="0"/>
            <c:showLeaderLines val="0"/>
          </c:dLbls>
          <c:cat>
            <c:strRef>
              <c:f>'[Chart in Microsoft PowerPoint]d'!$M$256:$N$256</c:f>
              <c:strCache>
                <c:ptCount val="2"/>
                <c:pt idx="0">
                  <c:v>Passenger</c:v>
                </c:pt>
                <c:pt idx="1">
                  <c:v>Freight</c:v>
                </c:pt>
              </c:strCache>
            </c:strRef>
          </c:cat>
          <c:val>
            <c:numRef>
              <c:f>'[Chart in Microsoft PowerPoint]d'!$M$257:$N$257</c:f>
              <c:numCache>
                <c:formatCode>0.00%</c:formatCode>
                <c:ptCount val="2"/>
                <c:pt idx="0">
                  <c:v>4.1000000000000002E-2</c:v>
                </c:pt>
                <c:pt idx="1">
                  <c:v>3.6999999999999998E-2</c:v>
                </c:pt>
              </c:numCache>
            </c:numRef>
          </c:val>
        </c:ser>
        <c:ser>
          <c:idx val="1"/>
          <c:order val="1"/>
          <c:tx>
            <c:v>Higher</c:v>
          </c:tx>
          <c:spPr>
            <a:solidFill>
              <a:srgbClr val="C00000"/>
            </a:solidFill>
          </c:spPr>
          <c:invertIfNegative val="0"/>
          <c:dLbls>
            <c:dLbl>
              <c:idx val="0"/>
              <c:layout/>
              <c:tx>
                <c:rich>
                  <a:bodyPr/>
                  <a:lstStyle/>
                  <a:p>
                    <a:r>
                      <a:rPr lang="en-US" dirty="0" smtClean="0">
                        <a:solidFill>
                          <a:schemeClr val="bg1"/>
                        </a:solidFill>
                      </a:rPr>
                      <a:t>4.8%</a:t>
                    </a:r>
                    <a:endParaRPr lang="en-US" dirty="0"/>
                  </a:p>
                </c:rich>
              </c:tx>
              <c:dLblPos val="ctr"/>
              <c:showLegendKey val="0"/>
              <c:showVal val="1"/>
              <c:showCatName val="0"/>
              <c:showSerName val="0"/>
              <c:showPercent val="0"/>
              <c:showBubbleSize val="0"/>
            </c:dLbl>
            <c:dLbl>
              <c:idx val="1"/>
              <c:layout/>
              <c:tx>
                <c:rich>
                  <a:bodyPr/>
                  <a:lstStyle/>
                  <a:p>
                    <a:r>
                      <a:rPr lang="en-US" dirty="0" smtClean="0">
                        <a:solidFill>
                          <a:schemeClr val="bg1"/>
                        </a:solidFill>
                      </a:rPr>
                      <a:t>5.1%</a:t>
                    </a:r>
                    <a:endParaRPr lang="en-US" dirty="0"/>
                  </a:p>
                </c:rich>
              </c:tx>
              <c:dLblPos val="ctr"/>
              <c:showLegendKey val="0"/>
              <c:showVal val="1"/>
              <c:showCatName val="0"/>
              <c:showSerName val="0"/>
              <c:showPercent val="0"/>
              <c:showBubbleSize val="0"/>
            </c:dLbl>
            <c:txPr>
              <a:bodyPr/>
              <a:lstStyle/>
              <a:p>
                <a:pPr>
                  <a:defRPr b="1">
                    <a:solidFill>
                      <a:schemeClr val="bg1"/>
                    </a:solidFill>
                  </a:defRPr>
                </a:pPr>
                <a:endParaRPr lang="en-US"/>
              </a:p>
            </c:txPr>
            <c:dLblPos val="ctr"/>
            <c:showLegendKey val="0"/>
            <c:showVal val="1"/>
            <c:showCatName val="0"/>
            <c:showSerName val="0"/>
            <c:showPercent val="0"/>
            <c:showBubbleSize val="0"/>
            <c:showLeaderLines val="0"/>
          </c:dLbls>
          <c:cat>
            <c:strRef>
              <c:f>'[Chart in Microsoft PowerPoint]d'!$M$256:$N$256</c:f>
              <c:strCache>
                <c:ptCount val="2"/>
                <c:pt idx="0">
                  <c:v>Passenger</c:v>
                </c:pt>
                <c:pt idx="1">
                  <c:v>Freight</c:v>
                </c:pt>
              </c:strCache>
            </c:strRef>
          </c:cat>
          <c:val>
            <c:numRef>
              <c:f>'[Chart in Microsoft PowerPoint]d'!$M$258:$N$258</c:f>
              <c:numCache>
                <c:formatCode>0.00%</c:formatCode>
                <c:ptCount val="2"/>
                <c:pt idx="0">
                  <c:v>4.8000000000000001E-2</c:v>
                </c:pt>
                <c:pt idx="1">
                  <c:v>5.0999999999999997E-2</c:v>
                </c:pt>
              </c:numCache>
            </c:numRef>
          </c:val>
        </c:ser>
        <c:dLbls>
          <c:showLegendKey val="0"/>
          <c:showVal val="0"/>
          <c:showCatName val="0"/>
          <c:showSerName val="0"/>
          <c:showPercent val="0"/>
          <c:showBubbleSize val="0"/>
        </c:dLbls>
        <c:gapWidth val="150"/>
        <c:axId val="114845952"/>
        <c:axId val="114847744"/>
      </c:barChart>
      <c:catAx>
        <c:axId val="114845952"/>
        <c:scaling>
          <c:orientation val="minMax"/>
        </c:scaling>
        <c:delete val="0"/>
        <c:axPos val="l"/>
        <c:majorTickMark val="out"/>
        <c:minorTickMark val="none"/>
        <c:tickLblPos val="nextTo"/>
        <c:txPr>
          <a:bodyPr/>
          <a:lstStyle/>
          <a:p>
            <a:pPr>
              <a:defRPr b="1"/>
            </a:pPr>
            <a:endParaRPr lang="en-US"/>
          </a:p>
        </c:txPr>
        <c:crossAx val="114847744"/>
        <c:crosses val="autoZero"/>
        <c:auto val="1"/>
        <c:lblAlgn val="ctr"/>
        <c:lblOffset val="100"/>
        <c:noMultiLvlLbl val="0"/>
      </c:catAx>
      <c:valAx>
        <c:axId val="114847744"/>
        <c:scaling>
          <c:orientation val="minMax"/>
        </c:scaling>
        <c:delete val="1"/>
        <c:axPos val="b"/>
        <c:numFmt formatCode="0.00%" sourceLinked="1"/>
        <c:majorTickMark val="out"/>
        <c:minorTickMark val="none"/>
        <c:tickLblPos val="nextTo"/>
        <c:crossAx val="114845952"/>
        <c:crosses val="autoZero"/>
        <c:crossBetween val="between"/>
      </c:valAx>
    </c:plotArea>
    <c:legend>
      <c:legendPos val="r"/>
      <c:layout>
        <c:manualLayout>
          <c:xMode val="edge"/>
          <c:yMode val="edge"/>
          <c:x val="0.76408420822397194"/>
          <c:y val="0.50181503353747448"/>
          <c:w val="0.1220269028871391"/>
          <c:h val="0.16743438320209975"/>
        </c:manualLayout>
      </c:layout>
      <c:overlay val="0"/>
    </c:legend>
    <c:plotVisOnly val="1"/>
    <c:dispBlanksAs val="gap"/>
    <c:showDLblsOverMax val="0"/>
  </c:chart>
  <c:externalData r:id="rId2">
    <c:autoUpdate val="0"/>
  </c:externalData>
</c:chartSpace>
</file>

<file path=ppt/drawings/_rels/drawing1.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16.png"/></Relationships>
</file>

<file path=ppt/drawings/drawing1.xml><?xml version="1.0" encoding="utf-8"?>
<c:userShapes xmlns:c="http://schemas.openxmlformats.org/drawingml/2006/chart">
  <cdr:relSizeAnchor xmlns:cdr="http://schemas.openxmlformats.org/drawingml/2006/chartDrawing">
    <cdr:from>
      <cdr:x>0.09635</cdr:x>
      <cdr:y>0.37089</cdr:y>
    </cdr:from>
    <cdr:to>
      <cdr:x>0.61734</cdr:x>
      <cdr:y>0.58539</cdr:y>
    </cdr:to>
    <cdr:pic>
      <cdr:nvPicPr>
        <cdr:cNvPr id="25" name="Picture 24"/>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backgroundRemoval t="60234" b="96686" l="41767" r="89901"/>
                  </a14:imgEffect>
                  <a14:imgEffect>
                    <a14:brightnessContrast contrast="-47000"/>
                  </a14:imgEffect>
                </a14:imgLayer>
              </a14:imgProps>
            </a:ext>
          </a:extLst>
        </a:blip>
        <a:srcRect xmlns:a="http://schemas.openxmlformats.org/drawingml/2006/main" l="40242" t="62090" r="15396" b="410"/>
        <a:stretch xmlns:a="http://schemas.openxmlformats.org/drawingml/2006/main"/>
      </cdr:blipFill>
      <cdr:spPr>
        <a:xfrm xmlns:a="http://schemas.openxmlformats.org/drawingml/2006/main" rot="20639992">
          <a:off x="796162" y="1582669"/>
          <a:ext cx="4304982" cy="915315"/>
        </a:xfrm>
        <a:prstGeom xmlns:a="http://schemas.openxmlformats.org/drawingml/2006/main" prst="rect">
          <a:avLst/>
        </a:prstGeom>
      </cdr:spPr>
    </cdr:pic>
  </cdr:relSizeAnchor>
  <cdr:relSizeAnchor xmlns:cdr="http://schemas.openxmlformats.org/drawingml/2006/chartDrawing">
    <cdr:from>
      <cdr:x>0</cdr:x>
      <cdr:y>0.06237</cdr:y>
    </cdr:from>
    <cdr:to>
      <cdr:x>0.05739</cdr:x>
      <cdr:y>0.90683</cdr:y>
    </cdr:to>
    <cdr:sp macro="" textlink="">
      <cdr:nvSpPr>
        <cdr:cNvPr id="2" name="Rectangle 1"/>
        <cdr:cNvSpPr/>
      </cdr:nvSpPr>
      <cdr:spPr>
        <a:xfrm xmlns:a="http://schemas.openxmlformats.org/drawingml/2006/main" rot="16200000">
          <a:off x="-1960166" y="1830795"/>
          <a:ext cx="3603480" cy="474218"/>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fr-FR" sz="1600" b="1" i="0" baseline="0" dirty="0">
              <a:solidFill>
                <a:srgbClr val="002060"/>
              </a:solidFill>
            </a:rPr>
            <a:t>Revenue Passenger-Kilometres</a:t>
          </a:r>
          <a:br>
            <a:rPr lang="fr-FR" sz="1600" b="1" i="0" baseline="0" dirty="0">
              <a:solidFill>
                <a:srgbClr val="002060"/>
              </a:solidFill>
            </a:rPr>
          </a:br>
          <a:r>
            <a:rPr lang="fr-FR" sz="1200" b="0" i="0" baseline="0" dirty="0">
              <a:solidFill>
                <a:srgbClr val="002060"/>
              </a:solidFill>
            </a:rPr>
            <a:t>(billion)</a:t>
          </a:r>
          <a:endParaRPr lang="fr-FR" sz="1600" b="0" i="0" dirty="0">
            <a:solidFill>
              <a:srgbClr val="002060"/>
            </a:solidFill>
          </a:endParaRPr>
        </a:p>
      </cdr:txBody>
    </cdr:sp>
  </cdr:relSizeAnchor>
  <cdr:relSizeAnchor xmlns:cdr="http://schemas.openxmlformats.org/drawingml/2006/chartDrawing">
    <cdr:from>
      <cdr:x>0.40086</cdr:x>
      <cdr:y>0.55944</cdr:y>
    </cdr:from>
    <cdr:to>
      <cdr:x>0.44433</cdr:x>
      <cdr:y>0.80465</cdr:y>
    </cdr:to>
    <cdr:grpSp>
      <cdr:nvGrpSpPr>
        <cdr:cNvPr id="3" name="Group 2"/>
        <cdr:cNvGrpSpPr>
          <a:grpSpLocks xmlns:a="http://schemas.openxmlformats.org/drawingml/2006/main"/>
        </cdr:cNvGrpSpPr>
      </cdr:nvGrpSpPr>
      <cdr:grpSpPr bwMode="auto">
        <a:xfrm xmlns:a="http://schemas.openxmlformats.org/drawingml/2006/main">
          <a:off x="3312338" y="2387242"/>
          <a:ext cx="359196" cy="1046360"/>
          <a:chOff x="2748385" y="1973706"/>
          <a:chExt cx="397359" cy="2430214"/>
        </a:xfrm>
      </cdr:grpSpPr>
      <cdr:sp macro="" textlink="">
        <cdr:nvSpPr>
          <cdr:cNvPr id="22" name="Text Box 11"/>
          <cdr:cNvSpPr txBox="1">
            <a:spLocks xmlns:a="http://schemas.openxmlformats.org/drawingml/2006/main" noChangeArrowheads="1"/>
          </cdr:cNvSpPr>
        </cdr:nvSpPr>
        <cdr:spPr bwMode="auto">
          <a:xfrm xmlns:a="http://schemas.openxmlformats.org/drawingml/2006/main" rot="16200000">
            <a:off x="2318959" y="2403132"/>
            <a:ext cx="1256211" cy="397359"/>
          </a:xfrm>
          <a:prstGeom xmlns:a="http://schemas.openxmlformats.org/drawingml/2006/main" prst="rect">
            <a:avLst/>
          </a:prstGeom>
          <a:noFill xmlns:a="http://schemas.openxmlformats.org/drawingml/2006/main"/>
          <a:ln xmlns:a="http://schemas.openxmlformats.org/drawingml/2006/main" w="12700">
            <a:noFill/>
            <a:miter lim="800000"/>
            <a:headEnd/>
            <a:tailEnd/>
          </a:ln>
          <a:extLst xmlns:a="http://schemas.openxmlformats.org/drawingml/2006/main">
            <a:ext uri="{909E8E84-426E-40DD-AFC4-6F175D3DCCD1}">
              <a14:hiddenFill xmlns:a14="http://schemas.microsoft.com/office/drawing/2010/main">
                <a:solidFill>
                  <a:srgbClr val="FFFFFF"/>
                </a:solidFill>
              </a14:hiddenFill>
            </a:ext>
          </a:extLst>
        </cdr:spPr>
        <cdr:txBody>
          <a:bodyPr xmlns:a="http://schemas.openxmlformats.org/drawingml/2006/main" wrap="square"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xmlns:a="http://schemas.openxmlformats.org/drawingml/2006/main">
            <a:pPr algn="ctr" eaLnBrk="1" hangingPunct="1">
              <a:lnSpc>
                <a:spcPct val="90000"/>
              </a:lnSpc>
            </a:pPr>
            <a:r>
              <a:rPr lang="en-GB" sz="1000" b="1" dirty="0">
                <a:solidFill>
                  <a:srgbClr val="002060"/>
                </a:solidFill>
                <a:latin typeface="Arial" charset="0"/>
              </a:rPr>
              <a:t>Oil crisis</a:t>
            </a:r>
          </a:p>
        </cdr:txBody>
      </cdr:sp>
      <cdr:cxnSp macro="">
        <cdr:nvCxnSpPr>
          <cdr:cNvPr id="23" name="Straight Arrow Connector 22"/>
          <cdr:cNvCxnSpPr/>
        </cdr:nvCxnSpPr>
        <cdr:spPr>
          <a:xfrm xmlns:a="http://schemas.openxmlformats.org/drawingml/2006/main">
            <a:off x="2942120" y="2397288"/>
            <a:ext cx="0" cy="2006632"/>
          </a:xfrm>
          <a:prstGeom xmlns:a="http://schemas.openxmlformats.org/drawingml/2006/main" prst="straightConnector1">
            <a:avLst/>
          </a:prstGeom>
          <a:ln xmlns:a="http://schemas.openxmlformats.org/drawingml/2006/main" w="1270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0.59258</cdr:x>
      <cdr:y>0.43963</cdr:y>
    </cdr:from>
    <cdr:to>
      <cdr:x>0.61695</cdr:x>
      <cdr:y>0.65824</cdr:y>
    </cdr:to>
    <cdr:grpSp>
      <cdr:nvGrpSpPr>
        <cdr:cNvPr id="4" name="Group 3"/>
        <cdr:cNvGrpSpPr>
          <a:grpSpLocks xmlns:a="http://schemas.openxmlformats.org/drawingml/2006/main"/>
        </cdr:cNvGrpSpPr>
      </cdr:nvGrpSpPr>
      <cdr:grpSpPr bwMode="auto">
        <a:xfrm xmlns:a="http://schemas.openxmlformats.org/drawingml/2006/main">
          <a:off x="4896535" y="1875989"/>
          <a:ext cx="201372" cy="932853"/>
          <a:chOff x="484064" y="2261290"/>
          <a:chExt cx="222798" cy="1548745"/>
        </a:xfrm>
      </cdr:grpSpPr>
      <cdr:sp macro="" textlink="">
        <cdr:nvSpPr>
          <cdr:cNvPr id="20" name="Text Box 11"/>
          <cdr:cNvSpPr txBox="1">
            <a:spLocks xmlns:a="http://schemas.openxmlformats.org/drawingml/2006/main" noChangeArrowheads="1"/>
          </cdr:cNvSpPr>
        </cdr:nvSpPr>
        <cdr:spPr bwMode="auto">
          <a:xfrm xmlns:a="http://schemas.openxmlformats.org/drawingml/2006/main" rot="16200000">
            <a:off x="-87890" y="2833244"/>
            <a:ext cx="1366705" cy="222798"/>
          </a:xfrm>
          <a:prstGeom xmlns:a="http://schemas.openxmlformats.org/drawingml/2006/main" prst="rect">
            <a:avLst/>
          </a:prstGeom>
          <a:noFill xmlns:a="http://schemas.openxmlformats.org/drawingml/2006/main"/>
          <a:ln xmlns:a="http://schemas.openxmlformats.org/drawingml/2006/main" w="12700">
            <a:noFill/>
            <a:miter lim="800000"/>
            <a:headEnd/>
            <a:tailEnd/>
          </a:ln>
          <a:extLst xmlns:a="http://schemas.openxmlformats.org/drawingml/2006/main">
            <a:ext uri="{909E8E84-426E-40DD-AFC4-6F175D3DCCD1}">
              <a14:hiddenFill xmlns:a14="http://schemas.microsoft.com/office/drawing/2010/main">
                <a:solidFill>
                  <a:srgbClr val="FFFFFF"/>
                </a:solidFill>
              </a14:hiddenFill>
            </a:ext>
          </a:extLst>
        </cdr:spPr>
        <cdr:txBody>
          <a:bodyPr xmlns:a="http://schemas.openxmlformats.org/drawingml/2006/main" wrap="square"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xmlns:a="http://schemas.openxmlformats.org/drawingml/2006/main">
            <a:pPr algn="r" eaLnBrk="1" hangingPunct="1">
              <a:lnSpc>
                <a:spcPct val="90000"/>
              </a:lnSpc>
            </a:pPr>
            <a:r>
              <a:rPr lang="en-GB" sz="1000" b="1" dirty="0">
                <a:solidFill>
                  <a:srgbClr val="002060"/>
                </a:solidFill>
                <a:latin typeface="Arial" charset="0"/>
              </a:rPr>
              <a:t>Gulf war</a:t>
            </a:r>
          </a:p>
        </cdr:txBody>
      </cdr:sp>
      <cdr:cxnSp macro="">
        <cdr:nvCxnSpPr>
          <cdr:cNvPr id="21" name="Straight Arrow Connector 20"/>
          <cdr:cNvCxnSpPr/>
        </cdr:nvCxnSpPr>
        <cdr:spPr>
          <a:xfrm xmlns:a="http://schemas.openxmlformats.org/drawingml/2006/main">
            <a:off x="693375" y="2348616"/>
            <a:ext cx="0" cy="1461419"/>
          </a:xfrm>
          <a:prstGeom xmlns:a="http://schemas.openxmlformats.org/drawingml/2006/main" prst="straightConnector1">
            <a:avLst/>
          </a:prstGeom>
          <a:ln xmlns:a="http://schemas.openxmlformats.org/drawingml/2006/main" w="1270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0.65358</cdr:x>
      <cdr:y>0.31241</cdr:y>
    </cdr:from>
    <cdr:to>
      <cdr:x>0.69266</cdr:x>
      <cdr:y>0.53102</cdr:y>
    </cdr:to>
    <cdr:grpSp>
      <cdr:nvGrpSpPr>
        <cdr:cNvPr id="5" name="Group 4"/>
        <cdr:cNvGrpSpPr>
          <a:grpSpLocks xmlns:a="http://schemas.openxmlformats.org/drawingml/2006/main"/>
        </cdr:cNvGrpSpPr>
      </cdr:nvGrpSpPr>
      <cdr:grpSpPr bwMode="auto">
        <a:xfrm xmlns:a="http://schemas.openxmlformats.org/drawingml/2006/main">
          <a:off x="5400583" y="1333116"/>
          <a:ext cx="322921" cy="932853"/>
          <a:chOff x="-529276" y="2309731"/>
          <a:chExt cx="359194" cy="1504575"/>
        </a:xfrm>
      </cdr:grpSpPr>
      <cdr:sp macro="" textlink="">
        <cdr:nvSpPr>
          <cdr:cNvPr id="18" name="Text Box 11"/>
          <cdr:cNvSpPr txBox="1">
            <a:spLocks xmlns:a="http://schemas.openxmlformats.org/drawingml/2006/main" noChangeArrowheads="1"/>
          </cdr:cNvSpPr>
        </cdr:nvSpPr>
        <cdr:spPr bwMode="auto">
          <a:xfrm xmlns:a="http://schemas.openxmlformats.org/drawingml/2006/main" rot="16200000">
            <a:off x="-1101967" y="2882422"/>
            <a:ext cx="1504575" cy="359194"/>
          </a:xfrm>
          <a:prstGeom xmlns:a="http://schemas.openxmlformats.org/drawingml/2006/main" prst="rect">
            <a:avLst/>
          </a:prstGeom>
          <a:noFill xmlns:a="http://schemas.openxmlformats.org/drawingml/2006/main"/>
          <a:ln xmlns:a="http://schemas.openxmlformats.org/drawingml/2006/main" w="12700">
            <a:noFill/>
            <a:miter lim="800000"/>
            <a:headEnd/>
            <a:tailEnd/>
          </a:ln>
          <a:extLst xmlns:a="http://schemas.openxmlformats.org/drawingml/2006/main">
            <a:ext uri="{909E8E84-426E-40DD-AFC4-6F175D3DCCD1}">
              <a14:hiddenFill xmlns:a14="http://schemas.microsoft.com/office/drawing/2010/main">
                <a:solidFill>
                  <a:srgbClr val="FFFFFF"/>
                </a:solidFill>
              </a14:hiddenFill>
            </a:ext>
          </a:extLst>
        </cdr:spPr>
        <cdr:txBody>
          <a:bodyPr xmlns:a="http://schemas.openxmlformats.org/drawingml/2006/main" wrap="square" anchor="ctr">
            <a:noAutofit/>
          </a:bodyPr>
          <a:lstStyle xmlns:a="http://schemas.openxmlformats.org/drawingml/2006/main">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xmlns:a="http://schemas.openxmlformats.org/drawingml/2006/main">
            <a:pPr algn="r" eaLnBrk="1" hangingPunct="1">
              <a:lnSpc>
                <a:spcPct val="90000"/>
              </a:lnSpc>
            </a:pPr>
            <a:r>
              <a:rPr lang="en-GB" sz="1000" b="1" dirty="0">
                <a:solidFill>
                  <a:srgbClr val="002060"/>
                </a:solidFill>
                <a:latin typeface="Arial" charset="0"/>
              </a:rPr>
              <a:t>Asian crisis</a:t>
            </a:r>
          </a:p>
        </cdr:txBody>
      </cdr:sp>
      <cdr:cxnSp macro="">
        <cdr:nvCxnSpPr>
          <cdr:cNvPr id="19" name="Straight Arrow Connector 18"/>
          <cdr:cNvCxnSpPr/>
        </cdr:nvCxnSpPr>
        <cdr:spPr>
          <a:xfrm xmlns:a="http://schemas.openxmlformats.org/drawingml/2006/main">
            <a:off x="-239715" y="2379135"/>
            <a:ext cx="0" cy="1394937"/>
          </a:xfrm>
          <a:prstGeom xmlns:a="http://schemas.openxmlformats.org/drawingml/2006/main" prst="straightConnector1">
            <a:avLst/>
          </a:prstGeom>
          <a:ln xmlns:a="http://schemas.openxmlformats.org/drawingml/2006/main" w="1270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0.47058</cdr:x>
      <cdr:y>0.53104</cdr:y>
    </cdr:from>
    <cdr:to>
      <cdr:x>0.50549</cdr:x>
      <cdr:y>0.75553</cdr:y>
    </cdr:to>
    <cdr:grpSp>
      <cdr:nvGrpSpPr>
        <cdr:cNvPr id="6" name="Group 5"/>
        <cdr:cNvGrpSpPr>
          <a:grpSpLocks xmlns:a="http://schemas.openxmlformats.org/drawingml/2006/main"/>
        </cdr:cNvGrpSpPr>
      </cdr:nvGrpSpPr>
      <cdr:grpSpPr bwMode="auto">
        <a:xfrm xmlns:a="http://schemas.openxmlformats.org/drawingml/2006/main">
          <a:off x="3888440" y="2266054"/>
          <a:ext cx="288464" cy="957944"/>
          <a:chOff x="1921279" y="2240466"/>
          <a:chExt cx="248346" cy="1657215"/>
        </a:xfrm>
      </cdr:grpSpPr>
      <cdr:sp macro="" textlink="">
        <cdr:nvSpPr>
          <cdr:cNvPr id="16" name="Text Box 11"/>
          <cdr:cNvSpPr txBox="1">
            <a:spLocks xmlns:a="http://schemas.openxmlformats.org/drawingml/2006/main" noChangeArrowheads="1"/>
          </cdr:cNvSpPr>
        </cdr:nvSpPr>
        <cdr:spPr bwMode="auto">
          <a:xfrm xmlns:a="http://schemas.openxmlformats.org/drawingml/2006/main" rot="16200000">
            <a:off x="1309270" y="2852475"/>
            <a:ext cx="1472364" cy="248346"/>
          </a:xfrm>
          <a:prstGeom xmlns:a="http://schemas.openxmlformats.org/drawingml/2006/main" prst="rect">
            <a:avLst/>
          </a:prstGeom>
          <a:noFill xmlns:a="http://schemas.openxmlformats.org/drawingml/2006/main"/>
          <a:ln xmlns:a="http://schemas.openxmlformats.org/drawingml/2006/main" w="12700">
            <a:noFill/>
            <a:miter lim="800000"/>
            <a:headEnd/>
            <a:tailEnd/>
          </a:ln>
          <a:extLst xmlns:a="http://schemas.openxmlformats.org/drawingml/2006/main">
            <a:ext uri="{909E8E84-426E-40DD-AFC4-6F175D3DCCD1}">
              <a14:hiddenFill xmlns:a14="http://schemas.microsoft.com/office/drawing/2010/main">
                <a:solidFill>
                  <a:srgbClr val="FFFFFF"/>
                </a:solidFill>
              </a14:hiddenFill>
            </a:ext>
          </a:extLst>
        </cdr:spPr>
        <cdr:txBody>
          <a:bodyPr xmlns:a="http://schemas.openxmlformats.org/drawingml/2006/main" wrap="square"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xmlns:a="http://schemas.openxmlformats.org/drawingml/2006/main">
            <a:pPr algn="r" eaLnBrk="1" hangingPunct="1">
              <a:lnSpc>
                <a:spcPct val="90000"/>
              </a:lnSpc>
            </a:pPr>
            <a:r>
              <a:rPr lang="en-GB" sz="1000" b="1" dirty="0">
                <a:solidFill>
                  <a:srgbClr val="002060"/>
                </a:solidFill>
                <a:latin typeface="Arial" charset="0"/>
              </a:rPr>
              <a:t>Iran-Iraq war</a:t>
            </a:r>
          </a:p>
        </cdr:txBody>
      </cdr:sp>
      <cdr:cxnSp macro="">
        <cdr:nvCxnSpPr>
          <cdr:cNvPr id="17" name="Straight Arrow Connector 16"/>
          <cdr:cNvCxnSpPr/>
        </cdr:nvCxnSpPr>
        <cdr:spPr>
          <a:xfrm xmlns:a="http://schemas.openxmlformats.org/drawingml/2006/main">
            <a:off x="2152854" y="2305357"/>
            <a:ext cx="0" cy="1592324"/>
          </a:xfrm>
          <a:prstGeom xmlns:a="http://schemas.openxmlformats.org/drawingml/2006/main" prst="straightConnector1">
            <a:avLst/>
          </a:prstGeom>
          <a:ln xmlns:a="http://schemas.openxmlformats.org/drawingml/2006/main" w="1270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0.72318</cdr:x>
      <cdr:y>0.11817</cdr:y>
    </cdr:from>
    <cdr:to>
      <cdr:x>0.76065</cdr:x>
      <cdr:y>0.39054</cdr:y>
    </cdr:to>
    <cdr:grpSp>
      <cdr:nvGrpSpPr>
        <cdr:cNvPr id="7" name="Group 6"/>
        <cdr:cNvGrpSpPr>
          <a:grpSpLocks xmlns:a="http://schemas.openxmlformats.org/drawingml/2006/main"/>
        </cdr:cNvGrpSpPr>
      </cdr:nvGrpSpPr>
      <cdr:grpSpPr bwMode="auto">
        <a:xfrm xmlns:a="http://schemas.openxmlformats.org/drawingml/2006/main">
          <a:off x="5975693" y="504255"/>
          <a:ext cx="309618" cy="1162257"/>
          <a:chOff x="-1149376" y="2247796"/>
          <a:chExt cx="344385" cy="1037757"/>
        </a:xfrm>
      </cdr:grpSpPr>
      <cdr:sp macro="" textlink="">
        <cdr:nvSpPr>
          <cdr:cNvPr id="14" name="Text Box 11"/>
          <cdr:cNvSpPr txBox="1">
            <a:spLocks xmlns:a="http://schemas.openxmlformats.org/drawingml/2006/main" noChangeArrowheads="1"/>
          </cdr:cNvSpPr>
        </cdr:nvSpPr>
        <cdr:spPr bwMode="auto">
          <a:xfrm xmlns:a="http://schemas.openxmlformats.org/drawingml/2006/main" rot="16200000">
            <a:off x="-1238439" y="2336859"/>
            <a:ext cx="522511" cy="344385"/>
          </a:xfrm>
          <a:prstGeom xmlns:a="http://schemas.openxmlformats.org/drawingml/2006/main" prst="rect">
            <a:avLst/>
          </a:prstGeom>
          <a:noFill xmlns:a="http://schemas.openxmlformats.org/drawingml/2006/main"/>
          <a:ln xmlns:a="http://schemas.openxmlformats.org/drawingml/2006/main" w="12700">
            <a:noFill/>
            <a:miter lim="800000"/>
            <a:headEnd/>
            <a:tailEnd/>
          </a:ln>
          <a:extLst xmlns:a="http://schemas.openxmlformats.org/drawingml/2006/main">
            <a:ext uri="{909E8E84-426E-40DD-AFC4-6F175D3DCCD1}">
              <a14:hiddenFill xmlns:a14="http://schemas.microsoft.com/office/drawing/2010/main">
                <a:solidFill>
                  <a:srgbClr val="FFFFFF"/>
                </a:solidFill>
              </a14:hiddenFill>
            </a:ext>
          </a:extLst>
        </cdr:spPr>
        <cdr:txBody>
          <a:bodyPr xmlns:a="http://schemas.openxmlformats.org/drawingml/2006/main" wrap="square" anchor="ctr">
            <a:noAutofit/>
          </a:bodyPr>
          <a:lstStyle xmlns:a="http://schemas.openxmlformats.org/drawingml/2006/main">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xmlns:a="http://schemas.openxmlformats.org/drawingml/2006/main">
            <a:pPr algn="ctr" eaLnBrk="1" hangingPunct="1">
              <a:lnSpc>
                <a:spcPct val="90000"/>
              </a:lnSpc>
            </a:pPr>
            <a:r>
              <a:rPr lang="en-GB" sz="1000" b="1" dirty="0">
                <a:solidFill>
                  <a:srgbClr val="002060"/>
                </a:solidFill>
                <a:latin typeface="Arial" charset="0"/>
              </a:rPr>
              <a:t>SARS</a:t>
            </a:r>
          </a:p>
        </cdr:txBody>
      </cdr:sp>
      <cdr:cxnSp macro="">
        <cdr:nvCxnSpPr>
          <cdr:cNvPr id="15" name="Straight Arrow Connector 14"/>
          <cdr:cNvCxnSpPr/>
        </cdr:nvCxnSpPr>
        <cdr:spPr>
          <a:xfrm xmlns:a="http://schemas.openxmlformats.org/drawingml/2006/main">
            <a:off x="-897960" y="2358113"/>
            <a:ext cx="0" cy="927440"/>
          </a:xfrm>
          <a:prstGeom xmlns:a="http://schemas.openxmlformats.org/drawingml/2006/main" prst="straightConnector1">
            <a:avLst/>
          </a:prstGeom>
          <a:ln xmlns:a="http://schemas.openxmlformats.org/drawingml/2006/main" w="1270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0.69305</cdr:x>
      <cdr:y>0.22829</cdr:y>
    </cdr:from>
    <cdr:to>
      <cdr:x>0.74464</cdr:x>
      <cdr:y>0.49216</cdr:y>
    </cdr:to>
    <cdr:grpSp>
      <cdr:nvGrpSpPr>
        <cdr:cNvPr id="8" name="Group 7"/>
        <cdr:cNvGrpSpPr>
          <a:grpSpLocks xmlns:a="http://schemas.openxmlformats.org/drawingml/2006/main"/>
        </cdr:cNvGrpSpPr>
      </cdr:nvGrpSpPr>
      <cdr:grpSpPr bwMode="auto">
        <a:xfrm xmlns:a="http://schemas.openxmlformats.org/drawingml/2006/main">
          <a:off x="5726727" y="974159"/>
          <a:ext cx="426292" cy="1125986"/>
          <a:chOff x="-850254" y="2392177"/>
          <a:chExt cx="472600" cy="1300533"/>
        </a:xfrm>
      </cdr:grpSpPr>
      <cdr:sp macro="" textlink="">
        <cdr:nvSpPr>
          <cdr:cNvPr id="12" name="Text Box 11"/>
          <cdr:cNvSpPr txBox="1">
            <a:spLocks xmlns:a="http://schemas.openxmlformats.org/drawingml/2006/main" noChangeArrowheads="1"/>
          </cdr:cNvSpPr>
        </cdr:nvSpPr>
        <cdr:spPr bwMode="auto">
          <a:xfrm xmlns:a="http://schemas.openxmlformats.org/drawingml/2006/main" rot="16200000">
            <a:off x="-1264221" y="2806144"/>
            <a:ext cx="1300533" cy="472600"/>
          </a:xfrm>
          <a:prstGeom xmlns:a="http://schemas.openxmlformats.org/drawingml/2006/main" prst="rect">
            <a:avLst/>
          </a:prstGeom>
          <a:noFill xmlns:a="http://schemas.openxmlformats.org/drawingml/2006/main"/>
          <a:ln xmlns:a="http://schemas.openxmlformats.org/drawingml/2006/main" w="12700">
            <a:noFill/>
            <a:miter lim="800000"/>
            <a:headEnd/>
            <a:tailEnd/>
          </a:ln>
          <a:extLst xmlns:a="http://schemas.openxmlformats.org/drawingml/2006/main">
            <a:ext uri="{909E8E84-426E-40DD-AFC4-6F175D3DCCD1}">
              <a14:hiddenFill xmlns:a14="http://schemas.microsoft.com/office/drawing/2010/main">
                <a:solidFill>
                  <a:srgbClr val="FFFFFF"/>
                </a:solidFill>
              </a14:hiddenFill>
            </a:ext>
          </a:extLst>
        </cdr:spPr>
        <cdr:txBody>
          <a:bodyPr xmlns:a="http://schemas.openxmlformats.org/drawingml/2006/main" wrap="square" anchor="ctr">
            <a:noAutofit/>
          </a:bodyPr>
          <a:lstStyle xmlns:a="http://schemas.openxmlformats.org/drawingml/2006/main">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xmlns:a="http://schemas.openxmlformats.org/drawingml/2006/main">
            <a:pPr algn="r" eaLnBrk="1" hangingPunct="1">
              <a:lnSpc>
                <a:spcPct val="90000"/>
              </a:lnSpc>
            </a:pPr>
            <a:r>
              <a:rPr lang="en-GB" sz="1000" b="1" dirty="0">
                <a:solidFill>
                  <a:srgbClr val="002060"/>
                </a:solidFill>
                <a:latin typeface="Arial" charset="0"/>
              </a:rPr>
              <a:t>9/11 terrorist attack</a:t>
            </a:r>
          </a:p>
        </cdr:txBody>
      </cdr:sp>
      <cdr:cxnSp macro="">
        <cdr:nvCxnSpPr>
          <cdr:cNvPr id="13" name="Straight Arrow Connector 12"/>
          <cdr:cNvCxnSpPr/>
        </cdr:nvCxnSpPr>
        <cdr:spPr>
          <a:xfrm xmlns:a="http://schemas.openxmlformats.org/drawingml/2006/main" flipH="1">
            <a:off x="-606891" y="2478780"/>
            <a:ext cx="0" cy="1146338"/>
          </a:xfrm>
          <a:prstGeom xmlns:a="http://schemas.openxmlformats.org/drawingml/2006/main" prst="straightConnector1">
            <a:avLst/>
          </a:prstGeom>
          <a:ln xmlns:a="http://schemas.openxmlformats.org/drawingml/2006/main" w="1270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0.78057</cdr:x>
      <cdr:y>0.09175</cdr:y>
    </cdr:from>
    <cdr:to>
      <cdr:x>0.82404</cdr:x>
      <cdr:y>0.31502</cdr:y>
    </cdr:to>
    <cdr:grpSp>
      <cdr:nvGrpSpPr>
        <cdr:cNvPr id="9" name="Group 8"/>
        <cdr:cNvGrpSpPr>
          <a:grpSpLocks xmlns:a="http://schemas.openxmlformats.org/drawingml/2006/main"/>
        </cdr:cNvGrpSpPr>
      </cdr:nvGrpSpPr>
      <cdr:grpSpPr bwMode="auto">
        <a:xfrm xmlns:a="http://schemas.openxmlformats.org/drawingml/2006/main">
          <a:off x="6449912" y="391516"/>
          <a:ext cx="359196" cy="952737"/>
          <a:chOff x="-1873936" y="2542047"/>
          <a:chExt cx="399465" cy="991782"/>
        </a:xfrm>
      </cdr:grpSpPr>
      <cdr:sp macro="" textlink="">
        <cdr:nvSpPr>
          <cdr:cNvPr id="10" name="Text Box 11"/>
          <cdr:cNvSpPr txBox="1">
            <a:spLocks xmlns:a="http://schemas.openxmlformats.org/drawingml/2006/main" noChangeArrowheads="1"/>
          </cdr:cNvSpPr>
        </cdr:nvSpPr>
        <cdr:spPr bwMode="auto">
          <a:xfrm xmlns:a="http://schemas.openxmlformats.org/drawingml/2006/main" rot="16200000">
            <a:off x="-2153485" y="2821596"/>
            <a:ext cx="958564" cy="399465"/>
          </a:xfrm>
          <a:prstGeom xmlns:a="http://schemas.openxmlformats.org/drawingml/2006/main" prst="rect">
            <a:avLst/>
          </a:prstGeom>
          <a:noFill xmlns:a="http://schemas.openxmlformats.org/drawingml/2006/main"/>
          <a:ln xmlns:a="http://schemas.openxmlformats.org/drawingml/2006/main" w="12700">
            <a:noFill/>
            <a:miter lim="800000"/>
            <a:headEnd/>
            <a:tailEnd/>
          </a:ln>
          <a:extLst xmlns:a="http://schemas.openxmlformats.org/drawingml/2006/main">
            <a:ext uri="{909E8E84-426E-40DD-AFC4-6F175D3DCCD1}">
              <a14:hiddenFill xmlns:a14="http://schemas.microsoft.com/office/drawing/2010/main">
                <a:solidFill>
                  <a:srgbClr val="FFFFFF"/>
                </a:solidFill>
              </a14:hiddenFill>
            </a:ext>
          </a:extLst>
        </cdr:spPr>
        <cdr:txBody>
          <a:bodyPr xmlns:a="http://schemas.openxmlformats.org/drawingml/2006/main" wrap="square" anchor="ctr">
            <a:spAutoFit/>
          </a:bodyPr>
          <a:lstStyle xmlns:a="http://schemas.openxmlformats.org/drawingml/2006/main">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xmlns:a="http://schemas.openxmlformats.org/drawingml/2006/main">
            <a:pPr algn="r" eaLnBrk="1" hangingPunct="1">
              <a:lnSpc>
                <a:spcPct val="90000"/>
              </a:lnSpc>
            </a:pPr>
            <a:r>
              <a:rPr lang="en-GB" sz="1000" b="1" dirty="0">
                <a:solidFill>
                  <a:srgbClr val="002060"/>
                </a:solidFill>
                <a:latin typeface="Arial" charset="0"/>
              </a:rPr>
              <a:t>World recession</a:t>
            </a:r>
          </a:p>
        </cdr:txBody>
      </cdr:sp>
      <cdr:cxnSp macro="">
        <cdr:nvCxnSpPr>
          <cdr:cNvPr id="11" name="Straight Arrow Connector 10"/>
          <cdr:cNvCxnSpPr/>
        </cdr:nvCxnSpPr>
        <cdr:spPr>
          <a:xfrm xmlns:a="http://schemas.openxmlformats.org/drawingml/2006/main" flipH="1">
            <a:off x="-1657030" y="2600971"/>
            <a:ext cx="0" cy="932858"/>
          </a:xfrm>
          <a:prstGeom xmlns:a="http://schemas.openxmlformats.org/drawingml/2006/main" prst="straightConnector1">
            <a:avLst/>
          </a:prstGeom>
          <a:ln xmlns:a="http://schemas.openxmlformats.org/drawingml/2006/main" w="1270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0.94881</cdr:x>
      <cdr:y>0.06244</cdr:y>
    </cdr:from>
    <cdr:to>
      <cdr:x>0.99552</cdr:x>
      <cdr:y>0.89908</cdr:y>
    </cdr:to>
    <cdr:sp macro="" textlink="">
      <cdr:nvSpPr>
        <cdr:cNvPr id="34" name="Rectangle 33"/>
        <cdr:cNvSpPr/>
      </cdr:nvSpPr>
      <cdr:spPr>
        <a:xfrm xmlns:a="http://schemas.openxmlformats.org/drawingml/2006/main" rot="5400000">
          <a:off x="7099412" y="1832476"/>
          <a:ext cx="3560174" cy="426625"/>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fr-FR" sz="1600" b="1" i="0" baseline="0" dirty="0">
              <a:solidFill>
                <a:srgbClr val="00B0F0"/>
              </a:solidFill>
            </a:rPr>
            <a:t>Freight Tonne-Kilometres</a:t>
          </a:r>
          <a:br>
            <a:rPr lang="fr-FR" sz="1600" b="1" i="0" baseline="0" dirty="0">
              <a:solidFill>
                <a:srgbClr val="00B0F0"/>
              </a:solidFill>
            </a:rPr>
          </a:br>
          <a:r>
            <a:rPr lang="fr-FR" sz="1200" b="0" i="0" baseline="0" dirty="0">
              <a:solidFill>
                <a:srgbClr val="00B0F0"/>
              </a:solidFill>
            </a:rPr>
            <a:t>(billion)</a:t>
          </a:r>
          <a:endParaRPr lang="fr-FR" sz="1600" b="0" i="0" dirty="0">
            <a:solidFill>
              <a:srgbClr val="00B0F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275594-78FA-4DB9-B6E9-4436AB0EEC61}" type="datetimeFigureOut">
              <a:rPr lang="en-GB" smtClean="0"/>
              <a:t>04/04/2018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5A15C1-472C-4C07-8335-8E12178B81A5}" type="slidenum">
              <a:rPr lang="en-GB" smtClean="0"/>
              <a:t>‹#›</a:t>
            </a:fld>
            <a:endParaRPr lang="en-GB"/>
          </a:p>
        </p:txBody>
      </p:sp>
    </p:spTree>
    <p:extLst>
      <p:ext uri="{BB962C8B-B14F-4D97-AF65-F5344CB8AC3E}">
        <p14:creationId xmlns:p14="http://schemas.microsoft.com/office/powerpoint/2010/main" val="597993179"/>
      </p:ext>
    </p:extLst>
  </p:cSld>
  <p:clrMap bg1="lt1" tx1="dk1" bg2="lt2" tx2="dk2" accent1="accent1" accent2="accent2" accent3="accent3" accent4="accent4" accent5="accent5" accent6="accent6" hlink="hlink" folHlink="folHlink"/>
  <p:notesStyle>
    <a:lvl1pPr marL="0" algn="l" defTabSz="914198" rtl="0" eaLnBrk="1" latinLnBrk="0" hangingPunct="1">
      <a:defRPr sz="1200" kern="1200">
        <a:solidFill>
          <a:schemeClr val="tx1"/>
        </a:solidFill>
        <a:latin typeface="+mn-lt"/>
        <a:ea typeface="+mn-ea"/>
        <a:cs typeface="+mn-cs"/>
      </a:defRPr>
    </a:lvl1pPr>
    <a:lvl2pPr marL="457094" algn="l" defTabSz="914198" rtl="0" eaLnBrk="1" latinLnBrk="0" hangingPunct="1">
      <a:defRPr sz="1200" kern="1200">
        <a:solidFill>
          <a:schemeClr val="tx1"/>
        </a:solidFill>
        <a:latin typeface="+mn-lt"/>
        <a:ea typeface="+mn-ea"/>
        <a:cs typeface="+mn-cs"/>
      </a:defRPr>
    </a:lvl2pPr>
    <a:lvl3pPr marL="914198" algn="l" defTabSz="914198" rtl="0" eaLnBrk="1" latinLnBrk="0" hangingPunct="1">
      <a:defRPr sz="1200" kern="1200">
        <a:solidFill>
          <a:schemeClr val="tx1"/>
        </a:solidFill>
        <a:latin typeface="+mn-lt"/>
        <a:ea typeface="+mn-ea"/>
        <a:cs typeface="+mn-cs"/>
      </a:defRPr>
    </a:lvl3pPr>
    <a:lvl4pPr marL="1371294" algn="l" defTabSz="914198" rtl="0" eaLnBrk="1" latinLnBrk="0" hangingPunct="1">
      <a:defRPr sz="1200" kern="1200">
        <a:solidFill>
          <a:schemeClr val="tx1"/>
        </a:solidFill>
        <a:latin typeface="+mn-lt"/>
        <a:ea typeface="+mn-ea"/>
        <a:cs typeface="+mn-cs"/>
      </a:defRPr>
    </a:lvl4pPr>
    <a:lvl5pPr marL="1828394" algn="l" defTabSz="914198" rtl="0" eaLnBrk="1" latinLnBrk="0" hangingPunct="1">
      <a:defRPr sz="1200" kern="1200">
        <a:solidFill>
          <a:schemeClr val="tx1"/>
        </a:solidFill>
        <a:latin typeface="+mn-lt"/>
        <a:ea typeface="+mn-ea"/>
        <a:cs typeface="+mn-cs"/>
      </a:defRPr>
    </a:lvl5pPr>
    <a:lvl6pPr marL="2285487" algn="l" defTabSz="914198" rtl="0" eaLnBrk="1" latinLnBrk="0" hangingPunct="1">
      <a:defRPr sz="1200" kern="1200">
        <a:solidFill>
          <a:schemeClr val="tx1"/>
        </a:solidFill>
        <a:latin typeface="+mn-lt"/>
        <a:ea typeface="+mn-ea"/>
        <a:cs typeface="+mn-cs"/>
      </a:defRPr>
    </a:lvl6pPr>
    <a:lvl7pPr marL="2742581" algn="l" defTabSz="914198" rtl="0" eaLnBrk="1" latinLnBrk="0" hangingPunct="1">
      <a:defRPr sz="1200" kern="1200">
        <a:solidFill>
          <a:schemeClr val="tx1"/>
        </a:solidFill>
        <a:latin typeface="+mn-lt"/>
        <a:ea typeface="+mn-ea"/>
        <a:cs typeface="+mn-cs"/>
      </a:defRPr>
    </a:lvl7pPr>
    <a:lvl8pPr marL="3199680" algn="l" defTabSz="914198" rtl="0" eaLnBrk="1" latinLnBrk="0" hangingPunct="1">
      <a:defRPr sz="1200" kern="1200">
        <a:solidFill>
          <a:schemeClr val="tx1"/>
        </a:solidFill>
        <a:latin typeface="+mn-lt"/>
        <a:ea typeface="+mn-ea"/>
        <a:cs typeface="+mn-cs"/>
      </a:defRPr>
    </a:lvl8pPr>
    <a:lvl9pPr marL="3656777" algn="l" defTabSz="91419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C5A15C1-472C-4C07-8335-8E12178B81A5}" type="slidenum">
              <a:rPr lang="en-GB" smtClean="0"/>
              <a:t>1</a:t>
            </a:fld>
            <a:endParaRPr lang="en-GB"/>
          </a:p>
        </p:txBody>
      </p:sp>
    </p:spTree>
    <p:extLst>
      <p:ext uri="{BB962C8B-B14F-4D97-AF65-F5344CB8AC3E}">
        <p14:creationId xmlns:p14="http://schemas.microsoft.com/office/powerpoint/2010/main" val="250950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03">
              <a:defRPr/>
            </a:pPr>
            <a:r>
              <a:rPr lang="en-US" b="0" dirty="0" smtClean="0"/>
              <a:t>The fifth edition of the Global Air Navigation Plan</a:t>
            </a:r>
            <a:r>
              <a:rPr lang="en-US" b="0" baseline="0" dirty="0" smtClean="0"/>
              <a:t> includes </a:t>
            </a:r>
            <a:r>
              <a:rPr lang="en-US" b="0" dirty="0" smtClean="0"/>
              <a:t>the 2016 edition of the Aviation System Block Upgrades document. </a:t>
            </a:r>
          </a:p>
          <a:p>
            <a:pPr defTabSz="897203">
              <a:defRPr/>
            </a:pPr>
            <a:endParaRPr lang="en-US" b="0" dirty="0" smtClean="0"/>
          </a:p>
          <a:p>
            <a:pPr defTabSz="897203">
              <a:defRPr/>
            </a:pPr>
            <a:r>
              <a:rPr lang="en-US" b="0" dirty="0" smtClean="0"/>
              <a:t>Although stability was the main requisite for updating this edition of the GANP, some improvements were included in it, such as:</a:t>
            </a:r>
          </a:p>
          <a:p>
            <a:pPr defTabSz="897203">
              <a:defRPr/>
            </a:pPr>
            <a:endParaRPr lang="en-US" b="0" dirty="0" smtClean="0"/>
          </a:p>
          <a:p>
            <a:pPr marL="168235" indent="-168235" defTabSz="897203">
              <a:buFontTx/>
              <a:buChar char="-"/>
              <a:defRPr/>
            </a:pPr>
            <a:r>
              <a:rPr lang="en-US" b="0" dirty="0" smtClean="0"/>
              <a:t>a six-year instead of five-year cycle for the Blocks to </a:t>
            </a:r>
            <a:r>
              <a:rPr lang="en-US" b="0" baseline="0" dirty="0" smtClean="0"/>
              <a:t>adjust to Assembly </a:t>
            </a:r>
          </a:p>
          <a:p>
            <a:pPr marL="168235" indent="-168235" defTabSz="897203">
              <a:buFontTx/>
              <a:buChar char="-"/>
              <a:defRPr/>
            </a:pPr>
            <a:r>
              <a:rPr lang="en-US" b="0" dirty="0" smtClean="0"/>
              <a:t>an update of the Aviation System Block Upgrade framework and all technical roadmaps</a:t>
            </a:r>
          </a:p>
          <a:p>
            <a:pPr marL="168235" indent="-168235" defTabSz="897203">
              <a:buFontTx/>
              <a:buChar char="-"/>
              <a:defRPr/>
            </a:pPr>
            <a:r>
              <a:rPr lang="en-US" b="0" dirty="0" smtClean="0"/>
              <a:t>the performance-based approach concept as foundation for implementation strategies. </a:t>
            </a:r>
          </a:p>
          <a:p>
            <a:pPr marL="168235" indent="-168235" defTabSz="897203">
              <a:buFontTx/>
              <a:buChar char="-"/>
              <a:defRPr/>
            </a:pPr>
            <a:r>
              <a:rPr lang="en-US" b="0" dirty="0" smtClean="0"/>
              <a:t>The notion of a minimum path</a:t>
            </a:r>
          </a:p>
          <a:p>
            <a:pPr marL="168235" indent="-168235" defTabSz="897203">
              <a:buFontTx/>
              <a:buChar char="-"/>
              <a:defRPr/>
            </a:pPr>
            <a:r>
              <a:rPr lang="en-US" b="0" dirty="0" smtClean="0"/>
              <a:t>An ATM logical architecture</a:t>
            </a:r>
          </a:p>
          <a:p>
            <a:pPr marL="168235" indent="-168235" defTabSz="897203">
              <a:buFontTx/>
              <a:buChar char="-"/>
              <a:defRPr/>
            </a:pPr>
            <a:r>
              <a:rPr lang="en-US" b="0" dirty="0" smtClean="0"/>
              <a:t>And the creation of a dedicated GANP resources</a:t>
            </a:r>
            <a:r>
              <a:rPr lang="en-US" b="0" baseline="0" dirty="0" smtClean="0"/>
              <a:t> </a:t>
            </a:r>
            <a:r>
              <a:rPr lang="en-US" b="0" dirty="0" smtClean="0"/>
              <a:t>page</a:t>
            </a:r>
          </a:p>
          <a:p>
            <a:pPr defTabSz="897203">
              <a:defRPr/>
            </a:pPr>
            <a:endParaRPr lang="en-US" b="0" dirty="0" smtClean="0"/>
          </a:p>
          <a:p>
            <a:pPr defTabSz="897203">
              <a:defRPr/>
            </a:pPr>
            <a:r>
              <a:rPr lang="en-US" b="0" dirty="0" smtClean="0"/>
              <a:t>These improvements to the fifth edition are the starting point to continue making of the GANP</a:t>
            </a:r>
            <a:r>
              <a:rPr lang="en-US" b="0" baseline="0" dirty="0" smtClean="0"/>
              <a:t> a more serviceable planning tool for all stakeholders. </a:t>
            </a:r>
            <a:endParaRPr lang="en-US" b="0" dirty="0" smtClean="0"/>
          </a:p>
          <a:p>
            <a:pPr defTabSz="897203">
              <a:defRPr/>
            </a:pPr>
            <a:endParaRPr lang="en-US" b="0" dirty="0" smtClean="0"/>
          </a:p>
          <a:p>
            <a:endParaRPr lang="en-US" baseline="0" dirty="0" smtClean="0"/>
          </a:p>
        </p:txBody>
      </p:sp>
      <p:sp>
        <p:nvSpPr>
          <p:cNvPr id="4" name="Slide Number Placeholder 3"/>
          <p:cNvSpPr>
            <a:spLocks noGrp="1"/>
          </p:cNvSpPr>
          <p:nvPr>
            <p:ph type="sldNum" sz="quarter" idx="10"/>
          </p:nvPr>
        </p:nvSpPr>
        <p:spPr/>
        <p:txBody>
          <a:bodyPr/>
          <a:lstStyle/>
          <a:p>
            <a:fld id="{56583448-1E2C-49F7-A4E8-E6F047806256}" type="slidenum">
              <a:rPr lang="en-GB" smtClean="0"/>
              <a:t>15</a:t>
            </a:fld>
            <a:endParaRPr lang="en-GB" dirty="0"/>
          </a:p>
        </p:txBody>
      </p:sp>
    </p:spTree>
    <p:extLst>
      <p:ext uri="{BB962C8B-B14F-4D97-AF65-F5344CB8AC3E}">
        <p14:creationId xmlns:p14="http://schemas.microsoft.com/office/powerpoint/2010/main" val="321684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At ICAO, we continue</a:t>
            </a:r>
            <a:r>
              <a:rPr lang="en-US" b="0" baseline="0" dirty="0" smtClean="0"/>
              <a:t> to find new ways to evolve our approach in order to improve implementation, as well as become more efficient/effective.</a:t>
            </a:r>
            <a:endParaRPr lang="en-GB" b="0" dirty="0"/>
          </a:p>
        </p:txBody>
      </p:sp>
      <p:sp>
        <p:nvSpPr>
          <p:cNvPr id="4" name="Slide Number Placeholder 3"/>
          <p:cNvSpPr>
            <a:spLocks noGrp="1"/>
          </p:cNvSpPr>
          <p:nvPr>
            <p:ph type="sldNum" sz="quarter" idx="10"/>
          </p:nvPr>
        </p:nvSpPr>
        <p:spPr/>
        <p:txBody>
          <a:bodyPr/>
          <a:lstStyle/>
          <a:p>
            <a:fld id="{56583448-1E2C-49F7-A4E8-E6F047806256}" type="slidenum">
              <a:rPr lang="en-GB" smtClean="0"/>
              <a:t>17</a:t>
            </a:fld>
            <a:endParaRPr lang="en-GB" dirty="0"/>
          </a:p>
        </p:txBody>
      </p:sp>
    </p:spTree>
    <p:extLst>
      <p:ext uri="{BB962C8B-B14F-4D97-AF65-F5344CB8AC3E}">
        <p14:creationId xmlns:p14="http://schemas.microsoft.com/office/powerpoint/2010/main" val="244244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terms of Standardization, our evolving approach is to ensure that all stakeholders of the aviation community are able to critical provide feedback into the Global plans.</a:t>
            </a:r>
          </a:p>
          <a:p>
            <a:endParaRPr lang="en-US" baseline="0" dirty="0" smtClean="0"/>
          </a:p>
          <a:p>
            <a:r>
              <a:rPr lang="en-US" baseline="0" dirty="0" smtClean="0"/>
              <a:t>There is a wealth of i</a:t>
            </a:r>
            <a:r>
              <a:rPr lang="en-US" dirty="0" smtClean="0"/>
              <a:t>deas </a:t>
            </a:r>
            <a:r>
              <a:rPr lang="en-US" dirty="0"/>
              <a:t>for </a:t>
            </a:r>
            <a:r>
              <a:rPr lang="en-US" dirty="0" smtClean="0"/>
              <a:t>improvement in each of our stakeholder’s environments. Users </a:t>
            </a:r>
            <a:r>
              <a:rPr lang="en-US" dirty="0"/>
              <a:t>in the </a:t>
            </a:r>
            <a:r>
              <a:rPr lang="en-US" dirty="0" smtClean="0"/>
              <a:t>field </a:t>
            </a:r>
            <a:r>
              <a:rPr lang="en-US" dirty="0"/>
              <a:t>are </a:t>
            </a:r>
            <a:r>
              <a:rPr lang="en-US" dirty="0" smtClean="0"/>
              <a:t>the ones to see </a:t>
            </a:r>
            <a:r>
              <a:rPr lang="en-US" dirty="0"/>
              <a:t>the problems with existing tools and </a:t>
            </a:r>
            <a:r>
              <a:rPr lang="en-US" dirty="0" smtClean="0"/>
              <a:t>procedures</a:t>
            </a:r>
            <a:r>
              <a:rPr lang="en-US" baseline="0" dirty="0" smtClean="0"/>
              <a:t>, and also capable of providing practical and real-world solutions.</a:t>
            </a:r>
          </a:p>
        </p:txBody>
      </p:sp>
      <p:sp>
        <p:nvSpPr>
          <p:cNvPr id="4" name="Slide Number Placeholder 3"/>
          <p:cNvSpPr>
            <a:spLocks noGrp="1"/>
          </p:cNvSpPr>
          <p:nvPr>
            <p:ph type="sldNum" sz="quarter" idx="10"/>
          </p:nvPr>
        </p:nvSpPr>
        <p:spPr/>
        <p:txBody>
          <a:bodyPr/>
          <a:lstStyle/>
          <a:p>
            <a:fld id="{56583448-1E2C-49F7-A4E8-E6F047806256}" type="slidenum">
              <a:rPr lang="en-GB" smtClean="0"/>
              <a:t>18</a:t>
            </a:fld>
            <a:endParaRPr lang="en-GB" dirty="0"/>
          </a:p>
        </p:txBody>
      </p:sp>
    </p:spTree>
    <p:extLst>
      <p:ext uri="{BB962C8B-B14F-4D97-AF65-F5344CB8AC3E}">
        <p14:creationId xmlns:p14="http://schemas.microsoft.com/office/powerpoint/2010/main" val="6328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As I</a:t>
            </a:r>
            <a:r>
              <a:rPr lang="en-US" baseline="0" dirty="0" smtClean="0"/>
              <a:t> previously mentioned, </a:t>
            </a:r>
            <a:r>
              <a:rPr lang="en-US" dirty="0" smtClean="0"/>
              <a:t>I think most of the innovations can be found locally in the various environments, or in one of the regional groupings of stakeholders. So, we’d like to foster a design philosophy that encourages change advocates to start there, following a collaborative model. </a:t>
            </a:r>
          </a:p>
          <a:p>
            <a:pPr defTabSz="914350">
              <a:defRPr/>
            </a:pPr>
            <a:endParaRPr lang="en-US" dirty="0" smtClean="0"/>
          </a:p>
          <a:p>
            <a:pPr marL="0" marR="0" indent="0" algn="l" defTabSz="914350" rtl="0" eaLnBrk="1" fontAlgn="auto" latinLnBrk="0" hangingPunct="1">
              <a:lnSpc>
                <a:spcPct val="100000"/>
              </a:lnSpc>
              <a:spcBef>
                <a:spcPts val="0"/>
              </a:spcBef>
              <a:spcAft>
                <a:spcPts val="0"/>
              </a:spcAft>
              <a:buClrTx/>
              <a:buSzTx/>
              <a:buFontTx/>
              <a:buNone/>
              <a:tabLst/>
              <a:defRPr/>
            </a:pPr>
            <a:r>
              <a:rPr lang="en-US" baseline="0" dirty="0" smtClean="0"/>
              <a:t>We are also looking at candidates for a Proof-of-concept, which will help assess future methodologies and process. </a:t>
            </a:r>
            <a:endParaRPr lang="en-US" i="1" baseline="0" dirty="0" smtClean="0"/>
          </a:p>
        </p:txBody>
      </p:sp>
      <p:sp>
        <p:nvSpPr>
          <p:cNvPr id="4" name="Slide Number Placeholder 3"/>
          <p:cNvSpPr>
            <a:spLocks noGrp="1"/>
          </p:cNvSpPr>
          <p:nvPr>
            <p:ph type="sldNum" sz="quarter" idx="10"/>
          </p:nvPr>
        </p:nvSpPr>
        <p:spPr/>
        <p:txBody>
          <a:bodyPr/>
          <a:lstStyle/>
          <a:p>
            <a:fld id="{56583448-1E2C-49F7-A4E8-E6F047806256}" type="slidenum">
              <a:rPr lang="en-GB" smtClean="0"/>
              <a:t>19</a:t>
            </a:fld>
            <a:endParaRPr lang="en-GB" dirty="0"/>
          </a:p>
        </p:txBody>
      </p:sp>
    </p:spTree>
    <p:extLst>
      <p:ext uri="{BB962C8B-B14F-4D97-AF65-F5344CB8AC3E}">
        <p14:creationId xmlns:p14="http://schemas.microsoft.com/office/powerpoint/2010/main" val="785336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smtClean="0"/>
              <a:t>As a first step and example for our evolving standardization methodology is the Standards Roundtable, which offers Standards-making organizations and ICAO with a venue to strengthen their ties, ensure communication flows and deal with common issues.</a:t>
            </a:r>
          </a:p>
          <a:p>
            <a:endParaRPr lang="en-US" baseline="0" dirty="0" smtClean="0"/>
          </a:p>
          <a:p>
            <a:r>
              <a:rPr lang="en-US" baseline="0" dirty="0" smtClean="0"/>
              <a:t>This venue allows for the continued development of the Standardization roadmap, which will help ensure that work programmes at ICAO and other standards-making organizations are aligned and ready according to the GANP and the ASBU elements.</a:t>
            </a:r>
          </a:p>
          <a:p>
            <a:endParaRPr lang="en-US" baseline="0" dirty="0" smtClean="0"/>
          </a:p>
          <a:p>
            <a:r>
              <a:rPr lang="en-US" baseline="0" dirty="0" smtClean="0"/>
              <a:t>This initiative also enables the referencing of industry standards in ICAO documentation, and ultimately support the creation of performance-based standards</a:t>
            </a:r>
            <a:endParaRPr lang="en-GB" dirty="0"/>
          </a:p>
        </p:txBody>
      </p:sp>
      <p:sp>
        <p:nvSpPr>
          <p:cNvPr id="4" name="Slide Number Placeholder 3"/>
          <p:cNvSpPr>
            <a:spLocks noGrp="1"/>
          </p:cNvSpPr>
          <p:nvPr>
            <p:ph type="sldNum" sz="quarter" idx="10"/>
          </p:nvPr>
        </p:nvSpPr>
        <p:spPr/>
        <p:txBody>
          <a:bodyPr/>
          <a:lstStyle/>
          <a:p>
            <a:fld id="{D86CB25D-C394-4E29-A7A4-F58CD500C0A2}" type="slidenum">
              <a:rPr lang="en-US" smtClean="0"/>
              <a:t>20</a:t>
            </a:fld>
            <a:endParaRPr lang="en-US"/>
          </a:p>
        </p:txBody>
      </p:sp>
    </p:spTree>
    <p:extLst>
      <p:ext uri="{BB962C8B-B14F-4D97-AF65-F5344CB8AC3E}">
        <p14:creationId xmlns:p14="http://schemas.microsoft.com/office/powerpoint/2010/main" val="1592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the safety</a:t>
            </a:r>
            <a:r>
              <a:rPr lang="en-US" baseline="0" dirty="0" smtClean="0"/>
              <a:t> analysis and tools we have represent how we try to evolve safety performance. These are driven by our ‘No Country Left Behind’ initiative.</a:t>
            </a:r>
            <a:r>
              <a:rPr lang="en-GB" baseline="0" dirty="0" smtClean="0"/>
              <a:t> Specifically, we have iMPLEMENT, which is a data-driven decision making process that:</a:t>
            </a:r>
            <a:r>
              <a:rPr lang="en-US" baseline="0" dirty="0" err="1" smtClean="0"/>
              <a:t>iMPLEMENT</a:t>
            </a:r>
            <a:r>
              <a:rPr lang="en-US" baseline="0" dirty="0" smtClean="0"/>
              <a:t> is an ICAO product designed to help the Directors General of Civil Aviation </a:t>
            </a:r>
          </a:p>
          <a:p>
            <a:r>
              <a:rPr lang="en-US" baseline="0" dirty="0" smtClean="0"/>
              <a:t>and the Transport Ministers:</a:t>
            </a:r>
            <a:endParaRPr lang="en-GB" baseline="0" dirty="0" smtClean="0"/>
          </a:p>
          <a:p>
            <a:endParaRPr lang="en-GB" baseline="0" dirty="0" smtClean="0"/>
          </a:p>
          <a:p>
            <a:pPr marL="171450" indent="-171450">
              <a:buFont typeface="Arial" panose="020B0604020202020204" pitchFamily="34" charset="0"/>
              <a:buChar char="•"/>
            </a:pPr>
            <a:r>
              <a:rPr lang="en-US" baseline="0" dirty="0" smtClean="0"/>
              <a:t>Assesses the current status of aviation (Safety Briefings)</a:t>
            </a:r>
          </a:p>
          <a:p>
            <a:pPr marL="171450" indent="-171450">
              <a:buFont typeface="Arial" panose="020B0604020202020204" pitchFamily="34" charset="0"/>
              <a:buChar char="•"/>
            </a:pPr>
            <a:r>
              <a:rPr lang="en-US" baseline="0" dirty="0" smtClean="0"/>
              <a:t>Identifies the best solutions in order to maintain or improve the aviation capability of the State (Solution Center)</a:t>
            </a:r>
          </a:p>
          <a:p>
            <a:pPr marL="171450" indent="-171450">
              <a:buFont typeface="Arial" panose="020B0604020202020204" pitchFamily="34" charset="0"/>
              <a:buChar char="•"/>
            </a:pPr>
            <a:r>
              <a:rPr lang="en-US" baseline="0" dirty="0" smtClean="0"/>
              <a:t>Evaluates the needs of the aviation system </a:t>
            </a:r>
            <a:br>
              <a:rPr lang="en-US" baseline="0" dirty="0" smtClean="0"/>
            </a:br>
            <a:r>
              <a:rPr lang="en-US" baseline="0" dirty="0" smtClean="0"/>
              <a:t>(money, people, infrastructure) (CAA HR Tools, PAINT/</a:t>
            </a:r>
            <a:r>
              <a:rPr lang="en-US" baseline="0" dirty="0" err="1" smtClean="0"/>
              <a:t>iAID</a:t>
            </a:r>
            <a:r>
              <a:rPr lang="en-US" baseline="0" dirty="0" smtClean="0"/>
              <a:t>, etc.)</a:t>
            </a:r>
          </a:p>
          <a:p>
            <a:pPr marL="171450" indent="-171450">
              <a:buFont typeface="Arial" panose="020B0604020202020204" pitchFamily="34" charset="0"/>
              <a:buChar char="•"/>
            </a:pPr>
            <a:r>
              <a:rPr lang="en-US" baseline="0" dirty="0" smtClean="0"/>
              <a:t>Identifies resources through existing national, regional, or global mechanisms (ASIAP, SAFE Fund, etc.)</a:t>
            </a:r>
          </a:p>
          <a:p>
            <a:pPr marL="171450" indent="-171450">
              <a:buFont typeface="Arial" panose="020B0604020202020204" pitchFamily="34" charset="0"/>
              <a:buChar char="•"/>
            </a:pPr>
            <a:r>
              <a:rPr lang="en-US" baseline="0" dirty="0" smtClean="0"/>
              <a:t>Showcases the real added value of air transport and the socio-economic return on investment of aviation</a:t>
            </a:r>
          </a:p>
          <a:p>
            <a:endParaRPr lang="en-US"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1F31871-1998-487E-85D7-C1B553F9D9A6}" type="slidenum">
              <a:rPr lang="en-GB" smtClean="0"/>
              <a:t>21</a:t>
            </a:fld>
            <a:endParaRPr lang="en-GB"/>
          </a:p>
        </p:txBody>
      </p:sp>
    </p:spTree>
    <p:extLst>
      <p:ext uri="{BB962C8B-B14F-4D97-AF65-F5344CB8AC3E}">
        <p14:creationId xmlns:p14="http://schemas.microsoft.com/office/powerpoint/2010/main" val="3280637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the results of the Safety audits for ECAC, where the regional average is 78%. </a:t>
            </a:r>
          </a:p>
          <a:p>
            <a:endParaRPr lang="en-US" baseline="0" dirty="0" smtClean="0"/>
          </a:p>
          <a:p>
            <a:r>
              <a:rPr lang="en-US" baseline="0" dirty="0" smtClean="0"/>
              <a:t>93% of the States in the region (41 of 44 Audited States) have achieved the GASP target of 60% EI. </a:t>
            </a:r>
          </a:p>
          <a:p>
            <a:endParaRPr lang="en-US" baseline="0" dirty="0" smtClean="0"/>
          </a:p>
          <a:p>
            <a:pPr defTabSz="897301">
              <a:defRPr/>
            </a:pPr>
            <a:r>
              <a:rPr lang="en-US" b="1" baseline="0" dirty="0" smtClean="0"/>
              <a:t>[Click 1] </a:t>
            </a:r>
            <a:r>
              <a:rPr lang="en-US" baseline="0" dirty="0" smtClean="0"/>
              <a:t>In terms of SSCs, there are none identified within the region. However, in line with ‘No Country Left Behind’, we need to remain vigilant in order to help the remaining States achieve the GASP EI target (60% EI).</a:t>
            </a:r>
          </a:p>
          <a:p>
            <a:pPr defTabSz="897301">
              <a:defRPr/>
            </a:pPr>
            <a:endParaRPr lang="en-US" baseline="0" dirty="0" smtClean="0"/>
          </a:p>
          <a:p>
            <a:pPr defTabSz="897301">
              <a:defRPr/>
            </a:pPr>
            <a:r>
              <a:rPr lang="en-US" baseline="0" dirty="0" smtClean="0"/>
              <a:t>And then for those States who have already achieved this, we would encourage to work towards SSP implementation.</a:t>
            </a:r>
            <a:endParaRPr lang="en-GB" dirty="0" smtClean="0"/>
          </a:p>
          <a:p>
            <a:endParaRPr lang="en-GB"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C5A15C1-472C-4C07-8335-8E12178B81A5}" type="slidenum">
              <a:rPr lang="en-GB" smtClean="0"/>
              <a:t>22</a:t>
            </a:fld>
            <a:endParaRPr lang="en-GB"/>
          </a:p>
        </p:txBody>
      </p:sp>
    </p:spTree>
    <p:extLst>
      <p:ext uri="{BB962C8B-B14F-4D97-AF65-F5344CB8AC3E}">
        <p14:creationId xmlns:p14="http://schemas.microsoft.com/office/powerpoint/2010/main" val="1985781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indicator that we have used recently to help identify regional priorities is</a:t>
            </a:r>
            <a:r>
              <a:rPr lang="en-US" baseline="0" dirty="0" smtClean="0"/>
              <a:t> the Safety margin concept.</a:t>
            </a:r>
          </a:p>
          <a:p>
            <a:endParaRPr lang="en-US" baseline="0" dirty="0" smtClean="0"/>
          </a:p>
          <a:p>
            <a:r>
              <a:rPr lang="en-US" baseline="0" dirty="0" smtClean="0"/>
              <a:t>Through this concept, States are prioritized according to the level of EI, as well as the related technical activity at risk such as operations, air navigation, and support functions</a:t>
            </a:r>
          </a:p>
          <a:p>
            <a:endParaRPr lang="en-US" baseline="0" dirty="0" smtClean="0"/>
          </a:p>
          <a:p>
            <a:r>
              <a:rPr lang="en-US" baseline="0" dirty="0" smtClean="0"/>
              <a:t>Each State’s profile is then benchmarked against all other ICAO member States, with a priority order provided to the least performing areas in ascending order.</a:t>
            </a:r>
          </a:p>
          <a:p>
            <a:endParaRPr lang="en-US" baseline="0" dirty="0" smtClean="0"/>
          </a:p>
          <a:p>
            <a:r>
              <a:rPr lang="en-US" baseline="0" dirty="0" smtClean="0"/>
              <a:t>What you see here on the bottom right are the priority order for your region, grouped by technical activity.</a:t>
            </a:r>
            <a:endParaRPr lang="en-GB" dirty="0"/>
          </a:p>
        </p:txBody>
      </p:sp>
      <p:sp>
        <p:nvSpPr>
          <p:cNvPr id="4" name="Slide Number Placeholder 3"/>
          <p:cNvSpPr>
            <a:spLocks noGrp="1"/>
          </p:cNvSpPr>
          <p:nvPr>
            <p:ph type="sldNum" sz="quarter" idx="10"/>
          </p:nvPr>
        </p:nvSpPr>
        <p:spPr/>
        <p:txBody>
          <a:bodyPr/>
          <a:lstStyle/>
          <a:p>
            <a:fld id="{EC5A15C1-472C-4C07-8335-8E12178B81A5}" type="slidenum">
              <a:rPr lang="en-GB" smtClean="0"/>
              <a:t>23</a:t>
            </a:fld>
            <a:endParaRPr lang="en-GB"/>
          </a:p>
        </p:txBody>
      </p:sp>
    </p:spTree>
    <p:extLst>
      <p:ext uri="{BB962C8B-B14F-4D97-AF65-F5344CB8AC3E}">
        <p14:creationId xmlns:p14="http://schemas.microsoft.com/office/powerpoint/2010/main" val="3329823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the USOAP CMA Programme, an electronic bulletin was just issued in June (EB</a:t>
            </a:r>
            <a:r>
              <a:rPr lang="en-US" baseline="0" dirty="0" smtClean="0"/>
              <a:t> 2017/35) which shows the latest activity plan for 2017 and 2018. </a:t>
            </a:r>
          </a:p>
          <a:p>
            <a:endParaRPr lang="en-US" baseline="0" dirty="0" smtClean="0"/>
          </a:p>
          <a:p>
            <a:r>
              <a:rPr lang="en-US" baseline="0" dirty="0" smtClean="0"/>
              <a:t>Here you will see the planned audits for 2017 and 2018</a:t>
            </a:r>
            <a:endParaRPr lang="en-GB" dirty="0"/>
          </a:p>
        </p:txBody>
      </p:sp>
      <p:sp>
        <p:nvSpPr>
          <p:cNvPr id="4" name="Slide Number Placeholder 3"/>
          <p:cNvSpPr>
            <a:spLocks noGrp="1"/>
          </p:cNvSpPr>
          <p:nvPr>
            <p:ph type="sldNum" sz="quarter" idx="10"/>
          </p:nvPr>
        </p:nvSpPr>
        <p:spPr/>
        <p:txBody>
          <a:bodyPr/>
          <a:lstStyle/>
          <a:p>
            <a:fld id="{EC5A15C1-472C-4C07-8335-8E12178B81A5}" type="slidenum">
              <a:rPr lang="en-GB" smtClean="0"/>
              <a:t>24</a:t>
            </a:fld>
            <a:endParaRPr lang="en-GB"/>
          </a:p>
        </p:txBody>
      </p:sp>
    </p:spTree>
    <p:extLst>
      <p:ext uri="{BB962C8B-B14F-4D97-AF65-F5344CB8AC3E}">
        <p14:creationId xmlns:p14="http://schemas.microsoft.com/office/powerpoint/2010/main" val="406858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here you will see the planned validation missions for 2017 and 2018</a:t>
            </a:r>
            <a:endParaRPr lang="en-GB" dirty="0" smtClean="0"/>
          </a:p>
          <a:p>
            <a:endParaRPr lang="en-GB" dirty="0"/>
          </a:p>
        </p:txBody>
      </p:sp>
      <p:sp>
        <p:nvSpPr>
          <p:cNvPr id="4" name="Slide Number Placeholder 3"/>
          <p:cNvSpPr>
            <a:spLocks noGrp="1"/>
          </p:cNvSpPr>
          <p:nvPr>
            <p:ph type="sldNum" sz="quarter" idx="10"/>
          </p:nvPr>
        </p:nvSpPr>
        <p:spPr/>
        <p:txBody>
          <a:bodyPr/>
          <a:lstStyle/>
          <a:p>
            <a:fld id="{EC5A15C1-472C-4C07-8335-8E12178B81A5}" type="slidenum">
              <a:rPr lang="en-GB" smtClean="0"/>
              <a:t>25</a:t>
            </a:fld>
            <a:endParaRPr lang="en-GB"/>
          </a:p>
        </p:txBody>
      </p:sp>
    </p:spTree>
    <p:extLst>
      <p:ext uri="{BB962C8B-B14F-4D97-AF65-F5344CB8AC3E}">
        <p14:creationId xmlns:p14="http://schemas.microsoft.com/office/powerpoint/2010/main" val="3732974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fld id="{56583448-1E2C-49F7-A4E8-E6F047806256}" type="slidenum">
              <a:rPr lang="en-GB" smtClean="0"/>
              <a:t>2</a:t>
            </a:fld>
            <a:endParaRPr lang="en-GB" dirty="0"/>
          </a:p>
        </p:txBody>
      </p:sp>
    </p:spTree>
    <p:extLst>
      <p:ext uri="{BB962C8B-B14F-4D97-AF65-F5344CB8AC3E}">
        <p14:creationId xmlns:p14="http://schemas.microsoft.com/office/powerpoint/2010/main" val="2442442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583448-1E2C-49F7-A4E8-E6F047806256}"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2442442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86CB25D-C394-4E29-A7A4-F58CD500C0A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124276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6CB25D-C394-4E29-A7A4-F58CD500C0A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400189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Here are a quick list of upcoming events</a:t>
            </a:r>
            <a:r>
              <a:rPr lang="en-US" b="0" baseline="0" dirty="0" smtClean="0"/>
              <a:t> for ICAO</a:t>
            </a:r>
            <a:endParaRPr lang="en-GB" b="0" dirty="0"/>
          </a:p>
        </p:txBody>
      </p:sp>
      <p:sp>
        <p:nvSpPr>
          <p:cNvPr id="4" name="Slide Number Placeholder 3"/>
          <p:cNvSpPr>
            <a:spLocks noGrp="1"/>
          </p:cNvSpPr>
          <p:nvPr>
            <p:ph type="sldNum" sz="quarter" idx="10"/>
          </p:nvPr>
        </p:nvSpPr>
        <p:spPr/>
        <p:txBody>
          <a:bodyPr/>
          <a:lstStyle/>
          <a:p>
            <a:fld id="{56583448-1E2C-49F7-A4E8-E6F047806256}" type="slidenum">
              <a:rPr lang="en-GB" smtClean="0"/>
              <a:t>31</a:t>
            </a:fld>
            <a:endParaRPr lang="en-GB" dirty="0"/>
          </a:p>
        </p:txBody>
      </p:sp>
    </p:spTree>
    <p:extLst>
      <p:ext uri="{BB962C8B-B14F-4D97-AF65-F5344CB8AC3E}">
        <p14:creationId xmlns:p14="http://schemas.microsoft.com/office/powerpoint/2010/main" val="2442442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 lvl="0"/>
            <a:r>
              <a:rPr lang="en-US" sz="1200" b="0" dirty="0" smtClean="0">
                <a:solidFill>
                  <a:schemeClr val="tx1"/>
                </a:solidFill>
              </a:rPr>
              <a:t>In</a:t>
            </a:r>
            <a:r>
              <a:rPr lang="en-US" sz="1200" b="0" baseline="0" dirty="0" smtClean="0">
                <a:solidFill>
                  <a:schemeClr val="tx1"/>
                </a:solidFill>
              </a:rPr>
              <a:t> support of Amendment 1 to Annex 19, we’re also rolling out a series of Safety Management Regional Symposia and workshops. </a:t>
            </a:r>
          </a:p>
          <a:p>
            <a:pPr marL="73" lvl="0"/>
            <a:endParaRPr lang="en-US" sz="1200" b="0" baseline="0" dirty="0" smtClean="0">
              <a:solidFill>
                <a:schemeClr val="tx1"/>
              </a:solidFill>
            </a:endParaRPr>
          </a:p>
          <a:p>
            <a:pPr marL="73" lvl="0"/>
            <a:r>
              <a:rPr lang="en-US" sz="1200" b="0" baseline="0" dirty="0" smtClean="0">
                <a:solidFill>
                  <a:schemeClr val="tx1"/>
                </a:solidFill>
              </a:rPr>
              <a:t>Here you will see the timeframes and the regions that are planned until 2018, but more are symposia are planned in the future. </a:t>
            </a:r>
            <a:endParaRPr lang="en-US" sz="1200" b="1" dirty="0" smtClean="0">
              <a:solidFill>
                <a:srgbClr val="000000"/>
              </a:solidFill>
            </a:endParaRPr>
          </a:p>
          <a:p>
            <a:pPr marL="73" lvl="0"/>
            <a:endParaRPr lang="en-US" sz="1200" dirty="0"/>
          </a:p>
        </p:txBody>
      </p:sp>
      <p:sp>
        <p:nvSpPr>
          <p:cNvPr id="4" name="Slide Number Placeholder 3"/>
          <p:cNvSpPr>
            <a:spLocks noGrp="1"/>
          </p:cNvSpPr>
          <p:nvPr>
            <p:ph type="sldNum" sz="quarter" idx="10"/>
          </p:nvPr>
        </p:nvSpPr>
        <p:spPr/>
        <p:txBody>
          <a:bodyPr/>
          <a:lstStyle/>
          <a:p>
            <a:fld id="{774AA022-3C17-4C1F-8E5C-0280A7E6C886}"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02792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6CB25D-C394-4E29-A7A4-F58CD500C0A2}" type="slidenum">
              <a:rPr lang="en-US" smtClean="0"/>
              <a:t>33</a:t>
            </a:fld>
            <a:endParaRPr lang="en-US"/>
          </a:p>
        </p:txBody>
      </p:sp>
    </p:spTree>
    <p:extLst>
      <p:ext uri="{BB962C8B-B14F-4D97-AF65-F5344CB8AC3E}">
        <p14:creationId xmlns:p14="http://schemas.microsoft.com/office/powerpoint/2010/main" val="2069128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3" lvl="0"/>
            <a:r>
              <a:rPr lang="en-US" sz="1200" b="0" dirty="0" smtClean="0">
                <a:solidFill>
                  <a:schemeClr val="tx1"/>
                </a:solidFill>
              </a:rPr>
              <a:t>In</a:t>
            </a:r>
            <a:r>
              <a:rPr lang="en-US" sz="1200" b="0" baseline="0" dirty="0" smtClean="0">
                <a:solidFill>
                  <a:schemeClr val="tx1"/>
                </a:solidFill>
              </a:rPr>
              <a:t> support of Amendment 1 to Annex 19, we’re also rolling out a series of Safety Management Regional Symposia and workshops. </a:t>
            </a:r>
          </a:p>
          <a:p>
            <a:pPr marL="73" lvl="0"/>
            <a:endParaRPr lang="en-US" sz="1200" b="0" baseline="0" dirty="0" smtClean="0">
              <a:solidFill>
                <a:schemeClr val="tx1"/>
              </a:solidFill>
            </a:endParaRPr>
          </a:p>
          <a:p>
            <a:pPr marL="73" lvl="0"/>
            <a:r>
              <a:rPr lang="en-US" sz="1200" b="0" baseline="0" dirty="0" smtClean="0">
                <a:solidFill>
                  <a:schemeClr val="tx1"/>
                </a:solidFill>
              </a:rPr>
              <a:t>Here you will see the timeframes and the regions that are planned until 2018, but more are symposia are planned in the future. </a:t>
            </a:r>
            <a:endParaRPr lang="en-US" sz="1200" b="1" dirty="0" smtClean="0">
              <a:solidFill>
                <a:srgbClr val="000000"/>
              </a:solidFill>
            </a:endParaRPr>
          </a:p>
          <a:p>
            <a:pPr marL="73" lvl="0"/>
            <a:endParaRPr lang="en-US" sz="1200" dirty="0"/>
          </a:p>
        </p:txBody>
      </p:sp>
      <p:sp>
        <p:nvSpPr>
          <p:cNvPr id="4" name="Slide Number Placeholder 3"/>
          <p:cNvSpPr>
            <a:spLocks noGrp="1"/>
          </p:cNvSpPr>
          <p:nvPr>
            <p:ph type="sldNum" sz="quarter" idx="10"/>
          </p:nvPr>
        </p:nvSpPr>
        <p:spPr/>
        <p:txBody>
          <a:bodyPr/>
          <a:lstStyle/>
          <a:p>
            <a:fld id="{774AA022-3C17-4C1F-8E5C-0280A7E6C886}"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02792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6CB25D-C394-4E29-A7A4-F58CD500C0A2}" type="slidenum">
              <a:rPr lang="en-US" smtClean="0"/>
              <a:t>35</a:t>
            </a:fld>
            <a:endParaRPr lang="en-US"/>
          </a:p>
        </p:txBody>
      </p:sp>
    </p:spTree>
    <p:extLst>
      <p:ext uri="{BB962C8B-B14F-4D97-AF65-F5344CB8AC3E}">
        <p14:creationId xmlns:p14="http://schemas.microsoft.com/office/powerpoint/2010/main" val="3048675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86CB25D-C394-4E29-A7A4-F58CD500C0A2}" type="slidenum">
              <a:rPr lang="en-US" smtClean="0"/>
              <a:t>36</a:t>
            </a:fld>
            <a:endParaRPr lang="en-US"/>
          </a:p>
        </p:txBody>
      </p:sp>
    </p:spTree>
    <p:extLst>
      <p:ext uri="{BB962C8B-B14F-4D97-AF65-F5344CB8AC3E}">
        <p14:creationId xmlns:p14="http://schemas.microsoft.com/office/powerpoint/2010/main" val="45865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we know that the challenges will not </a:t>
            </a:r>
            <a:r>
              <a:rPr lang="en-GB" sz="1200" kern="1200" dirty="0" smtClean="0">
                <a:solidFill>
                  <a:schemeClr val="tx1"/>
                </a:solidFill>
                <a:effectLst/>
                <a:latin typeface="+mn-lt"/>
                <a:ea typeface="+mn-ea"/>
                <a:cs typeface="+mn-cs"/>
              </a:rPr>
              <a:t>lessen, but grow in time</a:t>
            </a:r>
            <a:r>
              <a:rPr lang="en-GB" sz="1200" kern="1200" baseline="0" dirty="0" smtClean="0">
                <a:solidFill>
                  <a:schemeClr val="tx1"/>
                </a:solidFill>
                <a:effectLst/>
                <a:latin typeface="+mn-lt"/>
                <a:ea typeface="+mn-ea"/>
                <a:cs typeface="+mn-cs"/>
              </a:rPr>
              <a:t> considering that the forecast does not indicate reduction in the aviation activities, exactly the opposite, and with new entrants to share the airspace complexity of operations is also a factor to be considered. (click)</a:t>
            </a:r>
          </a:p>
          <a:p>
            <a:endParaRPr lang="en-GB" sz="1200"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Revenue passenger</a:t>
            </a:r>
            <a:r>
              <a:rPr lang="en-US" sz="1200" b="0" i="0" kern="1200" dirty="0" smtClean="0">
                <a:solidFill>
                  <a:schemeClr val="tx1"/>
                </a:solidFill>
                <a:effectLst/>
                <a:latin typeface="+mn-lt"/>
                <a:ea typeface="+mn-ea"/>
                <a:cs typeface="+mn-cs"/>
              </a:rPr>
              <a:t> miles (RPMs) and </a:t>
            </a:r>
            <a:r>
              <a:rPr lang="en-US" sz="1200" b="1" i="0" kern="1200" dirty="0" smtClean="0">
                <a:solidFill>
                  <a:schemeClr val="tx1"/>
                </a:solidFill>
                <a:effectLst/>
                <a:latin typeface="+mn-lt"/>
                <a:ea typeface="+mn-ea"/>
                <a:cs typeface="+mn-cs"/>
              </a:rPr>
              <a:t>revenue passenger kilometers</a:t>
            </a:r>
            <a:r>
              <a:rPr lang="en-US" sz="1200" b="0" i="0" kern="1200" dirty="0" smtClean="0">
                <a:solidFill>
                  <a:schemeClr val="tx1"/>
                </a:solidFill>
                <a:effectLst/>
                <a:latin typeface="+mn-lt"/>
                <a:ea typeface="+mn-ea"/>
                <a:cs typeface="+mn-cs"/>
              </a:rPr>
              <a:t> (RPKs) are measures of traffic for an airline flight, bus, or train calculated by multiplying the number of </a:t>
            </a:r>
            <a:r>
              <a:rPr lang="en-US" sz="1200" b="1" i="0" kern="1200" dirty="0" smtClean="0">
                <a:solidFill>
                  <a:schemeClr val="tx1"/>
                </a:solidFill>
                <a:effectLst/>
                <a:latin typeface="+mn-lt"/>
                <a:ea typeface="+mn-ea"/>
                <a:cs typeface="+mn-cs"/>
              </a:rPr>
              <a:t>revenue</a:t>
            </a:r>
            <a:r>
              <a:rPr lang="en-US" sz="1200" b="0" i="0" kern="1200" dirty="0" smtClean="0">
                <a:solidFill>
                  <a:schemeClr val="tx1"/>
                </a:solidFill>
                <a:effectLst/>
                <a:latin typeface="+mn-lt"/>
                <a:ea typeface="+mn-ea"/>
                <a:cs typeface="+mn-cs"/>
              </a:rPr>
              <a:t>-paying </a:t>
            </a:r>
            <a:r>
              <a:rPr lang="en-US" sz="1200" b="1" i="0" kern="1200" dirty="0" smtClean="0">
                <a:solidFill>
                  <a:schemeClr val="tx1"/>
                </a:solidFill>
                <a:effectLst/>
                <a:latin typeface="+mn-lt"/>
                <a:ea typeface="+mn-ea"/>
                <a:cs typeface="+mn-cs"/>
              </a:rPr>
              <a:t>passengers</a:t>
            </a:r>
            <a:r>
              <a:rPr lang="en-US" sz="1200" b="0" i="0" kern="1200" dirty="0" smtClean="0">
                <a:solidFill>
                  <a:schemeClr val="tx1"/>
                </a:solidFill>
                <a:effectLst/>
                <a:latin typeface="+mn-lt"/>
                <a:ea typeface="+mn-ea"/>
                <a:cs typeface="+mn-cs"/>
              </a:rPr>
              <a:t> aboard the vehicle by the distance traveled.</a:t>
            </a:r>
            <a:endParaRPr lang="en-GB" sz="1200" kern="1200" baseline="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EC5A15C1-472C-4C07-8335-8E12178B81A5}" type="slidenum">
              <a:rPr lang="en-GB" smtClean="0"/>
              <a:t>3</a:t>
            </a:fld>
            <a:endParaRPr lang="en-GB"/>
          </a:p>
        </p:txBody>
      </p:sp>
    </p:spTree>
    <p:extLst>
      <p:ext uri="{BB962C8B-B14F-4D97-AF65-F5344CB8AC3E}">
        <p14:creationId xmlns:p14="http://schemas.microsoft.com/office/powerpoint/2010/main" val="2062576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Committee on Aviation Environmental Protection (CAEP) </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is a technical committee of the ICAO Council established in 1983. CAEP assists the Council in formulating new policies and adopting new Standards and Recommended Practices (SARPs) related to aircraft noise and emissions, and more generally to aviation environmental impact.</a:t>
            </a:r>
          </a:p>
          <a:p>
            <a:r>
              <a:rPr lang="en-US" sz="1200" b="1" i="0" kern="1200" dirty="0" smtClean="0">
                <a:solidFill>
                  <a:schemeClr val="tx1"/>
                </a:solidFill>
                <a:effectLst/>
                <a:latin typeface="+mn-lt"/>
                <a:ea typeface="+mn-ea"/>
                <a:cs typeface="+mn-cs"/>
              </a:rPr>
              <a:t>GATO 203</a:t>
            </a:r>
            <a:r>
              <a:rPr lang="en-US" sz="1200" b="0" i="0" kern="1200" dirty="0" smtClean="0">
                <a:solidFill>
                  <a:schemeClr val="tx1"/>
                </a:solidFill>
                <a:effectLst/>
                <a:latin typeface="+mn-lt"/>
                <a:ea typeface="+mn-ea"/>
                <a:cs typeface="+mn-cs"/>
              </a:rPr>
              <a:t>0  </a:t>
            </a:r>
            <a:r>
              <a:rPr lang="en-US" sz="1200" b="1" i="0" kern="1200" dirty="0" smtClean="0">
                <a:solidFill>
                  <a:schemeClr val="tx1"/>
                </a:solidFill>
                <a:effectLst/>
                <a:latin typeface="+mn-lt"/>
                <a:ea typeface="+mn-ea"/>
                <a:cs typeface="+mn-cs"/>
              </a:rPr>
              <a:t>Global Air Transport Outlook to 2030</a:t>
            </a:r>
          </a:p>
          <a:p>
            <a:endParaRPr lang="en-US" b="1" dirty="0"/>
          </a:p>
        </p:txBody>
      </p:sp>
      <p:sp>
        <p:nvSpPr>
          <p:cNvPr id="4" name="Slide Number Placeholder 3"/>
          <p:cNvSpPr>
            <a:spLocks noGrp="1"/>
          </p:cNvSpPr>
          <p:nvPr>
            <p:ph type="sldNum" sz="quarter" idx="10"/>
          </p:nvPr>
        </p:nvSpPr>
        <p:spPr/>
        <p:txBody>
          <a:bodyPr/>
          <a:lstStyle/>
          <a:p>
            <a:fld id="{EC5A15C1-472C-4C07-8335-8E12178B81A5}" type="slidenum">
              <a:rPr lang="en-GB" smtClean="0"/>
              <a:t>5</a:t>
            </a:fld>
            <a:endParaRPr lang="en-GB"/>
          </a:p>
        </p:txBody>
      </p:sp>
    </p:spTree>
    <p:extLst>
      <p:ext uri="{BB962C8B-B14F-4D97-AF65-F5344CB8AC3E}">
        <p14:creationId xmlns:p14="http://schemas.microsoft.com/office/powerpoint/2010/main" val="1428828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fld id="{56583448-1E2C-49F7-A4E8-E6F047806256}" type="slidenum">
              <a:rPr lang="en-GB" smtClean="0"/>
              <a:t>6</a:t>
            </a:fld>
            <a:endParaRPr lang="en-GB" dirty="0"/>
          </a:p>
        </p:txBody>
      </p:sp>
    </p:spTree>
    <p:extLst>
      <p:ext uri="{BB962C8B-B14F-4D97-AF65-F5344CB8AC3E}">
        <p14:creationId xmlns:p14="http://schemas.microsoft.com/office/powerpoint/2010/main" val="2442442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4D trajectory concept is based on the integration of time into the 3D aircraft trajectory. It aims to ensure flight on a practically unrestricted, optimum trajectory for as long as </a:t>
            </a:r>
            <a:r>
              <a:rPr lang="en-US" sz="1200" b="0" i="0" kern="1200" dirty="0" err="1" smtClean="0">
                <a:solidFill>
                  <a:schemeClr val="tx1"/>
                </a:solidFill>
                <a:effectLst/>
                <a:latin typeface="+mn-lt"/>
                <a:ea typeface="+mn-ea"/>
                <a:cs typeface="+mn-cs"/>
              </a:rPr>
              <a:t>po</a:t>
            </a:r>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ssible</a:t>
            </a:r>
            <a:r>
              <a:rPr lang="en-US" sz="1200" b="0" i="0" kern="1200" dirty="0" smtClean="0">
                <a:solidFill>
                  <a:schemeClr val="tx1"/>
                </a:solidFill>
                <a:effectLst/>
                <a:latin typeface="+mn-lt"/>
                <a:ea typeface="+mn-ea"/>
                <a:cs typeface="+mn-cs"/>
              </a:rPr>
              <a:t> in exchange for the aircraft being obliged to meet very accurately an arrival time over a designated point.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three spatial dimensions plus time as a fourth dimension</a:t>
            </a:r>
          </a:p>
          <a:p>
            <a:endParaRPr lang="en-US" dirty="0"/>
          </a:p>
        </p:txBody>
      </p:sp>
      <p:sp>
        <p:nvSpPr>
          <p:cNvPr id="4" name="Slide Number Placeholder 3"/>
          <p:cNvSpPr>
            <a:spLocks noGrp="1"/>
          </p:cNvSpPr>
          <p:nvPr>
            <p:ph type="sldNum" sz="quarter" idx="10"/>
          </p:nvPr>
        </p:nvSpPr>
        <p:spPr/>
        <p:txBody>
          <a:bodyPr/>
          <a:lstStyle/>
          <a:p>
            <a:fld id="{EC5A15C1-472C-4C07-8335-8E12178B81A5}" type="slidenum">
              <a:rPr lang="en-GB" smtClean="0"/>
              <a:t>8</a:t>
            </a:fld>
            <a:endParaRPr lang="en-GB"/>
          </a:p>
        </p:txBody>
      </p:sp>
    </p:spTree>
    <p:extLst>
      <p:ext uri="{BB962C8B-B14F-4D97-AF65-F5344CB8AC3E}">
        <p14:creationId xmlns:p14="http://schemas.microsoft.com/office/powerpoint/2010/main" val="229539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aseline="0" dirty="0" smtClean="0"/>
              <a:t>From last year’s assembly, we have a unified vision of the future through the recent endorsed GASP and GANP. </a:t>
            </a:r>
          </a:p>
          <a:p>
            <a:pPr defTabSz="914350">
              <a:defRPr/>
            </a:pPr>
            <a:endParaRPr lang="en-US" dirty="0" smtClean="0"/>
          </a:p>
        </p:txBody>
      </p:sp>
      <p:sp>
        <p:nvSpPr>
          <p:cNvPr id="4" name="Slide Number Placeholder 3"/>
          <p:cNvSpPr>
            <a:spLocks noGrp="1"/>
          </p:cNvSpPr>
          <p:nvPr>
            <p:ph type="sldNum" sz="quarter" idx="10"/>
          </p:nvPr>
        </p:nvSpPr>
        <p:spPr/>
        <p:txBody>
          <a:bodyPr/>
          <a:lstStyle/>
          <a:p>
            <a:fld id="{B747CF37-CBAB-4A83-9DC6-506E3D8F8D06}" type="slidenum">
              <a:rPr lang="en-GB" smtClean="0"/>
              <a:t>12</a:t>
            </a:fld>
            <a:endParaRPr lang="en-GB" dirty="0"/>
          </a:p>
        </p:txBody>
      </p:sp>
    </p:spTree>
    <p:extLst>
      <p:ext uri="{BB962C8B-B14F-4D97-AF65-F5344CB8AC3E}">
        <p14:creationId xmlns:p14="http://schemas.microsoft.com/office/powerpoint/2010/main" val="1952307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smtClean="0"/>
          </a:p>
          <a:p>
            <a:r>
              <a:rPr lang="en-US" dirty="0" smtClean="0"/>
              <a:t>The Global Aviation Safety Programme (</a:t>
            </a:r>
            <a:r>
              <a:rPr lang="en-US" dirty="0" err="1" smtClean="0"/>
              <a:t>GASp</a:t>
            </a:r>
            <a:r>
              <a:rPr lang="en-US" dirty="0" smtClean="0"/>
              <a:t>) is the ICAO programme which enables the Organization to achieve its strategic objective on Safety and provides a structured approach for the implementation and monitoring of the GASP, its associated roadmap and supporting safety initiatives.</a:t>
            </a:r>
          </a:p>
          <a:p>
            <a:r>
              <a:rPr lang="en-US" dirty="0" smtClean="0"/>
              <a:t>The dedicated Programme (</a:t>
            </a:r>
            <a:r>
              <a:rPr lang="en-US" dirty="0" err="1" smtClean="0"/>
              <a:t>GASp</a:t>
            </a:r>
            <a:r>
              <a:rPr lang="en-US" dirty="0" smtClean="0"/>
              <a:t>) now addresses implementation, including workshops and tools. There is a series of regional workshops currently underway on GASP implementation, across all RASGs. </a:t>
            </a:r>
          </a:p>
          <a:p>
            <a:endParaRPr lang="en-US" dirty="0" smtClean="0"/>
          </a:p>
          <a:p>
            <a:r>
              <a:rPr lang="en-US" dirty="0" smtClean="0"/>
              <a:t>On the Safety side,</a:t>
            </a:r>
            <a:r>
              <a:rPr lang="en-US" baseline="0" dirty="0" smtClean="0"/>
              <a:t> t</a:t>
            </a:r>
            <a:r>
              <a:rPr lang="en-US" dirty="0" smtClean="0"/>
              <a:t>he 2017-2019 edition of the GASP sets forth the global strategic direction for safety and provides the framework in which regional, sub-regional and national implementation plans are developed and implemented.</a:t>
            </a:r>
          </a:p>
          <a:p>
            <a:endParaRPr lang="en-US" dirty="0" smtClean="0"/>
          </a:p>
          <a:p>
            <a:r>
              <a:rPr lang="en-US" dirty="0" smtClean="0"/>
              <a:t>This recently endorsed 2017-2019 edition of the GASP maintains the framework, objectives and safety performance enablers of the 2014-2016 edition. </a:t>
            </a:r>
          </a:p>
          <a:p>
            <a:endParaRPr lang="en-US" dirty="0" smtClean="0"/>
          </a:p>
          <a:p>
            <a:r>
              <a:rPr lang="en-US" dirty="0" smtClean="0"/>
              <a:t>A significant change in the revised GASP is the development of the new </a:t>
            </a:r>
            <a:r>
              <a:rPr lang="en-US" b="1" dirty="0" smtClean="0"/>
              <a:t>global aviation safety roadmap</a:t>
            </a:r>
            <a:r>
              <a:rPr lang="en-US" dirty="0" smtClean="0"/>
              <a:t>. The roadmap includes specific safety initiatives aimed at States, Regions and Industry, and is complementary to the GANP, as some ASBUs address Safety, and that the implementation of ASBUs will require safety assessments prior to implementation. </a:t>
            </a:r>
            <a:endParaRPr lang="en-US" b="1" dirty="0" smtClean="0"/>
          </a:p>
          <a:p>
            <a:endParaRPr lang="en-US" dirty="0" smtClean="0"/>
          </a:p>
          <a:p>
            <a:r>
              <a:rPr lang="en-US" dirty="0" smtClean="0"/>
              <a:t>Consistent with Assembly Resolution A38-2, the second edition of the GASP recognizes that further progress in improving the global safety, capacity and efficiency of civil aviation is best achieved through a cooperative, </a:t>
            </a:r>
            <a:r>
              <a:rPr lang="en-US" u="sng" dirty="0" smtClean="0"/>
              <a:t>collaborative and coordinated approach</a:t>
            </a:r>
            <a:r>
              <a:rPr lang="en-US" dirty="0" smtClean="0"/>
              <a:t> in partnership with all stakeholders under the leadership of ICAO. The GASP offers a long-term vision that will assist ICAO, States, regional safety oversight organizations, regional aviation safety Group (RASGs), international organizations and industry in developing a harmonized safety strategy.</a:t>
            </a:r>
            <a:endParaRPr lang="en-US" dirty="0"/>
          </a:p>
        </p:txBody>
      </p:sp>
      <p:sp>
        <p:nvSpPr>
          <p:cNvPr id="4" name="Slide Number Placeholder 3"/>
          <p:cNvSpPr>
            <a:spLocks noGrp="1"/>
          </p:cNvSpPr>
          <p:nvPr>
            <p:ph type="sldNum" sz="quarter" idx="10"/>
          </p:nvPr>
        </p:nvSpPr>
        <p:spPr/>
        <p:txBody>
          <a:bodyPr/>
          <a:lstStyle/>
          <a:p>
            <a:fld id="{56583448-1E2C-49F7-A4E8-E6F047806256}" type="slidenum">
              <a:rPr lang="en-GB" smtClean="0"/>
              <a:t>13</a:t>
            </a:fld>
            <a:endParaRPr lang="en-GB" dirty="0"/>
          </a:p>
        </p:txBody>
      </p:sp>
    </p:spTree>
    <p:extLst>
      <p:ext uri="{BB962C8B-B14F-4D97-AF65-F5344CB8AC3E}">
        <p14:creationId xmlns:p14="http://schemas.microsoft.com/office/powerpoint/2010/main" val="308133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a:t>
            </a:r>
            <a:r>
              <a:rPr lang="en-US" dirty="0"/>
              <a:t>, the </a:t>
            </a:r>
            <a:r>
              <a:rPr lang="en-US" dirty="0" smtClean="0"/>
              <a:t>GASP roadmap’s goal is to ensure that safety initiatives deliver the intended benefits </a:t>
            </a:r>
            <a:r>
              <a:rPr lang="en-US" dirty="0"/>
              <a:t>associated with the GASP objectives through enhanced coordination, thus reducing inconsistencies and duplication of efforts. </a:t>
            </a:r>
            <a:endParaRPr lang="en-US" dirty="0" smtClean="0"/>
          </a:p>
          <a:p>
            <a:endParaRPr lang="en-US" dirty="0"/>
          </a:p>
          <a:p>
            <a:r>
              <a:rPr lang="en-US" dirty="0" smtClean="0"/>
              <a:t>A significant change in the revised GASP is the development of the new global aviation safety roadmap. The roadmap includes specific safety initiatives aimed at States, Regions and Industry, and is complementary to the GANP, as some ASBUs address Safety, and that the implementation of ASBUs will require safety assessments prior to implementation. </a:t>
            </a:r>
          </a:p>
          <a:p>
            <a:endParaRPr lang="en-US" dirty="0" smtClean="0"/>
          </a:p>
          <a:p>
            <a:r>
              <a:rPr lang="en-US" dirty="0" smtClean="0"/>
              <a:t>Consistent with Assembly Resolution A38-2, the second edition of the GASP recognizes that further progress in improving the global safety, capacity and efficiency of civil aviation is best achieved through a cooperative, collaborative and coordinated approach in partnership with all stakeholders under the leadership of ICAO. The GASP offers a long-term vision that will assist ICAO, States, regional safety oversight organizations, regional aviation safety Group (RASGs), international organizations and industry in developing a harmonized safety strategy.</a:t>
            </a:r>
          </a:p>
          <a:p>
            <a:endParaRPr lang="en-US" dirty="0"/>
          </a:p>
        </p:txBody>
      </p:sp>
      <p:sp>
        <p:nvSpPr>
          <p:cNvPr id="4" name="Slide Number Placeholder 3"/>
          <p:cNvSpPr>
            <a:spLocks noGrp="1"/>
          </p:cNvSpPr>
          <p:nvPr>
            <p:ph type="sldNum" sz="quarter" idx="10"/>
          </p:nvPr>
        </p:nvSpPr>
        <p:spPr/>
        <p:txBody>
          <a:bodyPr/>
          <a:lstStyle/>
          <a:p>
            <a:fld id="{B747CF37-CBAB-4A83-9DC6-506E3D8F8D06}" type="slidenum">
              <a:rPr lang="en-GB" smtClean="0"/>
              <a:t>14</a:t>
            </a:fld>
            <a:endParaRPr lang="en-GB" dirty="0"/>
          </a:p>
        </p:txBody>
      </p:sp>
    </p:spTree>
    <p:extLst>
      <p:ext uri="{BB962C8B-B14F-4D97-AF65-F5344CB8AC3E}">
        <p14:creationId xmlns:p14="http://schemas.microsoft.com/office/powerpoint/2010/main" val="3655787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229600" cy="720080"/>
          </a:xfrm>
          <a:prstGeom prst="rect">
            <a:avLst/>
          </a:prstGeom>
        </p:spPr>
        <p:txBody>
          <a:bodyPr lIns="91426" tIns="45713" rIns="91426" bIns="45713"/>
          <a:lstStyle>
            <a:lvl1pPr>
              <a:defRPr sz="4000">
                <a:solidFill>
                  <a:srgbClr val="0054A4"/>
                </a:solidFill>
              </a:defRPr>
            </a:lvl1pPr>
          </a:lstStyle>
          <a:p>
            <a:r>
              <a:rPr lang="en-US" dirty="0" smtClean="0"/>
              <a:t>Click to edit Master title style</a:t>
            </a:r>
            <a:endParaRPr lang="en-CA" dirty="0"/>
          </a:p>
        </p:txBody>
      </p:sp>
      <p:sp>
        <p:nvSpPr>
          <p:cNvPr id="3" name="Content Placeholder 2"/>
          <p:cNvSpPr>
            <a:spLocks noGrp="1"/>
          </p:cNvSpPr>
          <p:nvPr>
            <p:ph idx="1"/>
          </p:nvPr>
        </p:nvSpPr>
        <p:spPr>
          <a:xfrm>
            <a:off x="457200" y="1779664"/>
            <a:ext cx="8229600" cy="3096344"/>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2B201AD5-1DAF-49F5-AD2B-5EB0CCB08830}" type="datetime3">
              <a:rPr lang="en-CA" smtClean="0">
                <a:solidFill>
                  <a:prstClr val="white"/>
                </a:solidFill>
              </a:rPr>
              <a:t>4 April 2018</a:t>
            </a:fld>
            <a:endParaRPr lang="en-CA">
              <a:solidFill>
                <a:prstClr val="white"/>
              </a:solidFill>
            </a:endParaRPr>
          </a:p>
        </p:txBody>
      </p:sp>
      <p:sp>
        <p:nvSpPr>
          <p:cNvPr id="5" name="Footer Placeholder 4"/>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6" name="Slide Number Placeholder 5"/>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55915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876008"/>
            <a:ext cx="2133600" cy="273844"/>
          </a:xfrm>
        </p:spPr>
        <p:txBody>
          <a:bodyPr/>
          <a:lstStyle/>
          <a:p>
            <a:fld id="{AC075B64-854E-441C-9BF1-0B3818D52F83}" type="datetime3">
              <a:rPr lang="en-CA" smtClean="0">
                <a:solidFill>
                  <a:prstClr val="white"/>
                </a:solidFill>
              </a:rPr>
              <a:t>4 April 2018</a:t>
            </a:fld>
            <a:endParaRPr lang="en-CA">
              <a:solidFill>
                <a:prstClr val="white"/>
              </a:solidFill>
            </a:endParaRPr>
          </a:p>
        </p:txBody>
      </p:sp>
      <p:sp>
        <p:nvSpPr>
          <p:cNvPr id="5" name="Footer Placeholder 4"/>
          <p:cNvSpPr>
            <a:spLocks noGrp="1"/>
          </p:cNvSpPr>
          <p:nvPr>
            <p:ph type="ftr" sz="quarter" idx="11"/>
          </p:nvPr>
        </p:nvSpPr>
        <p:spPr>
          <a:xfrm>
            <a:off x="3124200" y="4876008"/>
            <a:ext cx="2895600" cy="273844"/>
          </a:xfrm>
        </p:spPr>
        <p:txBody>
          <a:bodyPr/>
          <a:lstStyle/>
          <a:p>
            <a:r>
              <a:rPr lang="en-CA" smtClean="0">
                <a:solidFill>
                  <a:prstClr val="white"/>
                </a:solidFill>
              </a:rPr>
              <a:t>Footer</a:t>
            </a:r>
            <a:endParaRPr lang="en-CA">
              <a:solidFill>
                <a:prstClr val="white"/>
              </a:solidFill>
            </a:endParaRPr>
          </a:p>
        </p:txBody>
      </p:sp>
      <p:sp>
        <p:nvSpPr>
          <p:cNvPr id="6" name="Slide Number Placeholder 5"/>
          <p:cNvSpPr>
            <a:spLocks noGrp="1"/>
          </p:cNvSpPr>
          <p:nvPr>
            <p:ph type="sldNum" sz="quarter" idx="12"/>
          </p:nvPr>
        </p:nvSpPr>
        <p:spPr>
          <a:xfrm>
            <a:off x="6553200" y="4876008"/>
            <a:ext cx="2133600" cy="273844"/>
          </a:xfrm>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42984"/>
            <a:ext cx="9144000" cy="4152900"/>
          </a:xfrm>
          <a:prstGeom prst="rect">
            <a:avLst/>
          </a:prstGeom>
        </p:spPr>
      </p:pic>
      <p:sp>
        <p:nvSpPr>
          <p:cNvPr id="8" name="Title 1"/>
          <p:cNvSpPr>
            <a:spLocks noGrp="1"/>
          </p:cNvSpPr>
          <p:nvPr>
            <p:ph type="ctrTitle"/>
          </p:nvPr>
        </p:nvSpPr>
        <p:spPr>
          <a:xfrm>
            <a:off x="395536" y="1203605"/>
            <a:ext cx="5182344" cy="1102519"/>
          </a:xfrm>
          <a:prstGeom prst="rect">
            <a:avLst/>
          </a:prstGeom>
        </p:spPr>
        <p:txBody>
          <a:bodyPr lIns="91426" tIns="45713" rIns="91426" bIns="45713"/>
          <a:lstStyle/>
          <a:p>
            <a:endParaRPr lang="en-CA" sz="3200" dirty="0">
              <a:solidFill>
                <a:schemeClr val="bg1"/>
              </a:solidFill>
            </a:endParaRPr>
          </a:p>
        </p:txBody>
      </p:sp>
      <p:sp>
        <p:nvSpPr>
          <p:cNvPr id="9" name="Subtitle 2"/>
          <p:cNvSpPr>
            <a:spLocks noGrp="1"/>
          </p:cNvSpPr>
          <p:nvPr>
            <p:ph type="subTitle" idx="1"/>
          </p:nvPr>
        </p:nvSpPr>
        <p:spPr>
          <a:xfrm>
            <a:off x="395536" y="2499742"/>
            <a:ext cx="5184576" cy="936104"/>
          </a:xfrm>
        </p:spPr>
        <p:txBody>
          <a:bodyPr>
            <a:normAutofit/>
          </a:bodyPr>
          <a:lstStyle>
            <a:lvl1pPr marL="0" indent="0" algn="ctr">
              <a:buNone/>
              <a:defRPr/>
            </a:lvl1pPr>
          </a:lstStyle>
          <a:p>
            <a:endParaRPr lang="en-CA" sz="2400" dirty="0">
              <a:solidFill>
                <a:schemeClr val="accent1"/>
              </a:solidFill>
            </a:endParaRPr>
          </a:p>
        </p:txBody>
      </p:sp>
    </p:spTree>
    <p:extLst>
      <p:ext uri="{BB962C8B-B14F-4D97-AF65-F5344CB8AC3E}">
        <p14:creationId xmlns:p14="http://schemas.microsoft.com/office/powerpoint/2010/main" val="180686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876008"/>
            <a:ext cx="2133600" cy="273844"/>
          </a:xfrm>
        </p:spPr>
        <p:txBody>
          <a:bodyPr/>
          <a:lstStyle/>
          <a:p>
            <a:fld id="{54B6A492-03A1-44FC-A132-54DE127B475A}" type="datetime3">
              <a:rPr lang="en-CA" smtClean="0">
                <a:solidFill>
                  <a:prstClr val="white"/>
                </a:solidFill>
              </a:rPr>
              <a:t>4 April 2018</a:t>
            </a:fld>
            <a:endParaRPr lang="en-CA">
              <a:solidFill>
                <a:prstClr val="white"/>
              </a:solidFill>
            </a:endParaRPr>
          </a:p>
        </p:txBody>
      </p:sp>
      <p:sp>
        <p:nvSpPr>
          <p:cNvPr id="5" name="Footer Placeholder 4"/>
          <p:cNvSpPr>
            <a:spLocks noGrp="1"/>
          </p:cNvSpPr>
          <p:nvPr>
            <p:ph type="ftr" sz="quarter" idx="11"/>
          </p:nvPr>
        </p:nvSpPr>
        <p:spPr>
          <a:xfrm>
            <a:off x="3124200" y="4876008"/>
            <a:ext cx="2895600" cy="273844"/>
          </a:xfrm>
        </p:spPr>
        <p:txBody>
          <a:bodyPr/>
          <a:lstStyle/>
          <a:p>
            <a:r>
              <a:rPr lang="en-CA" smtClean="0">
                <a:solidFill>
                  <a:prstClr val="white"/>
                </a:solidFill>
              </a:rPr>
              <a:t>Footer</a:t>
            </a:r>
            <a:endParaRPr lang="en-CA">
              <a:solidFill>
                <a:prstClr val="white"/>
              </a:solidFill>
            </a:endParaRPr>
          </a:p>
        </p:txBody>
      </p:sp>
      <p:sp>
        <p:nvSpPr>
          <p:cNvPr id="6" name="Slide Number Placeholder 5"/>
          <p:cNvSpPr>
            <a:spLocks noGrp="1"/>
          </p:cNvSpPr>
          <p:nvPr>
            <p:ph type="sldNum" sz="quarter" idx="12"/>
          </p:nvPr>
        </p:nvSpPr>
        <p:spPr>
          <a:xfrm>
            <a:off x="6553200" y="4876008"/>
            <a:ext cx="2133600" cy="273844"/>
          </a:xfrm>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742984"/>
            <a:ext cx="9144000" cy="4152900"/>
          </a:xfrm>
          <a:prstGeom prst="rect">
            <a:avLst/>
          </a:prstGeom>
        </p:spPr>
      </p:pic>
      <p:sp>
        <p:nvSpPr>
          <p:cNvPr id="8" name="Title 1"/>
          <p:cNvSpPr>
            <a:spLocks noGrp="1"/>
          </p:cNvSpPr>
          <p:nvPr>
            <p:ph type="ctrTitle"/>
          </p:nvPr>
        </p:nvSpPr>
        <p:spPr>
          <a:xfrm>
            <a:off x="395536" y="1203605"/>
            <a:ext cx="5182344" cy="1102519"/>
          </a:xfrm>
          <a:prstGeom prst="rect">
            <a:avLst/>
          </a:prstGeom>
        </p:spPr>
        <p:txBody>
          <a:bodyPr lIns="91426" tIns="45713" rIns="91426" bIns="45713"/>
          <a:lstStyle/>
          <a:p>
            <a:endParaRPr lang="en-CA" sz="3200" dirty="0">
              <a:solidFill>
                <a:schemeClr val="bg1"/>
              </a:solidFill>
            </a:endParaRPr>
          </a:p>
        </p:txBody>
      </p:sp>
      <p:sp>
        <p:nvSpPr>
          <p:cNvPr id="9" name="Subtitle 2"/>
          <p:cNvSpPr>
            <a:spLocks noGrp="1"/>
          </p:cNvSpPr>
          <p:nvPr>
            <p:ph type="subTitle" idx="1"/>
          </p:nvPr>
        </p:nvSpPr>
        <p:spPr>
          <a:xfrm>
            <a:off x="395536" y="2499742"/>
            <a:ext cx="5184576" cy="936104"/>
          </a:xfrm>
        </p:spPr>
        <p:txBody>
          <a:bodyPr>
            <a:normAutofit/>
          </a:bodyPr>
          <a:lstStyle>
            <a:lvl1pPr marL="0" indent="0" algn="ctr">
              <a:buNone/>
              <a:defRPr/>
            </a:lvl1pPr>
          </a:lstStyle>
          <a:p>
            <a:endParaRPr lang="en-CA" sz="2400" dirty="0">
              <a:solidFill>
                <a:schemeClr val="accent1"/>
              </a:solidFill>
            </a:endParaRPr>
          </a:p>
        </p:txBody>
      </p:sp>
    </p:spTree>
    <p:extLst>
      <p:ext uri="{BB962C8B-B14F-4D97-AF65-F5344CB8AC3E}">
        <p14:creationId xmlns:p14="http://schemas.microsoft.com/office/powerpoint/2010/main" val="90365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6754"/>
            <a:ext cx="9144000" cy="4152900"/>
          </a:xfrm>
          <a:prstGeom prst="rect">
            <a:avLst/>
          </a:prstGeom>
        </p:spPr>
      </p:pic>
      <p:sp>
        <p:nvSpPr>
          <p:cNvPr id="3" name="Date Placeholder 2"/>
          <p:cNvSpPr>
            <a:spLocks noGrp="1"/>
          </p:cNvSpPr>
          <p:nvPr>
            <p:ph type="dt" sz="half" idx="10"/>
          </p:nvPr>
        </p:nvSpPr>
        <p:spPr/>
        <p:txBody>
          <a:bodyPr/>
          <a:lstStyle/>
          <a:p>
            <a:fld id="{485D3C3A-07BE-4799-829C-E1794A2CA662}"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sp>
        <p:nvSpPr>
          <p:cNvPr id="2" name="Rectangle 1"/>
          <p:cNvSpPr/>
          <p:nvPr userDrawn="1"/>
        </p:nvSpPr>
        <p:spPr>
          <a:xfrm>
            <a:off x="3563889" y="4126310"/>
            <a:ext cx="1872208" cy="533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defTabSz="914243"/>
            <a:endParaRPr lang="en-GB">
              <a:solidFill>
                <a:prstClr val="white"/>
              </a:solidFill>
            </a:endParaRPr>
          </a:p>
        </p:txBody>
      </p:sp>
      <p:sp>
        <p:nvSpPr>
          <p:cNvPr id="6" name="TextBox 5"/>
          <p:cNvSpPr txBox="1"/>
          <p:nvPr userDrawn="1"/>
        </p:nvSpPr>
        <p:spPr>
          <a:xfrm>
            <a:off x="3563889" y="4153612"/>
            <a:ext cx="1872208" cy="461665"/>
          </a:xfrm>
          <a:prstGeom prst="rect">
            <a:avLst/>
          </a:prstGeom>
          <a:noFill/>
        </p:spPr>
        <p:txBody>
          <a:bodyPr wrap="square" lIns="91426" tIns="45713" rIns="91426" bIns="45713" rtlCol="0">
            <a:spAutoFit/>
          </a:bodyPr>
          <a:lstStyle/>
          <a:p>
            <a:pPr algn="ctr" defTabSz="914243"/>
            <a:r>
              <a:rPr lang="en-US" sz="2400" dirty="0" smtClean="0">
                <a:solidFill>
                  <a:prstClr val="white"/>
                </a:solidFill>
              </a:rPr>
              <a:t>THANK YOU!</a:t>
            </a:r>
            <a:endParaRPr lang="en-GB" sz="2400" dirty="0">
              <a:solidFill>
                <a:prstClr val="white"/>
              </a:solidFill>
            </a:endParaRPr>
          </a:p>
        </p:txBody>
      </p:sp>
    </p:spTree>
    <p:extLst>
      <p:ext uri="{BB962C8B-B14F-4D97-AF65-F5344CB8AC3E}">
        <p14:creationId xmlns:p14="http://schemas.microsoft.com/office/powerpoint/2010/main" val="304332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lIns="91426" tIns="45713" rIns="91426" bIns="45713" anchor="t"/>
          <a:lstStyle>
            <a:lvl1pPr algn="l">
              <a:defRPr sz="3200" b="1" cap="all">
                <a:solidFill>
                  <a:srgbClr val="0054A4"/>
                </a:solidFill>
                <a:latin typeface="Arial" pitchFamily="34" charset="0"/>
                <a:cs typeface="Arial" pitchFamily="34" charset="0"/>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5A6870"/>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92DBB46F-BB34-468F-B0DC-DAEBF6E27462}" type="datetime3">
              <a:rPr lang="en-CA" smtClean="0">
                <a:solidFill>
                  <a:prstClr val="white"/>
                </a:solidFill>
              </a:rPr>
              <a:t>4 April 2018</a:t>
            </a:fld>
            <a:endParaRPr lang="en-CA">
              <a:solidFill>
                <a:prstClr val="white"/>
              </a:solidFill>
            </a:endParaRPr>
          </a:p>
        </p:txBody>
      </p:sp>
      <p:sp>
        <p:nvSpPr>
          <p:cNvPr id="5" name="Footer Placeholder 4"/>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6" name="Slide Number Placeholder 5"/>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151585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No Foot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defTabSz="914243"/>
            <a:endParaRPr lang="en-GB" dirty="0">
              <a:solidFill>
                <a:prstClr val="white"/>
              </a:solidFill>
            </a:endParaRPr>
          </a:p>
        </p:txBody>
      </p:sp>
    </p:spTree>
    <p:extLst>
      <p:ext uri="{BB962C8B-B14F-4D97-AF65-F5344CB8AC3E}">
        <p14:creationId xmlns:p14="http://schemas.microsoft.com/office/powerpoint/2010/main" val="367242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059C64-B469-4724-AF5F-6012BE075770}" type="datetime3">
              <a:rPr lang="en-CA" smtClean="0"/>
              <a:t>4 April 2018</a:t>
            </a:fld>
            <a:endParaRPr lang="en-CA" dirty="0"/>
          </a:p>
        </p:txBody>
      </p:sp>
      <p:sp>
        <p:nvSpPr>
          <p:cNvPr id="4" name="Footer Placeholder 3"/>
          <p:cNvSpPr>
            <a:spLocks noGrp="1"/>
          </p:cNvSpPr>
          <p:nvPr>
            <p:ph type="ftr" sz="quarter" idx="11"/>
          </p:nvPr>
        </p:nvSpPr>
        <p:spPr/>
        <p:txBody>
          <a:bodyPr/>
          <a:lstStyle/>
          <a:p>
            <a:r>
              <a:rPr lang="en-US" smtClean="0"/>
              <a:t>Footer</a:t>
            </a:r>
            <a:endParaRPr lang="en-CA" dirty="0"/>
          </a:p>
        </p:txBody>
      </p:sp>
      <p:sp>
        <p:nvSpPr>
          <p:cNvPr id="5" name="Slide Number Placeholder 4"/>
          <p:cNvSpPr>
            <a:spLocks noGrp="1"/>
          </p:cNvSpPr>
          <p:nvPr>
            <p:ph type="sldNum" sz="quarter" idx="12"/>
          </p:nvPr>
        </p:nvSpPr>
        <p:spPr/>
        <p:txBody>
          <a:bodyPr/>
          <a:lstStyle/>
          <a:p>
            <a:fld id="{3FF909EE-2C65-48BC-95E5-26F3591A45A6}" type="slidenum">
              <a:rPr lang="en-CA" smtClean="0"/>
              <a:pPr/>
              <a:t>‹#›</a:t>
            </a:fld>
            <a:endParaRPr lang="en-CA"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42984"/>
            <a:ext cx="9144000" cy="4152900"/>
          </a:xfrm>
          <a:prstGeom prst="rect">
            <a:avLst/>
          </a:prstGeom>
        </p:spPr>
      </p:pic>
      <p:sp>
        <p:nvSpPr>
          <p:cNvPr id="7" name="Title 1"/>
          <p:cNvSpPr>
            <a:spLocks noGrp="1"/>
          </p:cNvSpPr>
          <p:nvPr>
            <p:ph type="ctrTitle"/>
          </p:nvPr>
        </p:nvSpPr>
        <p:spPr>
          <a:xfrm>
            <a:off x="395536" y="1203607"/>
            <a:ext cx="5182344" cy="1102519"/>
          </a:xfrm>
          <a:prstGeom prst="rect">
            <a:avLst/>
          </a:prstGeom>
        </p:spPr>
        <p:txBody>
          <a:bodyPr lIns="91422" tIns="45711" rIns="91422" bIns="45711"/>
          <a:lstStyle/>
          <a:p>
            <a:endParaRPr lang="en-CA" sz="3200" dirty="0">
              <a:solidFill>
                <a:schemeClr val="bg1"/>
              </a:solidFill>
            </a:endParaRPr>
          </a:p>
        </p:txBody>
      </p:sp>
      <p:sp>
        <p:nvSpPr>
          <p:cNvPr id="8" name="Subtitle 2"/>
          <p:cNvSpPr>
            <a:spLocks noGrp="1"/>
          </p:cNvSpPr>
          <p:nvPr>
            <p:ph type="subTitle" idx="1"/>
          </p:nvPr>
        </p:nvSpPr>
        <p:spPr>
          <a:xfrm>
            <a:off x="395536" y="2499742"/>
            <a:ext cx="5184576" cy="936104"/>
          </a:xfrm>
        </p:spPr>
        <p:txBody>
          <a:bodyPr>
            <a:normAutofit/>
          </a:bodyPr>
          <a:lstStyle>
            <a:lvl1pPr marL="0" indent="0" algn="ctr">
              <a:buNone/>
              <a:defRPr/>
            </a:lvl1pPr>
          </a:lstStyle>
          <a:p>
            <a:endParaRPr lang="en-CA" sz="2400" dirty="0">
              <a:solidFill>
                <a:schemeClr val="accent1"/>
              </a:solidFill>
            </a:endParaRPr>
          </a:p>
        </p:txBody>
      </p:sp>
    </p:spTree>
    <p:extLst>
      <p:ext uri="{BB962C8B-B14F-4D97-AF65-F5344CB8AC3E}">
        <p14:creationId xmlns:p14="http://schemas.microsoft.com/office/powerpoint/2010/main" val="328658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4AC32C-A8D1-440E-805A-240B6BFEDE5A}" type="datetime3">
              <a:rPr lang="en-CA" smtClean="0"/>
              <a:t>4 April 2018</a:t>
            </a:fld>
            <a:endParaRPr lang="en-CA" dirty="0"/>
          </a:p>
        </p:txBody>
      </p:sp>
      <p:sp>
        <p:nvSpPr>
          <p:cNvPr id="4" name="Footer Placeholder 3"/>
          <p:cNvSpPr>
            <a:spLocks noGrp="1"/>
          </p:cNvSpPr>
          <p:nvPr>
            <p:ph type="ftr" sz="quarter" idx="11"/>
          </p:nvPr>
        </p:nvSpPr>
        <p:spPr/>
        <p:txBody>
          <a:bodyPr/>
          <a:lstStyle/>
          <a:p>
            <a:r>
              <a:rPr lang="en-US" smtClean="0"/>
              <a:t>Footer</a:t>
            </a:r>
            <a:endParaRPr lang="en-CA" dirty="0"/>
          </a:p>
        </p:txBody>
      </p:sp>
      <p:sp>
        <p:nvSpPr>
          <p:cNvPr id="5" name="Slide Number Placeholder 4"/>
          <p:cNvSpPr>
            <a:spLocks noGrp="1"/>
          </p:cNvSpPr>
          <p:nvPr>
            <p:ph type="sldNum" sz="quarter" idx="12"/>
          </p:nvPr>
        </p:nvSpPr>
        <p:spPr/>
        <p:txBody>
          <a:bodyPr/>
          <a:lstStyle/>
          <a:p>
            <a:fld id="{3FF909EE-2C65-48BC-95E5-26F3591A45A6}" type="slidenum">
              <a:rPr lang="en-CA" smtClean="0"/>
              <a:pPr/>
              <a:t>‹#›</a:t>
            </a:fld>
            <a:endParaRPr lang="en-CA"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42984"/>
            <a:ext cx="9144000" cy="4152900"/>
          </a:xfrm>
          <a:prstGeom prst="rect">
            <a:avLst/>
          </a:prstGeom>
        </p:spPr>
      </p:pic>
      <p:sp>
        <p:nvSpPr>
          <p:cNvPr id="7" name="Title 1"/>
          <p:cNvSpPr>
            <a:spLocks noGrp="1"/>
          </p:cNvSpPr>
          <p:nvPr>
            <p:ph type="ctrTitle"/>
          </p:nvPr>
        </p:nvSpPr>
        <p:spPr>
          <a:xfrm>
            <a:off x="395536" y="1203607"/>
            <a:ext cx="5182344" cy="1102519"/>
          </a:xfrm>
          <a:prstGeom prst="rect">
            <a:avLst/>
          </a:prstGeom>
        </p:spPr>
        <p:txBody>
          <a:bodyPr lIns="91422" tIns="45711" rIns="91422" bIns="45711"/>
          <a:lstStyle/>
          <a:p>
            <a:endParaRPr lang="en-CA" sz="3200" dirty="0">
              <a:solidFill>
                <a:schemeClr val="bg1"/>
              </a:solidFill>
            </a:endParaRPr>
          </a:p>
        </p:txBody>
      </p:sp>
      <p:sp>
        <p:nvSpPr>
          <p:cNvPr id="8" name="Subtitle 2"/>
          <p:cNvSpPr>
            <a:spLocks noGrp="1"/>
          </p:cNvSpPr>
          <p:nvPr>
            <p:ph type="subTitle" idx="1"/>
          </p:nvPr>
        </p:nvSpPr>
        <p:spPr>
          <a:xfrm>
            <a:off x="395536" y="2499742"/>
            <a:ext cx="5184576" cy="936104"/>
          </a:xfrm>
        </p:spPr>
        <p:txBody>
          <a:bodyPr>
            <a:normAutofit/>
          </a:bodyPr>
          <a:lstStyle>
            <a:lvl1pPr marL="0" indent="0" algn="ctr">
              <a:buNone/>
              <a:defRPr/>
            </a:lvl1pPr>
          </a:lstStyle>
          <a:p>
            <a:endParaRPr lang="en-CA" sz="2400" dirty="0">
              <a:solidFill>
                <a:schemeClr val="accent1"/>
              </a:solidFill>
            </a:endParaRPr>
          </a:p>
        </p:txBody>
      </p:sp>
    </p:spTree>
    <p:extLst>
      <p:ext uri="{BB962C8B-B14F-4D97-AF65-F5344CB8AC3E}">
        <p14:creationId xmlns:p14="http://schemas.microsoft.com/office/powerpoint/2010/main" val="102961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5462"/>
            <a:ext cx="9144000" cy="4152900"/>
          </a:xfrm>
          <a:prstGeom prst="rect">
            <a:avLst/>
          </a:prstGeom>
        </p:spPr>
      </p:pic>
      <p:sp>
        <p:nvSpPr>
          <p:cNvPr id="3" name="Date Placeholder 2"/>
          <p:cNvSpPr>
            <a:spLocks noGrp="1"/>
          </p:cNvSpPr>
          <p:nvPr>
            <p:ph type="dt" sz="half" idx="10"/>
          </p:nvPr>
        </p:nvSpPr>
        <p:spPr/>
        <p:txBody>
          <a:bodyPr/>
          <a:lstStyle/>
          <a:p>
            <a:fld id="{DAD5E84B-62EB-4FD1-8410-0751E797D6D4}" type="datetime3">
              <a:rPr lang="en-CA" smtClean="0"/>
              <a:t>4 April 2018</a:t>
            </a:fld>
            <a:endParaRPr lang="en-CA" dirty="0"/>
          </a:p>
        </p:txBody>
      </p:sp>
      <p:sp>
        <p:nvSpPr>
          <p:cNvPr id="4" name="Footer Placeholder 3"/>
          <p:cNvSpPr>
            <a:spLocks noGrp="1"/>
          </p:cNvSpPr>
          <p:nvPr>
            <p:ph type="ftr" sz="quarter" idx="11"/>
          </p:nvPr>
        </p:nvSpPr>
        <p:spPr/>
        <p:txBody>
          <a:bodyPr/>
          <a:lstStyle/>
          <a:p>
            <a:r>
              <a:rPr lang="en-US" smtClean="0"/>
              <a:t>Footer</a:t>
            </a:r>
            <a:endParaRPr lang="en-CA" dirty="0"/>
          </a:p>
        </p:txBody>
      </p:sp>
      <p:sp>
        <p:nvSpPr>
          <p:cNvPr id="5" name="Slide Number Placeholder 4"/>
          <p:cNvSpPr>
            <a:spLocks noGrp="1"/>
          </p:cNvSpPr>
          <p:nvPr>
            <p:ph type="sldNum" sz="quarter" idx="12"/>
          </p:nvPr>
        </p:nvSpPr>
        <p:spPr/>
        <p:txBody>
          <a:bodyPr/>
          <a:lstStyle/>
          <a:p>
            <a:fld id="{3FF909EE-2C65-48BC-95E5-26F3591A45A6}" type="slidenum">
              <a:rPr lang="en-CA" smtClean="0"/>
              <a:pPr/>
              <a:t>‹#›</a:t>
            </a:fld>
            <a:endParaRPr lang="en-CA" dirty="0"/>
          </a:p>
        </p:txBody>
      </p:sp>
      <p:sp>
        <p:nvSpPr>
          <p:cNvPr id="6" name="Title 1"/>
          <p:cNvSpPr>
            <a:spLocks noGrp="1"/>
          </p:cNvSpPr>
          <p:nvPr>
            <p:ph type="title"/>
          </p:nvPr>
        </p:nvSpPr>
        <p:spPr>
          <a:xfrm>
            <a:off x="457200" y="987574"/>
            <a:ext cx="8229600" cy="857250"/>
          </a:xfrm>
          <a:prstGeom prst="rect">
            <a:avLst/>
          </a:prstGeom>
        </p:spPr>
        <p:txBody>
          <a:bodyPr lIns="91422" tIns="45711" rIns="91422" bIns="45711"/>
          <a:lstStyle>
            <a:lvl1pPr>
              <a:defRPr>
                <a:solidFill>
                  <a:srgbClr val="CC8004"/>
                </a:solidFill>
              </a:defRPr>
            </a:lvl1pPr>
          </a:lstStyle>
          <a:p>
            <a:r>
              <a:rPr lang="en-US" dirty="0" smtClean="0"/>
              <a:t>Click to edit Master title style</a:t>
            </a:r>
            <a:endParaRPr lang="en-CA" dirty="0"/>
          </a:p>
        </p:txBody>
      </p:sp>
      <p:sp>
        <p:nvSpPr>
          <p:cNvPr id="7" name="Content Placeholder 2"/>
          <p:cNvSpPr>
            <a:spLocks noGrp="1"/>
          </p:cNvSpPr>
          <p:nvPr>
            <p:ph idx="1"/>
          </p:nvPr>
        </p:nvSpPr>
        <p:spPr>
          <a:xfrm>
            <a:off x="457200" y="1905679"/>
            <a:ext cx="8229600" cy="28869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21423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5462"/>
            <a:ext cx="9144000" cy="4152900"/>
          </a:xfrm>
          <a:prstGeom prst="rect">
            <a:avLst/>
          </a:prstGeom>
        </p:spPr>
      </p:pic>
      <p:sp>
        <p:nvSpPr>
          <p:cNvPr id="3" name="Date Placeholder 2"/>
          <p:cNvSpPr>
            <a:spLocks noGrp="1"/>
          </p:cNvSpPr>
          <p:nvPr>
            <p:ph type="dt" sz="half" idx="10"/>
          </p:nvPr>
        </p:nvSpPr>
        <p:spPr/>
        <p:txBody>
          <a:bodyPr/>
          <a:lstStyle/>
          <a:p>
            <a:fld id="{55264C8B-9E3B-4260-AA71-DC717D2C247C}" type="datetime3">
              <a:rPr lang="en-CA" smtClean="0"/>
              <a:t>4 April 2018</a:t>
            </a:fld>
            <a:endParaRPr lang="en-CA" dirty="0"/>
          </a:p>
        </p:txBody>
      </p:sp>
      <p:sp>
        <p:nvSpPr>
          <p:cNvPr id="4" name="Footer Placeholder 3"/>
          <p:cNvSpPr>
            <a:spLocks noGrp="1"/>
          </p:cNvSpPr>
          <p:nvPr>
            <p:ph type="ftr" sz="quarter" idx="11"/>
          </p:nvPr>
        </p:nvSpPr>
        <p:spPr/>
        <p:txBody>
          <a:bodyPr/>
          <a:lstStyle/>
          <a:p>
            <a:r>
              <a:rPr lang="en-US" smtClean="0"/>
              <a:t>Footer</a:t>
            </a:r>
            <a:endParaRPr lang="en-CA" dirty="0"/>
          </a:p>
        </p:txBody>
      </p:sp>
      <p:sp>
        <p:nvSpPr>
          <p:cNvPr id="5" name="Slide Number Placeholder 4"/>
          <p:cNvSpPr>
            <a:spLocks noGrp="1"/>
          </p:cNvSpPr>
          <p:nvPr>
            <p:ph type="sldNum" sz="quarter" idx="12"/>
          </p:nvPr>
        </p:nvSpPr>
        <p:spPr/>
        <p:txBody>
          <a:bodyPr/>
          <a:lstStyle/>
          <a:p>
            <a:fld id="{3FF909EE-2C65-48BC-95E5-26F3591A45A6}" type="slidenum">
              <a:rPr lang="en-CA" smtClean="0"/>
              <a:pPr/>
              <a:t>‹#›</a:t>
            </a:fld>
            <a:endParaRPr lang="en-CA" dirty="0"/>
          </a:p>
        </p:txBody>
      </p:sp>
      <p:sp>
        <p:nvSpPr>
          <p:cNvPr id="6" name="Title 1"/>
          <p:cNvSpPr>
            <a:spLocks noGrp="1"/>
          </p:cNvSpPr>
          <p:nvPr>
            <p:ph type="title"/>
          </p:nvPr>
        </p:nvSpPr>
        <p:spPr>
          <a:xfrm>
            <a:off x="457200" y="987574"/>
            <a:ext cx="8229600" cy="857250"/>
          </a:xfrm>
          <a:prstGeom prst="rect">
            <a:avLst/>
          </a:prstGeom>
        </p:spPr>
        <p:txBody>
          <a:bodyPr lIns="91422" tIns="45711" rIns="91422" bIns="45711"/>
          <a:lstStyle>
            <a:lvl1pPr>
              <a:defRPr>
                <a:solidFill>
                  <a:srgbClr val="CC8004"/>
                </a:solidFill>
              </a:defRPr>
            </a:lvl1pPr>
          </a:lstStyle>
          <a:p>
            <a:r>
              <a:rPr lang="en-US" dirty="0" smtClean="0"/>
              <a:t>Click to edit Master title style</a:t>
            </a:r>
            <a:endParaRPr lang="en-CA" dirty="0"/>
          </a:p>
        </p:txBody>
      </p:sp>
      <p:sp>
        <p:nvSpPr>
          <p:cNvPr id="7" name="Content Placeholder 2"/>
          <p:cNvSpPr>
            <a:spLocks noGrp="1"/>
          </p:cNvSpPr>
          <p:nvPr>
            <p:ph idx="1"/>
          </p:nvPr>
        </p:nvSpPr>
        <p:spPr>
          <a:xfrm>
            <a:off x="457200" y="1905679"/>
            <a:ext cx="8229600" cy="28869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18112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9684B7A-85B7-430F-9061-3D254CDFF63C}" type="datetime3">
              <a:rPr lang="en-CA" smtClean="0"/>
              <a:t>4 April 2018</a:t>
            </a:fld>
            <a:endParaRPr lang="en-CA"/>
          </a:p>
        </p:txBody>
      </p:sp>
      <p:sp>
        <p:nvSpPr>
          <p:cNvPr id="4" name="Footer Placeholder 3"/>
          <p:cNvSpPr>
            <a:spLocks noGrp="1"/>
          </p:cNvSpPr>
          <p:nvPr>
            <p:ph type="ftr" sz="quarter" idx="11"/>
          </p:nvPr>
        </p:nvSpPr>
        <p:spPr/>
        <p:txBody>
          <a:bodyPr/>
          <a:lstStyle/>
          <a:p>
            <a:r>
              <a:rPr lang="en-CA" smtClean="0"/>
              <a:t>Footer</a:t>
            </a:r>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1665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4659982"/>
            <a:ext cx="9144000" cy="483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defTabSz="914243"/>
            <a:endParaRPr lang="en-CA">
              <a:solidFill>
                <a:prstClr val="white"/>
              </a:solidFill>
            </a:endParaRPr>
          </a:p>
        </p:txBody>
      </p:sp>
      <p:sp>
        <p:nvSpPr>
          <p:cNvPr id="2" name="Title 1"/>
          <p:cNvSpPr>
            <a:spLocks noGrp="1"/>
          </p:cNvSpPr>
          <p:nvPr>
            <p:ph type="title"/>
          </p:nvPr>
        </p:nvSpPr>
        <p:spPr>
          <a:xfrm>
            <a:off x="457200" y="987574"/>
            <a:ext cx="8229600" cy="720080"/>
          </a:xfrm>
          <a:prstGeom prst="rect">
            <a:avLst/>
          </a:prstGeom>
        </p:spPr>
        <p:txBody>
          <a:bodyPr lIns="91426" tIns="45713" rIns="91426" bIns="45713"/>
          <a:lstStyle>
            <a:lvl1pPr>
              <a:defRPr sz="4000">
                <a:solidFill>
                  <a:srgbClr val="0054A4"/>
                </a:solidFill>
              </a:defRPr>
            </a:lvl1pPr>
          </a:lstStyle>
          <a:p>
            <a:r>
              <a:rPr lang="en-US" dirty="0" smtClean="0"/>
              <a:t>Click to edit Master title style</a:t>
            </a:r>
            <a:endParaRPr lang="en-CA" dirty="0"/>
          </a:p>
        </p:txBody>
      </p:sp>
      <p:sp>
        <p:nvSpPr>
          <p:cNvPr id="3" name="Content Placeholder 2"/>
          <p:cNvSpPr>
            <a:spLocks noGrp="1"/>
          </p:cNvSpPr>
          <p:nvPr>
            <p:ph idx="1"/>
          </p:nvPr>
        </p:nvSpPr>
        <p:spPr>
          <a:xfrm>
            <a:off x="457200" y="1779664"/>
            <a:ext cx="8229600" cy="3096344"/>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57799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B5B654C-4A99-4DA3-9EA4-EFAC02C14BDB}" type="datetime3">
              <a:rPr lang="en-CA" smtClean="0"/>
              <a:t>4 April 2018</a:t>
            </a:fld>
            <a:endParaRPr lang="en-CA"/>
          </a:p>
        </p:txBody>
      </p:sp>
      <p:sp>
        <p:nvSpPr>
          <p:cNvPr id="4" name="Footer Placeholder 3"/>
          <p:cNvSpPr>
            <a:spLocks noGrp="1"/>
          </p:cNvSpPr>
          <p:nvPr>
            <p:ph type="ftr" sz="quarter" idx="11"/>
          </p:nvPr>
        </p:nvSpPr>
        <p:spPr/>
        <p:txBody>
          <a:bodyPr/>
          <a:lstStyle/>
          <a:p>
            <a:r>
              <a:rPr lang="en-CA" smtClean="0"/>
              <a:t>Footer</a:t>
            </a:r>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9436"/>
            <a:ext cx="9144000" cy="3810000"/>
          </a:xfrm>
          <a:prstGeom prst="rect">
            <a:avLst/>
          </a:prstGeom>
        </p:spPr>
      </p:pic>
    </p:spTree>
    <p:extLst>
      <p:ext uri="{BB962C8B-B14F-4D97-AF65-F5344CB8AC3E}">
        <p14:creationId xmlns:p14="http://schemas.microsoft.com/office/powerpoint/2010/main" val="35388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DA47163-D048-47C8-8E58-6268CF86A911}" type="datetime3">
              <a:rPr lang="en-CA" smtClean="0"/>
              <a:t>4 April 2018</a:t>
            </a:fld>
            <a:endParaRPr lang="en-CA"/>
          </a:p>
        </p:txBody>
      </p:sp>
      <p:sp>
        <p:nvSpPr>
          <p:cNvPr id="4" name="Footer Placeholder 3"/>
          <p:cNvSpPr>
            <a:spLocks noGrp="1"/>
          </p:cNvSpPr>
          <p:nvPr>
            <p:ph type="ftr" sz="quarter" idx="11"/>
          </p:nvPr>
        </p:nvSpPr>
        <p:spPr/>
        <p:txBody>
          <a:bodyPr/>
          <a:lstStyle/>
          <a:p>
            <a:r>
              <a:rPr lang="en-CA" smtClean="0"/>
              <a:t>Footer</a:t>
            </a:r>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29173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6754"/>
            <a:ext cx="9144000" cy="4152900"/>
          </a:xfrm>
          <a:prstGeom prst="rect">
            <a:avLst/>
          </a:prstGeom>
        </p:spPr>
      </p:pic>
      <p:sp>
        <p:nvSpPr>
          <p:cNvPr id="3" name="Date Placeholder 2"/>
          <p:cNvSpPr>
            <a:spLocks noGrp="1"/>
          </p:cNvSpPr>
          <p:nvPr>
            <p:ph type="dt" sz="half" idx="10"/>
          </p:nvPr>
        </p:nvSpPr>
        <p:spPr/>
        <p:txBody>
          <a:bodyPr/>
          <a:lstStyle/>
          <a:p>
            <a:fld id="{120E3C09-CD1A-4B65-BF97-5E8DBAC66058}"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sp>
        <p:nvSpPr>
          <p:cNvPr id="2" name="Rectangle 1"/>
          <p:cNvSpPr/>
          <p:nvPr userDrawn="1"/>
        </p:nvSpPr>
        <p:spPr>
          <a:xfrm>
            <a:off x="3563889" y="4126310"/>
            <a:ext cx="1872208" cy="533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defTabSz="914243"/>
            <a:endParaRPr lang="en-GB">
              <a:solidFill>
                <a:prstClr val="white"/>
              </a:solidFill>
            </a:endParaRPr>
          </a:p>
        </p:txBody>
      </p:sp>
      <p:sp>
        <p:nvSpPr>
          <p:cNvPr id="6" name="TextBox 5"/>
          <p:cNvSpPr txBox="1"/>
          <p:nvPr userDrawn="1"/>
        </p:nvSpPr>
        <p:spPr>
          <a:xfrm>
            <a:off x="3563889" y="4153612"/>
            <a:ext cx="1872208" cy="461665"/>
          </a:xfrm>
          <a:prstGeom prst="rect">
            <a:avLst/>
          </a:prstGeom>
          <a:noFill/>
        </p:spPr>
        <p:txBody>
          <a:bodyPr wrap="square" lIns="91426" tIns="45713" rIns="91426" bIns="45713" rtlCol="0">
            <a:spAutoFit/>
          </a:bodyPr>
          <a:lstStyle/>
          <a:p>
            <a:pPr algn="ctr" defTabSz="914243"/>
            <a:r>
              <a:rPr lang="en-US" sz="2400" dirty="0" smtClean="0">
                <a:solidFill>
                  <a:prstClr val="white"/>
                </a:solidFill>
              </a:rPr>
              <a:t>THANK YOU!</a:t>
            </a:r>
            <a:endParaRPr lang="en-GB" sz="2400" dirty="0">
              <a:solidFill>
                <a:prstClr val="white"/>
              </a:solidFill>
            </a:endParaRPr>
          </a:p>
        </p:txBody>
      </p:sp>
    </p:spTree>
    <p:extLst>
      <p:ext uri="{BB962C8B-B14F-4D97-AF65-F5344CB8AC3E}">
        <p14:creationId xmlns:p14="http://schemas.microsoft.com/office/powerpoint/2010/main" val="288316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3D2458-EAAF-4FB4-91ED-2862CBDE53F4}"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117130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E544BB6-93A8-4484-BFEF-42866E9770D6}"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739799"/>
            <a:ext cx="9144001" cy="4152900"/>
          </a:xfrm>
          <a:prstGeom prst="rect">
            <a:avLst/>
          </a:prstGeom>
        </p:spPr>
      </p:pic>
    </p:spTree>
    <p:extLst>
      <p:ext uri="{BB962C8B-B14F-4D97-AF65-F5344CB8AC3E}">
        <p14:creationId xmlns:p14="http://schemas.microsoft.com/office/powerpoint/2010/main" val="212340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5AE4353-8A89-48F7-A829-6D57A69A3312}"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17356"/>
            <a:ext cx="9144000" cy="4176465"/>
          </a:xfrm>
          <a:prstGeom prst="rect">
            <a:avLst/>
          </a:prstGeom>
        </p:spPr>
      </p:pic>
    </p:spTree>
    <p:extLst>
      <p:ext uri="{BB962C8B-B14F-4D97-AF65-F5344CB8AC3E}">
        <p14:creationId xmlns:p14="http://schemas.microsoft.com/office/powerpoint/2010/main" val="59088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42950"/>
            <a:ext cx="914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395536" y="1203598"/>
            <a:ext cx="5182344" cy="1102519"/>
          </a:xfrm>
          <a:prstGeom prst="rect">
            <a:avLst/>
          </a:prstGeom>
        </p:spPr>
        <p:txBody>
          <a:bodyPr/>
          <a:lstStyle/>
          <a:p>
            <a:endParaRPr lang="en-CA" dirty="0"/>
          </a:p>
        </p:txBody>
      </p:sp>
      <p:sp>
        <p:nvSpPr>
          <p:cNvPr id="8" name="Subtitle 2"/>
          <p:cNvSpPr>
            <a:spLocks noGrp="1"/>
          </p:cNvSpPr>
          <p:nvPr>
            <p:ph type="subTitle" idx="1"/>
          </p:nvPr>
        </p:nvSpPr>
        <p:spPr>
          <a:xfrm>
            <a:off x="395536" y="2499742"/>
            <a:ext cx="5184576" cy="936104"/>
          </a:xfrm>
        </p:spPr>
        <p:txBody>
          <a:bodyPr>
            <a:normAutofit/>
          </a:bodyPr>
          <a:lstStyle>
            <a:lvl1pPr marL="0" indent="0" algn="ctr">
              <a:buNone/>
              <a:defRPr/>
            </a:lvl1pPr>
          </a:lstStyle>
          <a:p>
            <a:endParaRPr lang="en-CA" dirty="0"/>
          </a:p>
        </p:txBody>
      </p:sp>
      <p:sp>
        <p:nvSpPr>
          <p:cNvPr id="5" name="Date Placeholder 2"/>
          <p:cNvSpPr>
            <a:spLocks noGrp="1"/>
          </p:cNvSpPr>
          <p:nvPr>
            <p:ph type="dt" sz="half" idx="10"/>
          </p:nvPr>
        </p:nvSpPr>
        <p:spPr/>
        <p:txBody>
          <a:bodyPr/>
          <a:lstStyle>
            <a:lvl1pPr>
              <a:defRPr/>
            </a:lvl1pPr>
          </a:lstStyle>
          <a:p>
            <a:fld id="{B9288A14-F1DD-47D5-B0D0-8064562481CA}" type="datetime3">
              <a:rPr lang="en-CA" altLang="en-US" smtClean="0">
                <a:solidFill>
                  <a:prstClr val="white"/>
                </a:solidFill>
              </a:rPr>
              <a:t>4 April 2018</a:t>
            </a:fld>
            <a:endParaRPr lang="en-CA" altLang="en-US">
              <a:solidFill>
                <a:prstClr val="white"/>
              </a:solidFill>
            </a:endParaRPr>
          </a:p>
        </p:txBody>
      </p:sp>
      <p:sp>
        <p:nvSpPr>
          <p:cNvPr id="6" name="Footer Placeholder 3"/>
          <p:cNvSpPr>
            <a:spLocks noGrp="1"/>
          </p:cNvSpPr>
          <p:nvPr>
            <p:ph type="ftr" sz="quarter" idx="11"/>
          </p:nvPr>
        </p:nvSpPr>
        <p:spPr/>
        <p:txBody>
          <a:bodyPr/>
          <a:lstStyle>
            <a:lvl1pPr>
              <a:defRPr/>
            </a:lvl1pPr>
          </a:lstStyle>
          <a:p>
            <a:r>
              <a:rPr lang="en-US" altLang="en-US">
                <a:solidFill>
                  <a:prstClr val="white"/>
                </a:solidFill>
              </a:rPr>
              <a:t>Footer</a:t>
            </a:r>
            <a:endParaRPr lang="en-CA" altLang="en-US">
              <a:solidFill>
                <a:prstClr val="white"/>
              </a:solidFill>
            </a:endParaRPr>
          </a:p>
        </p:txBody>
      </p:sp>
      <p:sp>
        <p:nvSpPr>
          <p:cNvPr id="9" name="Slide Number Placeholder 4"/>
          <p:cNvSpPr>
            <a:spLocks noGrp="1"/>
          </p:cNvSpPr>
          <p:nvPr>
            <p:ph type="sldNum" sz="quarter" idx="12"/>
          </p:nvPr>
        </p:nvSpPr>
        <p:spPr/>
        <p:txBody>
          <a:bodyPr/>
          <a:lstStyle>
            <a:lvl1pPr>
              <a:defRPr/>
            </a:lvl1pPr>
          </a:lstStyle>
          <a:p>
            <a:fld id="{D6E88A09-2843-413D-9539-9D4EBB2A8D07}"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288008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35013"/>
            <a:ext cx="914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987574"/>
            <a:ext cx="8229600" cy="857250"/>
          </a:xfrm>
          <a:prstGeom prst="rect">
            <a:avLst/>
          </a:prstGeom>
        </p:spPr>
        <p:txBody>
          <a:bodyPr/>
          <a:lstStyle>
            <a:lvl1pPr>
              <a:defRPr>
                <a:solidFill>
                  <a:srgbClr val="CC8004"/>
                </a:solidFill>
              </a:defRPr>
            </a:lvl1pPr>
          </a:lstStyle>
          <a:p>
            <a:r>
              <a:rPr lang="en-US" dirty="0" smtClean="0"/>
              <a:t>Click to edit Master title style</a:t>
            </a:r>
            <a:endParaRPr lang="en-CA" dirty="0"/>
          </a:p>
        </p:txBody>
      </p:sp>
      <p:sp>
        <p:nvSpPr>
          <p:cNvPr id="7" name="Content Placeholder 2"/>
          <p:cNvSpPr>
            <a:spLocks noGrp="1"/>
          </p:cNvSpPr>
          <p:nvPr>
            <p:ph idx="1"/>
          </p:nvPr>
        </p:nvSpPr>
        <p:spPr>
          <a:xfrm>
            <a:off x="457200" y="1905677"/>
            <a:ext cx="8229600" cy="28869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Date Placeholder 2"/>
          <p:cNvSpPr>
            <a:spLocks noGrp="1"/>
          </p:cNvSpPr>
          <p:nvPr>
            <p:ph type="dt" sz="half" idx="10"/>
          </p:nvPr>
        </p:nvSpPr>
        <p:spPr/>
        <p:txBody>
          <a:bodyPr/>
          <a:lstStyle>
            <a:lvl1pPr>
              <a:defRPr/>
            </a:lvl1pPr>
          </a:lstStyle>
          <a:p>
            <a:fld id="{76C997E9-A54F-4984-A98D-DBC70A170DBD}" type="datetime3">
              <a:rPr lang="en-CA" altLang="en-US" smtClean="0">
                <a:solidFill>
                  <a:prstClr val="white"/>
                </a:solidFill>
              </a:rPr>
              <a:t>4 April 2018</a:t>
            </a:fld>
            <a:endParaRPr lang="en-CA" altLang="en-US">
              <a:solidFill>
                <a:prstClr val="white"/>
              </a:solidFill>
            </a:endParaRPr>
          </a:p>
        </p:txBody>
      </p:sp>
      <p:sp>
        <p:nvSpPr>
          <p:cNvPr id="8" name="Footer Placeholder 3"/>
          <p:cNvSpPr>
            <a:spLocks noGrp="1"/>
          </p:cNvSpPr>
          <p:nvPr>
            <p:ph type="ftr" sz="quarter" idx="11"/>
          </p:nvPr>
        </p:nvSpPr>
        <p:spPr/>
        <p:txBody>
          <a:bodyPr/>
          <a:lstStyle>
            <a:lvl1pPr>
              <a:defRPr/>
            </a:lvl1pPr>
          </a:lstStyle>
          <a:p>
            <a:r>
              <a:rPr lang="en-US" altLang="en-US">
                <a:solidFill>
                  <a:prstClr val="white"/>
                </a:solidFill>
              </a:rPr>
              <a:t>Footer</a:t>
            </a:r>
            <a:endParaRPr lang="en-CA" altLang="en-US">
              <a:solidFill>
                <a:prstClr val="white"/>
              </a:solidFill>
            </a:endParaRPr>
          </a:p>
        </p:txBody>
      </p:sp>
      <p:sp>
        <p:nvSpPr>
          <p:cNvPr id="9" name="Slide Number Placeholder 4"/>
          <p:cNvSpPr>
            <a:spLocks noGrp="1"/>
          </p:cNvSpPr>
          <p:nvPr>
            <p:ph type="sldNum" sz="quarter" idx="12"/>
          </p:nvPr>
        </p:nvSpPr>
        <p:spPr/>
        <p:txBody>
          <a:bodyPr/>
          <a:lstStyle>
            <a:lvl1pPr>
              <a:defRPr/>
            </a:lvl1pPr>
          </a:lstStyle>
          <a:p>
            <a:fld id="{6BB32B1B-A649-4726-A40A-E6FCFE02AD7C}"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29831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35013"/>
            <a:ext cx="914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987574"/>
            <a:ext cx="8229600" cy="857250"/>
          </a:xfrm>
          <a:prstGeom prst="rect">
            <a:avLst/>
          </a:prstGeom>
        </p:spPr>
        <p:txBody>
          <a:bodyPr/>
          <a:lstStyle>
            <a:lvl1pPr>
              <a:defRPr>
                <a:solidFill>
                  <a:srgbClr val="CC8004"/>
                </a:solidFill>
              </a:defRPr>
            </a:lvl1pPr>
          </a:lstStyle>
          <a:p>
            <a:r>
              <a:rPr lang="en-US" dirty="0" smtClean="0"/>
              <a:t>Click to edit Master title style</a:t>
            </a:r>
            <a:endParaRPr lang="en-CA" dirty="0"/>
          </a:p>
        </p:txBody>
      </p:sp>
      <p:sp>
        <p:nvSpPr>
          <p:cNvPr id="7" name="Content Placeholder 2"/>
          <p:cNvSpPr>
            <a:spLocks noGrp="1"/>
          </p:cNvSpPr>
          <p:nvPr>
            <p:ph idx="1"/>
          </p:nvPr>
        </p:nvSpPr>
        <p:spPr>
          <a:xfrm>
            <a:off x="457200" y="1905677"/>
            <a:ext cx="8229600" cy="28869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Date Placeholder 2"/>
          <p:cNvSpPr>
            <a:spLocks noGrp="1"/>
          </p:cNvSpPr>
          <p:nvPr>
            <p:ph type="dt" sz="half" idx="10"/>
          </p:nvPr>
        </p:nvSpPr>
        <p:spPr/>
        <p:txBody>
          <a:bodyPr/>
          <a:lstStyle>
            <a:lvl1pPr>
              <a:defRPr/>
            </a:lvl1pPr>
          </a:lstStyle>
          <a:p>
            <a:fld id="{A1E6030B-747D-4DB8-A24D-EC61358187F8}" type="datetime3">
              <a:rPr lang="en-CA" altLang="en-US" smtClean="0">
                <a:solidFill>
                  <a:prstClr val="white"/>
                </a:solidFill>
              </a:rPr>
              <a:t>4 April 2018</a:t>
            </a:fld>
            <a:endParaRPr lang="en-CA" altLang="en-US">
              <a:solidFill>
                <a:prstClr val="white"/>
              </a:solidFill>
            </a:endParaRPr>
          </a:p>
        </p:txBody>
      </p:sp>
      <p:sp>
        <p:nvSpPr>
          <p:cNvPr id="8" name="Footer Placeholder 3"/>
          <p:cNvSpPr>
            <a:spLocks noGrp="1"/>
          </p:cNvSpPr>
          <p:nvPr>
            <p:ph type="ftr" sz="quarter" idx="11"/>
          </p:nvPr>
        </p:nvSpPr>
        <p:spPr/>
        <p:txBody>
          <a:bodyPr/>
          <a:lstStyle>
            <a:lvl1pPr>
              <a:defRPr/>
            </a:lvl1pPr>
          </a:lstStyle>
          <a:p>
            <a:r>
              <a:rPr lang="en-US" altLang="en-US">
                <a:solidFill>
                  <a:prstClr val="white"/>
                </a:solidFill>
              </a:rPr>
              <a:t>Footer</a:t>
            </a:r>
            <a:endParaRPr lang="en-CA" altLang="en-US">
              <a:solidFill>
                <a:prstClr val="white"/>
              </a:solidFill>
            </a:endParaRPr>
          </a:p>
        </p:txBody>
      </p:sp>
      <p:sp>
        <p:nvSpPr>
          <p:cNvPr id="9" name="Slide Number Placeholder 4"/>
          <p:cNvSpPr>
            <a:spLocks noGrp="1"/>
          </p:cNvSpPr>
          <p:nvPr>
            <p:ph type="sldNum" sz="quarter" idx="12"/>
          </p:nvPr>
        </p:nvSpPr>
        <p:spPr/>
        <p:txBody>
          <a:bodyPr/>
          <a:lstStyle>
            <a:lvl1pPr>
              <a:defRPr/>
            </a:lvl1pPr>
          </a:lstStyle>
          <a:p>
            <a:fld id="{376F2D44-50A8-4C77-9BA1-D5F6BF336471}"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38547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fld id="{EBCF4F1A-4BBF-4AFA-9FA1-2143C8E1048D}" type="datetime3">
              <a:rPr lang="en-CA" altLang="en-US" smtClean="0">
                <a:solidFill>
                  <a:prstClr val="white"/>
                </a:solidFill>
              </a:rPr>
              <a:t>4 April 2018</a:t>
            </a:fld>
            <a:endParaRPr lang="en-CA" altLang="en-US">
              <a:solidFill>
                <a:prstClr val="white"/>
              </a:solidFill>
            </a:endParaRPr>
          </a:p>
        </p:txBody>
      </p:sp>
      <p:sp>
        <p:nvSpPr>
          <p:cNvPr id="3" name="Footer Placeholder 3"/>
          <p:cNvSpPr>
            <a:spLocks noGrp="1"/>
          </p:cNvSpPr>
          <p:nvPr>
            <p:ph type="ftr" sz="quarter" idx="11"/>
          </p:nvPr>
        </p:nvSpPr>
        <p:spPr/>
        <p:txBody>
          <a:bodyPr/>
          <a:lstStyle>
            <a:lvl1pPr>
              <a:defRPr/>
            </a:lvl1pPr>
          </a:lstStyle>
          <a:p>
            <a:r>
              <a:rPr lang="en-CA" altLang="en-US" smtClean="0">
                <a:solidFill>
                  <a:prstClr val="white"/>
                </a:solidFill>
              </a:rPr>
              <a:t>Footer</a:t>
            </a:r>
            <a:endParaRPr lang="en-CA" altLang="en-US">
              <a:solidFill>
                <a:prstClr val="white"/>
              </a:solidFill>
            </a:endParaRPr>
          </a:p>
        </p:txBody>
      </p:sp>
      <p:sp>
        <p:nvSpPr>
          <p:cNvPr id="4" name="Slide Number Placeholder 4"/>
          <p:cNvSpPr>
            <a:spLocks noGrp="1"/>
          </p:cNvSpPr>
          <p:nvPr>
            <p:ph type="sldNum" sz="quarter" idx="12"/>
          </p:nvPr>
        </p:nvSpPr>
        <p:spPr/>
        <p:txBody>
          <a:bodyPr/>
          <a:lstStyle>
            <a:lvl1pPr>
              <a:defRPr/>
            </a:lvl1pPr>
          </a:lstStyle>
          <a:p>
            <a:fld id="{849BDAF8-71F1-46DF-A3EC-6F189ED6992B}"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389782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468FE2-E3E8-4639-875B-A199EFF7A807}"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2" y="739799"/>
            <a:ext cx="9217023" cy="4152900"/>
          </a:xfrm>
          <a:prstGeom prst="rect">
            <a:avLst/>
          </a:prstGeom>
        </p:spPr>
      </p:pic>
    </p:spTree>
    <p:extLst>
      <p:ext uri="{BB962C8B-B14F-4D97-AF65-F5344CB8AC3E}">
        <p14:creationId xmlns:p14="http://schemas.microsoft.com/office/powerpoint/2010/main" val="22836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pic>
        <p:nvPicPr>
          <p:cNvPr id="2"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89025"/>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lvl1pPr>
              <a:defRPr/>
            </a:lvl1pPr>
          </a:lstStyle>
          <a:p>
            <a:fld id="{5D13524F-C480-47D5-88D2-03191FC246BB}" type="datetime3">
              <a:rPr lang="en-CA" altLang="en-US" smtClean="0">
                <a:solidFill>
                  <a:prstClr val="white"/>
                </a:solidFill>
              </a:rPr>
              <a:t>4 April 2018</a:t>
            </a:fld>
            <a:endParaRPr lang="en-CA" altLang="en-US">
              <a:solidFill>
                <a:prstClr val="white"/>
              </a:solidFill>
            </a:endParaRPr>
          </a:p>
        </p:txBody>
      </p:sp>
      <p:sp>
        <p:nvSpPr>
          <p:cNvPr id="4" name="Footer Placeholder 3"/>
          <p:cNvSpPr>
            <a:spLocks noGrp="1"/>
          </p:cNvSpPr>
          <p:nvPr>
            <p:ph type="ftr" sz="quarter" idx="11"/>
          </p:nvPr>
        </p:nvSpPr>
        <p:spPr/>
        <p:txBody>
          <a:bodyPr/>
          <a:lstStyle>
            <a:lvl1pPr>
              <a:defRPr/>
            </a:lvl1pPr>
          </a:lstStyle>
          <a:p>
            <a:r>
              <a:rPr lang="en-CA" altLang="en-US" smtClean="0">
                <a:solidFill>
                  <a:prstClr val="white"/>
                </a:solidFill>
              </a:rPr>
              <a:t>Footer</a:t>
            </a:r>
            <a:endParaRPr lang="en-CA" altLang="en-US">
              <a:solidFill>
                <a:prstClr val="white"/>
              </a:solidFill>
            </a:endParaRPr>
          </a:p>
        </p:txBody>
      </p:sp>
      <p:sp>
        <p:nvSpPr>
          <p:cNvPr id="5" name="Slide Number Placeholder 4"/>
          <p:cNvSpPr>
            <a:spLocks noGrp="1"/>
          </p:cNvSpPr>
          <p:nvPr>
            <p:ph type="sldNum" sz="quarter" idx="12"/>
          </p:nvPr>
        </p:nvSpPr>
        <p:spPr/>
        <p:txBody>
          <a:bodyPr/>
          <a:lstStyle>
            <a:lvl1pPr>
              <a:defRPr/>
            </a:lvl1pPr>
          </a:lstStyle>
          <a:p>
            <a:fld id="{B5C9B776-3990-4C7B-A3BC-E000FC192DC0}"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40967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42950"/>
            <a:ext cx="914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395536" y="1203598"/>
            <a:ext cx="5182344" cy="1102519"/>
          </a:xfrm>
          <a:prstGeom prst="rect">
            <a:avLst/>
          </a:prstGeom>
        </p:spPr>
        <p:txBody>
          <a:bodyPr/>
          <a:lstStyle/>
          <a:p>
            <a:endParaRPr lang="en-CA" dirty="0"/>
          </a:p>
        </p:txBody>
      </p:sp>
      <p:sp>
        <p:nvSpPr>
          <p:cNvPr id="8" name="Subtitle 2"/>
          <p:cNvSpPr>
            <a:spLocks noGrp="1"/>
          </p:cNvSpPr>
          <p:nvPr>
            <p:ph type="subTitle" idx="1"/>
          </p:nvPr>
        </p:nvSpPr>
        <p:spPr>
          <a:xfrm>
            <a:off x="395536" y="2499742"/>
            <a:ext cx="5184576" cy="936104"/>
          </a:xfrm>
        </p:spPr>
        <p:txBody>
          <a:bodyPr>
            <a:normAutofit/>
          </a:bodyPr>
          <a:lstStyle>
            <a:lvl1pPr marL="0" indent="0" algn="ctr">
              <a:buNone/>
              <a:defRPr/>
            </a:lvl1pPr>
          </a:lstStyle>
          <a:p>
            <a:endParaRPr lang="en-CA" dirty="0"/>
          </a:p>
        </p:txBody>
      </p:sp>
      <p:sp>
        <p:nvSpPr>
          <p:cNvPr id="5" name="Date Placeholder 2"/>
          <p:cNvSpPr>
            <a:spLocks noGrp="1"/>
          </p:cNvSpPr>
          <p:nvPr>
            <p:ph type="dt" sz="half" idx="10"/>
          </p:nvPr>
        </p:nvSpPr>
        <p:spPr/>
        <p:txBody>
          <a:bodyPr/>
          <a:lstStyle>
            <a:lvl1pPr>
              <a:defRPr/>
            </a:lvl1pPr>
          </a:lstStyle>
          <a:p>
            <a:fld id="{CF4B77D8-675A-4785-911C-4845FE31EAA2}" type="datetime3">
              <a:rPr lang="en-CA" altLang="en-US" smtClean="0">
                <a:solidFill>
                  <a:prstClr val="white"/>
                </a:solidFill>
              </a:rPr>
              <a:t>4 April 2018</a:t>
            </a:fld>
            <a:endParaRPr lang="en-CA" altLang="en-US">
              <a:solidFill>
                <a:prstClr val="white"/>
              </a:solidFill>
            </a:endParaRPr>
          </a:p>
        </p:txBody>
      </p:sp>
      <p:sp>
        <p:nvSpPr>
          <p:cNvPr id="6" name="Footer Placeholder 3"/>
          <p:cNvSpPr>
            <a:spLocks noGrp="1"/>
          </p:cNvSpPr>
          <p:nvPr>
            <p:ph type="ftr" sz="quarter" idx="11"/>
          </p:nvPr>
        </p:nvSpPr>
        <p:spPr/>
        <p:txBody>
          <a:bodyPr/>
          <a:lstStyle>
            <a:lvl1pPr>
              <a:defRPr/>
            </a:lvl1pPr>
          </a:lstStyle>
          <a:p>
            <a:r>
              <a:rPr lang="en-US" altLang="en-US">
                <a:solidFill>
                  <a:prstClr val="white"/>
                </a:solidFill>
              </a:rPr>
              <a:t>Footer</a:t>
            </a:r>
            <a:endParaRPr lang="en-CA" altLang="en-US">
              <a:solidFill>
                <a:prstClr val="white"/>
              </a:solidFill>
            </a:endParaRPr>
          </a:p>
        </p:txBody>
      </p:sp>
      <p:sp>
        <p:nvSpPr>
          <p:cNvPr id="9" name="Slide Number Placeholder 4"/>
          <p:cNvSpPr>
            <a:spLocks noGrp="1"/>
          </p:cNvSpPr>
          <p:nvPr>
            <p:ph type="sldNum" sz="quarter" idx="12"/>
          </p:nvPr>
        </p:nvSpPr>
        <p:spPr/>
        <p:txBody>
          <a:bodyPr/>
          <a:lstStyle>
            <a:lvl1pPr>
              <a:defRPr/>
            </a:lvl1pPr>
          </a:lstStyle>
          <a:p>
            <a:fld id="{D6E88A09-2843-413D-9539-9D4EBB2A8D07}"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32216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35013"/>
            <a:ext cx="914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987574"/>
            <a:ext cx="8229600" cy="857250"/>
          </a:xfrm>
          <a:prstGeom prst="rect">
            <a:avLst/>
          </a:prstGeom>
        </p:spPr>
        <p:txBody>
          <a:bodyPr/>
          <a:lstStyle>
            <a:lvl1pPr>
              <a:defRPr>
                <a:solidFill>
                  <a:srgbClr val="CC8004"/>
                </a:solidFill>
              </a:defRPr>
            </a:lvl1pPr>
          </a:lstStyle>
          <a:p>
            <a:r>
              <a:rPr lang="en-US" dirty="0" smtClean="0"/>
              <a:t>Click to edit Master title style</a:t>
            </a:r>
            <a:endParaRPr lang="en-CA" dirty="0"/>
          </a:p>
        </p:txBody>
      </p:sp>
      <p:sp>
        <p:nvSpPr>
          <p:cNvPr id="7" name="Content Placeholder 2"/>
          <p:cNvSpPr>
            <a:spLocks noGrp="1"/>
          </p:cNvSpPr>
          <p:nvPr>
            <p:ph idx="1"/>
          </p:nvPr>
        </p:nvSpPr>
        <p:spPr>
          <a:xfrm>
            <a:off x="457200" y="1905677"/>
            <a:ext cx="8229600" cy="28869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Date Placeholder 2"/>
          <p:cNvSpPr>
            <a:spLocks noGrp="1"/>
          </p:cNvSpPr>
          <p:nvPr>
            <p:ph type="dt" sz="half" idx="10"/>
          </p:nvPr>
        </p:nvSpPr>
        <p:spPr/>
        <p:txBody>
          <a:bodyPr/>
          <a:lstStyle>
            <a:lvl1pPr>
              <a:defRPr/>
            </a:lvl1pPr>
          </a:lstStyle>
          <a:p>
            <a:fld id="{67F8B8A9-13A6-481B-940A-7C28D656A5E6}" type="datetime3">
              <a:rPr lang="en-CA" altLang="en-US" smtClean="0">
                <a:solidFill>
                  <a:prstClr val="white"/>
                </a:solidFill>
              </a:rPr>
              <a:t>4 April 2018</a:t>
            </a:fld>
            <a:endParaRPr lang="en-CA" altLang="en-US">
              <a:solidFill>
                <a:prstClr val="white"/>
              </a:solidFill>
            </a:endParaRPr>
          </a:p>
        </p:txBody>
      </p:sp>
      <p:sp>
        <p:nvSpPr>
          <p:cNvPr id="8" name="Footer Placeholder 3"/>
          <p:cNvSpPr>
            <a:spLocks noGrp="1"/>
          </p:cNvSpPr>
          <p:nvPr>
            <p:ph type="ftr" sz="quarter" idx="11"/>
          </p:nvPr>
        </p:nvSpPr>
        <p:spPr/>
        <p:txBody>
          <a:bodyPr/>
          <a:lstStyle>
            <a:lvl1pPr>
              <a:defRPr/>
            </a:lvl1pPr>
          </a:lstStyle>
          <a:p>
            <a:r>
              <a:rPr lang="en-US" altLang="en-US">
                <a:solidFill>
                  <a:prstClr val="white"/>
                </a:solidFill>
              </a:rPr>
              <a:t>Footer</a:t>
            </a:r>
            <a:endParaRPr lang="en-CA" altLang="en-US">
              <a:solidFill>
                <a:prstClr val="white"/>
              </a:solidFill>
            </a:endParaRPr>
          </a:p>
        </p:txBody>
      </p:sp>
      <p:sp>
        <p:nvSpPr>
          <p:cNvPr id="9" name="Slide Number Placeholder 4"/>
          <p:cNvSpPr>
            <a:spLocks noGrp="1"/>
          </p:cNvSpPr>
          <p:nvPr>
            <p:ph type="sldNum" sz="quarter" idx="12"/>
          </p:nvPr>
        </p:nvSpPr>
        <p:spPr/>
        <p:txBody>
          <a:bodyPr/>
          <a:lstStyle>
            <a:lvl1pPr>
              <a:defRPr/>
            </a:lvl1pPr>
          </a:lstStyle>
          <a:p>
            <a:fld id="{6BB32B1B-A649-4726-A40A-E6FCFE02AD7C}"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244256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35013"/>
            <a:ext cx="914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987574"/>
            <a:ext cx="8229600" cy="857250"/>
          </a:xfrm>
          <a:prstGeom prst="rect">
            <a:avLst/>
          </a:prstGeom>
        </p:spPr>
        <p:txBody>
          <a:bodyPr/>
          <a:lstStyle>
            <a:lvl1pPr>
              <a:defRPr>
                <a:solidFill>
                  <a:srgbClr val="CC8004"/>
                </a:solidFill>
              </a:defRPr>
            </a:lvl1pPr>
          </a:lstStyle>
          <a:p>
            <a:r>
              <a:rPr lang="en-US" dirty="0" smtClean="0"/>
              <a:t>Click to edit Master title style</a:t>
            </a:r>
            <a:endParaRPr lang="en-CA" dirty="0"/>
          </a:p>
        </p:txBody>
      </p:sp>
      <p:sp>
        <p:nvSpPr>
          <p:cNvPr id="7" name="Content Placeholder 2"/>
          <p:cNvSpPr>
            <a:spLocks noGrp="1"/>
          </p:cNvSpPr>
          <p:nvPr>
            <p:ph idx="1"/>
          </p:nvPr>
        </p:nvSpPr>
        <p:spPr>
          <a:xfrm>
            <a:off x="457200" y="1905677"/>
            <a:ext cx="8229600" cy="28869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Date Placeholder 2"/>
          <p:cNvSpPr>
            <a:spLocks noGrp="1"/>
          </p:cNvSpPr>
          <p:nvPr>
            <p:ph type="dt" sz="half" idx="10"/>
          </p:nvPr>
        </p:nvSpPr>
        <p:spPr/>
        <p:txBody>
          <a:bodyPr/>
          <a:lstStyle>
            <a:lvl1pPr>
              <a:defRPr/>
            </a:lvl1pPr>
          </a:lstStyle>
          <a:p>
            <a:fld id="{1E0B1517-AE96-45BD-BD5A-755FAFC56ABE}" type="datetime3">
              <a:rPr lang="en-CA" altLang="en-US" smtClean="0">
                <a:solidFill>
                  <a:prstClr val="white"/>
                </a:solidFill>
              </a:rPr>
              <a:t>4 April 2018</a:t>
            </a:fld>
            <a:endParaRPr lang="en-CA" altLang="en-US">
              <a:solidFill>
                <a:prstClr val="white"/>
              </a:solidFill>
            </a:endParaRPr>
          </a:p>
        </p:txBody>
      </p:sp>
      <p:sp>
        <p:nvSpPr>
          <p:cNvPr id="8" name="Footer Placeholder 3"/>
          <p:cNvSpPr>
            <a:spLocks noGrp="1"/>
          </p:cNvSpPr>
          <p:nvPr>
            <p:ph type="ftr" sz="quarter" idx="11"/>
          </p:nvPr>
        </p:nvSpPr>
        <p:spPr/>
        <p:txBody>
          <a:bodyPr/>
          <a:lstStyle>
            <a:lvl1pPr>
              <a:defRPr/>
            </a:lvl1pPr>
          </a:lstStyle>
          <a:p>
            <a:r>
              <a:rPr lang="en-US" altLang="en-US">
                <a:solidFill>
                  <a:prstClr val="white"/>
                </a:solidFill>
              </a:rPr>
              <a:t>Footer</a:t>
            </a:r>
            <a:endParaRPr lang="en-CA" altLang="en-US">
              <a:solidFill>
                <a:prstClr val="white"/>
              </a:solidFill>
            </a:endParaRPr>
          </a:p>
        </p:txBody>
      </p:sp>
      <p:sp>
        <p:nvSpPr>
          <p:cNvPr id="9" name="Slide Number Placeholder 4"/>
          <p:cNvSpPr>
            <a:spLocks noGrp="1"/>
          </p:cNvSpPr>
          <p:nvPr>
            <p:ph type="sldNum" sz="quarter" idx="12"/>
          </p:nvPr>
        </p:nvSpPr>
        <p:spPr/>
        <p:txBody>
          <a:bodyPr/>
          <a:lstStyle>
            <a:lvl1pPr>
              <a:defRPr/>
            </a:lvl1pPr>
          </a:lstStyle>
          <a:p>
            <a:fld id="{376F2D44-50A8-4C77-9BA1-D5F6BF336471}"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313501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fld id="{50AA24D1-89C6-4408-A846-F85D873F951A}" type="datetime3">
              <a:rPr lang="en-CA" altLang="en-US" smtClean="0">
                <a:solidFill>
                  <a:prstClr val="white"/>
                </a:solidFill>
              </a:rPr>
              <a:t>4 April 2018</a:t>
            </a:fld>
            <a:endParaRPr lang="en-CA" altLang="en-US">
              <a:solidFill>
                <a:prstClr val="white"/>
              </a:solidFill>
            </a:endParaRPr>
          </a:p>
        </p:txBody>
      </p:sp>
      <p:sp>
        <p:nvSpPr>
          <p:cNvPr id="3" name="Footer Placeholder 3"/>
          <p:cNvSpPr>
            <a:spLocks noGrp="1"/>
          </p:cNvSpPr>
          <p:nvPr>
            <p:ph type="ftr" sz="quarter" idx="11"/>
          </p:nvPr>
        </p:nvSpPr>
        <p:spPr/>
        <p:txBody>
          <a:bodyPr/>
          <a:lstStyle>
            <a:lvl1pPr>
              <a:defRPr/>
            </a:lvl1pPr>
          </a:lstStyle>
          <a:p>
            <a:r>
              <a:rPr lang="en-CA" altLang="en-US" smtClean="0">
                <a:solidFill>
                  <a:prstClr val="white"/>
                </a:solidFill>
              </a:rPr>
              <a:t>Footer</a:t>
            </a:r>
            <a:endParaRPr lang="en-CA" altLang="en-US">
              <a:solidFill>
                <a:prstClr val="white"/>
              </a:solidFill>
            </a:endParaRPr>
          </a:p>
        </p:txBody>
      </p:sp>
      <p:sp>
        <p:nvSpPr>
          <p:cNvPr id="4" name="Slide Number Placeholder 4"/>
          <p:cNvSpPr>
            <a:spLocks noGrp="1"/>
          </p:cNvSpPr>
          <p:nvPr>
            <p:ph type="sldNum" sz="quarter" idx="12"/>
          </p:nvPr>
        </p:nvSpPr>
        <p:spPr/>
        <p:txBody>
          <a:bodyPr/>
          <a:lstStyle>
            <a:lvl1pPr>
              <a:defRPr/>
            </a:lvl1pPr>
          </a:lstStyle>
          <a:p>
            <a:fld id="{849BDAF8-71F1-46DF-A3EC-6F189ED6992B}"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137543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pic>
        <p:nvPicPr>
          <p:cNvPr id="2"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89025"/>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lvl1pPr>
              <a:defRPr/>
            </a:lvl1pPr>
          </a:lstStyle>
          <a:p>
            <a:fld id="{00C2CA5E-B85A-4E66-A562-F9EC0BA71A9C}" type="datetime3">
              <a:rPr lang="en-CA" altLang="en-US" smtClean="0">
                <a:solidFill>
                  <a:prstClr val="white"/>
                </a:solidFill>
              </a:rPr>
              <a:t>4 April 2018</a:t>
            </a:fld>
            <a:endParaRPr lang="en-CA" altLang="en-US">
              <a:solidFill>
                <a:prstClr val="white"/>
              </a:solidFill>
            </a:endParaRPr>
          </a:p>
        </p:txBody>
      </p:sp>
      <p:sp>
        <p:nvSpPr>
          <p:cNvPr id="4" name="Footer Placeholder 3"/>
          <p:cNvSpPr>
            <a:spLocks noGrp="1"/>
          </p:cNvSpPr>
          <p:nvPr>
            <p:ph type="ftr" sz="quarter" idx="11"/>
          </p:nvPr>
        </p:nvSpPr>
        <p:spPr/>
        <p:txBody>
          <a:bodyPr/>
          <a:lstStyle>
            <a:lvl1pPr>
              <a:defRPr/>
            </a:lvl1pPr>
          </a:lstStyle>
          <a:p>
            <a:r>
              <a:rPr lang="en-CA" altLang="en-US" smtClean="0">
                <a:solidFill>
                  <a:prstClr val="white"/>
                </a:solidFill>
              </a:rPr>
              <a:t>Footer</a:t>
            </a:r>
            <a:endParaRPr lang="en-CA" altLang="en-US">
              <a:solidFill>
                <a:prstClr val="white"/>
              </a:solidFill>
            </a:endParaRPr>
          </a:p>
        </p:txBody>
      </p:sp>
      <p:sp>
        <p:nvSpPr>
          <p:cNvPr id="5" name="Slide Number Placeholder 4"/>
          <p:cNvSpPr>
            <a:spLocks noGrp="1"/>
          </p:cNvSpPr>
          <p:nvPr>
            <p:ph type="sldNum" sz="quarter" idx="12"/>
          </p:nvPr>
        </p:nvSpPr>
        <p:spPr/>
        <p:txBody>
          <a:bodyPr/>
          <a:lstStyle>
            <a:lvl1pPr>
              <a:defRPr/>
            </a:lvl1pPr>
          </a:lstStyle>
          <a:p>
            <a:fld id="{B5C9B776-3990-4C7B-A3BC-E000FC192DC0}"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130102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42950"/>
            <a:ext cx="914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395536" y="1203598"/>
            <a:ext cx="5182344" cy="1102519"/>
          </a:xfrm>
          <a:prstGeom prst="rect">
            <a:avLst/>
          </a:prstGeom>
        </p:spPr>
        <p:txBody>
          <a:bodyPr/>
          <a:lstStyle/>
          <a:p>
            <a:endParaRPr lang="en-CA" dirty="0"/>
          </a:p>
        </p:txBody>
      </p:sp>
      <p:sp>
        <p:nvSpPr>
          <p:cNvPr id="8" name="Subtitle 2"/>
          <p:cNvSpPr>
            <a:spLocks noGrp="1"/>
          </p:cNvSpPr>
          <p:nvPr>
            <p:ph type="subTitle" idx="1"/>
          </p:nvPr>
        </p:nvSpPr>
        <p:spPr>
          <a:xfrm>
            <a:off x="395536" y="2499742"/>
            <a:ext cx="5184576" cy="936104"/>
          </a:xfrm>
        </p:spPr>
        <p:txBody>
          <a:bodyPr>
            <a:normAutofit/>
          </a:bodyPr>
          <a:lstStyle>
            <a:lvl1pPr marL="0" indent="0" algn="ctr">
              <a:buNone/>
              <a:defRPr/>
            </a:lvl1pPr>
          </a:lstStyle>
          <a:p>
            <a:endParaRPr lang="en-CA" dirty="0"/>
          </a:p>
        </p:txBody>
      </p:sp>
      <p:sp>
        <p:nvSpPr>
          <p:cNvPr id="5" name="Date Placeholder 2"/>
          <p:cNvSpPr>
            <a:spLocks noGrp="1"/>
          </p:cNvSpPr>
          <p:nvPr>
            <p:ph type="dt" sz="half" idx="10"/>
          </p:nvPr>
        </p:nvSpPr>
        <p:spPr/>
        <p:txBody>
          <a:bodyPr/>
          <a:lstStyle>
            <a:lvl1pPr>
              <a:defRPr/>
            </a:lvl1pPr>
          </a:lstStyle>
          <a:p>
            <a:fld id="{948B0B7C-6610-43BF-8C90-8846F687BCBE}" type="datetime3">
              <a:rPr lang="en-CA" altLang="en-US" smtClean="0">
                <a:solidFill>
                  <a:prstClr val="white"/>
                </a:solidFill>
              </a:rPr>
              <a:t>4 April 2018</a:t>
            </a:fld>
            <a:endParaRPr lang="en-CA" altLang="en-US">
              <a:solidFill>
                <a:prstClr val="white"/>
              </a:solidFill>
            </a:endParaRPr>
          </a:p>
        </p:txBody>
      </p:sp>
      <p:sp>
        <p:nvSpPr>
          <p:cNvPr id="6" name="Footer Placeholder 3"/>
          <p:cNvSpPr>
            <a:spLocks noGrp="1"/>
          </p:cNvSpPr>
          <p:nvPr>
            <p:ph type="ftr" sz="quarter" idx="11"/>
          </p:nvPr>
        </p:nvSpPr>
        <p:spPr/>
        <p:txBody>
          <a:bodyPr/>
          <a:lstStyle>
            <a:lvl1pPr>
              <a:defRPr/>
            </a:lvl1pPr>
          </a:lstStyle>
          <a:p>
            <a:r>
              <a:rPr lang="en-US" altLang="en-US">
                <a:solidFill>
                  <a:prstClr val="white"/>
                </a:solidFill>
              </a:rPr>
              <a:t>Footer</a:t>
            </a:r>
            <a:endParaRPr lang="en-CA" altLang="en-US">
              <a:solidFill>
                <a:prstClr val="white"/>
              </a:solidFill>
            </a:endParaRPr>
          </a:p>
        </p:txBody>
      </p:sp>
      <p:sp>
        <p:nvSpPr>
          <p:cNvPr id="9" name="Slide Number Placeholder 4"/>
          <p:cNvSpPr>
            <a:spLocks noGrp="1"/>
          </p:cNvSpPr>
          <p:nvPr>
            <p:ph type="sldNum" sz="quarter" idx="12"/>
          </p:nvPr>
        </p:nvSpPr>
        <p:spPr/>
        <p:txBody>
          <a:bodyPr/>
          <a:lstStyle>
            <a:lvl1pPr>
              <a:defRPr/>
            </a:lvl1pPr>
          </a:lstStyle>
          <a:p>
            <a:fld id="{D6E88A09-2843-413D-9539-9D4EBB2A8D07}"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9911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35013"/>
            <a:ext cx="914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987574"/>
            <a:ext cx="8229600" cy="857250"/>
          </a:xfrm>
          <a:prstGeom prst="rect">
            <a:avLst/>
          </a:prstGeom>
        </p:spPr>
        <p:txBody>
          <a:bodyPr/>
          <a:lstStyle>
            <a:lvl1pPr>
              <a:defRPr>
                <a:solidFill>
                  <a:srgbClr val="CC8004"/>
                </a:solidFill>
              </a:defRPr>
            </a:lvl1pPr>
          </a:lstStyle>
          <a:p>
            <a:r>
              <a:rPr lang="en-US" dirty="0" smtClean="0"/>
              <a:t>Click to edit Master title style</a:t>
            </a:r>
            <a:endParaRPr lang="en-CA" dirty="0"/>
          </a:p>
        </p:txBody>
      </p:sp>
      <p:sp>
        <p:nvSpPr>
          <p:cNvPr id="7" name="Content Placeholder 2"/>
          <p:cNvSpPr>
            <a:spLocks noGrp="1"/>
          </p:cNvSpPr>
          <p:nvPr>
            <p:ph idx="1"/>
          </p:nvPr>
        </p:nvSpPr>
        <p:spPr>
          <a:xfrm>
            <a:off x="457200" y="1905677"/>
            <a:ext cx="8229600" cy="28869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Date Placeholder 2"/>
          <p:cNvSpPr>
            <a:spLocks noGrp="1"/>
          </p:cNvSpPr>
          <p:nvPr>
            <p:ph type="dt" sz="half" idx="10"/>
          </p:nvPr>
        </p:nvSpPr>
        <p:spPr/>
        <p:txBody>
          <a:bodyPr/>
          <a:lstStyle>
            <a:lvl1pPr>
              <a:defRPr/>
            </a:lvl1pPr>
          </a:lstStyle>
          <a:p>
            <a:fld id="{5F348349-4B38-4EE0-A8FF-8F0D25AEE1A1}" type="datetime3">
              <a:rPr lang="en-CA" altLang="en-US" smtClean="0">
                <a:solidFill>
                  <a:prstClr val="white"/>
                </a:solidFill>
              </a:rPr>
              <a:t>4 April 2018</a:t>
            </a:fld>
            <a:endParaRPr lang="en-CA" altLang="en-US">
              <a:solidFill>
                <a:prstClr val="white"/>
              </a:solidFill>
            </a:endParaRPr>
          </a:p>
        </p:txBody>
      </p:sp>
      <p:sp>
        <p:nvSpPr>
          <p:cNvPr id="8" name="Footer Placeholder 3"/>
          <p:cNvSpPr>
            <a:spLocks noGrp="1"/>
          </p:cNvSpPr>
          <p:nvPr>
            <p:ph type="ftr" sz="quarter" idx="11"/>
          </p:nvPr>
        </p:nvSpPr>
        <p:spPr/>
        <p:txBody>
          <a:bodyPr/>
          <a:lstStyle>
            <a:lvl1pPr>
              <a:defRPr/>
            </a:lvl1pPr>
          </a:lstStyle>
          <a:p>
            <a:r>
              <a:rPr lang="en-US" altLang="en-US">
                <a:solidFill>
                  <a:prstClr val="white"/>
                </a:solidFill>
              </a:rPr>
              <a:t>Footer</a:t>
            </a:r>
            <a:endParaRPr lang="en-CA" altLang="en-US">
              <a:solidFill>
                <a:prstClr val="white"/>
              </a:solidFill>
            </a:endParaRPr>
          </a:p>
        </p:txBody>
      </p:sp>
      <p:sp>
        <p:nvSpPr>
          <p:cNvPr id="9" name="Slide Number Placeholder 4"/>
          <p:cNvSpPr>
            <a:spLocks noGrp="1"/>
          </p:cNvSpPr>
          <p:nvPr>
            <p:ph type="sldNum" sz="quarter" idx="12"/>
          </p:nvPr>
        </p:nvSpPr>
        <p:spPr/>
        <p:txBody>
          <a:bodyPr/>
          <a:lstStyle>
            <a:lvl1pPr>
              <a:defRPr/>
            </a:lvl1pPr>
          </a:lstStyle>
          <a:p>
            <a:fld id="{6BB32B1B-A649-4726-A40A-E6FCFE02AD7C}"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9507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35013"/>
            <a:ext cx="914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987574"/>
            <a:ext cx="8229600" cy="857250"/>
          </a:xfrm>
          <a:prstGeom prst="rect">
            <a:avLst/>
          </a:prstGeom>
        </p:spPr>
        <p:txBody>
          <a:bodyPr/>
          <a:lstStyle>
            <a:lvl1pPr>
              <a:defRPr>
                <a:solidFill>
                  <a:srgbClr val="CC8004"/>
                </a:solidFill>
              </a:defRPr>
            </a:lvl1pPr>
          </a:lstStyle>
          <a:p>
            <a:r>
              <a:rPr lang="en-US" dirty="0" smtClean="0"/>
              <a:t>Click to edit Master title style</a:t>
            </a:r>
            <a:endParaRPr lang="en-CA" dirty="0"/>
          </a:p>
        </p:txBody>
      </p:sp>
      <p:sp>
        <p:nvSpPr>
          <p:cNvPr id="7" name="Content Placeholder 2"/>
          <p:cNvSpPr>
            <a:spLocks noGrp="1"/>
          </p:cNvSpPr>
          <p:nvPr>
            <p:ph idx="1"/>
          </p:nvPr>
        </p:nvSpPr>
        <p:spPr>
          <a:xfrm>
            <a:off x="457200" y="1905677"/>
            <a:ext cx="8229600" cy="28869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Date Placeholder 2"/>
          <p:cNvSpPr>
            <a:spLocks noGrp="1"/>
          </p:cNvSpPr>
          <p:nvPr>
            <p:ph type="dt" sz="half" idx="10"/>
          </p:nvPr>
        </p:nvSpPr>
        <p:spPr/>
        <p:txBody>
          <a:bodyPr/>
          <a:lstStyle>
            <a:lvl1pPr>
              <a:defRPr/>
            </a:lvl1pPr>
          </a:lstStyle>
          <a:p>
            <a:fld id="{00B81A09-47FD-498B-8D48-B571F14148DB}" type="datetime3">
              <a:rPr lang="en-CA" altLang="en-US" smtClean="0">
                <a:solidFill>
                  <a:prstClr val="white"/>
                </a:solidFill>
              </a:rPr>
              <a:t>4 April 2018</a:t>
            </a:fld>
            <a:endParaRPr lang="en-CA" altLang="en-US">
              <a:solidFill>
                <a:prstClr val="white"/>
              </a:solidFill>
            </a:endParaRPr>
          </a:p>
        </p:txBody>
      </p:sp>
      <p:sp>
        <p:nvSpPr>
          <p:cNvPr id="8" name="Footer Placeholder 3"/>
          <p:cNvSpPr>
            <a:spLocks noGrp="1"/>
          </p:cNvSpPr>
          <p:nvPr>
            <p:ph type="ftr" sz="quarter" idx="11"/>
          </p:nvPr>
        </p:nvSpPr>
        <p:spPr/>
        <p:txBody>
          <a:bodyPr/>
          <a:lstStyle>
            <a:lvl1pPr>
              <a:defRPr/>
            </a:lvl1pPr>
          </a:lstStyle>
          <a:p>
            <a:r>
              <a:rPr lang="en-US" altLang="en-US">
                <a:solidFill>
                  <a:prstClr val="white"/>
                </a:solidFill>
              </a:rPr>
              <a:t>Footer</a:t>
            </a:r>
            <a:endParaRPr lang="en-CA" altLang="en-US">
              <a:solidFill>
                <a:prstClr val="white"/>
              </a:solidFill>
            </a:endParaRPr>
          </a:p>
        </p:txBody>
      </p:sp>
      <p:sp>
        <p:nvSpPr>
          <p:cNvPr id="9" name="Slide Number Placeholder 4"/>
          <p:cNvSpPr>
            <a:spLocks noGrp="1"/>
          </p:cNvSpPr>
          <p:nvPr>
            <p:ph type="sldNum" sz="quarter" idx="12"/>
          </p:nvPr>
        </p:nvSpPr>
        <p:spPr/>
        <p:txBody>
          <a:bodyPr/>
          <a:lstStyle>
            <a:lvl1pPr>
              <a:defRPr/>
            </a:lvl1pPr>
          </a:lstStyle>
          <a:p>
            <a:fld id="{376F2D44-50A8-4C77-9BA1-D5F6BF336471}"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74139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fld id="{AD80D05C-9A34-4276-BF62-D93AFDE64723}" type="datetime3">
              <a:rPr lang="en-CA" altLang="en-US" smtClean="0">
                <a:solidFill>
                  <a:prstClr val="white"/>
                </a:solidFill>
              </a:rPr>
              <a:t>4 April 2018</a:t>
            </a:fld>
            <a:endParaRPr lang="en-CA" altLang="en-US">
              <a:solidFill>
                <a:prstClr val="white"/>
              </a:solidFill>
            </a:endParaRPr>
          </a:p>
        </p:txBody>
      </p:sp>
      <p:sp>
        <p:nvSpPr>
          <p:cNvPr id="3" name="Footer Placeholder 3"/>
          <p:cNvSpPr>
            <a:spLocks noGrp="1"/>
          </p:cNvSpPr>
          <p:nvPr>
            <p:ph type="ftr" sz="quarter" idx="11"/>
          </p:nvPr>
        </p:nvSpPr>
        <p:spPr/>
        <p:txBody>
          <a:bodyPr/>
          <a:lstStyle>
            <a:lvl1pPr>
              <a:defRPr/>
            </a:lvl1pPr>
          </a:lstStyle>
          <a:p>
            <a:r>
              <a:rPr lang="en-CA" altLang="en-US" smtClean="0">
                <a:solidFill>
                  <a:prstClr val="white"/>
                </a:solidFill>
              </a:rPr>
              <a:t>Footer</a:t>
            </a:r>
            <a:endParaRPr lang="en-CA" altLang="en-US">
              <a:solidFill>
                <a:prstClr val="white"/>
              </a:solidFill>
            </a:endParaRPr>
          </a:p>
        </p:txBody>
      </p:sp>
      <p:sp>
        <p:nvSpPr>
          <p:cNvPr id="4" name="Slide Number Placeholder 4"/>
          <p:cNvSpPr>
            <a:spLocks noGrp="1"/>
          </p:cNvSpPr>
          <p:nvPr>
            <p:ph type="sldNum" sz="quarter" idx="12"/>
          </p:nvPr>
        </p:nvSpPr>
        <p:spPr/>
        <p:txBody>
          <a:bodyPr/>
          <a:lstStyle>
            <a:lvl1pPr>
              <a:defRPr/>
            </a:lvl1pPr>
          </a:lstStyle>
          <a:p>
            <a:fld id="{849BDAF8-71F1-46DF-A3EC-6F189ED6992B}"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162604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CE10C78-ABCB-4887-8DF8-02DC118C113A}"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372928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pic>
        <p:nvPicPr>
          <p:cNvPr id="2"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89025"/>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lvl1pPr>
              <a:defRPr/>
            </a:lvl1pPr>
          </a:lstStyle>
          <a:p>
            <a:fld id="{D0885F64-AF42-4519-9EB1-829F35EE790D}" type="datetime3">
              <a:rPr lang="en-CA" altLang="en-US" smtClean="0">
                <a:solidFill>
                  <a:prstClr val="white"/>
                </a:solidFill>
              </a:rPr>
              <a:t>4 April 2018</a:t>
            </a:fld>
            <a:endParaRPr lang="en-CA" altLang="en-US">
              <a:solidFill>
                <a:prstClr val="white"/>
              </a:solidFill>
            </a:endParaRPr>
          </a:p>
        </p:txBody>
      </p:sp>
      <p:sp>
        <p:nvSpPr>
          <p:cNvPr id="4" name="Footer Placeholder 3"/>
          <p:cNvSpPr>
            <a:spLocks noGrp="1"/>
          </p:cNvSpPr>
          <p:nvPr>
            <p:ph type="ftr" sz="quarter" idx="11"/>
          </p:nvPr>
        </p:nvSpPr>
        <p:spPr/>
        <p:txBody>
          <a:bodyPr/>
          <a:lstStyle>
            <a:lvl1pPr>
              <a:defRPr/>
            </a:lvl1pPr>
          </a:lstStyle>
          <a:p>
            <a:r>
              <a:rPr lang="en-CA" altLang="en-US" smtClean="0">
                <a:solidFill>
                  <a:prstClr val="white"/>
                </a:solidFill>
              </a:rPr>
              <a:t>Footer</a:t>
            </a:r>
            <a:endParaRPr lang="en-CA" altLang="en-US">
              <a:solidFill>
                <a:prstClr val="white"/>
              </a:solidFill>
            </a:endParaRPr>
          </a:p>
        </p:txBody>
      </p:sp>
      <p:sp>
        <p:nvSpPr>
          <p:cNvPr id="5" name="Slide Number Placeholder 4"/>
          <p:cNvSpPr>
            <a:spLocks noGrp="1"/>
          </p:cNvSpPr>
          <p:nvPr>
            <p:ph type="sldNum" sz="quarter" idx="12"/>
          </p:nvPr>
        </p:nvSpPr>
        <p:spPr/>
        <p:txBody>
          <a:bodyPr/>
          <a:lstStyle>
            <a:lvl1pPr>
              <a:defRPr/>
            </a:lvl1pPr>
          </a:lstStyle>
          <a:p>
            <a:fld id="{B5C9B776-3990-4C7B-A3BC-E000FC192DC0}" type="slidenum">
              <a:rPr lang="en-CA" altLang="en-US">
                <a:solidFill>
                  <a:prstClr val="white"/>
                </a:solidFill>
              </a:rPr>
              <a:pPr/>
              <a:t>‹#›</a:t>
            </a:fld>
            <a:endParaRPr lang="en-CA" altLang="en-US">
              <a:solidFill>
                <a:prstClr val="white"/>
              </a:solidFill>
            </a:endParaRPr>
          </a:p>
        </p:txBody>
      </p:sp>
    </p:spTree>
    <p:extLst>
      <p:ext uri="{BB962C8B-B14F-4D97-AF65-F5344CB8AC3E}">
        <p14:creationId xmlns:p14="http://schemas.microsoft.com/office/powerpoint/2010/main" val="382164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D1E808-A1A5-4BB9-B948-C0B1B1C421E2}"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187369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B54EDC-9E03-48B2-94C3-9F013581B9F0}"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117216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9543443-1B58-4268-A151-3D5DA3B7FF9B}"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4" y="1599890"/>
            <a:ext cx="9142286" cy="3291223"/>
          </a:xfrm>
          <a:prstGeom prst="rect">
            <a:avLst/>
          </a:prstGeom>
        </p:spPr>
      </p:pic>
    </p:spTree>
    <p:extLst>
      <p:ext uri="{BB962C8B-B14F-4D97-AF65-F5344CB8AC3E}">
        <p14:creationId xmlns:p14="http://schemas.microsoft.com/office/powerpoint/2010/main" val="66406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EDF85A-C7E0-4FED-B1D1-8BEAE9661792}"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17356"/>
            <a:ext cx="9144000" cy="4176465"/>
          </a:xfrm>
          <a:prstGeom prst="rect">
            <a:avLst/>
          </a:prstGeom>
        </p:spPr>
      </p:pic>
    </p:spTree>
    <p:extLst>
      <p:ext uri="{BB962C8B-B14F-4D97-AF65-F5344CB8AC3E}">
        <p14:creationId xmlns:p14="http://schemas.microsoft.com/office/powerpoint/2010/main" val="241133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326EF6-A0A7-4C93-99DA-DCBD4CB31D17}" type="datetime3">
              <a:rPr lang="en-CA" smtClean="0">
                <a:solidFill>
                  <a:prstClr val="white"/>
                </a:solidFill>
              </a:rPr>
              <a:t>4 April 2018</a:t>
            </a:fld>
            <a:endParaRPr lang="en-CA">
              <a:solidFill>
                <a:prstClr val="white"/>
              </a:solidFill>
            </a:endParaRPr>
          </a:p>
        </p:txBody>
      </p:sp>
      <p:sp>
        <p:nvSpPr>
          <p:cNvPr id="4" name="Footer Placeholder 3"/>
          <p:cNvSpPr>
            <a:spLocks noGrp="1"/>
          </p:cNvSpPr>
          <p:nvPr>
            <p:ph type="ftr" sz="quarter" idx="11"/>
          </p:nvPr>
        </p:nvSpPr>
        <p:spPr/>
        <p:txBody>
          <a:bodyPr/>
          <a:lstStyle/>
          <a:p>
            <a:r>
              <a:rPr lang="en-CA" smtClean="0">
                <a:solidFill>
                  <a:prstClr val="white"/>
                </a:solidFill>
              </a:rPr>
              <a:t>Footer</a:t>
            </a:r>
            <a:endParaRPr lang="en-CA">
              <a:solidFill>
                <a:prstClr val="white"/>
              </a:solidFill>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9654"/>
            <a:ext cx="9144000" cy="3810000"/>
          </a:xfrm>
          <a:prstGeom prst="rect">
            <a:avLst/>
          </a:prstGeom>
        </p:spPr>
      </p:pic>
    </p:spTree>
    <p:extLst>
      <p:ext uri="{BB962C8B-B14F-4D97-AF65-F5344CB8AC3E}">
        <p14:creationId xmlns:p14="http://schemas.microsoft.com/office/powerpoint/2010/main" val="249019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0" y="0"/>
            <a:ext cx="9144000" cy="978694"/>
          </a:xfrm>
          <a:prstGeom prst="rect">
            <a:avLst/>
          </a:prstGeom>
        </p:spPr>
      </p:pic>
      <p:sp>
        <p:nvSpPr>
          <p:cNvPr id="7" name="Rectangle 6"/>
          <p:cNvSpPr/>
          <p:nvPr/>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defTabSz="914243"/>
            <a:endParaRPr lang="en-CA">
              <a:solidFill>
                <a:prstClr val="white"/>
              </a:solidFill>
            </a:endParaRPr>
          </a:p>
        </p:txBody>
      </p:sp>
      <p:sp>
        <p:nvSpPr>
          <p:cNvPr id="3" name="Text Placeholder 2"/>
          <p:cNvSpPr>
            <a:spLocks noGrp="1"/>
          </p:cNvSpPr>
          <p:nvPr>
            <p:ph type="body" idx="1"/>
          </p:nvPr>
        </p:nvSpPr>
        <p:spPr>
          <a:xfrm>
            <a:off x="457200" y="1200150"/>
            <a:ext cx="8229600" cy="3531840"/>
          </a:xfrm>
          <a:prstGeom prst="rect">
            <a:avLst/>
          </a:prstGeom>
        </p:spPr>
        <p:txBody>
          <a:bodyPr vert="horz" lIns="91426" tIns="45713" rIns="91426" bIns="4571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457200" y="4894008"/>
            <a:ext cx="2133600" cy="249492"/>
          </a:xfrm>
          <a:prstGeom prst="rect">
            <a:avLst/>
          </a:prstGeom>
        </p:spPr>
        <p:txBody>
          <a:bodyPr vert="horz" lIns="91426" tIns="45713" rIns="91426" bIns="45713" rtlCol="0" anchor="ctr"/>
          <a:lstStyle>
            <a:lvl1pPr algn="l">
              <a:defRPr sz="1000">
                <a:solidFill>
                  <a:schemeClr val="bg1"/>
                </a:solidFill>
                <a:latin typeface="Arial" pitchFamily="34" charset="0"/>
                <a:cs typeface="Arial" pitchFamily="34" charset="0"/>
              </a:defRPr>
            </a:lvl1pPr>
          </a:lstStyle>
          <a:p>
            <a:pPr defTabSz="914243"/>
            <a:fld id="{B4205E40-401F-47DD-86CC-A1EAD44ECCFE}" type="datetime3">
              <a:rPr lang="en-CA" smtClean="0">
                <a:solidFill>
                  <a:prstClr val="white"/>
                </a:solidFill>
              </a:rPr>
              <a:t>4 April 2018</a:t>
            </a:fld>
            <a:endParaRPr lang="en-CA" dirty="0">
              <a:solidFill>
                <a:prstClr val="white"/>
              </a:solidFill>
            </a:endParaRPr>
          </a:p>
        </p:txBody>
      </p:sp>
      <p:sp>
        <p:nvSpPr>
          <p:cNvPr id="5" name="Footer Placeholder 4"/>
          <p:cNvSpPr>
            <a:spLocks noGrp="1"/>
          </p:cNvSpPr>
          <p:nvPr>
            <p:ph type="ftr" sz="quarter" idx="3"/>
          </p:nvPr>
        </p:nvSpPr>
        <p:spPr>
          <a:xfrm>
            <a:off x="3124200" y="4894008"/>
            <a:ext cx="2895600" cy="249492"/>
          </a:xfrm>
          <a:prstGeom prst="rect">
            <a:avLst/>
          </a:prstGeom>
        </p:spPr>
        <p:txBody>
          <a:bodyPr vert="horz" lIns="91426" tIns="45713" rIns="91426" bIns="45713" rtlCol="0" anchor="ctr"/>
          <a:lstStyle>
            <a:lvl1pPr algn="ctr">
              <a:defRPr sz="1000">
                <a:solidFill>
                  <a:schemeClr val="bg1"/>
                </a:solidFill>
                <a:latin typeface="Arial" pitchFamily="34" charset="0"/>
                <a:cs typeface="Arial" pitchFamily="34" charset="0"/>
              </a:defRPr>
            </a:lvl1pPr>
          </a:lstStyle>
          <a:p>
            <a:pPr defTabSz="914243"/>
            <a:r>
              <a:rPr lang="en-US" smtClean="0">
                <a:solidFill>
                  <a:prstClr val="white"/>
                </a:solidFill>
              </a:rPr>
              <a:t>Footer</a:t>
            </a:r>
            <a:endParaRPr lang="en-CA" dirty="0">
              <a:solidFill>
                <a:prstClr val="white"/>
              </a:solidFill>
            </a:endParaRPr>
          </a:p>
        </p:txBody>
      </p:sp>
      <p:sp>
        <p:nvSpPr>
          <p:cNvPr id="6" name="Slide Number Placeholder 5"/>
          <p:cNvSpPr>
            <a:spLocks noGrp="1"/>
          </p:cNvSpPr>
          <p:nvPr>
            <p:ph type="sldNum" sz="quarter" idx="4"/>
          </p:nvPr>
        </p:nvSpPr>
        <p:spPr>
          <a:xfrm>
            <a:off x="6553200" y="4894008"/>
            <a:ext cx="2133600" cy="249492"/>
          </a:xfrm>
          <a:prstGeom prst="rect">
            <a:avLst/>
          </a:prstGeom>
        </p:spPr>
        <p:txBody>
          <a:bodyPr vert="horz" lIns="91426" tIns="45713" rIns="91426" bIns="45713" rtlCol="0" anchor="ctr"/>
          <a:lstStyle>
            <a:lvl1pPr algn="r">
              <a:defRPr sz="1000">
                <a:solidFill>
                  <a:schemeClr val="bg1"/>
                </a:solidFill>
                <a:latin typeface="Arial" pitchFamily="34" charset="0"/>
                <a:cs typeface="Arial" pitchFamily="34" charset="0"/>
              </a:defRPr>
            </a:lvl1pPr>
          </a:lstStyle>
          <a:p>
            <a:pPr defTabSz="914243"/>
            <a:fld id="{3FF909EE-2C65-48BC-95E5-26F3591A45A6}" type="slidenum">
              <a:rPr lang="en-CA" smtClean="0">
                <a:solidFill>
                  <a:prstClr val="white"/>
                </a:solidFill>
              </a:rPr>
              <a:pPr defTabSz="914243"/>
              <a:t>‹#›</a:t>
            </a:fld>
            <a:endParaRPr lang="en-CA" dirty="0">
              <a:solidFill>
                <a:prstClr val="white"/>
              </a:solidFill>
            </a:endParaRPr>
          </a:p>
        </p:txBody>
      </p:sp>
    </p:spTree>
    <p:extLst>
      <p:ext uri="{BB962C8B-B14F-4D97-AF65-F5344CB8AC3E}">
        <p14:creationId xmlns:p14="http://schemas.microsoft.com/office/powerpoint/2010/main" val="26937011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5" r:id="rId14"/>
    <p:sldLayoutId id="2147483845" r:id="rId15"/>
    <p:sldLayoutId id="2147483662" r:id="rId16"/>
    <p:sldLayoutId id="2147483660" r:id="rId17"/>
    <p:sldLayoutId id="2147483661" r:id="rId18"/>
    <p:sldLayoutId id="2147483654" r:id="rId19"/>
    <p:sldLayoutId id="2147483663" r:id="rId20"/>
    <p:sldLayoutId id="2147483665" r:id="rId21"/>
    <p:sldLayoutId id="2147483843" r:id="rId22"/>
    <p:sldLayoutId id="2147483701" r:id="rId23"/>
    <p:sldLayoutId id="2147483707" r:id="rId24"/>
    <p:sldLayoutId id="2147483708" r:id="rId25"/>
    <p:sldLayoutId id="2147483783" r:id="rId26"/>
    <p:sldLayoutId id="2147483785" r:id="rId27"/>
    <p:sldLayoutId id="2147483786" r:id="rId28"/>
    <p:sldLayoutId id="2147483790" r:id="rId29"/>
    <p:sldLayoutId id="2147483795" r:id="rId30"/>
    <p:sldLayoutId id="2147483813" r:id="rId31"/>
    <p:sldLayoutId id="2147483815" r:id="rId32"/>
    <p:sldLayoutId id="2147483816" r:id="rId33"/>
    <p:sldLayoutId id="2147483820" r:id="rId34"/>
    <p:sldLayoutId id="2147483825" r:id="rId35"/>
    <p:sldLayoutId id="2147483828" r:id="rId36"/>
    <p:sldLayoutId id="2147483830" r:id="rId37"/>
    <p:sldLayoutId id="2147483831" r:id="rId38"/>
    <p:sldLayoutId id="2147483835" r:id="rId39"/>
    <p:sldLayoutId id="2147483840"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914243" rtl="0" eaLnBrk="1" latinLnBrk="0" hangingPunct="1">
        <a:spcBef>
          <a:spcPct val="0"/>
        </a:spcBef>
        <a:buNone/>
        <a:defRPr sz="4400" kern="1200">
          <a:solidFill>
            <a:schemeClr val="tx1"/>
          </a:solidFill>
          <a:latin typeface="+mj-lt"/>
          <a:ea typeface="+mj-ea"/>
          <a:cs typeface="+mj-cs"/>
        </a:defRPr>
      </a:lvl1pPr>
    </p:titleStyle>
    <p:bodyStyle>
      <a:lvl1pPr marL="342839" indent="-342839" algn="l" defTabSz="914243" rtl="0" eaLnBrk="1" latinLnBrk="0" hangingPunct="1">
        <a:spcBef>
          <a:spcPct val="20000"/>
        </a:spcBef>
        <a:buFont typeface="Arial" pitchFamily="34" charset="0"/>
        <a:buChar char="•"/>
        <a:defRPr sz="3200" kern="1200">
          <a:solidFill>
            <a:srgbClr val="0054A4"/>
          </a:solidFill>
          <a:latin typeface="+mj-lt"/>
          <a:ea typeface="+mn-ea"/>
          <a:cs typeface="Arial" pitchFamily="34" charset="0"/>
        </a:defRPr>
      </a:lvl1pPr>
      <a:lvl2pPr marL="742823" indent="-285701" algn="l" defTabSz="914243" rtl="0" eaLnBrk="1" latinLnBrk="0" hangingPunct="1">
        <a:spcBef>
          <a:spcPct val="20000"/>
        </a:spcBef>
        <a:buFont typeface="Arial" pitchFamily="34" charset="0"/>
        <a:buChar char="–"/>
        <a:defRPr sz="2800" kern="1200">
          <a:solidFill>
            <a:srgbClr val="279DD9"/>
          </a:solidFill>
          <a:latin typeface="+mj-lt"/>
          <a:ea typeface="+mn-ea"/>
          <a:cs typeface="Arial" pitchFamily="34" charset="0"/>
        </a:defRPr>
      </a:lvl2pPr>
      <a:lvl3pPr marL="1142801" indent="-228558" algn="l" defTabSz="914243" rtl="0" eaLnBrk="1" latinLnBrk="0" hangingPunct="1">
        <a:spcBef>
          <a:spcPct val="20000"/>
        </a:spcBef>
        <a:buFont typeface="Arial" pitchFamily="34" charset="0"/>
        <a:buChar char="•"/>
        <a:defRPr sz="2400" kern="1200">
          <a:solidFill>
            <a:srgbClr val="5A6870"/>
          </a:solidFill>
          <a:latin typeface="+mj-lt"/>
          <a:ea typeface="+mn-ea"/>
          <a:cs typeface="Arial" pitchFamily="34" charset="0"/>
        </a:defRPr>
      </a:lvl3pPr>
      <a:lvl4pPr marL="1599920" indent="-228558" algn="l" defTabSz="914243" rtl="0" eaLnBrk="1" latinLnBrk="0" hangingPunct="1">
        <a:spcBef>
          <a:spcPct val="20000"/>
        </a:spcBef>
        <a:buFont typeface="Arial" pitchFamily="34" charset="0"/>
        <a:buChar char="–"/>
        <a:defRPr sz="2000" kern="1200">
          <a:solidFill>
            <a:srgbClr val="5A6870"/>
          </a:solidFill>
          <a:latin typeface="+mj-lt"/>
          <a:ea typeface="+mn-ea"/>
          <a:cs typeface="Arial" pitchFamily="34" charset="0"/>
        </a:defRPr>
      </a:lvl4pPr>
      <a:lvl5pPr marL="2057042" indent="-228558" algn="l" defTabSz="914243" rtl="0" eaLnBrk="1" latinLnBrk="0" hangingPunct="1">
        <a:spcBef>
          <a:spcPct val="20000"/>
        </a:spcBef>
        <a:buFont typeface="Arial" pitchFamily="34" charset="0"/>
        <a:buChar char="»"/>
        <a:defRPr sz="2000" kern="1200">
          <a:solidFill>
            <a:srgbClr val="5A6870"/>
          </a:solidFill>
          <a:latin typeface="+mj-lt"/>
          <a:ea typeface="+mn-ea"/>
          <a:cs typeface="Arial" pitchFamily="34" charset="0"/>
        </a:defRPr>
      </a:lvl5pPr>
      <a:lvl6pPr marL="2514159" indent="-228558" algn="l" defTabSz="9142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2" indent="-228558" algn="l" defTabSz="9142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2" indent="-228558" algn="l" defTabSz="9142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1" indent="-228558" algn="l" defTabSz="9142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www.icao.int/iMPLEMENT" TargetMode="Externa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portal.icao.int/space" TargetMode="Externa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hyperlink" Target="https://portal.icao.int/spa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hyperlink" Target="SL%20AN%208.4-IND.17.3%20Safety%20Management%20Symposium%20Estonia.pdf"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5076056" y="3993046"/>
            <a:ext cx="3911824" cy="810952"/>
          </a:xfrm>
          <a:prstGeom prst="rect">
            <a:avLst/>
          </a:prstGeom>
        </p:spPr>
        <p:txBody>
          <a:bodyPr anchor="b"/>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tabLst>
                <a:tab pos="1255713" algn="l"/>
              </a:tabLst>
              <a:defRPr/>
            </a:pPr>
            <a:r>
              <a:rPr lang="en-US" sz="1200" i="1" spc="-20" dirty="0" smtClean="0">
                <a:solidFill>
                  <a:schemeClr val="accent6"/>
                </a:solidFill>
              </a:rPr>
              <a:t>FSF  MED – NICOSIA              </a:t>
            </a:r>
            <a:endParaRPr lang="en-US" sz="1200" i="1" spc="-20" dirty="0">
              <a:solidFill>
                <a:schemeClr val="accent6"/>
              </a:solidFill>
            </a:endParaRPr>
          </a:p>
        </p:txBody>
      </p:sp>
      <p:sp>
        <p:nvSpPr>
          <p:cNvPr id="6" name="Rectangle 5"/>
          <p:cNvSpPr/>
          <p:nvPr/>
        </p:nvSpPr>
        <p:spPr>
          <a:xfrm>
            <a:off x="253548" y="1639995"/>
            <a:ext cx="8260914" cy="2400657"/>
          </a:xfrm>
          <a:prstGeom prst="rect">
            <a:avLst/>
          </a:prstGeom>
        </p:spPr>
        <p:txBody>
          <a:bodyPr wrap="square">
            <a:spAutoFit/>
          </a:bodyPr>
          <a:lstStyle/>
          <a:p>
            <a:r>
              <a:rPr lang="en-US" sz="3200" b="1" dirty="0" smtClean="0">
                <a:solidFill>
                  <a:schemeClr val="bg1"/>
                </a:solidFill>
              </a:rPr>
              <a:t>THE VIEWS OF ICAO ON ATM</a:t>
            </a:r>
          </a:p>
          <a:p>
            <a:endParaRPr lang="fr-FR" sz="3200" b="1" dirty="0">
              <a:solidFill>
                <a:srgbClr val="0070C0"/>
              </a:solidFill>
            </a:endParaRPr>
          </a:p>
          <a:p>
            <a:endParaRPr lang="en-US" sz="3200" b="1" dirty="0">
              <a:solidFill>
                <a:srgbClr val="0070C0"/>
              </a:solidFill>
            </a:endParaRPr>
          </a:p>
          <a:p>
            <a:r>
              <a:rPr lang="en-US" b="1" dirty="0">
                <a:solidFill>
                  <a:srgbClr val="0070C0"/>
                </a:solidFill>
              </a:rPr>
              <a:t>Sarantis </a:t>
            </a:r>
            <a:r>
              <a:rPr lang="en-US" b="1" dirty="0" err="1">
                <a:solidFill>
                  <a:srgbClr val="0070C0"/>
                </a:solidFill>
              </a:rPr>
              <a:t>Poulimenakos</a:t>
            </a:r>
            <a:endParaRPr lang="en-US" b="1" dirty="0">
              <a:solidFill>
                <a:srgbClr val="0070C0"/>
              </a:solidFill>
            </a:endParaRPr>
          </a:p>
          <a:p>
            <a:r>
              <a:rPr lang="en-US" b="1" dirty="0">
                <a:solidFill>
                  <a:srgbClr val="0070C0"/>
                </a:solidFill>
              </a:rPr>
              <a:t>EUR/NAT NCLB TAP </a:t>
            </a:r>
            <a:r>
              <a:rPr lang="en-US" b="1" dirty="0" err="1">
                <a:solidFill>
                  <a:srgbClr val="0070C0"/>
                </a:solidFill>
              </a:rPr>
              <a:t>Programme</a:t>
            </a:r>
            <a:r>
              <a:rPr lang="en-US" b="1" dirty="0">
                <a:solidFill>
                  <a:srgbClr val="0070C0"/>
                </a:solidFill>
              </a:rPr>
              <a:t> Manager                 </a:t>
            </a:r>
          </a:p>
          <a:p>
            <a:r>
              <a:rPr lang="en-US" b="1" dirty="0">
                <a:solidFill>
                  <a:srgbClr val="0070C0"/>
                </a:solidFill>
              </a:rPr>
              <a:t>ICAO EUR NAT </a:t>
            </a:r>
            <a:r>
              <a:rPr lang="en-US" b="1" dirty="0" smtClean="0">
                <a:solidFill>
                  <a:srgbClr val="0070C0"/>
                </a:solidFill>
              </a:rPr>
              <a:t>– ANS </a:t>
            </a:r>
            <a:r>
              <a:rPr lang="en-US" b="1" dirty="0">
                <a:solidFill>
                  <a:srgbClr val="0070C0"/>
                </a:solidFill>
              </a:rPr>
              <a:t>/</a:t>
            </a:r>
            <a:r>
              <a:rPr lang="en-US" b="1" smtClean="0">
                <a:solidFill>
                  <a:srgbClr val="0070C0"/>
                </a:solidFill>
              </a:rPr>
              <a:t>Implementation  RO</a:t>
            </a:r>
            <a:endParaRPr lang="en-US" b="1" dirty="0">
              <a:solidFill>
                <a:srgbClr val="0070C0"/>
              </a:solidFill>
            </a:endParaRPr>
          </a:p>
        </p:txBody>
      </p:sp>
    </p:spTree>
    <p:extLst>
      <p:ext uri="{BB962C8B-B14F-4D97-AF65-F5344CB8AC3E}">
        <p14:creationId xmlns:p14="http://schemas.microsoft.com/office/powerpoint/2010/main" val="46114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168" y="699542"/>
            <a:ext cx="8229600" cy="857250"/>
          </a:xfrm>
        </p:spPr>
        <p:txBody>
          <a:bodyPr/>
          <a:lstStyle/>
          <a:p>
            <a:r>
              <a:rPr lang="en-GB" sz="2400" dirty="0"/>
              <a:t>Air Navigation Conference 11</a:t>
            </a:r>
            <a:br>
              <a:rPr lang="en-GB" sz="2400" dirty="0"/>
            </a:br>
            <a:r>
              <a:rPr lang="en-GB" sz="2400" dirty="0"/>
              <a:t>Follow up in the ICAO </a:t>
            </a:r>
            <a:r>
              <a:rPr lang="en-GB" sz="2400" dirty="0" smtClean="0"/>
              <a:t>Assembly</a:t>
            </a:r>
            <a:endParaRPr lang="en-CA" sz="2400" dirty="0"/>
          </a:p>
        </p:txBody>
      </p:sp>
      <p:sp>
        <p:nvSpPr>
          <p:cNvPr id="3" name="Content Placeholder 2"/>
          <p:cNvSpPr>
            <a:spLocks noGrp="1"/>
          </p:cNvSpPr>
          <p:nvPr>
            <p:ph idx="1"/>
          </p:nvPr>
        </p:nvSpPr>
        <p:spPr>
          <a:xfrm>
            <a:off x="434168" y="1419622"/>
            <a:ext cx="8229600" cy="2886968"/>
          </a:xfrm>
        </p:spPr>
        <p:txBody>
          <a:bodyPr>
            <a:normAutofit/>
          </a:bodyPr>
          <a:lstStyle/>
          <a:p>
            <a:r>
              <a:rPr lang="en-US" sz="2000" dirty="0"/>
              <a:t>Assembly Resolution </a:t>
            </a:r>
            <a:r>
              <a:rPr lang="en-US" sz="2000" dirty="0" smtClean="0"/>
              <a:t>A35-15 (2004)</a:t>
            </a:r>
            <a:endParaRPr lang="en-US" sz="2000" dirty="0"/>
          </a:p>
          <a:p>
            <a:pPr lvl="1"/>
            <a:r>
              <a:rPr lang="en-US" sz="2000" dirty="0"/>
              <a:t>Calls upon States, regional planning groups and the aviation industry to use the ICAO Global ATM Operational Concept as the common framework to guide planning and implementation of CNS/ATM systems and to focus all such development work on the operational concept</a:t>
            </a:r>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365808"/>
            <a:ext cx="6146624" cy="177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32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74200"/>
            <a:ext cx="8229600" cy="857250"/>
          </a:xfrm>
        </p:spPr>
        <p:txBody>
          <a:bodyPr/>
          <a:lstStyle/>
          <a:p>
            <a:r>
              <a:rPr lang="en-GB" sz="2400" dirty="0"/>
              <a:t>Air Navigation Conference 12</a:t>
            </a:r>
            <a:br>
              <a:rPr lang="en-GB" sz="2400" dirty="0"/>
            </a:br>
            <a:r>
              <a:rPr lang="en-GB" sz="2400" dirty="0"/>
              <a:t>How do we </a:t>
            </a:r>
            <a:r>
              <a:rPr lang="en-GB" sz="2400" dirty="0" smtClean="0"/>
              <a:t>continue</a:t>
            </a:r>
            <a:endParaRPr lang="en-CA" sz="2400" dirty="0"/>
          </a:p>
        </p:txBody>
      </p:sp>
      <p:sp>
        <p:nvSpPr>
          <p:cNvPr id="3" name="Content Placeholder 2"/>
          <p:cNvSpPr>
            <a:spLocks noGrp="1"/>
          </p:cNvSpPr>
          <p:nvPr>
            <p:ph idx="1"/>
          </p:nvPr>
        </p:nvSpPr>
        <p:spPr>
          <a:xfrm>
            <a:off x="395536" y="2715766"/>
            <a:ext cx="8229600" cy="2106233"/>
          </a:xfrm>
        </p:spPr>
        <p:txBody>
          <a:bodyPr>
            <a:normAutofit fontScale="55000" lnSpcReduction="20000"/>
          </a:bodyPr>
          <a:lstStyle/>
          <a:p>
            <a:r>
              <a:rPr lang="en-US" sz="2800" dirty="0"/>
              <a:t>The Conference unanimously endorsed </a:t>
            </a:r>
            <a:r>
              <a:rPr lang="en-US" sz="2800" b="1" dirty="0"/>
              <a:t>the Aviation System Block Upgrades (ASBUs) </a:t>
            </a:r>
            <a:r>
              <a:rPr lang="en-US" sz="2800" dirty="0"/>
              <a:t>framework introduced by ICAO to set goals in terms of operational improvements on a consensus-driven basis. </a:t>
            </a:r>
          </a:p>
          <a:p>
            <a:r>
              <a:rPr lang="de-DE" sz="2800" dirty="0"/>
              <a:t>The Conference also endorsed the draft 4th edition of the </a:t>
            </a:r>
            <a:r>
              <a:rPr lang="en-US" sz="2800" dirty="0"/>
              <a:t>Global Air Navigation Plan (Doc 9750), as unified planning mechanism, </a:t>
            </a:r>
            <a:endParaRPr lang="en-US" sz="2800" dirty="0" smtClean="0"/>
          </a:p>
          <a:p>
            <a:r>
              <a:rPr lang="en-US" sz="2800" dirty="0" smtClean="0"/>
              <a:t>ICAO </a:t>
            </a:r>
            <a:r>
              <a:rPr lang="en-US" sz="2800" dirty="0"/>
              <a:t>is tasked to include the key policy principles in the GANP, develop financial policies, SARPS development plan, define a stable and efficient process to update the GANP</a:t>
            </a:r>
          </a:p>
          <a:p>
            <a:r>
              <a:rPr lang="en-US" sz="2800" dirty="0"/>
              <a:t>ICAO (through Regional Offices) will provide guidance and assistance on ASBUs implementation to States, establish a group and mechanism for inter-regional </a:t>
            </a:r>
            <a:r>
              <a:rPr lang="en-US" sz="2800" dirty="0" smtClean="0"/>
              <a:t>cooperation</a:t>
            </a:r>
            <a:endParaRPr lang="en-CA"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31450"/>
            <a:ext cx="3618169" cy="100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0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739799"/>
            <a:ext cx="9144000" cy="4152900"/>
            <a:chOff x="-1" y="739799"/>
            <a:chExt cx="9144000" cy="41529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pic>
          <p:nvPicPr>
            <p:cNvPr id="1026" name="Picture 2" descr="http://www.icao.int/RPM/A39/a39_Save-the-Date.png"/>
            <p:cNvPicPr>
              <a:picLocks noChangeAspect="1" noChangeArrowheads="1"/>
            </p:cNvPicPr>
            <p:nvPr/>
          </p:nvPicPr>
          <p:blipFill rotWithShape="1">
            <a:blip r:embed="rId4">
              <a:extLst>
                <a:ext uri="{28A0092B-C50C-407E-A947-70E740481C1C}">
                  <a14:useLocalDpi xmlns:a14="http://schemas.microsoft.com/office/drawing/2010/main" val="0"/>
                </a:ext>
              </a:extLst>
            </a:blip>
            <a:srcRect l="74085" t="67779"/>
            <a:stretch/>
          </p:blipFill>
          <p:spPr bwMode="auto">
            <a:xfrm>
              <a:off x="467544" y="3435846"/>
              <a:ext cx="2084914" cy="144016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84" y="2602706"/>
            <a:ext cx="338931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55977" y="1923678"/>
            <a:ext cx="4392488" cy="2728030"/>
            <a:chOff x="4355976" y="1488281"/>
            <a:chExt cx="4984361" cy="3095623"/>
          </a:xfrm>
        </p:grpSpPr>
        <p:pic>
          <p:nvPicPr>
            <p:cNvPr id="7"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6" y="1488281"/>
              <a:ext cx="2392072" cy="3095623"/>
            </a:xfrm>
            <a:prstGeom prst="rect">
              <a:avLst/>
            </a:prstGeom>
            <a:ln>
              <a:solidFill>
                <a:schemeClr val="accent6"/>
              </a:solidFill>
            </a:ln>
            <a:effectLst>
              <a:outerShdw blurRad="50800" dist="38100" dir="2700000" algn="tl" rotWithShape="0">
                <a:prstClr val="black">
                  <a:alpha val="40000"/>
                </a:prstClr>
              </a:outerShdw>
            </a:effectLst>
          </p:spPr>
        </p:pic>
        <p:pic>
          <p:nvPicPr>
            <p:cNvPr id="8" name="Content Placeholder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1488281"/>
              <a:ext cx="2392073" cy="3075522"/>
            </a:xfrm>
            <a:prstGeom prst="rect">
              <a:avLst/>
            </a:prstGeom>
            <a:ln>
              <a:solidFill>
                <a:schemeClr val="accent6"/>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7470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363272" cy="720080"/>
          </a:xfrm>
        </p:spPr>
        <p:txBody>
          <a:bodyPr/>
          <a:lstStyle/>
          <a:p>
            <a:pPr algn="l"/>
            <a:r>
              <a:rPr lang="en-US" sz="3200" b="1" dirty="0" smtClean="0">
                <a:cs typeface="Arial" pitchFamily="34" charset="0"/>
              </a:rPr>
              <a:t>2017-2019 </a:t>
            </a:r>
            <a:r>
              <a:rPr lang="en-US" sz="3200" b="1" dirty="0" smtClean="0"/>
              <a:t>Global Aviation Safety Plan (GASP)</a:t>
            </a:r>
            <a:endParaRPr lang="en-GB" sz="3200" b="1" dirty="0"/>
          </a:p>
        </p:txBody>
      </p:sp>
      <p:sp>
        <p:nvSpPr>
          <p:cNvPr id="8" name="Content Placeholder 7"/>
          <p:cNvSpPr>
            <a:spLocks noGrp="1"/>
          </p:cNvSpPr>
          <p:nvPr>
            <p:ph idx="1"/>
          </p:nvPr>
        </p:nvSpPr>
        <p:spPr>
          <a:xfrm>
            <a:off x="457200" y="1707654"/>
            <a:ext cx="5626968" cy="3096344"/>
          </a:xfrm>
        </p:spPr>
        <p:txBody>
          <a:bodyPr>
            <a:normAutofit/>
          </a:bodyPr>
          <a:lstStyle/>
          <a:p>
            <a:r>
              <a:rPr lang="en-US" sz="1800" b="1" dirty="0" smtClean="0"/>
              <a:t>2017-2019 Edition</a:t>
            </a:r>
            <a:endParaRPr lang="en-US" sz="1800" b="1" dirty="0"/>
          </a:p>
          <a:p>
            <a:pPr lvl="1"/>
            <a:r>
              <a:rPr lang="en-US" sz="1400" b="1" dirty="0" smtClean="0">
                <a:solidFill>
                  <a:schemeClr val="accent6">
                    <a:lumMod val="50000"/>
                  </a:schemeClr>
                </a:solidFill>
              </a:rPr>
              <a:t>Maintains</a:t>
            </a:r>
            <a:r>
              <a:rPr lang="en-US" sz="1400" dirty="0" smtClean="0">
                <a:solidFill>
                  <a:schemeClr val="accent6">
                    <a:lumMod val="50000"/>
                  </a:schemeClr>
                </a:solidFill>
              </a:rPr>
              <a:t> the framework, objectives and safety performance enablers of the 2014-2016 edition </a:t>
            </a:r>
          </a:p>
          <a:p>
            <a:pPr lvl="1"/>
            <a:r>
              <a:rPr lang="en-US" sz="1400" dirty="0" smtClean="0">
                <a:solidFill>
                  <a:schemeClr val="accent6">
                    <a:lumMod val="50000"/>
                  </a:schemeClr>
                </a:solidFill>
              </a:rPr>
              <a:t>New </a:t>
            </a:r>
            <a:r>
              <a:rPr lang="en-US" sz="1400" b="1" dirty="0" smtClean="0">
                <a:solidFill>
                  <a:schemeClr val="accent6">
                    <a:lumMod val="50000"/>
                  </a:schemeClr>
                </a:solidFill>
              </a:rPr>
              <a:t>global aviation safety roadmap </a:t>
            </a:r>
            <a:r>
              <a:rPr lang="en-US" sz="1400" dirty="0" smtClean="0">
                <a:solidFill>
                  <a:schemeClr val="accent6">
                    <a:lumMod val="50000"/>
                  </a:schemeClr>
                </a:solidFill>
              </a:rPr>
              <a:t>ensures that safety initiatives deliver the intended benefits associated with the GASP objectives through enhanced coordination</a:t>
            </a:r>
          </a:p>
          <a:p>
            <a:pPr lvl="2">
              <a:spcAft>
                <a:spcPts val="600"/>
              </a:spcAft>
            </a:pPr>
            <a:r>
              <a:rPr lang="en-US" sz="1200" dirty="0" smtClean="0">
                <a:solidFill>
                  <a:schemeClr val="accent6">
                    <a:lumMod val="50000"/>
                  </a:schemeClr>
                </a:solidFill>
              </a:rPr>
              <a:t>Reducing inconsistencies and duplication of efforts</a:t>
            </a:r>
          </a:p>
          <a:p>
            <a:r>
              <a:rPr lang="en-US" sz="1800" b="1" dirty="0" smtClean="0"/>
              <a:t>Cooperative</a:t>
            </a:r>
            <a:r>
              <a:rPr lang="en-US" sz="1800" b="1" dirty="0"/>
              <a:t>, collaborative, and coordinated </a:t>
            </a:r>
            <a:r>
              <a:rPr lang="en-US" sz="1800" b="1" dirty="0" smtClean="0"/>
              <a:t>approach</a:t>
            </a:r>
          </a:p>
          <a:p>
            <a:pPr lvl="1"/>
            <a:r>
              <a:rPr lang="en-US" sz="1400" dirty="0" smtClean="0">
                <a:solidFill>
                  <a:schemeClr val="accent6">
                    <a:lumMod val="50000"/>
                  </a:schemeClr>
                </a:solidFill>
              </a:rPr>
              <a:t>Together with all stakeholders and under the leadership of ICAO, </a:t>
            </a:r>
            <a:r>
              <a:rPr lang="en-US" sz="1400" dirty="0">
                <a:solidFill>
                  <a:schemeClr val="accent6">
                    <a:lumMod val="50000"/>
                  </a:schemeClr>
                </a:solidFill>
              </a:rPr>
              <a:t>the </a:t>
            </a:r>
            <a:r>
              <a:rPr lang="en-US" sz="1400" dirty="0" smtClean="0">
                <a:solidFill>
                  <a:schemeClr val="accent6">
                    <a:lumMod val="50000"/>
                  </a:schemeClr>
                </a:solidFill>
              </a:rPr>
              <a:t>GASP </a:t>
            </a:r>
            <a:r>
              <a:rPr lang="en-US" sz="1400" dirty="0">
                <a:solidFill>
                  <a:schemeClr val="accent6">
                    <a:lumMod val="50000"/>
                  </a:schemeClr>
                </a:solidFill>
              </a:rPr>
              <a:t>offers a long-term vision </a:t>
            </a:r>
            <a:r>
              <a:rPr lang="en-US" sz="1400" dirty="0" smtClean="0">
                <a:solidFill>
                  <a:schemeClr val="accent6">
                    <a:lumMod val="50000"/>
                  </a:schemeClr>
                </a:solidFill>
              </a:rPr>
              <a:t>in </a:t>
            </a:r>
            <a:r>
              <a:rPr lang="en-US" sz="1400" dirty="0">
                <a:solidFill>
                  <a:schemeClr val="accent6">
                    <a:lumMod val="50000"/>
                  </a:schemeClr>
                </a:solidFill>
              </a:rPr>
              <a:t>developing a harmonized safety strategy</a:t>
            </a:r>
            <a:r>
              <a:rPr lang="en-US" sz="1400" dirty="0" smtClean="0">
                <a:solidFill>
                  <a:schemeClr val="accent6">
                    <a:lumMod val="50000"/>
                  </a:schemeClr>
                </a:solidFill>
              </a:rPr>
              <a:t>.</a:t>
            </a:r>
            <a:endParaRPr lang="en-US" sz="1400" dirty="0">
              <a:solidFill>
                <a:schemeClr val="accent6">
                  <a:lumMod val="50000"/>
                </a:schemeClr>
              </a:solidFill>
            </a:endParaRPr>
          </a:p>
        </p:txBody>
      </p:sp>
      <p:pic>
        <p:nvPicPr>
          <p:cNvPr id="9"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718424"/>
            <a:ext cx="2392073" cy="3075522"/>
          </a:xfrm>
          <a:prstGeom prst="rect">
            <a:avLst/>
          </a:prstGeom>
          <a:ln>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49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75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75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750"/>
                                        <p:tgtEl>
                                          <p:spTgt spid="8">
                                            <p:txEl>
                                              <p:pRg st="3" end="3"/>
                                            </p:txEl>
                                          </p:spTgt>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animEffect transition="in" filter="fade">
                                      <p:cBhvr>
                                        <p:cTn id="20" dur="750"/>
                                        <p:tgtEl>
                                          <p:spTgt spid="8">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75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t>New GASP Roadmap</a:t>
            </a:r>
            <a:endParaRPr lang="en-GB" sz="3200" b="1" dirty="0"/>
          </a:p>
        </p:txBody>
      </p:sp>
      <p:sp>
        <p:nvSpPr>
          <p:cNvPr id="3" name="Content Placeholder 2"/>
          <p:cNvSpPr>
            <a:spLocks noGrp="1"/>
          </p:cNvSpPr>
          <p:nvPr>
            <p:ph idx="1"/>
          </p:nvPr>
        </p:nvSpPr>
        <p:spPr>
          <a:xfrm>
            <a:off x="457200" y="1563638"/>
            <a:ext cx="5338936" cy="3096344"/>
          </a:xfrm>
        </p:spPr>
        <p:txBody>
          <a:bodyPr>
            <a:normAutofit lnSpcReduction="10000"/>
          </a:bodyPr>
          <a:lstStyle/>
          <a:p>
            <a:r>
              <a:rPr lang="en-US" sz="1800" b="1" dirty="0" smtClean="0"/>
              <a:t>Goals: </a:t>
            </a:r>
          </a:p>
          <a:p>
            <a:pPr lvl="1"/>
            <a:r>
              <a:rPr lang="en-US" sz="1600" dirty="0" smtClean="0">
                <a:solidFill>
                  <a:schemeClr val="accent6">
                    <a:lumMod val="50000"/>
                  </a:schemeClr>
                </a:solidFill>
              </a:rPr>
              <a:t>Ensure that safety initiatives deliver the intended benefits associated with the GASP objectives </a:t>
            </a:r>
          </a:p>
          <a:p>
            <a:pPr lvl="1">
              <a:spcAft>
                <a:spcPts val="600"/>
              </a:spcAft>
            </a:pPr>
            <a:r>
              <a:rPr lang="en-US" sz="1600" dirty="0" smtClean="0">
                <a:solidFill>
                  <a:schemeClr val="accent6">
                    <a:lumMod val="50000"/>
                  </a:schemeClr>
                </a:solidFill>
              </a:rPr>
              <a:t>Reduce inconsistencies and duplication of efforts</a:t>
            </a:r>
          </a:p>
          <a:p>
            <a:pPr>
              <a:spcAft>
                <a:spcPts val="600"/>
              </a:spcAft>
            </a:pPr>
            <a:r>
              <a:rPr lang="en-US" sz="1800" b="1" dirty="0"/>
              <a:t>Specific safety initiatives aimed at States, Regions and Industry</a:t>
            </a:r>
          </a:p>
          <a:p>
            <a:r>
              <a:rPr lang="en-US" sz="1800" b="1" dirty="0"/>
              <a:t>Complements the </a:t>
            </a:r>
            <a:r>
              <a:rPr lang="en-US" sz="1800" b="1" dirty="0" smtClean="0"/>
              <a:t>GANP</a:t>
            </a:r>
          </a:p>
          <a:p>
            <a:pPr lvl="1"/>
            <a:r>
              <a:rPr lang="en-US" sz="1600" dirty="0">
                <a:solidFill>
                  <a:schemeClr val="accent6">
                    <a:lumMod val="50000"/>
                  </a:schemeClr>
                </a:solidFill>
              </a:rPr>
              <a:t>Some ASBUs address safety</a:t>
            </a:r>
          </a:p>
          <a:p>
            <a:pPr lvl="1"/>
            <a:r>
              <a:rPr lang="en-US" sz="1600" dirty="0">
                <a:solidFill>
                  <a:schemeClr val="accent6">
                    <a:lumMod val="50000"/>
                  </a:schemeClr>
                </a:solidFill>
              </a:rPr>
              <a:t>Implementation of ASBUs will require safety assessments prior to </a:t>
            </a:r>
            <a:r>
              <a:rPr lang="en-US" sz="1600" dirty="0" smtClean="0">
                <a:solidFill>
                  <a:schemeClr val="accent6">
                    <a:lumMod val="50000"/>
                  </a:schemeClr>
                </a:solidFill>
              </a:rPr>
              <a:t>implementation</a:t>
            </a:r>
            <a:endParaRPr lang="en-US" sz="1600" dirty="0">
              <a:solidFill>
                <a:schemeClr val="accent6">
                  <a:lumMod val="50000"/>
                </a:schemeClr>
              </a:solidFill>
            </a:endParaRPr>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3" t="2284" r="2419" b="3012"/>
          <a:stretch/>
        </p:blipFill>
        <p:spPr bwMode="auto">
          <a:xfrm>
            <a:off x="5652120" y="1635645"/>
            <a:ext cx="3419872" cy="2620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386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5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750"/>
                                        <p:tgtEl>
                                          <p:spTgt spid="3">
                                            <p:txEl>
                                              <p:pRg st="2" end="2"/>
                                            </p:txEl>
                                          </p:spTgt>
                                        </p:tgtEl>
                                      </p:cBhvr>
                                    </p:animEffec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750"/>
                                        <p:tgtEl>
                                          <p:spTgt spid="3">
                                            <p:txEl>
                                              <p:pRg st="3" end="3"/>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75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75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7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363272" cy="720080"/>
          </a:xfrm>
        </p:spPr>
        <p:txBody>
          <a:bodyPr/>
          <a:lstStyle/>
          <a:p>
            <a:pPr algn="l"/>
            <a:r>
              <a:rPr lang="en-US" sz="3200" b="1" dirty="0" smtClean="0">
                <a:solidFill>
                  <a:schemeClr val="accent1"/>
                </a:solidFill>
                <a:cs typeface="Arial" pitchFamily="34" charset="0"/>
              </a:rPr>
              <a:t>2016-2030 </a:t>
            </a:r>
            <a:r>
              <a:rPr lang="en-US" sz="3200" b="1" dirty="0" smtClean="0">
                <a:solidFill>
                  <a:schemeClr val="accent1"/>
                </a:solidFill>
              </a:rPr>
              <a:t>Global Air Navigation Plan (GANP)</a:t>
            </a:r>
            <a:endParaRPr lang="en-GB" sz="2000" b="1" dirty="0">
              <a:solidFill>
                <a:schemeClr val="accent1"/>
              </a:solidFill>
              <a:cs typeface="Arial" pitchFamily="34" charset="0"/>
            </a:endParaRPr>
          </a:p>
        </p:txBody>
      </p:sp>
      <p:sp>
        <p:nvSpPr>
          <p:cNvPr id="8" name="Content Placeholder 7"/>
          <p:cNvSpPr>
            <a:spLocks noGrp="1"/>
          </p:cNvSpPr>
          <p:nvPr>
            <p:ph idx="1"/>
          </p:nvPr>
        </p:nvSpPr>
        <p:spPr>
          <a:xfrm>
            <a:off x="457200" y="1707654"/>
            <a:ext cx="5626968" cy="3096344"/>
          </a:xfrm>
        </p:spPr>
        <p:txBody>
          <a:bodyPr>
            <a:normAutofit fontScale="92500" lnSpcReduction="10000"/>
          </a:bodyPr>
          <a:lstStyle/>
          <a:p>
            <a:pPr>
              <a:lnSpc>
                <a:spcPct val="110000"/>
              </a:lnSpc>
            </a:pPr>
            <a:r>
              <a:rPr lang="en-US" sz="1800" b="1" dirty="0" smtClean="0"/>
              <a:t>5</a:t>
            </a:r>
            <a:r>
              <a:rPr lang="en-US" sz="1800" b="1" baseline="30000" dirty="0" smtClean="0"/>
              <a:t>th</a:t>
            </a:r>
            <a:r>
              <a:rPr lang="en-US" sz="1800" b="1" dirty="0" smtClean="0"/>
              <a:t> Edition of the GANP (2016-2030)</a:t>
            </a:r>
          </a:p>
          <a:p>
            <a:pPr lvl="1">
              <a:lnSpc>
                <a:spcPct val="110000"/>
              </a:lnSpc>
            </a:pPr>
            <a:r>
              <a:rPr lang="en-US" sz="1400" dirty="0" smtClean="0">
                <a:solidFill>
                  <a:schemeClr val="accent6">
                    <a:lumMod val="50000"/>
                  </a:schemeClr>
                </a:solidFill>
              </a:rPr>
              <a:t>Includes the 2016 edition of the Aviation System Block Upgrades (ASBU) document</a:t>
            </a:r>
          </a:p>
          <a:p>
            <a:pPr lvl="1">
              <a:lnSpc>
                <a:spcPct val="110000"/>
              </a:lnSpc>
            </a:pPr>
            <a:r>
              <a:rPr lang="en-US" sz="1400" dirty="0" smtClean="0">
                <a:solidFill>
                  <a:schemeClr val="accent6">
                    <a:lumMod val="50000"/>
                  </a:schemeClr>
                </a:solidFill>
              </a:rPr>
              <a:t>Stability </a:t>
            </a:r>
          </a:p>
          <a:p>
            <a:pPr>
              <a:lnSpc>
                <a:spcPct val="110000"/>
              </a:lnSpc>
            </a:pPr>
            <a:r>
              <a:rPr lang="en-US" sz="1800" b="1" dirty="0" smtClean="0"/>
              <a:t>Included </a:t>
            </a:r>
            <a:r>
              <a:rPr lang="en-US" sz="1800" b="1" dirty="0"/>
              <a:t>improvements</a:t>
            </a:r>
            <a:r>
              <a:rPr lang="en-US" sz="1800" dirty="0" smtClean="0">
                <a:solidFill>
                  <a:schemeClr val="accent6"/>
                </a:solidFill>
              </a:rPr>
              <a:t>: </a:t>
            </a:r>
          </a:p>
          <a:p>
            <a:pPr lvl="1">
              <a:lnSpc>
                <a:spcPct val="110000"/>
              </a:lnSpc>
            </a:pPr>
            <a:r>
              <a:rPr lang="en-US" sz="1400" dirty="0" smtClean="0">
                <a:solidFill>
                  <a:schemeClr val="accent6">
                    <a:lumMod val="50000"/>
                  </a:schemeClr>
                </a:solidFill>
              </a:rPr>
              <a:t>Six-year cycle for the Blocks to align with Assembly cycles</a:t>
            </a:r>
          </a:p>
          <a:p>
            <a:pPr lvl="1">
              <a:lnSpc>
                <a:spcPct val="110000"/>
              </a:lnSpc>
            </a:pPr>
            <a:r>
              <a:rPr lang="en-US" sz="1400" dirty="0" smtClean="0">
                <a:solidFill>
                  <a:schemeClr val="accent6">
                    <a:lumMod val="50000"/>
                  </a:schemeClr>
                </a:solidFill>
              </a:rPr>
              <a:t>Update of the ASBU framework and all technical roadmaps</a:t>
            </a:r>
          </a:p>
          <a:p>
            <a:pPr lvl="1">
              <a:lnSpc>
                <a:spcPct val="110000"/>
              </a:lnSpc>
            </a:pPr>
            <a:r>
              <a:rPr lang="en-US" sz="1400" dirty="0" smtClean="0">
                <a:solidFill>
                  <a:schemeClr val="accent6">
                    <a:lumMod val="50000"/>
                  </a:schemeClr>
                </a:solidFill>
              </a:rPr>
              <a:t>Concept of performance-based approach as foundation for implementation strategies</a:t>
            </a:r>
          </a:p>
          <a:p>
            <a:pPr lvl="1">
              <a:lnSpc>
                <a:spcPct val="110000"/>
              </a:lnSpc>
            </a:pPr>
            <a:r>
              <a:rPr lang="en-US" sz="1400" dirty="0" smtClean="0">
                <a:solidFill>
                  <a:schemeClr val="accent6">
                    <a:lumMod val="50000"/>
                  </a:schemeClr>
                </a:solidFill>
              </a:rPr>
              <a:t>Notion of minimum path</a:t>
            </a:r>
          </a:p>
          <a:p>
            <a:pPr lvl="1">
              <a:lnSpc>
                <a:spcPct val="110000"/>
              </a:lnSpc>
            </a:pPr>
            <a:r>
              <a:rPr lang="en-US" sz="1400" dirty="0" smtClean="0">
                <a:solidFill>
                  <a:schemeClr val="accent6">
                    <a:lumMod val="50000"/>
                  </a:schemeClr>
                </a:solidFill>
              </a:rPr>
              <a:t>ATM logical architecture</a:t>
            </a:r>
          </a:p>
          <a:p>
            <a:pPr lvl="1">
              <a:lnSpc>
                <a:spcPct val="110000"/>
              </a:lnSpc>
            </a:pPr>
            <a:r>
              <a:rPr lang="en-US" sz="1400" dirty="0" smtClean="0">
                <a:solidFill>
                  <a:schemeClr val="accent6">
                    <a:lumMod val="50000"/>
                  </a:schemeClr>
                </a:solidFill>
              </a:rPr>
              <a:t>Creation of GANP webpage</a:t>
            </a:r>
          </a:p>
        </p:txBody>
      </p:sp>
      <p:pic>
        <p:nvPicPr>
          <p:cNvPr id="9"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708374"/>
            <a:ext cx="2392072" cy="3095623"/>
          </a:xfrm>
          <a:prstGeom prst="rect">
            <a:avLst/>
          </a:prstGeom>
          <a:ln>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640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75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750"/>
                                        <p:tgtEl>
                                          <p:spTgt spid="8">
                                            <p:txEl>
                                              <p:pRg st="2" end="2"/>
                                            </p:txEl>
                                          </p:spTgt>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750"/>
                                        <p:tgtEl>
                                          <p:spTgt spid="8">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animEffect transition="in" filter="fade">
                                      <p:cBhvr>
                                        <p:cTn id="20" dur="750"/>
                                        <p:tgtEl>
                                          <p:spTgt spid="8">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750"/>
                                        <p:tgtEl>
                                          <p:spTgt spid="8">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750"/>
                                        <p:tgtEl>
                                          <p:spTgt spid="8">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Effect transition="in" filter="fade">
                                      <p:cBhvr>
                                        <p:cTn id="29" dur="750"/>
                                        <p:tgtEl>
                                          <p:spTgt spid="8">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fade">
                                      <p:cBhvr>
                                        <p:cTn id="32" dur="750"/>
                                        <p:tgtEl>
                                          <p:spTgt spid="8">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animEffect transition="in" filter="fade">
                                      <p:cBhvr>
                                        <p:cTn id="35" dur="75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229600" cy="648072"/>
          </a:xfrm>
        </p:spPr>
        <p:txBody>
          <a:bodyPr/>
          <a:lstStyle/>
          <a:p>
            <a:r>
              <a:rPr lang="en-US" sz="3200" b="1" dirty="0" smtClean="0"/>
              <a:t>Action items requiring additional resources</a:t>
            </a:r>
            <a:endParaRPr lang="en-GB" sz="3200" b="1" dirty="0"/>
          </a:p>
        </p:txBody>
      </p:sp>
      <p:sp>
        <p:nvSpPr>
          <p:cNvPr id="3" name="Content Placeholder 2"/>
          <p:cNvSpPr>
            <a:spLocks noGrp="1"/>
          </p:cNvSpPr>
          <p:nvPr>
            <p:ph idx="1"/>
          </p:nvPr>
        </p:nvSpPr>
        <p:spPr>
          <a:xfrm>
            <a:off x="457200" y="1707654"/>
            <a:ext cx="8229600" cy="3084991"/>
          </a:xfrm>
        </p:spPr>
        <p:txBody>
          <a:bodyPr numCol="2">
            <a:normAutofit fontScale="92500" lnSpcReduction="10000"/>
          </a:bodyPr>
          <a:lstStyle/>
          <a:p>
            <a:r>
              <a:rPr lang="en-US" sz="2200" dirty="0" smtClean="0">
                <a:solidFill>
                  <a:schemeClr val="accent6"/>
                </a:solidFill>
              </a:rPr>
              <a:t>RPAS/UAS </a:t>
            </a:r>
          </a:p>
          <a:p>
            <a:r>
              <a:rPr lang="en-US" sz="2200" dirty="0" smtClean="0">
                <a:solidFill>
                  <a:schemeClr val="accent6"/>
                </a:solidFill>
              </a:rPr>
              <a:t>Monitoring </a:t>
            </a:r>
            <a:r>
              <a:rPr lang="en-US" sz="2200" dirty="0">
                <a:solidFill>
                  <a:schemeClr val="accent6"/>
                </a:solidFill>
              </a:rPr>
              <a:t>and </a:t>
            </a:r>
            <a:r>
              <a:rPr lang="en-US" sz="2200" dirty="0" smtClean="0">
                <a:solidFill>
                  <a:schemeClr val="accent6"/>
                </a:solidFill>
              </a:rPr>
              <a:t>Analysis</a:t>
            </a:r>
          </a:p>
          <a:p>
            <a:r>
              <a:rPr lang="en-GB" sz="2200" dirty="0" smtClean="0">
                <a:solidFill>
                  <a:schemeClr val="accent6"/>
                </a:solidFill>
              </a:rPr>
              <a:t>GASP</a:t>
            </a:r>
          </a:p>
          <a:p>
            <a:r>
              <a:rPr lang="en-GB" sz="2200" dirty="0" smtClean="0">
                <a:solidFill>
                  <a:schemeClr val="accent6"/>
                </a:solidFill>
              </a:rPr>
              <a:t>GANP</a:t>
            </a:r>
          </a:p>
          <a:p>
            <a:r>
              <a:rPr lang="en-GB" sz="2200" dirty="0" smtClean="0">
                <a:solidFill>
                  <a:schemeClr val="accent6"/>
                </a:solidFill>
              </a:rPr>
              <a:t>Medical provisions</a:t>
            </a:r>
          </a:p>
          <a:p>
            <a:r>
              <a:rPr lang="en-GB" sz="2200" dirty="0" smtClean="0">
                <a:solidFill>
                  <a:schemeClr val="accent6"/>
                </a:solidFill>
              </a:rPr>
              <a:t>Safety information</a:t>
            </a:r>
          </a:p>
          <a:p>
            <a:r>
              <a:rPr lang="en-GB" sz="2200" dirty="0" smtClean="0">
                <a:solidFill>
                  <a:schemeClr val="accent6"/>
                </a:solidFill>
              </a:rPr>
              <a:t>Regional Cooperation</a:t>
            </a:r>
          </a:p>
          <a:p>
            <a:endParaRPr lang="en-US" sz="2200" dirty="0" smtClean="0">
              <a:solidFill>
                <a:schemeClr val="accent6"/>
              </a:solidFill>
            </a:endParaRPr>
          </a:p>
          <a:p>
            <a:endParaRPr lang="en-US" sz="2200" dirty="0" smtClean="0">
              <a:solidFill>
                <a:schemeClr val="accent6"/>
              </a:solidFill>
            </a:endParaRPr>
          </a:p>
          <a:p>
            <a:r>
              <a:rPr lang="en-US" sz="2200" dirty="0" smtClean="0">
                <a:solidFill>
                  <a:schemeClr val="accent6"/>
                </a:solidFill>
              </a:rPr>
              <a:t>Regional </a:t>
            </a:r>
            <a:r>
              <a:rPr lang="en-US" sz="2200" dirty="0">
                <a:solidFill>
                  <a:schemeClr val="accent6"/>
                </a:solidFill>
              </a:rPr>
              <a:t>Cooperation and </a:t>
            </a:r>
            <a:r>
              <a:rPr lang="en-US" sz="2200" dirty="0" smtClean="0">
                <a:solidFill>
                  <a:schemeClr val="accent6"/>
                </a:solidFill>
              </a:rPr>
              <a:t>technical assistance </a:t>
            </a:r>
            <a:r>
              <a:rPr lang="en-US" sz="2200" dirty="0">
                <a:solidFill>
                  <a:schemeClr val="accent6"/>
                </a:solidFill>
              </a:rPr>
              <a:t>to resolve safety </a:t>
            </a:r>
            <a:r>
              <a:rPr lang="en-US" sz="2200" dirty="0" smtClean="0">
                <a:solidFill>
                  <a:schemeClr val="accent6"/>
                </a:solidFill>
              </a:rPr>
              <a:t>deficiencies</a:t>
            </a:r>
          </a:p>
          <a:p>
            <a:r>
              <a:rPr lang="en-US" sz="2200" dirty="0" smtClean="0">
                <a:solidFill>
                  <a:schemeClr val="accent6"/>
                </a:solidFill>
              </a:rPr>
              <a:t>Establishing </a:t>
            </a:r>
            <a:r>
              <a:rPr lang="en-US" sz="2200" dirty="0">
                <a:solidFill>
                  <a:schemeClr val="accent6"/>
                </a:solidFill>
              </a:rPr>
              <a:t>priorities and setting measurable </a:t>
            </a:r>
            <a:r>
              <a:rPr lang="en-US" sz="2200" dirty="0" smtClean="0">
                <a:solidFill>
                  <a:schemeClr val="accent6"/>
                </a:solidFill>
              </a:rPr>
              <a:t>targets</a:t>
            </a:r>
          </a:p>
          <a:p>
            <a:r>
              <a:rPr lang="en-US" sz="2200" dirty="0" smtClean="0">
                <a:solidFill>
                  <a:schemeClr val="accent6"/>
                </a:solidFill>
              </a:rPr>
              <a:t>Flight </a:t>
            </a:r>
            <a:r>
              <a:rPr lang="en-US" sz="2200" dirty="0">
                <a:solidFill>
                  <a:schemeClr val="accent6"/>
                </a:solidFill>
              </a:rPr>
              <a:t>crew mental </a:t>
            </a:r>
            <a:r>
              <a:rPr lang="en-US" sz="2200" dirty="0" smtClean="0">
                <a:solidFill>
                  <a:schemeClr val="accent6"/>
                </a:solidFill>
              </a:rPr>
              <a:t>fitness</a:t>
            </a:r>
          </a:p>
          <a:p>
            <a:r>
              <a:rPr lang="en-US" sz="2200" dirty="0" smtClean="0">
                <a:solidFill>
                  <a:schemeClr val="accent6"/>
                </a:solidFill>
              </a:rPr>
              <a:t>Wind shear</a:t>
            </a:r>
          </a:p>
          <a:p>
            <a:r>
              <a:rPr lang="en-US" sz="2200" dirty="0" smtClean="0">
                <a:solidFill>
                  <a:schemeClr val="accent6"/>
                </a:solidFill>
              </a:rPr>
              <a:t>Aerodrome </a:t>
            </a:r>
            <a:r>
              <a:rPr lang="en-US" sz="2200" dirty="0">
                <a:solidFill>
                  <a:schemeClr val="accent6"/>
                </a:solidFill>
              </a:rPr>
              <a:t>certification </a:t>
            </a:r>
            <a:r>
              <a:rPr lang="en-US" sz="2200" dirty="0" smtClean="0">
                <a:solidFill>
                  <a:schemeClr val="accent6"/>
                </a:solidFill>
              </a:rPr>
              <a:t>database</a:t>
            </a:r>
          </a:p>
          <a:p>
            <a:r>
              <a:rPr lang="en-US" sz="2200" dirty="0" smtClean="0">
                <a:solidFill>
                  <a:schemeClr val="accent6"/>
                </a:solidFill>
              </a:rPr>
              <a:t>Accident investigation</a:t>
            </a:r>
            <a:endParaRPr lang="en-US" sz="2200" dirty="0">
              <a:solidFill>
                <a:schemeClr val="accent6"/>
              </a:solidFill>
            </a:endParaRPr>
          </a:p>
        </p:txBody>
      </p:sp>
      <p:sp>
        <p:nvSpPr>
          <p:cNvPr id="7" name="Action Button: Information 6">
            <a:hlinkClick r:id="rId2" action="ppaction://hlinksldjump" highlightClick="1"/>
          </p:cNvPr>
          <p:cNvSpPr/>
          <p:nvPr/>
        </p:nvSpPr>
        <p:spPr>
          <a:xfrm>
            <a:off x="8676456" y="4515966"/>
            <a:ext cx="288032" cy="288032"/>
          </a:xfrm>
          <a:prstGeom prst="actionButtonInformation">
            <a:avLst/>
          </a:prstGeom>
          <a:ln w="3175">
            <a:solidFill>
              <a:schemeClr val="accent4">
                <a:lumMod val="2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00055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1000"/>
                                        <p:tgtEl>
                                          <p:spTgt spid="3">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1000"/>
                                        <p:tgtEl>
                                          <p:spTgt spid="3">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1000"/>
                                        <p:tgtEl>
                                          <p:spTgt spid="3">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1000"/>
                                        <p:tgtEl>
                                          <p:spTgt spid="3">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fade">
                                      <p:cBhvr>
                                        <p:cTn id="40" dur="1000"/>
                                        <p:tgtEl>
                                          <p:spTgt spid="3">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fade">
                                      <p:cBhvr>
                                        <p:cTn id="43" dur="1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_ICAO DRIVE\_SOURCE - IMAGES\Source - ICAO Logos\ICAO-logo-ICAO-blue_grey-stroke_BIG.pn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bwMode="auto">
          <a:xfrm>
            <a:off x="4572000" y="1174661"/>
            <a:ext cx="4412878" cy="3413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Evolving our approach</a:t>
            </a:r>
            <a:endParaRPr lang="en-US" dirty="0">
              <a:solidFill>
                <a:srgbClr val="0054A4"/>
              </a:solidFill>
            </a:endParaRPr>
          </a:p>
        </p:txBody>
      </p:sp>
      <p:sp>
        <p:nvSpPr>
          <p:cNvPr id="6" name="Text Placeholder 5"/>
          <p:cNvSpPr>
            <a:spLocks noGrp="1"/>
          </p:cNvSpPr>
          <p:nvPr>
            <p:ph type="body" idx="1"/>
          </p:nvPr>
        </p:nvSpPr>
        <p:spPr/>
        <p:txBody>
          <a:bodyPr/>
          <a:lstStyle/>
          <a:p>
            <a:r>
              <a:rPr lang="en-US" dirty="0">
                <a:latin typeface="+mj-lt"/>
              </a:rPr>
              <a:t>Global </a:t>
            </a:r>
            <a:r>
              <a:rPr lang="en-US" dirty="0" smtClean="0">
                <a:latin typeface="+mj-lt"/>
              </a:rPr>
              <a:t>Aviation Safety </a:t>
            </a:r>
            <a:r>
              <a:rPr lang="en-US" dirty="0">
                <a:latin typeface="+mj-lt"/>
              </a:rPr>
              <a:t>&amp; </a:t>
            </a:r>
            <a:r>
              <a:rPr lang="en-US" dirty="0" smtClean="0">
                <a:latin typeface="+mj-lt"/>
              </a:rPr>
              <a:t>Air Navigation Updates</a:t>
            </a:r>
            <a:endParaRPr lang="en-US" dirty="0">
              <a:latin typeface="+mj-lt"/>
            </a:endParaRPr>
          </a:p>
        </p:txBody>
      </p:sp>
    </p:spTree>
    <p:extLst>
      <p:ext uri="{BB962C8B-B14F-4D97-AF65-F5344CB8AC3E}">
        <p14:creationId xmlns:p14="http://schemas.microsoft.com/office/powerpoint/2010/main" val="312822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rot="20700000">
            <a:off x="5151505" y="1672747"/>
            <a:ext cx="936104" cy="70626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CC8004"/>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 name="Title 1"/>
          <p:cNvSpPr>
            <a:spLocks noGrp="1"/>
          </p:cNvSpPr>
          <p:nvPr>
            <p:ph type="title"/>
          </p:nvPr>
        </p:nvSpPr>
        <p:spPr/>
        <p:txBody>
          <a:bodyPr/>
          <a:lstStyle/>
          <a:p>
            <a:pPr algn="l"/>
            <a:r>
              <a:rPr lang="en-US" sz="3600" b="1" dirty="0"/>
              <a:t>Evolving Standardization</a:t>
            </a:r>
            <a:endParaRPr lang="en-GB" sz="3600" b="1" dirty="0"/>
          </a:p>
        </p:txBody>
      </p:sp>
      <p:sp>
        <p:nvSpPr>
          <p:cNvPr id="3" name="Content Placeholder 2"/>
          <p:cNvSpPr>
            <a:spLocks noGrp="1"/>
          </p:cNvSpPr>
          <p:nvPr>
            <p:ph idx="1"/>
          </p:nvPr>
        </p:nvSpPr>
        <p:spPr>
          <a:xfrm>
            <a:off x="457200" y="1779662"/>
            <a:ext cx="4270495" cy="3096344"/>
          </a:xfrm>
        </p:spPr>
        <p:txBody>
          <a:bodyPr>
            <a:normAutofit/>
          </a:bodyPr>
          <a:lstStyle/>
          <a:p>
            <a:r>
              <a:rPr lang="en-US" sz="2400" b="1" i="1" dirty="0">
                <a:solidFill>
                  <a:srgbClr val="279DD8"/>
                </a:solidFill>
              </a:rPr>
              <a:t>Innovation</a:t>
            </a:r>
            <a:r>
              <a:rPr lang="en-US" sz="2400" b="1" dirty="0">
                <a:solidFill>
                  <a:srgbClr val="279DD8"/>
                </a:solidFill>
              </a:rPr>
              <a:t> </a:t>
            </a:r>
            <a:r>
              <a:rPr lang="en-US" sz="2400" b="1" dirty="0"/>
              <a:t>starts </a:t>
            </a:r>
            <a:r>
              <a:rPr lang="en-US" sz="2400" b="1" dirty="0" smtClean="0"/>
              <a:t>on the </a:t>
            </a:r>
            <a:r>
              <a:rPr lang="en-US" sz="2400" b="1" dirty="0"/>
              <a:t>flight deck, at the control position and </a:t>
            </a:r>
            <a:r>
              <a:rPr lang="en-US" sz="2400" b="1" dirty="0" smtClean="0"/>
              <a:t>on </a:t>
            </a:r>
            <a:r>
              <a:rPr lang="en-US" sz="2400" b="1" dirty="0"/>
              <a:t>the tarmac</a:t>
            </a:r>
          </a:p>
          <a:p>
            <a:pPr lvl="1">
              <a:spcAft>
                <a:spcPts val="1200"/>
              </a:spcAft>
            </a:pPr>
            <a:r>
              <a:rPr lang="en-US" sz="2000" dirty="0">
                <a:solidFill>
                  <a:schemeClr val="accent6"/>
                </a:solidFill>
              </a:rPr>
              <a:t>People using the tools are the first to know how they can be improved</a:t>
            </a:r>
          </a:p>
          <a:p>
            <a:endParaRPr lang="en-GB" sz="3200" dirty="0"/>
          </a:p>
        </p:txBody>
      </p:sp>
      <p:pic>
        <p:nvPicPr>
          <p:cNvPr id="1026" name="Picture 2" descr="http://eventspectrum.com/esiwp/wp-content/uploads/bigstock-Toolbox-35082965-1024x8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571750"/>
            <a:ext cx="2489052" cy="2073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9800000">
            <a:off x="5321626" y="3218259"/>
            <a:ext cx="668773" cy="369332"/>
          </a:xfrm>
          <a:prstGeom prst="rect">
            <a:avLst/>
          </a:prstGeom>
          <a:noFill/>
        </p:spPr>
        <p:txBody>
          <a:bodyPr wrap="none" rtlCol="0">
            <a:spAutoFit/>
          </a:bodyPr>
          <a:lstStyle/>
          <a:p>
            <a:r>
              <a:rPr lang="en-US" b="1" dirty="0" smtClean="0">
                <a:solidFill>
                  <a:srgbClr val="C40075"/>
                </a:solidFill>
              </a:rPr>
              <a:t>PBCS</a:t>
            </a:r>
            <a:endParaRPr lang="en-GB" b="1" dirty="0">
              <a:solidFill>
                <a:srgbClr val="C40075"/>
              </a:solidFill>
            </a:endParaRPr>
          </a:p>
        </p:txBody>
      </p:sp>
      <p:sp>
        <p:nvSpPr>
          <p:cNvPr id="8" name="TextBox 7"/>
          <p:cNvSpPr txBox="1"/>
          <p:nvPr/>
        </p:nvSpPr>
        <p:spPr>
          <a:xfrm rot="1800000">
            <a:off x="7804394" y="2725337"/>
            <a:ext cx="1074781" cy="369332"/>
          </a:xfrm>
          <a:prstGeom prst="rect">
            <a:avLst/>
          </a:prstGeom>
          <a:noFill/>
        </p:spPr>
        <p:txBody>
          <a:bodyPr wrap="none" rtlCol="0">
            <a:spAutoFit/>
          </a:bodyPr>
          <a:lstStyle/>
          <a:p>
            <a:r>
              <a:rPr lang="en-US" b="1" dirty="0" smtClean="0">
                <a:solidFill>
                  <a:srgbClr val="C40075"/>
                </a:solidFill>
              </a:rPr>
              <a:t>Data Link</a:t>
            </a:r>
            <a:endParaRPr lang="en-GB" b="1" dirty="0">
              <a:solidFill>
                <a:srgbClr val="C40075"/>
              </a:solidFill>
            </a:endParaRPr>
          </a:p>
        </p:txBody>
      </p:sp>
      <p:sp>
        <p:nvSpPr>
          <p:cNvPr id="9" name="TextBox 8"/>
          <p:cNvSpPr txBox="1"/>
          <p:nvPr/>
        </p:nvSpPr>
        <p:spPr>
          <a:xfrm rot="530935">
            <a:off x="6774705" y="1979612"/>
            <a:ext cx="1217834" cy="646331"/>
          </a:xfrm>
          <a:prstGeom prst="rect">
            <a:avLst/>
          </a:prstGeom>
          <a:noFill/>
        </p:spPr>
        <p:txBody>
          <a:bodyPr wrap="none" rtlCol="0">
            <a:spAutoFit/>
          </a:bodyPr>
          <a:lstStyle/>
          <a:p>
            <a:r>
              <a:rPr lang="en-US" b="1" dirty="0" smtClean="0">
                <a:solidFill>
                  <a:srgbClr val="C40075"/>
                </a:solidFill>
              </a:rPr>
              <a:t>Awesome</a:t>
            </a:r>
          </a:p>
          <a:p>
            <a:r>
              <a:rPr lang="en-US" b="1" dirty="0" smtClean="0">
                <a:solidFill>
                  <a:srgbClr val="C40075"/>
                </a:solidFill>
              </a:rPr>
              <a:t>Separation</a:t>
            </a:r>
            <a:endParaRPr lang="en-GB" b="1" dirty="0">
              <a:solidFill>
                <a:srgbClr val="C40075"/>
              </a:solidFill>
            </a:endParaRPr>
          </a:p>
        </p:txBody>
      </p:sp>
      <p:sp>
        <p:nvSpPr>
          <p:cNvPr id="10" name="TextBox 9"/>
          <p:cNvSpPr txBox="1"/>
          <p:nvPr/>
        </p:nvSpPr>
        <p:spPr>
          <a:xfrm rot="20700000">
            <a:off x="5313223" y="1795047"/>
            <a:ext cx="612668" cy="461665"/>
          </a:xfrm>
          <a:prstGeom prst="rect">
            <a:avLst/>
          </a:prstGeom>
          <a:noFill/>
        </p:spPr>
        <p:txBody>
          <a:bodyPr wrap="none" rtlCol="0">
            <a:spAutoFit/>
          </a:bodyPr>
          <a:lstStyle/>
          <a:p>
            <a:r>
              <a:rPr lang="en-US" sz="2400" b="1" dirty="0" smtClean="0">
                <a:solidFill>
                  <a:srgbClr val="C40075"/>
                </a:solidFill>
                <a:effectLst>
                  <a:glow rad="228600">
                    <a:srgbClr val="FFFF00">
                      <a:alpha val="40000"/>
                    </a:srgbClr>
                  </a:glow>
                </a:effectLst>
              </a:rPr>
              <a:t>???</a:t>
            </a:r>
            <a:endParaRPr lang="en-GB" b="1" dirty="0">
              <a:solidFill>
                <a:srgbClr val="C40075"/>
              </a:solidFill>
              <a:effectLst>
                <a:glow rad="228600">
                  <a:srgbClr val="FFFF00">
                    <a:alpha val="40000"/>
                  </a:srgbClr>
                </a:glow>
              </a:effectLst>
            </a:endParaRPr>
          </a:p>
        </p:txBody>
      </p:sp>
      <p:sp>
        <p:nvSpPr>
          <p:cNvPr id="11" name="TextBox 10"/>
          <p:cNvSpPr txBox="1"/>
          <p:nvPr/>
        </p:nvSpPr>
        <p:spPr>
          <a:xfrm rot="19800000">
            <a:off x="5222841" y="2296716"/>
            <a:ext cx="1503681" cy="369332"/>
          </a:xfrm>
          <a:prstGeom prst="rect">
            <a:avLst/>
          </a:prstGeom>
          <a:noFill/>
        </p:spPr>
        <p:txBody>
          <a:bodyPr wrap="none" rtlCol="0">
            <a:spAutoFit/>
          </a:bodyPr>
          <a:lstStyle/>
          <a:p>
            <a:r>
              <a:rPr lang="en-US" b="1" dirty="0" smtClean="0">
                <a:solidFill>
                  <a:srgbClr val="C40075"/>
                </a:solidFill>
              </a:rPr>
              <a:t>Phraseologies</a:t>
            </a:r>
            <a:endParaRPr lang="en-GB" b="1" dirty="0">
              <a:solidFill>
                <a:srgbClr val="C40075"/>
              </a:solidFill>
            </a:endParaRPr>
          </a:p>
        </p:txBody>
      </p:sp>
      <p:sp>
        <p:nvSpPr>
          <p:cNvPr id="12" name="TextBox 11"/>
          <p:cNvSpPr txBox="1"/>
          <p:nvPr/>
        </p:nvSpPr>
        <p:spPr>
          <a:xfrm>
            <a:off x="5199981" y="3856649"/>
            <a:ext cx="654346" cy="369332"/>
          </a:xfrm>
          <a:prstGeom prst="rect">
            <a:avLst/>
          </a:prstGeom>
          <a:noFill/>
        </p:spPr>
        <p:txBody>
          <a:bodyPr wrap="none" rtlCol="0">
            <a:spAutoFit/>
          </a:bodyPr>
          <a:lstStyle/>
          <a:p>
            <a:r>
              <a:rPr lang="en-US" b="1" dirty="0" smtClean="0">
                <a:solidFill>
                  <a:srgbClr val="C40075"/>
                </a:solidFill>
              </a:rPr>
              <a:t>CDM</a:t>
            </a:r>
            <a:endParaRPr lang="en-GB" b="1" dirty="0">
              <a:solidFill>
                <a:srgbClr val="C40075"/>
              </a:solidFill>
            </a:endParaRPr>
          </a:p>
        </p:txBody>
      </p:sp>
      <p:sp>
        <p:nvSpPr>
          <p:cNvPr id="13" name="TextBox 12"/>
          <p:cNvSpPr txBox="1"/>
          <p:nvPr/>
        </p:nvSpPr>
        <p:spPr>
          <a:xfrm>
            <a:off x="8172400" y="3507854"/>
            <a:ext cx="727700" cy="369332"/>
          </a:xfrm>
          <a:prstGeom prst="rect">
            <a:avLst/>
          </a:prstGeom>
          <a:noFill/>
        </p:spPr>
        <p:txBody>
          <a:bodyPr wrap="none" rtlCol="0">
            <a:spAutoFit/>
          </a:bodyPr>
          <a:lstStyle/>
          <a:p>
            <a:r>
              <a:rPr lang="en-US" b="1" dirty="0" smtClean="0">
                <a:solidFill>
                  <a:srgbClr val="C40075"/>
                </a:solidFill>
              </a:rPr>
              <a:t>ATFM</a:t>
            </a:r>
            <a:endParaRPr lang="en-GB" b="1" dirty="0">
              <a:solidFill>
                <a:srgbClr val="C40075"/>
              </a:solidFill>
            </a:endParaRPr>
          </a:p>
        </p:txBody>
      </p:sp>
    </p:spTree>
    <p:extLst>
      <p:ext uri="{BB962C8B-B14F-4D97-AF65-F5344CB8AC3E}">
        <p14:creationId xmlns:p14="http://schemas.microsoft.com/office/powerpoint/2010/main" val="29428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 calcmode="lin" valueType="num">
                                      <p:cBhvr>
                                        <p:cTn id="9" dur="750" fill="hold"/>
                                        <p:tgtEl>
                                          <p:spTgt spid="12"/>
                                        </p:tgtEl>
                                        <p:attrNameLst>
                                          <p:attrName>style.rotation</p:attrName>
                                        </p:attrNameLst>
                                      </p:cBhvr>
                                      <p:tavLst>
                                        <p:tav tm="0">
                                          <p:val>
                                            <p:fltVal val="90"/>
                                          </p:val>
                                        </p:tav>
                                        <p:tav tm="100000">
                                          <p:val>
                                            <p:fltVal val="0"/>
                                          </p:val>
                                        </p:tav>
                                      </p:tavLst>
                                    </p:anim>
                                    <p:animEffect transition="in" filter="fade">
                                      <p:cBhvr>
                                        <p:cTn id="10" dur="750"/>
                                        <p:tgtEl>
                                          <p:spTgt spid="1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fltVal val="0"/>
                                          </p:val>
                                        </p:tav>
                                        <p:tav tm="100000">
                                          <p:val>
                                            <p:strVal val="#ppt_w"/>
                                          </p:val>
                                        </p:tav>
                                      </p:tavLst>
                                    </p:anim>
                                    <p:anim calcmode="lin" valueType="num">
                                      <p:cBhvr>
                                        <p:cTn id="14" dur="750" fill="hold"/>
                                        <p:tgtEl>
                                          <p:spTgt spid="6"/>
                                        </p:tgtEl>
                                        <p:attrNameLst>
                                          <p:attrName>ppt_h</p:attrName>
                                        </p:attrNameLst>
                                      </p:cBhvr>
                                      <p:tavLst>
                                        <p:tav tm="0">
                                          <p:val>
                                            <p:fltVal val="0"/>
                                          </p:val>
                                        </p:tav>
                                        <p:tav tm="100000">
                                          <p:val>
                                            <p:strVal val="#ppt_h"/>
                                          </p:val>
                                        </p:tav>
                                      </p:tavLst>
                                    </p:anim>
                                    <p:anim calcmode="lin" valueType="num">
                                      <p:cBhvr>
                                        <p:cTn id="15" dur="750" fill="hold"/>
                                        <p:tgtEl>
                                          <p:spTgt spid="6"/>
                                        </p:tgtEl>
                                        <p:attrNameLst>
                                          <p:attrName>style.rotation</p:attrName>
                                        </p:attrNameLst>
                                      </p:cBhvr>
                                      <p:tavLst>
                                        <p:tav tm="0">
                                          <p:val>
                                            <p:fltVal val="90"/>
                                          </p:val>
                                        </p:tav>
                                        <p:tav tm="100000">
                                          <p:val>
                                            <p:fltVal val="0"/>
                                          </p:val>
                                        </p:tav>
                                      </p:tavLst>
                                    </p:anim>
                                    <p:animEffect transition="in" filter="fade">
                                      <p:cBhvr>
                                        <p:cTn id="16" dur="75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fltVal val="0"/>
                                          </p:val>
                                        </p:tav>
                                        <p:tav tm="100000">
                                          <p:val>
                                            <p:strVal val="#ppt_w"/>
                                          </p:val>
                                        </p:tav>
                                      </p:tavLst>
                                    </p:anim>
                                    <p:anim calcmode="lin" valueType="num">
                                      <p:cBhvr>
                                        <p:cTn id="20" dur="750" fill="hold"/>
                                        <p:tgtEl>
                                          <p:spTgt spid="11"/>
                                        </p:tgtEl>
                                        <p:attrNameLst>
                                          <p:attrName>ppt_h</p:attrName>
                                        </p:attrNameLst>
                                      </p:cBhvr>
                                      <p:tavLst>
                                        <p:tav tm="0">
                                          <p:val>
                                            <p:fltVal val="0"/>
                                          </p:val>
                                        </p:tav>
                                        <p:tav tm="100000">
                                          <p:val>
                                            <p:strVal val="#ppt_h"/>
                                          </p:val>
                                        </p:tav>
                                      </p:tavLst>
                                    </p:anim>
                                    <p:anim calcmode="lin" valueType="num">
                                      <p:cBhvr>
                                        <p:cTn id="21" dur="750" fill="hold"/>
                                        <p:tgtEl>
                                          <p:spTgt spid="11"/>
                                        </p:tgtEl>
                                        <p:attrNameLst>
                                          <p:attrName>style.rotation</p:attrName>
                                        </p:attrNameLst>
                                      </p:cBhvr>
                                      <p:tavLst>
                                        <p:tav tm="0">
                                          <p:val>
                                            <p:fltVal val="90"/>
                                          </p:val>
                                        </p:tav>
                                        <p:tav tm="100000">
                                          <p:val>
                                            <p:fltVal val="0"/>
                                          </p:val>
                                        </p:tav>
                                      </p:tavLst>
                                    </p:anim>
                                    <p:animEffect transition="in" filter="fade">
                                      <p:cBhvr>
                                        <p:cTn id="22" dur="750"/>
                                        <p:tgtEl>
                                          <p:spTgt spid="1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750" fill="hold"/>
                                        <p:tgtEl>
                                          <p:spTgt spid="9"/>
                                        </p:tgtEl>
                                        <p:attrNameLst>
                                          <p:attrName>ppt_w</p:attrName>
                                        </p:attrNameLst>
                                      </p:cBhvr>
                                      <p:tavLst>
                                        <p:tav tm="0">
                                          <p:val>
                                            <p:fltVal val="0"/>
                                          </p:val>
                                        </p:tav>
                                        <p:tav tm="100000">
                                          <p:val>
                                            <p:strVal val="#ppt_w"/>
                                          </p:val>
                                        </p:tav>
                                      </p:tavLst>
                                    </p:anim>
                                    <p:anim calcmode="lin" valueType="num">
                                      <p:cBhvr>
                                        <p:cTn id="26" dur="750" fill="hold"/>
                                        <p:tgtEl>
                                          <p:spTgt spid="9"/>
                                        </p:tgtEl>
                                        <p:attrNameLst>
                                          <p:attrName>ppt_h</p:attrName>
                                        </p:attrNameLst>
                                      </p:cBhvr>
                                      <p:tavLst>
                                        <p:tav tm="0">
                                          <p:val>
                                            <p:fltVal val="0"/>
                                          </p:val>
                                        </p:tav>
                                        <p:tav tm="100000">
                                          <p:val>
                                            <p:strVal val="#ppt_h"/>
                                          </p:val>
                                        </p:tav>
                                      </p:tavLst>
                                    </p:anim>
                                    <p:anim calcmode="lin" valueType="num">
                                      <p:cBhvr>
                                        <p:cTn id="27" dur="750" fill="hold"/>
                                        <p:tgtEl>
                                          <p:spTgt spid="9"/>
                                        </p:tgtEl>
                                        <p:attrNameLst>
                                          <p:attrName>style.rotation</p:attrName>
                                        </p:attrNameLst>
                                      </p:cBhvr>
                                      <p:tavLst>
                                        <p:tav tm="0">
                                          <p:val>
                                            <p:fltVal val="90"/>
                                          </p:val>
                                        </p:tav>
                                        <p:tav tm="100000">
                                          <p:val>
                                            <p:fltVal val="0"/>
                                          </p:val>
                                        </p:tav>
                                      </p:tavLst>
                                    </p:anim>
                                    <p:animEffect transition="in" filter="fade">
                                      <p:cBhvr>
                                        <p:cTn id="28" dur="750"/>
                                        <p:tgtEl>
                                          <p:spTgt spid="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750" fill="hold"/>
                                        <p:tgtEl>
                                          <p:spTgt spid="8"/>
                                        </p:tgtEl>
                                        <p:attrNameLst>
                                          <p:attrName>ppt_w</p:attrName>
                                        </p:attrNameLst>
                                      </p:cBhvr>
                                      <p:tavLst>
                                        <p:tav tm="0">
                                          <p:val>
                                            <p:fltVal val="0"/>
                                          </p:val>
                                        </p:tav>
                                        <p:tav tm="100000">
                                          <p:val>
                                            <p:strVal val="#ppt_w"/>
                                          </p:val>
                                        </p:tav>
                                      </p:tavLst>
                                    </p:anim>
                                    <p:anim calcmode="lin" valueType="num">
                                      <p:cBhvr>
                                        <p:cTn id="32" dur="750" fill="hold"/>
                                        <p:tgtEl>
                                          <p:spTgt spid="8"/>
                                        </p:tgtEl>
                                        <p:attrNameLst>
                                          <p:attrName>ppt_h</p:attrName>
                                        </p:attrNameLst>
                                      </p:cBhvr>
                                      <p:tavLst>
                                        <p:tav tm="0">
                                          <p:val>
                                            <p:fltVal val="0"/>
                                          </p:val>
                                        </p:tav>
                                        <p:tav tm="100000">
                                          <p:val>
                                            <p:strVal val="#ppt_h"/>
                                          </p:val>
                                        </p:tav>
                                      </p:tavLst>
                                    </p:anim>
                                    <p:anim calcmode="lin" valueType="num">
                                      <p:cBhvr>
                                        <p:cTn id="33" dur="750" fill="hold"/>
                                        <p:tgtEl>
                                          <p:spTgt spid="8"/>
                                        </p:tgtEl>
                                        <p:attrNameLst>
                                          <p:attrName>style.rotation</p:attrName>
                                        </p:attrNameLst>
                                      </p:cBhvr>
                                      <p:tavLst>
                                        <p:tav tm="0">
                                          <p:val>
                                            <p:fltVal val="90"/>
                                          </p:val>
                                        </p:tav>
                                        <p:tav tm="100000">
                                          <p:val>
                                            <p:fltVal val="0"/>
                                          </p:val>
                                        </p:tav>
                                      </p:tavLst>
                                    </p:anim>
                                    <p:animEffect transition="in" filter="fade">
                                      <p:cBhvr>
                                        <p:cTn id="34" dur="75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750" fill="hold"/>
                                        <p:tgtEl>
                                          <p:spTgt spid="13"/>
                                        </p:tgtEl>
                                        <p:attrNameLst>
                                          <p:attrName>ppt_w</p:attrName>
                                        </p:attrNameLst>
                                      </p:cBhvr>
                                      <p:tavLst>
                                        <p:tav tm="0">
                                          <p:val>
                                            <p:fltVal val="0"/>
                                          </p:val>
                                        </p:tav>
                                        <p:tav tm="100000">
                                          <p:val>
                                            <p:strVal val="#ppt_w"/>
                                          </p:val>
                                        </p:tav>
                                      </p:tavLst>
                                    </p:anim>
                                    <p:anim calcmode="lin" valueType="num">
                                      <p:cBhvr>
                                        <p:cTn id="38" dur="750" fill="hold"/>
                                        <p:tgtEl>
                                          <p:spTgt spid="13"/>
                                        </p:tgtEl>
                                        <p:attrNameLst>
                                          <p:attrName>ppt_h</p:attrName>
                                        </p:attrNameLst>
                                      </p:cBhvr>
                                      <p:tavLst>
                                        <p:tav tm="0">
                                          <p:val>
                                            <p:fltVal val="0"/>
                                          </p:val>
                                        </p:tav>
                                        <p:tav tm="100000">
                                          <p:val>
                                            <p:strVal val="#ppt_h"/>
                                          </p:val>
                                        </p:tav>
                                      </p:tavLst>
                                    </p:anim>
                                    <p:anim calcmode="lin" valueType="num">
                                      <p:cBhvr>
                                        <p:cTn id="39" dur="750" fill="hold"/>
                                        <p:tgtEl>
                                          <p:spTgt spid="13"/>
                                        </p:tgtEl>
                                        <p:attrNameLst>
                                          <p:attrName>style.rotation</p:attrName>
                                        </p:attrNameLst>
                                      </p:cBhvr>
                                      <p:tavLst>
                                        <p:tav tm="0">
                                          <p:val>
                                            <p:fltVal val="90"/>
                                          </p:val>
                                        </p:tav>
                                        <p:tav tm="100000">
                                          <p:val>
                                            <p:fltVal val="0"/>
                                          </p:val>
                                        </p:tav>
                                      </p:tavLst>
                                    </p:anim>
                                    <p:animEffect transition="in" filter="fade">
                                      <p:cBhvr>
                                        <p:cTn id="40" dur="750"/>
                                        <p:tgtEl>
                                          <p:spTgt spid="13"/>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750" fill="hold"/>
                                        <p:tgtEl>
                                          <p:spTgt spid="7"/>
                                        </p:tgtEl>
                                        <p:attrNameLst>
                                          <p:attrName>ppt_w</p:attrName>
                                        </p:attrNameLst>
                                      </p:cBhvr>
                                      <p:tavLst>
                                        <p:tav tm="0">
                                          <p:val>
                                            <p:fltVal val="0"/>
                                          </p:val>
                                        </p:tav>
                                        <p:tav tm="100000">
                                          <p:val>
                                            <p:strVal val="#ppt_w"/>
                                          </p:val>
                                        </p:tav>
                                      </p:tavLst>
                                    </p:anim>
                                    <p:anim calcmode="lin" valueType="num">
                                      <p:cBhvr>
                                        <p:cTn id="44" dur="750" fill="hold"/>
                                        <p:tgtEl>
                                          <p:spTgt spid="7"/>
                                        </p:tgtEl>
                                        <p:attrNameLst>
                                          <p:attrName>ppt_h</p:attrName>
                                        </p:attrNameLst>
                                      </p:cBhvr>
                                      <p:tavLst>
                                        <p:tav tm="0">
                                          <p:val>
                                            <p:fltVal val="0"/>
                                          </p:val>
                                        </p:tav>
                                        <p:tav tm="100000">
                                          <p:val>
                                            <p:strVal val="#ppt_h"/>
                                          </p:val>
                                        </p:tav>
                                      </p:tavLst>
                                    </p:anim>
                                    <p:anim calcmode="lin" valueType="num">
                                      <p:cBhvr>
                                        <p:cTn id="45" dur="750" fill="hold"/>
                                        <p:tgtEl>
                                          <p:spTgt spid="7"/>
                                        </p:tgtEl>
                                        <p:attrNameLst>
                                          <p:attrName>style.rotation</p:attrName>
                                        </p:attrNameLst>
                                      </p:cBhvr>
                                      <p:tavLst>
                                        <p:tav tm="0">
                                          <p:val>
                                            <p:fltVal val="90"/>
                                          </p:val>
                                        </p:tav>
                                        <p:tav tm="100000">
                                          <p:val>
                                            <p:fltVal val="0"/>
                                          </p:val>
                                        </p:tav>
                                      </p:tavLst>
                                    </p:anim>
                                    <p:animEffect transition="in" filter="fade">
                                      <p:cBhvr>
                                        <p:cTn id="46" dur="750"/>
                                        <p:tgtEl>
                                          <p:spTgt spid="7"/>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animEffect transition="in" filter="fade">
                                      <p:cBhvr>
                                        <p:cTn id="56" dur="1000"/>
                                        <p:tgtEl>
                                          <p:spTgt spid="3">
                                            <p:txEl>
                                              <p:pRg st="0" end="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animEffect transition="in" filter="fade">
                                      <p:cBhvr>
                                        <p:cTn id="5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deltabapaz.com/wp-content/uploads/2015/01/question-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089" y="3298676"/>
            <a:ext cx="2086415" cy="157733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sz="3600" b="1" dirty="0" smtClean="0"/>
              <a:t>Evolving Standardization</a:t>
            </a:r>
            <a:endParaRPr lang="en-GB" sz="3600" b="1" dirty="0"/>
          </a:p>
        </p:txBody>
      </p:sp>
      <p:sp>
        <p:nvSpPr>
          <p:cNvPr id="3" name="Content Placeholder 2"/>
          <p:cNvSpPr>
            <a:spLocks noGrp="1"/>
          </p:cNvSpPr>
          <p:nvPr>
            <p:ph idx="1"/>
          </p:nvPr>
        </p:nvSpPr>
        <p:spPr>
          <a:xfrm>
            <a:off x="457200" y="1779662"/>
            <a:ext cx="6564889" cy="3096344"/>
          </a:xfrm>
        </p:spPr>
        <p:txBody>
          <a:bodyPr>
            <a:normAutofit/>
          </a:bodyPr>
          <a:lstStyle/>
          <a:p>
            <a:pPr>
              <a:spcAft>
                <a:spcPts val="1200"/>
              </a:spcAft>
            </a:pPr>
            <a:r>
              <a:rPr lang="en-US" sz="2400" b="1" dirty="0" smtClean="0">
                <a:solidFill>
                  <a:schemeClr val="accent6"/>
                </a:solidFill>
              </a:rPr>
              <a:t>SARPs-ready </a:t>
            </a:r>
            <a:r>
              <a:rPr lang="en-US" sz="2400" b="1" dirty="0">
                <a:solidFill>
                  <a:schemeClr val="accent6"/>
                </a:solidFill>
              </a:rPr>
              <a:t>proposals </a:t>
            </a:r>
            <a:r>
              <a:rPr lang="en-US" sz="2400" dirty="0">
                <a:solidFill>
                  <a:schemeClr val="accent6"/>
                </a:solidFill>
              </a:rPr>
              <a:t>from Standards-making organizations and other aviation </a:t>
            </a:r>
            <a:r>
              <a:rPr lang="en-US" sz="2400" dirty="0" smtClean="0">
                <a:solidFill>
                  <a:schemeClr val="accent6"/>
                </a:solidFill>
              </a:rPr>
              <a:t>stakeholders</a:t>
            </a:r>
          </a:p>
          <a:p>
            <a:r>
              <a:rPr lang="en-US" sz="2400" dirty="0" smtClean="0">
                <a:solidFill>
                  <a:schemeClr val="accent6"/>
                </a:solidFill>
              </a:rPr>
              <a:t>Currently looking at candidates for further </a:t>
            </a:r>
            <a:r>
              <a:rPr lang="en-US" sz="2400" b="1" dirty="0" smtClean="0">
                <a:solidFill>
                  <a:schemeClr val="accent6"/>
                </a:solidFill>
              </a:rPr>
              <a:t>proof-of-concept </a:t>
            </a:r>
            <a:r>
              <a:rPr lang="en-US" sz="2400" dirty="0" smtClean="0">
                <a:solidFill>
                  <a:schemeClr val="accent6"/>
                </a:solidFill>
              </a:rPr>
              <a:t>work</a:t>
            </a:r>
            <a:endParaRPr lang="en-US" sz="2400" dirty="0">
              <a:solidFill>
                <a:schemeClr val="accent6"/>
              </a:solidFill>
            </a:endParaRPr>
          </a:p>
          <a:p>
            <a:pPr marL="0" indent="0">
              <a:buNone/>
            </a:pPr>
            <a:endParaRPr lang="en-US" sz="2400" dirty="0" smtClean="0">
              <a:solidFill>
                <a:schemeClr val="accent6"/>
              </a:solidFill>
            </a:endParaRPr>
          </a:p>
        </p:txBody>
      </p:sp>
    </p:spTree>
    <p:extLst>
      <p:ext uri="{BB962C8B-B14F-4D97-AF65-F5344CB8AC3E}">
        <p14:creationId xmlns:p14="http://schemas.microsoft.com/office/powerpoint/2010/main" val="185959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_ICAO DRIVE\_SOURCE - IMAGES\Source - ICAO Logos\ICAO-logo-ICAO-blue_grey-stroke_BIG.pn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bwMode="auto">
          <a:xfrm>
            <a:off x="4572000" y="1174661"/>
            <a:ext cx="4412878" cy="3413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INCREASED DEMAND :</a:t>
            </a:r>
            <a:br>
              <a:rPr lang="en-US" dirty="0"/>
            </a:br>
            <a:r>
              <a:rPr lang="en-US" dirty="0"/>
              <a:t>HOW </a:t>
            </a:r>
            <a:r>
              <a:rPr lang="en-US" dirty="0" smtClean="0">
                <a:solidFill>
                  <a:srgbClr val="0054A4"/>
                </a:solidFill>
              </a:rPr>
              <a:t>MUCH-HOW FAST</a:t>
            </a:r>
            <a:endParaRPr lang="en-US" dirty="0">
              <a:solidFill>
                <a:srgbClr val="0054A4"/>
              </a:solidFill>
            </a:endParaRPr>
          </a:p>
        </p:txBody>
      </p:sp>
      <p:sp>
        <p:nvSpPr>
          <p:cNvPr id="6" name="Text Placeholder 5"/>
          <p:cNvSpPr>
            <a:spLocks noGrp="1"/>
          </p:cNvSpPr>
          <p:nvPr>
            <p:ph type="body" idx="1"/>
          </p:nvPr>
        </p:nvSpPr>
        <p:spPr/>
        <p:txBody>
          <a:bodyPr/>
          <a:lstStyle/>
          <a:p>
            <a:r>
              <a:rPr lang="en-US" dirty="0" smtClean="0"/>
              <a:t>Global </a:t>
            </a:r>
            <a:r>
              <a:rPr lang="en-US" dirty="0"/>
              <a:t>Aviation Safety &amp; Air Navigation Updates</a:t>
            </a:r>
          </a:p>
          <a:p>
            <a:endParaRPr lang="en-US" dirty="0">
              <a:latin typeface="+mj-lt"/>
            </a:endParaRPr>
          </a:p>
        </p:txBody>
      </p:sp>
    </p:spTree>
    <p:extLst>
      <p:ext uri="{BB962C8B-B14F-4D97-AF65-F5344CB8AC3E}">
        <p14:creationId xmlns:p14="http://schemas.microsoft.com/office/powerpoint/2010/main" val="58476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losamigos.ocbsa.org/wp-content/uploads/2015/04/round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211710"/>
            <a:ext cx="3456869"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sz="4000" b="1" dirty="0" smtClean="0"/>
              <a:t>Standards Roundtable</a:t>
            </a:r>
            <a:endParaRPr lang="en-GB" sz="4000" b="1" dirty="0"/>
          </a:p>
        </p:txBody>
      </p:sp>
      <p:sp>
        <p:nvSpPr>
          <p:cNvPr id="3" name="Content Placeholder 2"/>
          <p:cNvSpPr>
            <a:spLocks noGrp="1"/>
          </p:cNvSpPr>
          <p:nvPr>
            <p:ph idx="1"/>
          </p:nvPr>
        </p:nvSpPr>
        <p:spPr>
          <a:xfrm>
            <a:off x="457200" y="1800902"/>
            <a:ext cx="5194920" cy="2886968"/>
          </a:xfrm>
        </p:spPr>
        <p:txBody>
          <a:bodyPr>
            <a:normAutofit/>
          </a:bodyPr>
          <a:lstStyle/>
          <a:p>
            <a:r>
              <a:rPr lang="en-US" sz="2400" b="1" dirty="0" smtClean="0">
                <a:solidFill>
                  <a:schemeClr val="accent6"/>
                </a:solidFill>
              </a:rPr>
              <a:t>Interface</a:t>
            </a:r>
            <a:r>
              <a:rPr lang="en-US" sz="2400" dirty="0" smtClean="0">
                <a:solidFill>
                  <a:schemeClr val="accent6"/>
                </a:solidFill>
              </a:rPr>
              <a:t> between standards-making organizations and ICAO</a:t>
            </a:r>
          </a:p>
          <a:p>
            <a:r>
              <a:rPr lang="en-US" sz="2400" dirty="0">
                <a:solidFill>
                  <a:schemeClr val="accent6"/>
                </a:solidFill>
              </a:rPr>
              <a:t>Standardization </a:t>
            </a:r>
            <a:r>
              <a:rPr lang="en-US" sz="2400" b="1" dirty="0">
                <a:solidFill>
                  <a:schemeClr val="accent6"/>
                </a:solidFill>
              </a:rPr>
              <a:t>roadmap</a:t>
            </a:r>
          </a:p>
          <a:p>
            <a:r>
              <a:rPr lang="en-US" sz="2400" dirty="0" smtClean="0">
                <a:solidFill>
                  <a:schemeClr val="accent6"/>
                </a:solidFill>
              </a:rPr>
              <a:t>Increase </a:t>
            </a:r>
            <a:r>
              <a:rPr lang="en-US" sz="2400" b="1" dirty="0" smtClean="0">
                <a:solidFill>
                  <a:schemeClr val="accent6"/>
                </a:solidFill>
              </a:rPr>
              <a:t>referencing</a:t>
            </a:r>
            <a:r>
              <a:rPr lang="en-US" sz="2400" dirty="0" smtClean="0">
                <a:solidFill>
                  <a:schemeClr val="accent6"/>
                </a:solidFill>
              </a:rPr>
              <a:t> of industry standards </a:t>
            </a:r>
          </a:p>
          <a:p>
            <a:r>
              <a:rPr lang="en-US" sz="2400" dirty="0" smtClean="0">
                <a:solidFill>
                  <a:schemeClr val="accent6"/>
                </a:solidFill>
              </a:rPr>
              <a:t>Support </a:t>
            </a:r>
            <a:r>
              <a:rPr lang="en-US" sz="2400" b="1" dirty="0" smtClean="0">
                <a:solidFill>
                  <a:schemeClr val="accent6"/>
                </a:solidFill>
              </a:rPr>
              <a:t>performance-based</a:t>
            </a:r>
            <a:r>
              <a:rPr lang="en-US" sz="2400" dirty="0" smtClean="0">
                <a:solidFill>
                  <a:schemeClr val="accent6"/>
                </a:solidFill>
              </a:rPr>
              <a:t> standards</a:t>
            </a:r>
          </a:p>
        </p:txBody>
      </p:sp>
    </p:spTree>
    <p:extLst>
      <p:ext uri="{BB962C8B-B14F-4D97-AF65-F5344CB8AC3E}">
        <p14:creationId xmlns:p14="http://schemas.microsoft.com/office/powerpoint/2010/main" val="410195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smtClean="0"/>
              <a:t>Evolving Safety Performance</a:t>
            </a:r>
            <a:endParaRPr lang="en-GB" sz="3600" b="1" dirty="0"/>
          </a:p>
        </p:txBody>
      </p:sp>
      <p:sp>
        <p:nvSpPr>
          <p:cNvPr id="14" name="Content Placeholder 2"/>
          <p:cNvSpPr>
            <a:spLocks noGrp="1"/>
          </p:cNvSpPr>
          <p:nvPr>
            <p:ph idx="1"/>
          </p:nvPr>
        </p:nvSpPr>
        <p:spPr>
          <a:xfrm>
            <a:off x="323528" y="1683271"/>
            <a:ext cx="5063038" cy="3096344"/>
          </a:xfrm>
        </p:spPr>
        <p:txBody>
          <a:bodyPr>
            <a:noAutofit/>
          </a:bodyPr>
          <a:lstStyle/>
          <a:p>
            <a:pPr>
              <a:spcAft>
                <a:spcPts val="600"/>
              </a:spcAft>
            </a:pPr>
            <a:r>
              <a:rPr lang="en-US" sz="2000" b="1" dirty="0">
                <a:latin typeface="+mj-lt"/>
              </a:rPr>
              <a:t>iMPLEMENT is a data-driven decision making process </a:t>
            </a:r>
            <a:r>
              <a:rPr lang="en-US" sz="2000" b="1" dirty="0" smtClean="0">
                <a:latin typeface="+mj-lt"/>
              </a:rPr>
              <a:t>that:</a:t>
            </a:r>
            <a:endParaRPr lang="en-US" sz="2000" b="1" dirty="0">
              <a:latin typeface="+mj-lt"/>
            </a:endParaRPr>
          </a:p>
          <a:p>
            <a:pPr lvl="1"/>
            <a:r>
              <a:rPr lang="en-US" sz="1400" b="1" dirty="0" smtClean="0">
                <a:solidFill>
                  <a:schemeClr val="accent6"/>
                </a:solidFill>
                <a:latin typeface="+mj-lt"/>
              </a:rPr>
              <a:t>Assesses the </a:t>
            </a:r>
            <a:r>
              <a:rPr lang="en-US" sz="1400" b="1" dirty="0">
                <a:solidFill>
                  <a:schemeClr val="accent6"/>
                </a:solidFill>
                <a:latin typeface="+mj-lt"/>
              </a:rPr>
              <a:t>current status </a:t>
            </a:r>
            <a:r>
              <a:rPr lang="en-US" sz="1400" dirty="0">
                <a:solidFill>
                  <a:schemeClr val="accent6"/>
                </a:solidFill>
                <a:latin typeface="+mj-lt"/>
              </a:rPr>
              <a:t>of </a:t>
            </a:r>
            <a:r>
              <a:rPr lang="en-US" sz="1400" dirty="0" smtClean="0">
                <a:solidFill>
                  <a:schemeClr val="accent6"/>
                </a:solidFill>
                <a:latin typeface="+mj-lt"/>
              </a:rPr>
              <a:t>aviation </a:t>
            </a:r>
            <a:r>
              <a:rPr lang="en-US" sz="1050" b="1" dirty="0" smtClean="0">
                <a:solidFill>
                  <a:srgbClr val="7030A0"/>
                </a:solidFill>
                <a:latin typeface="+mj-lt"/>
              </a:rPr>
              <a:t>(Safety Briefings)</a:t>
            </a:r>
            <a:endParaRPr lang="en-US" sz="1400" b="1" dirty="0" smtClean="0">
              <a:solidFill>
                <a:srgbClr val="7030A0"/>
              </a:solidFill>
              <a:latin typeface="+mj-lt"/>
            </a:endParaRPr>
          </a:p>
          <a:p>
            <a:pPr lvl="1"/>
            <a:r>
              <a:rPr lang="en-US" sz="1400" b="1" dirty="0" smtClean="0">
                <a:solidFill>
                  <a:schemeClr val="accent6"/>
                </a:solidFill>
                <a:latin typeface="+mj-lt"/>
              </a:rPr>
              <a:t>Identifies the </a:t>
            </a:r>
            <a:r>
              <a:rPr lang="en-US" sz="1400" b="1" dirty="0">
                <a:solidFill>
                  <a:schemeClr val="accent6"/>
                </a:solidFill>
                <a:latin typeface="+mj-lt"/>
              </a:rPr>
              <a:t>best solutions </a:t>
            </a:r>
            <a:r>
              <a:rPr lang="en-US" sz="1400" dirty="0">
                <a:solidFill>
                  <a:schemeClr val="accent6"/>
                </a:solidFill>
                <a:latin typeface="+mj-lt"/>
              </a:rPr>
              <a:t>in order to maintain or improve the aviation capability of the </a:t>
            </a:r>
            <a:r>
              <a:rPr lang="en-US" sz="1400" dirty="0" smtClean="0">
                <a:solidFill>
                  <a:schemeClr val="accent6"/>
                </a:solidFill>
                <a:latin typeface="+mj-lt"/>
              </a:rPr>
              <a:t>State </a:t>
            </a:r>
            <a:r>
              <a:rPr lang="en-US" sz="1050" b="1" dirty="0" smtClean="0">
                <a:solidFill>
                  <a:srgbClr val="7030A0"/>
                </a:solidFill>
                <a:latin typeface="+mj-lt"/>
              </a:rPr>
              <a:t>(Solution Center)</a:t>
            </a:r>
            <a:endParaRPr lang="en-US" sz="1400" dirty="0">
              <a:solidFill>
                <a:schemeClr val="accent6"/>
              </a:solidFill>
              <a:latin typeface="+mj-lt"/>
            </a:endParaRPr>
          </a:p>
          <a:p>
            <a:pPr lvl="1"/>
            <a:r>
              <a:rPr lang="en-US" sz="1400" b="1" dirty="0" smtClean="0">
                <a:solidFill>
                  <a:schemeClr val="accent6"/>
                </a:solidFill>
                <a:latin typeface="+mj-lt"/>
              </a:rPr>
              <a:t>Evaluates the </a:t>
            </a:r>
            <a:r>
              <a:rPr lang="en-US" sz="1400" b="1" dirty="0">
                <a:solidFill>
                  <a:schemeClr val="accent6"/>
                </a:solidFill>
                <a:latin typeface="+mj-lt"/>
              </a:rPr>
              <a:t>needs of the aviation system </a:t>
            </a:r>
            <a:r>
              <a:rPr lang="en-US" sz="1400" b="1" dirty="0" smtClean="0">
                <a:solidFill>
                  <a:schemeClr val="accent6"/>
                </a:solidFill>
                <a:latin typeface="+mj-lt"/>
              </a:rPr>
              <a:t/>
            </a:r>
            <a:br>
              <a:rPr lang="en-US" sz="1400" b="1" dirty="0" smtClean="0">
                <a:solidFill>
                  <a:schemeClr val="accent6"/>
                </a:solidFill>
                <a:latin typeface="+mj-lt"/>
              </a:rPr>
            </a:br>
            <a:r>
              <a:rPr lang="en-US" sz="1400" dirty="0" smtClean="0">
                <a:solidFill>
                  <a:schemeClr val="accent6"/>
                </a:solidFill>
                <a:latin typeface="+mj-lt"/>
              </a:rPr>
              <a:t>(money, people, infrastructure) </a:t>
            </a:r>
            <a:r>
              <a:rPr lang="en-US" sz="1050" b="1" dirty="0" smtClean="0">
                <a:solidFill>
                  <a:srgbClr val="7030A0"/>
                </a:solidFill>
                <a:latin typeface="+mj-lt"/>
              </a:rPr>
              <a:t>(CAA HR Tools, PAINT/iAID, etc.)</a:t>
            </a:r>
            <a:endParaRPr lang="en-US" sz="1050" b="1" dirty="0">
              <a:solidFill>
                <a:srgbClr val="7030A0"/>
              </a:solidFill>
              <a:latin typeface="+mj-lt"/>
            </a:endParaRPr>
          </a:p>
          <a:p>
            <a:pPr lvl="1"/>
            <a:r>
              <a:rPr lang="en-US" sz="1400" b="1" dirty="0" smtClean="0">
                <a:solidFill>
                  <a:schemeClr val="accent6"/>
                </a:solidFill>
                <a:latin typeface="+mj-lt"/>
              </a:rPr>
              <a:t>Identifies resources </a:t>
            </a:r>
            <a:r>
              <a:rPr lang="en-US" sz="1400" dirty="0" smtClean="0">
                <a:solidFill>
                  <a:schemeClr val="accent6"/>
                </a:solidFill>
                <a:latin typeface="+mj-lt"/>
              </a:rPr>
              <a:t>through existing national, regional, or global mechanisms </a:t>
            </a:r>
            <a:r>
              <a:rPr lang="en-US" sz="1050" b="1" dirty="0" smtClean="0">
                <a:solidFill>
                  <a:srgbClr val="7030A0"/>
                </a:solidFill>
                <a:latin typeface="+mj-lt"/>
              </a:rPr>
              <a:t>(ASIAP, SAFE Fund, etc.)</a:t>
            </a:r>
            <a:endParaRPr lang="en-US" sz="1050" b="1" dirty="0">
              <a:solidFill>
                <a:srgbClr val="7030A0"/>
              </a:solidFill>
              <a:latin typeface="+mj-lt"/>
            </a:endParaRPr>
          </a:p>
          <a:p>
            <a:pPr lvl="1"/>
            <a:r>
              <a:rPr lang="en-US" sz="1400" b="1" dirty="0" smtClean="0">
                <a:solidFill>
                  <a:schemeClr val="accent6"/>
                </a:solidFill>
                <a:latin typeface="+mj-lt"/>
              </a:rPr>
              <a:t>Showcases the real </a:t>
            </a:r>
            <a:r>
              <a:rPr lang="en-US" sz="1400" b="1" dirty="0">
                <a:solidFill>
                  <a:schemeClr val="accent6"/>
                </a:solidFill>
                <a:latin typeface="+mj-lt"/>
              </a:rPr>
              <a:t>added value of </a:t>
            </a:r>
            <a:r>
              <a:rPr lang="en-US" sz="1400" b="1" dirty="0" smtClean="0">
                <a:solidFill>
                  <a:schemeClr val="accent6"/>
                </a:solidFill>
                <a:latin typeface="+mj-lt"/>
              </a:rPr>
              <a:t>air </a:t>
            </a:r>
            <a:r>
              <a:rPr lang="en-US" sz="1400" b="1" dirty="0">
                <a:solidFill>
                  <a:schemeClr val="accent6"/>
                </a:solidFill>
                <a:latin typeface="+mj-lt"/>
              </a:rPr>
              <a:t>transport </a:t>
            </a:r>
            <a:r>
              <a:rPr lang="en-US" sz="1400" dirty="0">
                <a:solidFill>
                  <a:schemeClr val="accent6"/>
                </a:solidFill>
                <a:latin typeface="+mj-lt"/>
              </a:rPr>
              <a:t>and the socio-economic </a:t>
            </a:r>
            <a:r>
              <a:rPr lang="en-US" sz="1400" dirty="0" smtClean="0">
                <a:solidFill>
                  <a:schemeClr val="accent6"/>
                </a:solidFill>
                <a:latin typeface="+mj-lt"/>
              </a:rPr>
              <a:t>return on investment of </a:t>
            </a:r>
            <a:r>
              <a:rPr lang="en-US" sz="1400" dirty="0">
                <a:solidFill>
                  <a:schemeClr val="accent6"/>
                </a:solidFill>
                <a:latin typeface="+mj-lt"/>
              </a:rPr>
              <a:t>aviation</a:t>
            </a:r>
          </a:p>
          <a:p>
            <a:endParaRPr lang="en-GB" sz="2000" dirty="0">
              <a:latin typeface="+mj-lt"/>
            </a:endParaRPr>
          </a:p>
        </p:txBody>
      </p:sp>
      <p:grpSp>
        <p:nvGrpSpPr>
          <p:cNvPr id="15" name="Group 14"/>
          <p:cNvGrpSpPr/>
          <p:nvPr/>
        </p:nvGrpSpPr>
        <p:grpSpPr>
          <a:xfrm>
            <a:off x="5508104" y="1707654"/>
            <a:ext cx="3418969" cy="1281860"/>
            <a:chOff x="524177" y="2858374"/>
            <a:chExt cx="4583091" cy="1718319"/>
          </a:xfrm>
        </p:grpSpPr>
        <p:sp>
          <p:nvSpPr>
            <p:cNvPr id="16" name="Rounded Rectangle 15"/>
            <p:cNvSpPr/>
            <p:nvPr/>
          </p:nvSpPr>
          <p:spPr>
            <a:xfrm>
              <a:off x="586813" y="2858374"/>
              <a:ext cx="4457820" cy="1718319"/>
            </a:xfrm>
            <a:prstGeom prst="roundRect">
              <a:avLst>
                <a:gd name="adj" fmla="val 5323"/>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US" b="1" i="1" dirty="0">
                <a:solidFill>
                  <a:schemeClr val="bg1"/>
                </a:solidFill>
              </a:endParaRPr>
            </a:p>
          </p:txBody>
        </p:sp>
        <p:grpSp>
          <p:nvGrpSpPr>
            <p:cNvPr id="17" name="Group 16"/>
            <p:cNvGrpSpPr/>
            <p:nvPr/>
          </p:nvGrpSpPr>
          <p:grpSpPr>
            <a:xfrm>
              <a:off x="524177" y="2976312"/>
              <a:ext cx="4583091" cy="1426178"/>
              <a:chOff x="433390" y="2825403"/>
              <a:chExt cx="4583091" cy="1426178"/>
            </a:xfrm>
          </p:grpSpPr>
          <p:sp>
            <p:nvSpPr>
              <p:cNvPr id="18" name="Title 1"/>
              <p:cNvSpPr txBox="1">
                <a:spLocks/>
              </p:cNvSpPr>
              <p:nvPr/>
            </p:nvSpPr>
            <p:spPr>
              <a:xfrm>
                <a:off x="433390" y="2825403"/>
                <a:ext cx="4583091" cy="960012"/>
              </a:xfrm>
              <a:prstGeom prst="rect">
                <a:avLst/>
              </a:prstGeom>
            </p:spPr>
            <p:txBody>
              <a:bodyPr/>
              <a:lstStyle>
                <a:lvl1pPr algn="ctr" defTabSz="914400" rtl="0" eaLnBrk="1" latinLnBrk="0" hangingPunct="1">
                  <a:spcBef>
                    <a:spcPct val="0"/>
                  </a:spcBef>
                  <a:buNone/>
                  <a:defRPr sz="4400" kern="1200" baseline="0">
                    <a:solidFill>
                      <a:schemeClr val="tx1"/>
                    </a:solidFill>
                    <a:latin typeface="+mj-lt"/>
                    <a:ea typeface="+mj-ea"/>
                    <a:cs typeface="+mj-cs"/>
                  </a:defRPr>
                </a:lvl1pPr>
              </a:lstStyle>
              <a:p>
                <a:pPr>
                  <a:spcAft>
                    <a:spcPts val="1200"/>
                  </a:spcAft>
                </a:pPr>
                <a:r>
                  <a:rPr lang="en-US" sz="1600" spc="-50" dirty="0" smtClean="0">
                    <a:solidFill>
                      <a:schemeClr val="bg1"/>
                    </a:solidFill>
                    <a:effectLst>
                      <a:outerShdw blurRad="38100" dist="38100" dir="2700000" algn="tl">
                        <a:srgbClr val="000000">
                          <a:alpha val="43137"/>
                        </a:srgbClr>
                      </a:outerShdw>
                    </a:effectLst>
                  </a:rPr>
                  <a:t>A </a:t>
                </a:r>
                <a:r>
                  <a:rPr lang="en-US" sz="1400" spc="-50" dirty="0" smtClean="0">
                    <a:solidFill>
                      <a:schemeClr val="bg1"/>
                    </a:solidFill>
                    <a:effectLst>
                      <a:outerShdw blurRad="38100" dist="38100" dir="2700000" algn="tl">
                        <a:srgbClr val="000000">
                          <a:alpha val="43137"/>
                        </a:srgbClr>
                      </a:outerShdw>
                    </a:effectLst>
                  </a:rPr>
                  <a:t>‘</a:t>
                </a:r>
                <a:r>
                  <a:rPr lang="en-US" sz="1400" i="1" cap="all" spc="-50" dirty="0" smtClean="0">
                    <a:solidFill>
                      <a:schemeClr val="bg1"/>
                    </a:solidFill>
                    <a:effectLst>
                      <a:outerShdw blurRad="38100" dist="38100" dir="2700000" algn="tl">
                        <a:srgbClr val="000000">
                          <a:alpha val="43137"/>
                        </a:srgbClr>
                      </a:outerShdw>
                    </a:effectLst>
                  </a:rPr>
                  <a:t>No Country Left Behind</a:t>
                </a:r>
                <a:r>
                  <a:rPr lang="en-US" sz="1400" spc="-50" dirty="0" smtClean="0">
                    <a:solidFill>
                      <a:schemeClr val="bg1"/>
                    </a:solidFill>
                    <a:effectLst>
                      <a:outerShdw blurRad="38100" dist="38100" dir="2700000" algn="tl">
                        <a:srgbClr val="000000">
                          <a:alpha val="43137"/>
                        </a:srgbClr>
                      </a:outerShdw>
                    </a:effectLst>
                  </a:rPr>
                  <a:t>’ </a:t>
                </a:r>
                <a:r>
                  <a:rPr lang="en-US" sz="1600" spc="-50" dirty="0" smtClean="0">
                    <a:solidFill>
                      <a:schemeClr val="bg1"/>
                    </a:solidFill>
                    <a:effectLst>
                      <a:outerShdw blurRad="38100" dist="38100" dir="2700000" algn="tl">
                        <a:srgbClr val="000000">
                          <a:alpha val="43137"/>
                        </a:srgbClr>
                      </a:outerShdw>
                    </a:effectLst>
                  </a:rPr>
                  <a:t>Initiative:</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290" y="3185912"/>
                <a:ext cx="3813293" cy="714002"/>
              </a:xfrm>
              <a:prstGeom prst="rect">
                <a:avLst/>
              </a:prstGeom>
              <a:effectLst>
                <a:outerShdw blurRad="50800" dist="38100" dir="2700000" algn="tl" rotWithShape="0">
                  <a:prstClr val="black">
                    <a:alpha val="40000"/>
                  </a:prstClr>
                </a:outerShdw>
              </a:effectLst>
            </p:spPr>
          </p:pic>
          <p:sp>
            <p:nvSpPr>
              <p:cNvPr id="20" name="TextBox 19"/>
              <p:cNvSpPr txBox="1"/>
              <p:nvPr/>
            </p:nvSpPr>
            <p:spPr>
              <a:xfrm>
                <a:off x="847173" y="3911451"/>
                <a:ext cx="3755525" cy="340130"/>
              </a:xfrm>
              <a:prstGeom prst="rect">
                <a:avLst/>
              </a:prstGeom>
              <a:noFill/>
            </p:spPr>
            <p:txBody>
              <a:bodyPr wrap="none" rtlCol="0">
                <a:spAutoFit/>
              </a:bodyPr>
              <a:lstStyle/>
              <a:p>
                <a:r>
                  <a:rPr lang="en-US" sz="1200" i="1" dirty="0" smtClean="0">
                    <a:solidFill>
                      <a:schemeClr val="bg1"/>
                    </a:solidFill>
                    <a:effectLst>
                      <a:outerShdw blurRad="38100" dist="38100" dir="2700000" algn="tl">
                        <a:srgbClr val="000000">
                          <a:alpha val="43137"/>
                        </a:srgbClr>
                      </a:outerShdw>
                    </a:effectLst>
                  </a:rPr>
                  <a:t>Facilitating </a:t>
                </a:r>
                <a:r>
                  <a:rPr lang="en-US" sz="1200" b="1" i="1" u="sng" dirty="0" smtClean="0">
                    <a:solidFill>
                      <a:schemeClr val="bg1"/>
                    </a:solidFill>
                    <a:effectLst>
                      <a:outerShdw blurRad="38100" dist="38100" dir="2700000" algn="tl">
                        <a:srgbClr val="000000">
                          <a:alpha val="43137"/>
                        </a:srgbClr>
                      </a:outerShdw>
                    </a:effectLst>
                  </a:rPr>
                  <a:t>Data-Driven</a:t>
                </a:r>
                <a:r>
                  <a:rPr lang="en-US" sz="1200" i="1" dirty="0" smtClean="0">
                    <a:solidFill>
                      <a:schemeClr val="bg1"/>
                    </a:solidFill>
                    <a:effectLst>
                      <a:outerShdw blurRad="38100" dist="38100" dir="2700000" algn="tl">
                        <a:srgbClr val="000000">
                          <a:alpha val="43137"/>
                        </a:srgbClr>
                      </a:outerShdw>
                    </a:effectLst>
                  </a:rPr>
                  <a:t> Decisions for Aviation</a:t>
                </a:r>
                <a:endParaRPr lang="en-GB" sz="1200" i="1" dirty="0">
                  <a:solidFill>
                    <a:schemeClr val="bg1"/>
                  </a:solidFill>
                  <a:effectLst>
                    <a:outerShdw blurRad="38100" dist="38100" dir="2700000" algn="tl">
                      <a:srgbClr val="000000">
                        <a:alpha val="43137"/>
                      </a:srgbClr>
                    </a:outerShdw>
                  </a:effectLst>
                </a:endParaRPr>
              </a:p>
            </p:txBody>
          </p:sp>
        </p:grpSp>
      </p:grpSp>
      <p:sp>
        <p:nvSpPr>
          <p:cNvPr id="25" name="TextBox 24"/>
          <p:cNvSpPr txBox="1"/>
          <p:nvPr/>
        </p:nvSpPr>
        <p:spPr>
          <a:xfrm>
            <a:off x="0" y="4698514"/>
            <a:ext cx="1765227" cy="230832"/>
          </a:xfrm>
          <a:prstGeom prst="rect">
            <a:avLst/>
          </a:prstGeom>
          <a:noFill/>
        </p:spPr>
        <p:txBody>
          <a:bodyPr wrap="none" rtlCol="0">
            <a:spAutoFit/>
          </a:bodyPr>
          <a:lstStyle/>
          <a:p>
            <a:r>
              <a:rPr lang="en-US" sz="900" i="1" dirty="0" smtClean="0">
                <a:solidFill>
                  <a:srgbClr val="FF0000"/>
                </a:solidFill>
              </a:rPr>
              <a:t>*</a:t>
            </a:r>
            <a:r>
              <a:rPr lang="en-US" sz="900" i="1" dirty="0" smtClean="0">
                <a:solidFill>
                  <a:schemeClr val="accent6"/>
                </a:solidFill>
              </a:rPr>
              <a:t> Site: </a:t>
            </a:r>
            <a:r>
              <a:rPr lang="en-US" sz="900" i="1" dirty="0" smtClean="0">
                <a:solidFill>
                  <a:schemeClr val="accent6"/>
                </a:solidFill>
                <a:hlinkClick r:id="rId4"/>
              </a:rPr>
              <a:t>www.icao.int/iMPLEMENT</a:t>
            </a:r>
            <a:r>
              <a:rPr lang="en-US" sz="900" i="1" dirty="0" smtClean="0">
                <a:solidFill>
                  <a:schemeClr val="accent6"/>
                </a:solidFill>
              </a:rPr>
              <a:t> </a:t>
            </a:r>
            <a:endParaRPr lang="en-GB" sz="900" i="1" dirty="0">
              <a:solidFill>
                <a:schemeClr val="accent6"/>
              </a:solidFill>
            </a:endParaRPr>
          </a:p>
        </p:txBody>
      </p:sp>
      <p:pic>
        <p:nvPicPr>
          <p:cNvPr id="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675033" y="3075806"/>
            <a:ext cx="3085111" cy="121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C:\_ICAO DRIVE\_SOURCE - IMAGES\iSTARS IMPLEMENT\icon_Solution Center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8623" y="4308607"/>
            <a:ext cx="3648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_ICAO DRIVE\_SOURCE - IMAGES\iSTARS IMPLEMENT\icon_CAA HR Benchmark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467" y="4308607"/>
            <a:ext cx="3648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_ICAO DRIVE\_SOURCE - IMAGES\iSTARS IMPLEMENT\icon_State Safety Briefings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8144" y="4308607"/>
            <a:ext cx="3648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650524" y="4308607"/>
            <a:ext cx="3648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51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500"/>
                                        <p:tgtEl>
                                          <p:spTgt spid="1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500"/>
                                        <p:tgtEl>
                                          <p:spTgt spid="14">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500"/>
                                        <p:tgtEl>
                                          <p:spTgt spid="14">
                                            <p:txEl>
                                              <p:pRg st="4" end="4"/>
                                            </p:txEl>
                                          </p:spTgt>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animEffect transition="in" filter="fade">
                                      <p:cBhvr>
                                        <p:cTn id="3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7112" y="922393"/>
            <a:ext cx="7416824" cy="3895775"/>
          </a:xfrm>
          <a:prstGeom prst="rect">
            <a:avLst/>
          </a:prstGeom>
          <a:solidFill>
            <a:schemeClr val="bg1"/>
          </a:solidFill>
          <a:ln>
            <a:noFill/>
          </a:ln>
          <a:extLst/>
        </p:spPr>
      </p:pic>
      <p:sp>
        <p:nvSpPr>
          <p:cNvPr id="6" name="Title 1"/>
          <p:cNvSpPr>
            <a:spLocks noGrp="1"/>
          </p:cNvSpPr>
          <p:nvPr>
            <p:ph type="title"/>
          </p:nvPr>
        </p:nvSpPr>
        <p:spPr>
          <a:xfrm>
            <a:off x="54591" y="702916"/>
            <a:ext cx="8960408" cy="720080"/>
          </a:xfrm>
        </p:spPr>
        <p:txBody>
          <a:bodyPr/>
          <a:lstStyle/>
          <a:p>
            <a:r>
              <a:rPr lang="en-US" sz="2800" b="1" dirty="0">
                <a:solidFill>
                  <a:schemeClr val="accent1"/>
                </a:solidFill>
              </a:rPr>
              <a:t>ICAO Safety Audit </a:t>
            </a:r>
            <a:r>
              <a:rPr lang="en-US" sz="2800" b="1" dirty="0" smtClean="0">
                <a:solidFill>
                  <a:schemeClr val="accent1"/>
                </a:solidFill>
              </a:rPr>
              <a:t>Results</a:t>
            </a:r>
            <a:endParaRPr lang="en-GB" sz="2000" dirty="0">
              <a:solidFill>
                <a:schemeClr val="accent6"/>
              </a:solidFill>
            </a:endParaRPr>
          </a:p>
        </p:txBody>
      </p:sp>
      <p:pic>
        <p:nvPicPr>
          <p:cNvPr id="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117087" y="4646804"/>
            <a:ext cx="230832" cy="22779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333120" y="4645285"/>
            <a:ext cx="3775393" cy="230832"/>
          </a:xfrm>
          <a:prstGeom prst="rect">
            <a:avLst/>
          </a:prstGeom>
          <a:noFill/>
        </p:spPr>
        <p:txBody>
          <a:bodyPr wrap="none" lIns="91422" tIns="45711" rIns="91422" bIns="45711" rtlCol="0">
            <a:spAutoFit/>
          </a:bodyPr>
          <a:lstStyle/>
          <a:p>
            <a:r>
              <a:rPr lang="en-US" sz="900" i="1" dirty="0">
                <a:solidFill>
                  <a:srgbClr val="5A6870"/>
                </a:solidFill>
              </a:rPr>
              <a:t>Source: </a:t>
            </a:r>
            <a:r>
              <a:rPr lang="en-US" sz="900" b="1" i="1" dirty="0" err="1">
                <a:solidFill>
                  <a:srgbClr val="0070C0"/>
                </a:solidFill>
              </a:rPr>
              <a:t>iSTARS</a:t>
            </a:r>
            <a:r>
              <a:rPr lang="en-US" sz="900" b="1" i="1" dirty="0">
                <a:solidFill>
                  <a:srgbClr val="0070C0"/>
                </a:solidFill>
              </a:rPr>
              <a:t> 3.0</a:t>
            </a:r>
            <a:r>
              <a:rPr lang="en-US" sz="900" b="1" i="1" dirty="0">
                <a:solidFill>
                  <a:srgbClr val="5A6870"/>
                </a:solidFill>
              </a:rPr>
              <a:t> – Regional Safety Briefing </a:t>
            </a:r>
            <a:r>
              <a:rPr lang="en-US" sz="900" i="1" dirty="0">
                <a:solidFill>
                  <a:srgbClr val="5A6870"/>
                </a:solidFill>
              </a:rPr>
              <a:t>(</a:t>
            </a:r>
            <a:r>
              <a:rPr lang="en-US" sz="900" i="1" dirty="0">
                <a:solidFill>
                  <a:schemeClr val="bg1"/>
                </a:solidFill>
                <a:hlinkClick r:id="rId5"/>
              </a:rPr>
              <a:t>https://portal.icao.int/space</a:t>
            </a:r>
            <a:r>
              <a:rPr lang="en-US" sz="900" i="1" dirty="0">
                <a:solidFill>
                  <a:srgbClr val="5A6870"/>
                </a:solidFill>
              </a:rPr>
              <a:t>) </a:t>
            </a:r>
            <a:endParaRPr lang="en-GB" sz="900" i="1" dirty="0">
              <a:solidFill>
                <a:srgbClr val="5A6870"/>
              </a:solidFill>
            </a:endParaRPr>
          </a:p>
        </p:txBody>
      </p:sp>
      <p:sp>
        <p:nvSpPr>
          <p:cNvPr id="9" name="Rounded Rectangle 8"/>
          <p:cNvSpPr/>
          <p:nvPr/>
        </p:nvSpPr>
        <p:spPr>
          <a:xfrm>
            <a:off x="5514898" y="2647090"/>
            <a:ext cx="3312368" cy="789778"/>
          </a:xfrm>
          <a:prstGeom prst="roundRect">
            <a:avLst>
              <a:gd name="adj" fmla="val 7592"/>
            </a:avLst>
          </a:prstGeom>
        </p:spPr>
        <p:style>
          <a:lnRef idx="1">
            <a:schemeClr val="accent6"/>
          </a:lnRef>
          <a:fillRef idx="2">
            <a:schemeClr val="accent6"/>
          </a:fillRef>
          <a:effectRef idx="1">
            <a:schemeClr val="accent6"/>
          </a:effectRef>
          <a:fontRef idx="minor">
            <a:schemeClr val="dk1"/>
          </a:fontRef>
        </p:style>
        <p:txBody>
          <a:bodyPr lIns="36000" rIns="36000" rtlCol="0" anchor="ctr"/>
          <a:lstStyle/>
          <a:p>
            <a:pPr algn="ctr"/>
            <a:r>
              <a:rPr lang="en-US" dirty="0" smtClean="0">
                <a:solidFill>
                  <a:srgbClr val="38464E"/>
                </a:solidFill>
              </a:rPr>
              <a:t>Focus on </a:t>
            </a:r>
          </a:p>
          <a:p>
            <a:pPr algn="ctr"/>
            <a:r>
              <a:rPr lang="en-US" b="1" dirty="0" smtClean="0">
                <a:solidFill>
                  <a:srgbClr val="38464E"/>
                </a:solidFill>
              </a:rPr>
              <a:t>SSP Implementation</a:t>
            </a:r>
            <a:endParaRPr lang="en-US" b="1" dirty="0">
              <a:solidFill>
                <a:srgbClr val="38464E"/>
              </a:solidFill>
            </a:endParaRPr>
          </a:p>
        </p:txBody>
      </p:sp>
      <p:sp>
        <p:nvSpPr>
          <p:cNvPr id="10" name="Rounded Rectangle 9"/>
          <p:cNvSpPr/>
          <p:nvPr/>
        </p:nvSpPr>
        <p:spPr>
          <a:xfrm>
            <a:off x="135707" y="2449830"/>
            <a:ext cx="1122866" cy="1409700"/>
          </a:xfrm>
          <a:prstGeom prst="roundRect">
            <a:avLst>
              <a:gd name="adj" fmla="val 7592"/>
            </a:avLst>
          </a:prstGeom>
        </p:spPr>
        <p:style>
          <a:lnRef idx="1">
            <a:schemeClr val="accent6"/>
          </a:lnRef>
          <a:fillRef idx="2">
            <a:schemeClr val="accent6"/>
          </a:fillRef>
          <a:effectRef idx="1">
            <a:schemeClr val="accent6"/>
          </a:effectRef>
          <a:fontRef idx="minor">
            <a:schemeClr val="dk1"/>
          </a:fontRef>
        </p:style>
        <p:txBody>
          <a:bodyPr lIns="36000" rIns="36000" rtlCol="0" anchor="ctr"/>
          <a:lstStyle/>
          <a:p>
            <a:pPr algn="ctr"/>
            <a:r>
              <a:rPr lang="en-US" dirty="0" smtClean="0">
                <a:solidFill>
                  <a:srgbClr val="38464E"/>
                </a:solidFill>
              </a:rPr>
              <a:t>Focus on </a:t>
            </a:r>
          </a:p>
          <a:p>
            <a:pPr algn="ctr"/>
            <a:r>
              <a:rPr lang="en-US" b="1" dirty="0" smtClean="0">
                <a:solidFill>
                  <a:srgbClr val="38464E"/>
                </a:solidFill>
              </a:rPr>
              <a:t>meeting the GASP EI target </a:t>
            </a:r>
          </a:p>
        </p:txBody>
      </p:sp>
    </p:spTree>
    <p:extLst>
      <p:ext uri="{BB962C8B-B14F-4D97-AF65-F5344CB8AC3E}">
        <p14:creationId xmlns:p14="http://schemas.microsoft.com/office/powerpoint/2010/main" val="273877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561" y="1114026"/>
            <a:ext cx="3482338" cy="3697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335280" y="979954"/>
            <a:ext cx="4678680" cy="720080"/>
          </a:xfrm>
        </p:spPr>
        <p:txBody>
          <a:bodyPr/>
          <a:lstStyle/>
          <a:p>
            <a:pPr algn="l"/>
            <a:r>
              <a:rPr lang="en-US" sz="3200" b="1" dirty="0">
                <a:solidFill>
                  <a:schemeClr val="accent1"/>
                </a:solidFill>
              </a:rPr>
              <a:t>Regional Priorities</a:t>
            </a:r>
            <a:endParaRPr lang="en-GB" sz="3200" b="1" dirty="0">
              <a:solidFill>
                <a:schemeClr val="accent1"/>
              </a:solidFill>
            </a:endParaRPr>
          </a:p>
        </p:txBody>
      </p:sp>
      <p:sp>
        <p:nvSpPr>
          <p:cNvPr id="10" name="TextBox 9"/>
          <p:cNvSpPr txBox="1"/>
          <p:nvPr/>
        </p:nvSpPr>
        <p:spPr>
          <a:xfrm>
            <a:off x="350520" y="1607829"/>
            <a:ext cx="4274820" cy="2616083"/>
          </a:xfrm>
          <a:prstGeom prst="rect">
            <a:avLst/>
          </a:prstGeom>
          <a:noFill/>
        </p:spPr>
        <p:txBody>
          <a:bodyPr wrap="square" lIns="91422" tIns="45711" rIns="91422" bIns="45711" rtlCol="0">
            <a:spAutoFit/>
          </a:bodyPr>
          <a:lstStyle/>
          <a:p>
            <a:pPr marL="285687" indent="-285687">
              <a:spcAft>
                <a:spcPts val="1200"/>
              </a:spcAft>
              <a:buFont typeface="Arial" panose="020B0604020202020204" pitchFamily="34" charset="0"/>
              <a:buChar char="•"/>
            </a:pPr>
            <a:r>
              <a:rPr lang="en-US" dirty="0" smtClean="0">
                <a:solidFill>
                  <a:schemeClr val="accent6"/>
                </a:solidFill>
              </a:rPr>
              <a:t>The </a:t>
            </a:r>
            <a:r>
              <a:rPr lang="en-US" dirty="0">
                <a:solidFill>
                  <a:schemeClr val="accent6"/>
                </a:solidFill>
              </a:rPr>
              <a:t>S</a:t>
            </a:r>
            <a:r>
              <a:rPr lang="en-US" dirty="0" smtClean="0">
                <a:solidFill>
                  <a:schemeClr val="accent6"/>
                </a:solidFill>
              </a:rPr>
              <a:t>tates are prioritized by considering the level of EI as well as the related activity at risk in operations, air navigation and support functions</a:t>
            </a:r>
          </a:p>
          <a:p>
            <a:pPr marL="285687" indent="-285687">
              <a:spcAft>
                <a:spcPts val="1200"/>
              </a:spcAft>
              <a:buFont typeface="Arial" panose="020B0604020202020204" pitchFamily="34" charset="0"/>
              <a:buChar char="•"/>
            </a:pPr>
            <a:r>
              <a:rPr lang="en-US" dirty="0" smtClean="0">
                <a:solidFill>
                  <a:schemeClr val="accent6"/>
                </a:solidFill>
              </a:rPr>
              <a:t>The profile of each State is benchmarked against all other ICAO member States</a:t>
            </a:r>
          </a:p>
          <a:p>
            <a:pPr marL="285687" indent="-285687">
              <a:buFont typeface="Arial" panose="020B0604020202020204" pitchFamily="34" charset="0"/>
              <a:buChar char="•"/>
            </a:pPr>
            <a:r>
              <a:rPr lang="en-US" dirty="0" smtClean="0">
                <a:solidFill>
                  <a:schemeClr val="accent6"/>
                </a:solidFill>
              </a:rPr>
              <a:t>Priority is given to the least performing areas in ascending order</a:t>
            </a:r>
            <a:endParaRPr lang="en-GB" dirty="0">
              <a:solidFill>
                <a:schemeClr val="accent6"/>
              </a:solidFill>
            </a:endParaRPr>
          </a:p>
        </p:txBody>
      </p:sp>
      <p:sp>
        <p:nvSpPr>
          <p:cNvPr id="11" name="TextBox 10"/>
          <p:cNvSpPr txBox="1"/>
          <p:nvPr/>
        </p:nvSpPr>
        <p:spPr>
          <a:xfrm>
            <a:off x="350520" y="4645285"/>
            <a:ext cx="3775393" cy="230832"/>
          </a:xfrm>
          <a:prstGeom prst="rect">
            <a:avLst/>
          </a:prstGeom>
          <a:noFill/>
        </p:spPr>
        <p:txBody>
          <a:bodyPr wrap="none" rtlCol="0">
            <a:spAutoFit/>
          </a:bodyPr>
          <a:lstStyle/>
          <a:p>
            <a:r>
              <a:rPr lang="en-US" sz="900" i="1" dirty="0" smtClean="0">
                <a:solidFill>
                  <a:srgbClr val="5A6870"/>
                </a:solidFill>
              </a:rPr>
              <a:t>Source: </a:t>
            </a:r>
            <a:r>
              <a:rPr lang="en-US" sz="900" b="1" i="1" dirty="0" err="1" smtClean="0">
                <a:solidFill>
                  <a:srgbClr val="0070C0"/>
                </a:solidFill>
              </a:rPr>
              <a:t>iSTARS</a:t>
            </a:r>
            <a:r>
              <a:rPr lang="en-US" sz="900" b="1" i="1" dirty="0" smtClean="0">
                <a:solidFill>
                  <a:srgbClr val="0070C0"/>
                </a:solidFill>
              </a:rPr>
              <a:t> 3.0</a:t>
            </a:r>
            <a:r>
              <a:rPr lang="en-US" sz="900" b="1" i="1" dirty="0" smtClean="0">
                <a:solidFill>
                  <a:srgbClr val="5A6870"/>
                </a:solidFill>
              </a:rPr>
              <a:t> – Regional Safety Briefing </a:t>
            </a:r>
            <a:r>
              <a:rPr lang="en-US" sz="900" i="1" dirty="0" smtClean="0">
                <a:solidFill>
                  <a:srgbClr val="5A6870"/>
                </a:solidFill>
              </a:rPr>
              <a:t>(</a:t>
            </a:r>
            <a:r>
              <a:rPr lang="en-US" sz="900" i="1" dirty="0" smtClean="0">
                <a:solidFill>
                  <a:schemeClr val="bg1"/>
                </a:solidFill>
                <a:hlinkClick r:id="rId4"/>
              </a:rPr>
              <a:t>https://portal.icao.int/space</a:t>
            </a:r>
            <a:r>
              <a:rPr lang="en-US" sz="900" i="1" dirty="0" smtClean="0">
                <a:solidFill>
                  <a:srgbClr val="5A6870"/>
                </a:solidFill>
              </a:rPr>
              <a:t>) </a:t>
            </a:r>
            <a:endParaRPr lang="en-GB" sz="900" i="1" dirty="0">
              <a:solidFill>
                <a:srgbClr val="5A6870"/>
              </a:solidFill>
            </a:endParaRPr>
          </a:p>
        </p:txBody>
      </p:sp>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34496" y="4646804"/>
            <a:ext cx="230832" cy="22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8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050"/>
          <a:stretch/>
        </p:blipFill>
        <p:spPr bwMode="auto">
          <a:xfrm>
            <a:off x="942269" y="1563638"/>
            <a:ext cx="7241612" cy="305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987574"/>
            <a:ext cx="8229600" cy="648072"/>
          </a:xfrm>
        </p:spPr>
        <p:txBody>
          <a:bodyPr/>
          <a:lstStyle/>
          <a:p>
            <a:pPr algn="l"/>
            <a:r>
              <a:rPr lang="en-US" sz="3200" b="1" dirty="0" smtClean="0"/>
              <a:t>USOAP Activity Plan (EB 2017/35)</a:t>
            </a:r>
            <a:endParaRPr lang="en-GB" sz="3200" b="1" dirty="0"/>
          </a:p>
        </p:txBody>
      </p:sp>
      <p:sp>
        <p:nvSpPr>
          <p:cNvPr id="6" name="Rectangle 5"/>
          <p:cNvSpPr/>
          <p:nvPr/>
        </p:nvSpPr>
        <p:spPr>
          <a:xfrm>
            <a:off x="251520" y="3705655"/>
            <a:ext cx="1800200" cy="2880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2017-2018 Audits</a:t>
            </a:r>
            <a:endParaRPr lang="en-GB"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62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050"/>
          <a:stretch/>
        </p:blipFill>
        <p:spPr bwMode="auto">
          <a:xfrm>
            <a:off x="942269" y="1563638"/>
            <a:ext cx="7241612" cy="305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4">
            <a:clrChange>
              <a:clrFrom>
                <a:srgbClr val="D3D3D3"/>
              </a:clrFrom>
              <a:clrTo>
                <a:srgbClr val="D3D3D3">
                  <a:alpha val="0"/>
                </a:srgbClr>
              </a:clrTo>
            </a:clrChange>
            <a:extLst>
              <a:ext uri="{28A0092B-C50C-407E-A947-70E740481C1C}">
                <a14:useLocalDpi xmlns:a14="http://schemas.microsoft.com/office/drawing/2010/main" val="0"/>
              </a:ext>
            </a:extLst>
          </a:blip>
          <a:srcRect b="19050"/>
          <a:stretch/>
        </p:blipFill>
        <p:spPr bwMode="auto">
          <a:xfrm>
            <a:off x="942269" y="1563638"/>
            <a:ext cx="7241612" cy="305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987574"/>
            <a:ext cx="8229600" cy="648072"/>
          </a:xfrm>
        </p:spPr>
        <p:txBody>
          <a:bodyPr/>
          <a:lstStyle/>
          <a:p>
            <a:pPr algn="l"/>
            <a:r>
              <a:rPr lang="en-US" sz="3200" b="1" dirty="0" smtClean="0"/>
              <a:t>USOAP Activity Plan (EB 2017/18)</a:t>
            </a:r>
            <a:endParaRPr lang="en-GB" sz="3200" b="1" dirty="0"/>
          </a:p>
        </p:txBody>
      </p:sp>
      <p:sp>
        <p:nvSpPr>
          <p:cNvPr id="6" name="Rectangle 5"/>
          <p:cNvSpPr/>
          <p:nvPr/>
        </p:nvSpPr>
        <p:spPr>
          <a:xfrm>
            <a:off x="251520" y="3705655"/>
            <a:ext cx="1800200" cy="2880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2017-2018 Audits</a:t>
            </a:r>
            <a:endParaRPr lang="en-GB" sz="1600" b="1" dirty="0">
              <a:effectLst>
                <a:outerShdw blurRad="38100" dist="38100" dir="2700000" algn="tl">
                  <a:srgbClr val="000000">
                    <a:alpha val="43137"/>
                  </a:srgbClr>
                </a:outerShdw>
              </a:effectLst>
            </a:endParaRPr>
          </a:p>
        </p:txBody>
      </p:sp>
      <p:sp>
        <p:nvSpPr>
          <p:cNvPr id="10" name="Rectangle 9"/>
          <p:cNvSpPr/>
          <p:nvPr/>
        </p:nvSpPr>
        <p:spPr>
          <a:xfrm>
            <a:off x="251520" y="4155926"/>
            <a:ext cx="1800200"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2017-2018 ICVMs</a:t>
            </a:r>
            <a:endParaRPr lang="en-GB"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769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_ICAO DRIVE\_SOURCE - IMAGES\Source - ICAO Logos\ICAO-logo-ICAO-blue_grey-stroke_BIG.pn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bwMode="auto">
          <a:xfrm>
            <a:off x="4572000" y="1174661"/>
            <a:ext cx="4412878" cy="3413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800" dirty="0"/>
              <a:t>GANIS/SANIS – Global Planning for the 40</a:t>
            </a:r>
            <a:r>
              <a:rPr lang="en-US" sz="2800" baseline="30000" dirty="0"/>
              <a:t>th</a:t>
            </a:r>
            <a:r>
              <a:rPr lang="en-US" sz="2800" dirty="0"/>
              <a:t> assembly</a:t>
            </a:r>
          </a:p>
        </p:txBody>
      </p:sp>
      <p:sp>
        <p:nvSpPr>
          <p:cNvPr id="6" name="Text Placeholder 5"/>
          <p:cNvSpPr>
            <a:spLocks noGrp="1"/>
          </p:cNvSpPr>
          <p:nvPr>
            <p:ph type="body" idx="1"/>
          </p:nvPr>
        </p:nvSpPr>
        <p:spPr/>
        <p:txBody>
          <a:bodyPr>
            <a:normAutofit/>
          </a:bodyPr>
          <a:lstStyle/>
          <a:p>
            <a:r>
              <a:rPr lang="en-US" sz="1800" dirty="0"/>
              <a:t>Global Harmonization: An ICAO Perspective</a:t>
            </a:r>
          </a:p>
        </p:txBody>
      </p:sp>
    </p:spTree>
    <p:extLst>
      <p:ext uri="{BB962C8B-B14F-4D97-AF65-F5344CB8AC3E}">
        <p14:creationId xmlns:p14="http://schemas.microsoft.com/office/powerpoint/2010/main" val="53998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78694"/>
          </a:xfrm>
          <a:prstGeom prst="rect">
            <a:avLst/>
          </a:prstGeom>
        </p:spPr>
      </p:pic>
      <p:sp>
        <p:nvSpPr>
          <p:cNvPr id="6" name="Rectangle 5"/>
          <p:cNvSpPr/>
          <p:nvPr/>
        </p:nvSpPr>
        <p:spPr>
          <a:xfrm>
            <a:off x="5508105" y="0"/>
            <a:ext cx="3635896"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5993" tIns="45713" rIns="35993" bIns="45713" rtlCol="0" anchor="ctr"/>
          <a:lstStyle/>
          <a:p>
            <a:pPr algn="ctr" defTabSz="914243"/>
            <a:r>
              <a:rPr lang="en-US" sz="3200" spc="-150" dirty="0">
                <a:solidFill>
                  <a:prstClr val="white"/>
                </a:solidFill>
                <a:latin typeface="DINPro-Medium" pitchFamily="50" charset="0"/>
              </a:rPr>
              <a:t>GANIS / SANIS 2017</a:t>
            </a:r>
            <a:endParaRPr lang="en-GB" sz="3200" spc="-150" dirty="0">
              <a:solidFill>
                <a:prstClr val="white"/>
              </a:solidFill>
              <a:latin typeface="DINPro-Medium" pitchFamily="50"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965" y="7"/>
            <a:ext cx="378618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987576"/>
            <a:ext cx="8435280" cy="792088"/>
          </a:xfrm>
        </p:spPr>
        <p:txBody>
          <a:bodyPr/>
          <a:lstStyle/>
          <a:p>
            <a:pPr algn="l"/>
            <a:r>
              <a:rPr lang="en-US" sz="2400" b="1" i="1" dirty="0">
                <a:solidFill>
                  <a:srgbClr val="00B0F0"/>
                </a:solidFill>
              </a:rPr>
              <a:t>Sustainability and enhancement of safety and </a:t>
            </a:r>
            <a:br>
              <a:rPr lang="en-US" sz="2400" b="1" i="1" dirty="0">
                <a:solidFill>
                  <a:srgbClr val="00B0F0"/>
                </a:solidFill>
              </a:rPr>
            </a:br>
            <a:r>
              <a:rPr lang="en-US" sz="2400" b="1" i="1" dirty="0">
                <a:solidFill>
                  <a:srgbClr val="00B0F0"/>
                </a:solidFill>
              </a:rPr>
              <a:t>air navigation system performance</a:t>
            </a:r>
          </a:p>
        </p:txBody>
      </p:sp>
      <p:sp>
        <p:nvSpPr>
          <p:cNvPr id="3" name="Content Placeholder 2"/>
          <p:cNvSpPr>
            <a:spLocks noGrp="1"/>
          </p:cNvSpPr>
          <p:nvPr>
            <p:ph idx="1"/>
          </p:nvPr>
        </p:nvSpPr>
        <p:spPr>
          <a:xfrm>
            <a:off x="457206" y="1851670"/>
            <a:ext cx="8363273" cy="3024336"/>
          </a:xfrm>
        </p:spPr>
        <p:txBody>
          <a:bodyPr>
            <a:noAutofit/>
          </a:bodyPr>
          <a:lstStyle/>
          <a:p>
            <a:r>
              <a:rPr lang="en-US" sz="1400" b="1" dirty="0"/>
              <a:t>Two back-to-back symposiums from 11 – 15 December 2017 in Montréal, Canada</a:t>
            </a:r>
          </a:p>
          <a:p>
            <a:pPr lvl="1"/>
            <a:r>
              <a:rPr lang="en-US" sz="1200" dirty="0">
                <a:solidFill>
                  <a:schemeClr val="accent6"/>
                </a:solidFill>
              </a:rPr>
              <a:t>2nd </a:t>
            </a:r>
            <a:r>
              <a:rPr lang="en-US" sz="1200" b="1" dirty="0">
                <a:solidFill>
                  <a:schemeClr val="accent6"/>
                </a:solidFill>
              </a:rPr>
              <a:t>Global Air Navigation Industry Symposium (GANIS) </a:t>
            </a:r>
            <a:r>
              <a:rPr lang="en-US" sz="1200" dirty="0">
                <a:solidFill>
                  <a:schemeClr val="accent6"/>
                </a:solidFill>
              </a:rPr>
              <a:t>to discuss issues and chart next steps to achieve a seamless global aviation system</a:t>
            </a:r>
          </a:p>
          <a:p>
            <a:pPr lvl="1"/>
            <a:r>
              <a:rPr lang="en-US" sz="1200" dirty="0">
                <a:solidFill>
                  <a:schemeClr val="accent6"/>
                </a:solidFill>
              </a:rPr>
              <a:t>1st </a:t>
            </a:r>
            <a:r>
              <a:rPr lang="en-US" sz="1200" b="1" dirty="0">
                <a:solidFill>
                  <a:schemeClr val="accent6"/>
                </a:solidFill>
              </a:rPr>
              <a:t>Safety and Air Navigation Implementation Symposium (SANIS) </a:t>
            </a:r>
            <a:r>
              <a:rPr lang="en-US" sz="1200" dirty="0">
                <a:solidFill>
                  <a:schemeClr val="accent6"/>
                </a:solidFill>
              </a:rPr>
              <a:t>to offer a performance-based implementation methodology including the first </a:t>
            </a:r>
            <a:r>
              <a:rPr lang="en-US" sz="1200" b="1" dirty="0">
                <a:solidFill>
                  <a:schemeClr val="accent6"/>
                </a:solidFill>
              </a:rPr>
              <a:t>Global RASG/PIRG Forum</a:t>
            </a:r>
          </a:p>
          <a:p>
            <a:r>
              <a:rPr lang="en-US" sz="1400" b="1" dirty="0"/>
              <a:t>Includes an Industry exhibition of current and emerging technologies</a:t>
            </a:r>
          </a:p>
          <a:p>
            <a:pPr lvl="1"/>
            <a:r>
              <a:rPr lang="en-US" sz="1200" dirty="0">
                <a:solidFill>
                  <a:schemeClr val="accent6"/>
                </a:solidFill>
              </a:rPr>
              <a:t>Showcase solutions which will provide a snapshot of the global air navigation industry</a:t>
            </a:r>
          </a:p>
          <a:p>
            <a:pPr lvl="1"/>
            <a:r>
              <a:rPr lang="en-US" sz="1200" dirty="0">
                <a:solidFill>
                  <a:schemeClr val="accent6"/>
                </a:solidFill>
              </a:rPr>
              <a:t>Provide insight on how all stakeholders can work together to address technical, operational, regulatory and economic challenges</a:t>
            </a:r>
          </a:p>
          <a:p>
            <a:r>
              <a:rPr lang="en-US" sz="1400" b="1" dirty="0"/>
              <a:t>A crucial networking and knowledge-sharing opportunity</a:t>
            </a:r>
          </a:p>
          <a:p>
            <a:pPr lvl="1"/>
            <a:r>
              <a:rPr lang="en-US" sz="1200" dirty="0">
                <a:solidFill>
                  <a:schemeClr val="accent6"/>
                </a:solidFill>
              </a:rPr>
              <a:t>Presentations from ICAO, international and regional organizations, standards-making organizations and leading industry stakeholders</a:t>
            </a:r>
          </a:p>
          <a:p>
            <a:r>
              <a:rPr lang="en-US" sz="1400" b="1" dirty="0"/>
              <a:t>Will lay the foundation for the 13th AN-Conference in 2018</a:t>
            </a:r>
            <a:endParaRPr lang="en-GB" sz="1400" b="1" dirty="0"/>
          </a:p>
        </p:txBody>
      </p:sp>
    </p:spTree>
    <p:extLst>
      <p:ext uri="{BB962C8B-B14F-4D97-AF65-F5344CB8AC3E}">
        <p14:creationId xmlns:p14="http://schemas.microsoft.com/office/powerpoint/2010/main" val="264228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par>
                                <p:cTn id="12" presetID="10" presetClass="entr" presetSubtype="0" fill="hold" nodeType="withEffect">
                                  <p:stCondLst>
                                    <p:cond delay="2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750"/>
                                        <p:tgtEl>
                                          <p:spTgt spid="3">
                                            <p:txEl>
                                              <p:pRg st="1" end="1"/>
                                            </p:txEl>
                                          </p:spTgt>
                                        </p:tgtEl>
                                      </p:cBhvr>
                                    </p:animEffect>
                                  </p:childTnLst>
                                </p:cTn>
                              </p:par>
                              <p:par>
                                <p:cTn id="15" presetID="10" presetClass="entr" presetSubtype="0" fill="hold" nodeType="with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50"/>
                                        <p:tgtEl>
                                          <p:spTgt spid="3">
                                            <p:txEl>
                                              <p:pRg st="2" end="2"/>
                                            </p:txEl>
                                          </p:spTgt>
                                        </p:tgtEl>
                                      </p:cBhvr>
                                    </p:animEffect>
                                  </p:childTnLst>
                                </p:cTn>
                              </p:par>
                            </p:childTnLst>
                          </p:cTn>
                        </p:par>
                        <p:par>
                          <p:cTn id="18" fill="hold">
                            <p:stCondLst>
                              <p:cond delay="1750"/>
                            </p:stCondLst>
                            <p:childTnLst>
                              <p:par>
                                <p:cTn id="19" presetID="10" presetClass="entr" presetSubtype="0" fill="hold" nodeType="afterEffect">
                                  <p:stCondLst>
                                    <p:cond delay="25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750"/>
                                        <p:tgtEl>
                                          <p:spTgt spid="3">
                                            <p:txEl>
                                              <p:pRg st="3" end="3"/>
                                            </p:txEl>
                                          </p:spTgt>
                                        </p:tgtEl>
                                      </p:cBhvr>
                                    </p:animEffect>
                                  </p:childTnLst>
                                </p:cTn>
                              </p:par>
                              <p:par>
                                <p:cTn id="22" presetID="10" presetClass="entr" presetSubtype="0" fill="hold" nodeType="withEffect">
                                  <p:stCondLst>
                                    <p:cond delay="25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750"/>
                                        <p:tgtEl>
                                          <p:spTgt spid="3">
                                            <p:txEl>
                                              <p:pRg st="4" end="4"/>
                                            </p:txEl>
                                          </p:spTgt>
                                        </p:tgtEl>
                                      </p:cBhvr>
                                    </p:animEffect>
                                  </p:childTnLst>
                                </p:cTn>
                              </p:par>
                              <p:par>
                                <p:cTn id="25" presetID="10" presetClass="entr" presetSubtype="0" fill="hold" nodeType="withEffect">
                                  <p:stCondLst>
                                    <p:cond delay="25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750"/>
                                        <p:tgtEl>
                                          <p:spTgt spid="3">
                                            <p:txEl>
                                              <p:pRg st="5" end="5"/>
                                            </p:txEl>
                                          </p:spTgt>
                                        </p:tgtEl>
                                      </p:cBhvr>
                                    </p:animEffect>
                                  </p:childTnLst>
                                </p:cTn>
                              </p:par>
                            </p:childTnLst>
                          </p:cTn>
                        </p:par>
                        <p:par>
                          <p:cTn id="28" fill="hold">
                            <p:stCondLst>
                              <p:cond delay="2750"/>
                            </p:stCondLst>
                            <p:childTnLst>
                              <p:par>
                                <p:cTn id="29" presetID="10" presetClass="entr" presetSubtype="0" fill="hold" nodeType="afterEffect">
                                  <p:stCondLst>
                                    <p:cond delay="25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750"/>
                                        <p:tgtEl>
                                          <p:spTgt spid="3">
                                            <p:txEl>
                                              <p:pRg st="6" end="6"/>
                                            </p:txEl>
                                          </p:spTgt>
                                        </p:tgtEl>
                                      </p:cBhvr>
                                    </p:animEffect>
                                  </p:childTnLst>
                                </p:cTn>
                              </p:par>
                              <p:par>
                                <p:cTn id="32" presetID="10" presetClass="entr" presetSubtype="0" fill="hold" nodeType="withEffect">
                                  <p:stCondLst>
                                    <p:cond delay="25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750"/>
                                        <p:tgtEl>
                                          <p:spTgt spid="3">
                                            <p:txEl>
                                              <p:pRg st="7" end="7"/>
                                            </p:txEl>
                                          </p:spTgt>
                                        </p:tgtEl>
                                      </p:cBhvr>
                                    </p:animEffect>
                                  </p:childTnLst>
                                </p:cTn>
                              </p:par>
                            </p:childTnLst>
                          </p:cTn>
                        </p:par>
                        <p:par>
                          <p:cTn id="35" fill="hold">
                            <p:stCondLst>
                              <p:cond delay="3750"/>
                            </p:stCondLst>
                            <p:childTnLst>
                              <p:par>
                                <p:cTn id="36" presetID="10" presetClass="entr" presetSubtype="0" fill="hold" nodeType="afterEffect">
                                  <p:stCondLst>
                                    <p:cond delay="25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75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 y="0"/>
            <a:ext cx="9143993" cy="9810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918839" y="1600085"/>
            <a:ext cx="3965574" cy="319582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125118" y="781684"/>
            <a:ext cx="5980430" cy="1080770"/>
          </a:xfrm>
          <a:prstGeom prst="rect">
            <a:avLst/>
          </a:prstGeom>
        </p:spPr>
        <p:txBody>
          <a:bodyPr vert="horz" wrap="square" lIns="0" tIns="0" rIns="0" bIns="0" rtlCol="0">
            <a:spAutoFit/>
          </a:bodyPr>
          <a:lstStyle/>
          <a:p>
            <a:pPr algn="ctr">
              <a:lnSpc>
                <a:spcPct val="100000"/>
              </a:lnSpc>
            </a:pPr>
            <a:r>
              <a:rPr sz="4400" b="1" dirty="0">
                <a:solidFill>
                  <a:srgbClr val="279DD9"/>
                </a:solidFill>
                <a:latin typeface="Calibri"/>
                <a:cs typeface="Calibri"/>
              </a:rPr>
              <a:t>2019 </a:t>
            </a:r>
            <a:r>
              <a:rPr sz="4400" b="1" spc="-15" dirty="0">
                <a:solidFill>
                  <a:srgbClr val="279DD9"/>
                </a:solidFill>
                <a:latin typeface="Calibri"/>
                <a:cs typeface="Calibri"/>
              </a:rPr>
              <a:t>Update </a:t>
            </a:r>
            <a:r>
              <a:rPr sz="4400" b="1" spc="-5" dirty="0">
                <a:solidFill>
                  <a:srgbClr val="279DD9"/>
                </a:solidFill>
                <a:latin typeface="Calibri"/>
                <a:cs typeface="Calibri"/>
              </a:rPr>
              <a:t>of the</a:t>
            </a:r>
            <a:r>
              <a:rPr sz="4400" b="1" spc="-90" dirty="0">
                <a:solidFill>
                  <a:srgbClr val="279DD9"/>
                </a:solidFill>
                <a:latin typeface="Calibri"/>
                <a:cs typeface="Calibri"/>
              </a:rPr>
              <a:t> </a:t>
            </a:r>
            <a:r>
              <a:rPr sz="4400" b="1" spc="-5" dirty="0">
                <a:solidFill>
                  <a:srgbClr val="279DD9"/>
                </a:solidFill>
                <a:latin typeface="Calibri"/>
                <a:cs typeface="Calibri"/>
              </a:rPr>
              <a:t>GANP</a:t>
            </a:r>
            <a:endParaRPr sz="4400">
              <a:latin typeface="Calibri"/>
              <a:cs typeface="Calibri"/>
            </a:endParaRPr>
          </a:p>
          <a:p>
            <a:pPr algn="ctr">
              <a:lnSpc>
                <a:spcPct val="100000"/>
              </a:lnSpc>
              <a:spcBef>
                <a:spcPts val="125"/>
              </a:spcBef>
            </a:pPr>
            <a:r>
              <a:rPr sz="2400" spc="-10" dirty="0"/>
              <a:t>Multilayer</a:t>
            </a:r>
            <a:r>
              <a:rPr sz="2400" spc="-85" dirty="0"/>
              <a:t> </a:t>
            </a:r>
            <a:r>
              <a:rPr sz="2400" spc="-5" dirty="0"/>
              <a:t>Structure</a:t>
            </a:r>
            <a:endParaRPr sz="2400"/>
          </a:p>
        </p:txBody>
      </p:sp>
      <p:sp>
        <p:nvSpPr>
          <p:cNvPr id="5" name="object 5"/>
          <p:cNvSpPr/>
          <p:nvPr/>
        </p:nvSpPr>
        <p:spPr>
          <a:xfrm>
            <a:off x="661835" y="1600085"/>
            <a:ext cx="2902077" cy="319582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918839" y="1600072"/>
            <a:ext cx="3965447" cy="108280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089653" y="2682849"/>
            <a:ext cx="3794632" cy="1346542"/>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923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 y="0"/>
            <a:ext cx="9143993" cy="9810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9473" y="1747011"/>
            <a:ext cx="7309484" cy="2865755"/>
          </a:xfrm>
          <a:prstGeom prst="rect">
            <a:avLst/>
          </a:prstGeom>
        </p:spPr>
        <p:txBody>
          <a:bodyPr vert="horz" wrap="square" lIns="0" tIns="0" rIns="0" bIns="0" rtlCol="0">
            <a:spAutoFit/>
          </a:bodyPr>
          <a:lstStyle/>
          <a:p>
            <a:pPr marL="355600" indent="-342900">
              <a:lnSpc>
                <a:spcPct val="100000"/>
              </a:lnSpc>
              <a:buFont typeface="Arial"/>
              <a:buChar char="•"/>
              <a:tabLst>
                <a:tab pos="355600" algn="l"/>
                <a:tab pos="356235" algn="l"/>
              </a:tabLst>
            </a:pPr>
            <a:r>
              <a:rPr sz="2000" b="1" dirty="0">
                <a:solidFill>
                  <a:srgbClr val="0053A3"/>
                </a:solidFill>
                <a:latin typeface="Arial"/>
                <a:cs typeface="Arial"/>
              </a:rPr>
              <a:t>Assembly September</a:t>
            </a:r>
            <a:r>
              <a:rPr sz="2000" b="1" spc="-75" dirty="0">
                <a:solidFill>
                  <a:srgbClr val="0053A3"/>
                </a:solidFill>
                <a:latin typeface="Arial"/>
                <a:cs typeface="Arial"/>
              </a:rPr>
              <a:t> </a:t>
            </a:r>
            <a:r>
              <a:rPr sz="2000" b="1" dirty="0">
                <a:solidFill>
                  <a:srgbClr val="0053A3"/>
                </a:solidFill>
                <a:latin typeface="Arial"/>
                <a:cs typeface="Arial"/>
              </a:rPr>
              <a:t>2019</a:t>
            </a:r>
            <a:endParaRPr sz="2000" dirty="0">
              <a:latin typeface="Arial"/>
              <a:cs typeface="Arial"/>
            </a:endParaRPr>
          </a:p>
          <a:p>
            <a:pPr marL="756285" lvl="1" indent="-286385">
              <a:lnSpc>
                <a:spcPct val="100000"/>
              </a:lnSpc>
              <a:spcBef>
                <a:spcPts val="480"/>
              </a:spcBef>
              <a:buChar char="–"/>
              <a:tabLst>
                <a:tab pos="756285" algn="l"/>
                <a:tab pos="756920" algn="l"/>
              </a:tabLst>
            </a:pPr>
            <a:r>
              <a:rPr sz="2000" dirty="0">
                <a:solidFill>
                  <a:srgbClr val="0053A3"/>
                </a:solidFill>
                <a:latin typeface="Arial"/>
                <a:cs typeface="Arial"/>
              </a:rPr>
              <a:t>Global Managerial</a:t>
            </a:r>
            <a:r>
              <a:rPr sz="2000" spc="-85" dirty="0">
                <a:solidFill>
                  <a:srgbClr val="0053A3"/>
                </a:solidFill>
                <a:latin typeface="Arial"/>
                <a:cs typeface="Arial"/>
              </a:rPr>
              <a:t> </a:t>
            </a:r>
            <a:r>
              <a:rPr sz="2000" dirty="0">
                <a:solidFill>
                  <a:srgbClr val="0053A3"/>
                </a:solidFill>
                <a:latin typeface="Arial"/>
                <a:cs typeface="Arial"/>
              </a:rPr>
              <a:t>Level</a:t>
            </a:r>
            <a:endParaRPr sz="2000" dirty="0">
              <a:latin typeface="Arial"/>
              <a:cs typeface="Arial"/>
            </a:endParaRPr>
          </a:p>
          <a:p>
            <a:pPr marL="1155700" lvl="2" indent="-228600">
              <a:lnSpc>
                <a:spcPct val="100000"/>
              </a:lnSpc>
              <a:spcBef>
                <a:spcPts val="480"/>
              </a:spcBef>
              <a:buChar char="•"/>
              <a:tabLst>
                <a:tab pos="1155700" algn="l"/>
                <a:tab pos="1156335" algn="l"/>
              </a:tabLst>
            </a:pPr>
            <a:r>
              <a:rPr sz="2000" dirty="0">
                <a:solidFill>
                  <a:srgbClr val="0053A3"/>
                </a:solidFill>
                <a:latin typeface="Arial"/>
                <a:cs typeface="Arial"/>
              </a:rPr>
              <a:t>Final Editing Publication: Jul</a:t>
            </a:r>
            <a:r>
              <a:rPr sz="2000" spc="-80" dirty="0">
                <a:solidFill>
                  <a:srgbClr val="0053A3"/>
                </a:solidFill>
                <a:latin typeface="Arial"/>
                <a:cs typeface="Arial"/>
              </a:rPr>
              <a:t> </a:t>
            </a:r>
            <a:r>
              <a:rPr sz="2000" dirty="0">
                <a:solidFill>
                  <a:srgbClr val="0053A3"/>
                </a:solidFill>
                <a:latin typeface="Arial"/>
                <a:cs typeface="Arial"/>
              </a:rPr>
              <a:t>2019</a:t>
            </a:r>
            <a:endParaRPr sz="2000" dirty="0">
              <a:latin typeface="Arial"/>
              <a:cs typeface="Arial"/>
            </a:endParaRPr>
          </a:p>
          <a:p>
            <a:pPr marL="1155700" lvl="2" indent="-228600">
              <a:lnSpc>
                <a:spcPct val="100000"/>
              </a:lnSpc>
              <a:spcBef>
                <a:spcPts val="480"/>
              </a:spcBef>
              <a:buChar char="•"/>
              <a:tabLst>
                <a:tab pos="1155700" algn="l"/>
                <a:tab pos="1156335" algn="l"/>
              </a:tabLst>
            </a:pPr>
            <a:r>
              <a:rPr sz="2000" dirty="0">
                <a:solidFill>
                  <a:srgbClr val="0053A3"/>
                </a:solidFill>
                <a:latin typeface="Arial"/>
                <a:cs typeface="Arial"/>
              </a:rPr>
              <a:t>Council Approval: May</a:t>
            </a:r>
            <a:r>
              <a:rPr sz="2000" spc="-190" dirty="0">
                <a:solidFill>
                  <a:srgbClr val="0053A3"/>
                </a:solidFill>
                <a:latin typeface="Arial"/>
                <a:cs typeface="Arial"/>
              </a:rPr>
              <a:t> </a:t>
            </a:r>
            <a:r>
              <a:rPr sz="2000" dirty="0">
                <a:solidFill>
                  <a:srgbClr val="0053A3"/>
                </a:solidFill>
                <a:latin typeface="Arial"/>
                <a:cs typeface="Arial"/>
              </a:rPr>
              <a:t>2019</a:t>
            </a:r>
            <a:endParaRPr sz="2000" dirty="0">
              <a:latin typeface="Arial"/>
              <a:cs typeface="Arial"/>
            </a:endParaRPr>
          </a:p>
          <a:p>
            <a:pPr marL="1155700" lvl="2" indent="-228600">
              <a:lnSpc>
                <a:spcPct val="100000"/>
              </a:lnSpc>
              <a:spcBef>
                <a:spcPts val="475"/>
              </a:spcBef>
              <a:buChar char="•"/>
              <a:tabLst>
                <a:tab pos="1155700" algn="l"/>
                <a:tab pos="1156335" algn="l"/>
              </a:tabLst>
            </a:pPr>
            <a:r>
              <a:rPr sz="2000" dirty="0">
                <a:solidFill>
                  <a:srgbClr val="0053A3"/>
                </a:solidFill>
                <a:latin typeface="Arial"/>
                <a:cs typeface="Arial"/>
              </a:rPr>
              <a:t>ANC Final Rev: March</a:t>
            </a:r>
            <a:r>
              <a:rPr sz="2000" spc="-75" dirty="0">
                <a:solidFill>
                  <a:srgbClr val="0053A3"/>
                </a:solidFill>
                <a:latin typeface="Arial"/>
                <a:cs typeface="Arial"/>
              </a:rPr>
              <a:t> </a:t>
            </a:r>
            <a:r>
              <a:rPr sz="2000" dirty="0">
                <a:solidFill>
                  <a:srgbClr val="0053A3"/>
                </a:solidFill>
                <a:latin typeface="Arial"/>
                <a:cs typeface="Arial"/>
              </a:rPr>
              <a:t>2019</a:t>
            </a:r>
            <a:endParaRPr sz="2000" dirty="0">
              <a:latin typeface="Arial"/>
              <a:cs typeface="Arial"/>
            </a:endParaRPr>
          </a:p>
          <a:p>
            <a:pPr marL="1155700" lvl="2" indent="-228600">
              <a:lnSpc>
                <a:spcPct val="100000"/>
              </a:lnSpc>
              <a:spcBef>
                <a:spcPts val="480"/>
              </a:spcBef>
              <a:buChar char="•"/>
              <a:tabLst>
                <a:tab pos="1155700" algn="l"/>
                <a:tab pos="1156335" algn="l"/>
                <a:tab pos="2199640" algn="l"/>
              </a:tabLst>
            </a:pPr>
            <a:r>
              <a:rPr sz="2000" dirty="0">
                <a:solidFill>
                  <a:srgbClr val="0053A3"/>
                </a:solidFill>
                <a:latin typeface="Arial"/>
                <a:cs typeface="Arial"/>
              </a:rPr>
              <a:t>SL:</a:t>
            </a:r>
            <a:r>
              <a:rPr sz="2000" spc="15" dirty="0">
                <a:solidFill>
                  <a:srgbClr val="0053A3"/>
                </a:solidFill>
                <a:latin typeface="Arial"/>
                <a:cs typeface="Arial"/>
              </a:rPr>
              <a:t> </a:t>
            </a:r>
            <a:r>
              <a:rPr sz="2000" dirty="0">
                <a:solidFill>
                  <a:srgbClr val="0053A3"/>
                </a:solidFill>
                <a:latin typeface="Arial"/>
                <a:cs typeface="Arial"/>
              </a:rPr>
              <a:t>Dec	2018</a:t>
            </a:r>
            <a:endParaRPr sz="2000" dirty="0">
              <a:latin typeface="Arial"/>
              <a:cs typeface="Arial"/>
            </a:endParaRPr>
          </a:p>
          <a:p>
            <a:pPr marL="1155700" lvl="2" indent="-228600">
              <a:lnSpc>
                <a:spcPct val="100000"/>
              </a:lnSpc>
              <a:spcBef>
                <a:spcPts val="480"/>
              </a:spcBef>
              <a:buChar char="•"/>
              <a:tabLst>
                <a:tab pos="1155700" algn="l"/>
                <a:tab pos="1156335" algn="l"/>
              </a:tabLst>
            </a:pPr>
            <a:r>
              <a:rPr sz="2000" dirty="0">
                <a:solidFill>
                  <a:srgbClr val="0053A3"/>
                </a:solidFill>
                <a:latin typeface="Arial"/>
                <a:cs typeface="Arial"/>
              </a:rPr>
              <a:t>ANC Prelim Review: Sept</a:t>
            </a:r>
            <a:r>
              <a:rPr sz="2000" spc="-70" dirty="0">
                <a:solidFill>
                  <a:srgbClr val="0053A3"/>
                </a:solidFill>
                <a:latin typeface="Arial"/>
                <a:cs typeface="Arial"/>
              </a:rPr>
              <a:t> </a:t>
            </a:r>
            <a:r>
              <a:rPr sz="2000" dirty="0">
                <a:solidFill>
                  <a:srgbClr val="0053A3"/>
                </a:solidFill>
                <a:latin typeface="Arial"/>
                <a:cs typeface="Arial"/>
              </a:rPr>
              <a:t>2018</a:t>
            </a:r>
            <a:endParaRPr sz="2000" dirty="0">
              <a:latin typeface="Arial"/>
              <a:cs typeface="Arial"/>
            </a:endParaRPr>
          </a:p>
          <a:p>
            <a:pPr marL="1155700" lvl="2" indent="-228600">
              <a:lnSpc>
                <a:spcPct val="100000"/>
              </a:lnSpc>
              <a:spcBef>
                <a:spcPts val="480"/>
              </a:spcBef>
              <a:buChar char="•"/>
              <a:tabLst>
                <a:tab pos="1155700" algn="l"/>
                <a:tab pos="1156335" algn="l"/>
              </a:tabLst>
            </a:pPr>
            <a:r>
              <a:rPr sz="2000" dirty="0">
                <a:solidFill>
                  <a:srgbClr val="0053A3"/>
                </a:solidFill>
                <a:latin typeface="Arial"/>
                <a:cs typeface="Arial"/>
              </a:rPr>
              <a:t>Final Draft Coordination: April 2018 (GANP</a:t>
            </a:r>
            <a:r>
              <a:rPr sz="2000" spc="-210" dirty="0">
                <a:solidFill>
                  <a:srgbClr val="0053A3"/>
                </a:solidFill>
                <a:latin typeface="Arial"/>
                <a:cs typeface="Arial"/>
              </a:rPr>
              <a:t> </a:t>
            </a:r>
            <a:r>
              <a:rPr sz="2000" spc="-5" dirty="0">
                <a:solidFill>
                  <a:srgbClr val="0053A3"/>
                </a:solidFill>
                <a:latin typeface="Arial"/>
                <a:cs typeface="Arial"/>
              </a:rPr>
              <a:t>Document)</a:t>
            </a:r>
            <a:endParaRPr sz="2000" dirty="0">
              <a:latin typeface="Arial"/>
              <a:cs typeface="Arial"/>
            </a:endParaRPr>
          </a:p>
        </p:txBody>
      </p:sp>
      <p:sp>
        <p:nvSpPr>
          <p:cNvPr id="4" name="object 4"/>
          <p:cNvSpPr txBox="1">
            <a:spLocks noGrp="1"/>
          </p:cNvSpPr>
          <p:nvPr>
            <p:ph type="title" idx="4294967295"/>
          </p:nvPr>
        </p:nvSpPr>
        <p:spPr>
          <a:xfrm>
            <a:off x="0" y="781050"/>
            <a:ext cx="2886075" cy="671513"/>
          </a:xfrm>
          <a:prstGeom prst="rect">
            <a:avLst/>
          </a:prstGeom>
        </p:spPr>
        <p:txBody>
          <a:bodyPr vert="horz" wrap="square" lIns="0" tIns="0" rIns="0" bIns="0" rtlCol="0">
            <a:spAutoFit/>
          </a:bodyPr>
          <a:lstStyle/>
          <a:p>
            <a:pPr marL="12700">
              <a:lnSpc>
                <a:spcPct val="100000"/>
              </a:lnSpc>
            </a:pPr>
            <a:r>
              <a:rPr sz="4400" b="1" spc="-5" dirty="0">
                <a:solidFill>
                  <a:srgbClr val="0053A3"/>
                </a:solidFill>
                <a:latin typeface="Calibri"/>
                <a:cs typeface="Calibri"/>
              </a:rPr>
              <a:t>TIMEFRAME</a:t>
            </a:r>
            <a:endParaRPr sz="4400">
              <a:latin typeface="Calibri"/>
              <a:cs typeface="Calibri"/>
            </a:endParaRPr>
          </a:p>
        </p:txBody>
      </p:sp>
    </p:spTree>
    <p:extLst>
      <p:ext uri="{BB962C8B-B14F-4D97-AF65-F5344CB8AC3E}">
        <p14:creationId xmlns:p14="http://schemas.microsoft.com/office/powerpoint/2010/main" val="73697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456843641"/>
              </p:ext>
            </p:extLst>
          </p:nvPr>
        </p:nvGraphicFramePr>
        <p:xfrm>
          <a:off x="395536" y="590555"/>
          <a:ext cx="8263079"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2" name="Title 1"/>
          <p:cNvSpPr>
            <a:spLocks noGrp="1"/>
          </p:cNvSpPr>
          <p:nvPr>
            <p:ph type="title"/>
          </p:nvPr>
        </p:nvSpPr>
        <p:spPr>
          <a:xfrm>
            <a:off x="4737404" y="76200"/>
            <a:ext cx="4251598" cy="576000"/>
          </a:xfrm>
        </p:spPr>
        <p:style>
          <a:lnRef idx="1">
            <a:schemeClr val="accent1"/>
          </a:lnRef>
          <a:fillRef idx="3">
            <a:schemeClr val="accent1"/>
          </a:fillRef>
          <a:effectRef idx="2">
            <a:schemeClr val="accent1"/>
          </a:effectRef>
          <a:fontRef idx="minor">
            <a:schemeClr val="lt1"/>
          </a:fontRef>
        </p:style>
        <p:txBody>
          <a:bodyPr anchor="ctr" anchorCtr="0"/>
          <a:lstStyle/>
          <a:p>
            <a:pPr marL="319088" algn="l"/>
            <a:r>
              <a:rPr lang="en-US" sz="2800" b="1" dirty="0" smtClean="0">
                <a:solidFill>
                  <a:schemeClr val="bg1"/>
                </a:solidFill>
                <a:effectLst>
                  <a:outerShdw blurRad="38100" dist="38100" dir="2700000" algn="tl">
                    <a:srgbClr val="000000">
                      <a:alpha val="43137"/>
                    </a:srgbClr>
                  </a:outerShdw>
                </a:effectLst>
              </a:rPr>
              <a:t>Growth of Air Transport</a:t>
            </a:r>
            <a:endParaRPr lang="en-US" sz="28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4708829" y="4833471"/>
            <a:ext cx="4495800" cy="246221"/>
          </a:xfrm>
          <a:prstGeom prst="rect">
            <a:avLst/>
          </a:prstGeom>
          <a:noFill/>
        </p:spPr>
        <p:txBody>
          <a:bodyPr wrap="square" rtlCol="0">
            <a:spAutoFit/>
          </a:bodyPr>
          <a:lstStyle/>
          <a:p>
            <a:pPr algn="r"/>
            <a:r>
              <a:rPr lang="en-US" sz="1000" dirty="0" smtClean="0">
                <a:solidFill>
                  <a:schemeClr val="bg1"/>
                </a:solidFill>
              </a:rPr>
              <a:t>Scheduled commercial traffic</a:t>
            </a:r>
            <a:endParaRPr lang="en-US" sz="1000" dirty="0">
              <a:solidFill>
                <a:schemeClr val="bg1"/>
              </a:solidFill>
            </a:endParaRPr>
          </a:p>
        </p:txBody>
      </p:sp>
      <p:sp>
        <p:nvSpPr>
          <p:cNvPr id="17" name="TextBox 16"/>
          <p:cNvSpPr txBox="1"/>
          <p:nvPr/>
        </p:nvSpPr>
        <p:spPr>
          <a:xfrm>
            <a:off x="4962688" y="4967615"/>
            <a:ext cx="4248472" cy="246221"/>
          </a:xfrm>
          <a:prstGeom prst="rect">
            <a:avLst/>
          </a:prstGeom>
          <a:noFill/>
        </p:spPr>
        <p:txBody>
          <a:bodyPr wrap="square" rtlCol="0">
            <a:spAutoFit/>
          </a:bodyPr>
          <a:lstStyle>
            <a:defPPr>
              <a:defRPr lang="en-US"/>
            </a:defPPr>
            <a:lvl1pPr algn="r">
              <a:defRPr sz="1200" b="1" i="1">
                <a:solidFill>
                  <a:schemeClr val="tx1">
                    <a:lumMod val="50000"/>
                    <a:lumOff val="50000"/>
                  </a:schemeClr>
                </a:solidFill>
              </a:defRPr>
            </a:lvl1pPr>
          </a:lstStyle>
          <a:p>
            <a:r>
              <a:rPr lang="en-US" sz="1000" b="0" i="0" dirty="0">
                <a:solidFill>
                  <a:schemeClr val="bg1"/>
                </a:solidFill>
              </a:rPr>
              <a:t>Total (international and domestic) services</a:t>
            </a:r>
          </a:p>
        </p:txBody>
      </p:sp>
      <p:sp>
        <p:nvSpPr>
          <p:cNvPr id="18" name="TextBox 17"/>
          <p:cNvSpPr txBox="1"/>
          <p:nvPr/>
        </p:nvSpPr>
        <p:spPr>
          <a:xfrm>
            <a:off x="0" y="4883150"/>
            <a:ext cx="9144000" cy="261610"/>
          </a:xfrm>
          <a:prstGeom prst="rect">
            <a:avLst/>
          </a:prstGeom>
          <a:noFill/>
        </p:spPr>
        <p:txBody>
          <a:bodyPr wrap="square" rtlCol="0">
            <a:spAutoFit/>
          </a:bodyPr>
          <a:lstStyle/>
          <a:p>
            <a:r>
              <a:rPr lang="en-GB" sz="1050" b="1" dirty="0" smtClean="0">
                <a:solidFill>
                  <a:schemeClr val="bg1"/>
                </a:solidFill>
              </a:rPr>
              <a:t>Source</a:t>
            </a:r>
            <a:r>
              <a:rPr lang="en-GB" sz="1050" dirty="0">
                <a:solidFill>
                  <a:schemeClr val="bg1"/>
                </a:solidFill>
              </a:rPr>
              <a:t>: </a:t>
            </a:r>
            <a:r>
              <a:rPr lang="en-GB" sz="1050" dirty="0" smtClean="0">
                <a:solidFill>
                  <a:schemeClr val="bg1"/>
                </a:solidFill>
              </a:rPr>
              <a:t>ICAO Annual Report of the Council</a:t>
            </a:r>
            <a:endParaRPr lang="en-GB" sz="1050" dirty="0">
              <a:solidFill>
                <a:schemeClr val="bg1"/>
              </a:solidFill>
            </a:endParaRPr>
          </a:p>
        </p:txBody>
      </p:sp>
      <p:cxnSp>
        <p:nvCxnSpPr>
          <p:cNvPr id="8" name="Straight Arrow Connector 7"/>
          <p:cNvCxnSpPr/>
          <p:nvPr/>
        </p:nvCxnSpPr>
        <p:spPr>
          <a:xfrm>
            <a:off x="7740352" y="1569297"/>
            <a:ext cx="0" cy="2061135"/>
          </a:xfrm>
          <a:prstGeom prst="straightConnector1">
            <a:avLst/>
          </a:prstGeom>
          <a:ln w="127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596336" y="1341955"/>
            <a:ext cx="133313" cy="221683"/>
          </a:xfrm>
          <a:prstGeom prst="ellipse">
            <a:avLst/>
          </a:prstGeom>
          <a:noFill/>
          <a:ln w="127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CA" sz="1100" dirty="0"/>
          </a:p>
        </p:txBody>
      </p:sp>
      <p:sp>
        <p:nvSpPr>
          <p:cNvPr id="11" name="Oval 10"/>
          <p:cNvSpPr/>
          <p:nvPr/>
        </p:nvSpPr>
        <p:spPr>
          <a:xfrm>
            <a:off x="7607127" y="1635646"/>
            <a:ext cx="133225" cy="221640"/>
          </a:xfrm>
          <a:prstGeom prst="ellipse">
            <a:avLst/>
          </a:prstGeom>
          <a:noFill/>
          <a:ln w="12700">
            <a:solidFill>
              <a:srgbClr val="279D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CA" sz="1100" dirty="0"/>
          </a:p>
        </p:txBody>
      </p:sp>
      <p:cxnSp>
        <p:nvCxnSpPr>
          <p:cNvPr id="12" name="Straight Arrow Connector 11"/>
          <p:cNvCxnSpPr/>
          <p:nvPr/>
        </p:nvCxnSpPr>
        <p:spPr>
          <a:xfrm flipH="1">
            <a:off x="7663370" y="1857286"/>
            <a:ext cx="2486" cy="1218520"/>
          </a:xfrm>
          <a:prstGeom prst="straightConnector1">
            <a:avLst/>
          </a:prstGeom>
          <a:ln w="127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599642" y="3075806"/>
            <a:ext cx="1140710" cy="520450"/>
          </a:xfrm>
          <a:prstGeom prst="rect">
            <a:avLst/>
          </a:prstGeom>
          <a:solidFill>
            <a:schemeClr val="bg1"/>
          </a:solidFill>
          <a:ln w="127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b"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CA" sz="2800" dirty="0" smtClean="0">
                <a:solidFill>
                  <a:srgbClr val="00B0F0"/>
                </a:solidFill>
              </a:rPr>
              <a:t>205</a:t>
            </a:r>
            <a:r>
              <a:rPr lang="en-CA" sz="900" dirty="0" smtClean="0">
                <a:solidFill>
                  <a:srgbClr val="00B0F0"/>
                </a:solidFill>
              </a:rPr>
              <a:t> billion </a:t>
            </a:r>
            <a:r>
              <a:rPr lang="en-US" sz="900" dirty="0" smtClean="0">
                <a:solidFill>
                  <a:srgbClr val="00B0F0"/>
                </a:solidFill>
              </a:rPr>
              <a:t>FTK</a:t>
            </a:r>
            <a:endParaRPr lang="en-CA" sz="900" dirty="0">
              <a:solidFill>
                <a:srgbClr val="00B0F0"/>
              </a:solidFill>
            </a:endParaRPr>
          </a:p>
        </p:txBody>
      </p:sp>
      <p:sp>
        <p:nvSpPr>
          <p:cNvPr id="19" name="Rectangle 18"/>
          <p:cNvSpPr/>
          <p:nvPr/>
        </p:nvSpPr>
        <p:spPr>
          <a:xfrm>
            <a:off x="6732240" y="3063866"/>
            <a:ext cx="959365" cy="558806"/>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CA" sz="1400" b="1" dirty="0" smtClean="0">
                <a:solidFill>
                  <a:srgbClr val="92D050"/>
                </a:solidFill>
              </a:rPr>
              <a:t>        +3.8%</a:t>
            </a:r>
            <a:endParaRPr lang="en-CA" sz="1400" b="1" dirty="0">
              <a:solidFill>
                <a:srgbClr val="92D050"/>
              </a:solidFill>
            </a:endParaRPr>
          </a:p>
          <a:p>
            <a:pPr algn="l"/>
            <a:r>
              <a:rPr lang="en-CA" sz="700" i="1" dirty="0" smtClean="0">
                <a:solidFill>
                  <a:srgbClr val="92D050"/>
                </a:solidFill>
              </a:rPr>
              <a:t>                   vs</a:t>
            </a:r>
            <a:r>
              <a:rPr lang="en-CA" sz="700" i="1" dirty="0">
                <a:solidFill>
                  <a:srgbClr val="92D050"/>
                </a:solidFill>
              </a:rPr>
              <a:t>. </a:t>
            </a:r>
            <a:r>
              <a:rPr lang="en-CA" sz="700" dirty="0" smtClean="0">
                <a:solidFill>
                  <a:srgbClr val="92D050"/>
                </a:solidFill>
              </a:rPr>
              <a:t>2015</a:t>
            </a:r>
            <a:endParaRPr lang="en-CA" sz="300" dirty="0">
              <a:solidFill>
                <a:srgbClr val="92D050"/>
              </a:solidFill>
            </a:endParaRPr>
          </a:p>
        </p:txBody>
      </p:sp>
      <p:sp>
        <p:nvSpPr>
          <p:cNvPr id="20" name="Rectangle 19"/>
          <p:cNvSpPr/>
          <p:nvPr/>
        </p:nvSpPr>
        <p:spPr>
          <a:xfrm>
            <a:off x="5839549" y="3664122"/>
            <a:ext cx="1900803" cy="720088"/>
          </a:xfrm>
          <a:prstGeom prst="rect">
            <a:avLst/>
          </a:prstGeom>
          <a:solidFill>
            <a:schemeClr val="bg1"/>
          </a:solidFill>
          <a:ln w="127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b"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CA" sz="5400" dirty="0" smtClean="0">
                <a:solidFill>
                  <a:srgbClr val="002060"/>
                </a:solidFill>
              </a:rPr>
              <a:t>7.1</a:t>
            </a:r>
            <a:r>
              <a:rPr lang="en-CA" sz="1600" dirty="0" smtClean="0">
                <a:solidFill>
                  <a:srgbClr val="002060"/>
                </a:solidFill>
              </a:rPr>
              <a:t> trillion </a:t>
            </a:r>
            <a:r>
              <a:rPr lang="en-US" sz="1600" dirty="0" smtClean="0">
                <a:solidFill>
                  <a:srgbClr val="002060"/>
                </a:solidFill>
              </a:rPr>
              <a:t>RPK</a:t>
            </a:r>
            <a:endParaRPr lang="en-CA" sz="1600" dirty="0">
              <a:solidFill>
                <a:srgbClr val="002060"/>
              </a:solidFill>
            </a:endParaRPr>
          </a:p>
        </p:txBody>
      </p:sp>
      <p:sp>
        <p:nvSpPr>
          <p:cNvPr id="21" name="Rectangle 20"/>
          <p:cNvSpPr/>
          <p:nvPr/>
        </p:nvSpPr>
        <p:spPr>
          <a:xfrm>
            <a:off x="6774752" y="3640720"/>
            <a:ext cx="1037608" cy="558807"/>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CA" sz="1600" b="1" dirty="0" smtClean="0">
                <a:solidFill>
                  <a:srgbClr val="92D050"/>
                </a:solidFill>
              </a:rPr>
              <a:t>+7.4%</a:t>
            </a:r>
            <a:endParaRPr lang="en-CA" sz="1600" b="1" dirty="0">
              <a:solidFill>
                <a:srgbClr val="92D050"/>
              </a:solidFill>
            </a:endParaRPr>
          </a:p>
          <a:p>
            <a:pPr algn="l"/>
            <a:r>
              <a:rPr lang="en-CA" sz="800" dirty="0" smtClean="0">
                <a:solidFill>
                  <a:srgbClr val="92D050"/>
                </a:solidFill>
              </a:rPr>
              <a:t>growth rate </a:t>
            </a:r>
            <a:r>
              <a:rPr lang="en-CA" sz="800" i="1" dirty="0" smtClean="0">
                <a:solidFill>
                  <a:srgbClr val="92D050"/>
                </a:solidFill>
              </a:rPr>
              <a:t>vs</a:t>
            </a:r>
            <a:r>
              <a:rPr lang="en-CA" sz="800" i="1" dirty="0">
                <a:solidFill>
                  <a:srgbClr val="92D050"/>
                </a:solidFill>
              </a:rPr>
              <a:t>. </a:t>
            </a:r>
            <a:r>
              <a:rPr lang="en-CA" sz="800" dirty="0" smtClean="0">
                <a:solidFill>
                  <a:srgbClr val="92D050"/>
                </a:solidFill>
              </a:rPr>
              <a:t>2015</a:t>
            </a:r>
            <a:endParaRPr lang="en-CA" sz="100" dirty="0">
              <a:solidFill>
                <a:srgbClr val="92D050"/>
              </a:solidFill>
            </a:endParaRPr>
          </a:p>
        </p:txBody>
      </p:sp>
    </p:spTree>
    <p:extLst>
      <p:ext uri="{BB962C8B-B14F-4D97-AF65-F5344CB8AC3E}">
        <p14:creationId xmlns:p14="http://schemas.microsoft.com/office/powerpoint/2010/main" val="457508698"/>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1500"/>
                                        <p:tgtEl>
                                          <p:spTgt spid="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1500"/>
                                        <p:tgtEl>
                                          <p:spTgt spid="16"/>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1500"/>
                                        <p:tgtEl>
                                          <p:spTgt spid="20"/>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animBg="1"/>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a:off x="395536" y="3867894"/>
            <a:ext cx="8424936" cy="0"/>
          </a:xfrm>
          <a:prstGeom prst="straightConnector1">
            <a:avLst/>
          </a:prstGeom>
          <a:ln>
            <a:headEnd type="none" w="med" len="med"/>
            <a:tailEnd type="triangle" w="lg" len="lg"/>
          </a:ln>
        </p:spPr>
        <p:style>
          <a:lnRef idx="2">
            <a:schemeClr val="accent6"/>
          </a:lnRef>
          <a:fillRef idx="0">
            <a:schemeClr val="accent6"/>
          </a:fillRef>
          <a:effectRef idx="1">
            <a:schemeClr val="accent6"/>
          </a:effectRef>
          <a:fontRef idx="minor">
            <a:schemeClr val="tx1"/>
          </a:fontRef>
        </p:style>
      </p:cxnSp>
      <p:sp>
        <p:nvSpPr>
          <p:cNvPr id="8" name="Rectangle 7"/>
          <p:cNvSpPr/>
          <p:nvPr/>
        </p:nvSpPr>
        <p:spPr>
          <a:xfrm>
            <a:off x="7164289" y="1131592"/>
            <a:ext cx="1368152" cy="1152128"/>
          </a:xfrm>
          <a:prstGeom prst="rect">
            <a:avLst/>
          </a:prstGeom>
        </p:spPr>
        <p:style>
          <a:lnRef idx="1">
            <a:schemeClr val="accent6"/>
          </a:lnRef>
          <a:fillRef idx="2">
            <a:schemeClr val="accent6"/>
          </a:fillRef>
          <a:effectRef idx="1">
            <a:schemeClr val="accent6"/>
          </a:effectRef>
          <a:fontRef idx="minor">
            <a:schemeClr val="dk1"/>
          </a:fontRef>
        </p:style>
        <p:txBody>
          <a:bodyPr lIns="91426" tIns="45713" rIns="91426" bIns="45713" rtlCol="0" anchor="ctr"/>
          <a:lstStyle/>
          <a:p>
            <a:pPr algn="ctr" defTabSz="914243"/>
            <a:r>
              <a:rPr lang="en-US" sz="1400" b="1" dirty="0">
                <a:solidFill>
                  <a:srgbClr val="5A6870"/>
                </a:solidFill>
              </a:rPr>
              <a:t>40th Assembly</a:t>
            </a:r>
          </a:p>
          <a:p>
            <a:pPr algn="ctr" defTabSz="914243"/>
            <a:r>
              <a:rPr lang="en-US" sz="1400" dirty="0">
                <a:solidFill>
                  <a:srgbClr val="5A6870"/>
                </a:solidFill>
              </a:rPr>
              <a:t>(2019) </a:t>
            </a:r>
            <a:endParaRPr lang="en-GB" sz="1400" dirty="0">
              <a:solidFill>
                <a:srgbClr val="5A6870"/>
              </a:solidFill>
            </a:endParaRPr>
          </a:p>
        </p:txBody>
      </p:sp>
      <p:sp>
        <p:nvSpPr>
          <p:cNvPr id="9" name="Rectangle 8"/>
          <p:cNvSpPr/>
          <p:nvPr/>
        </p:nvSpPr>
        <p:spPr>
          <a:xfrm>
            <a:off x="5683063" y="1851670"/>
            <a:ext cx="936104" cy="1152128"/>
          </a:xfrm>
          <a:prstGeom prst="rect">
            <a:avLst/>
          </a:prstGeom>
        </p:spPr>
        <p:style>
          <a:lnRef idx="1">
            <a:schemeClr val="accent2"/>
          </a:lnRef>
          <a:fillRef idx="2">
            <a:schemeClr val="accent2"/>
          </a:fillRef>
          <a:effectRef idx="1">
            <a:schemeClr val="accent2"/>
          </a:effectRef>
          <a:fontRef idx="minor">
            <a:schemeClr val="dk1"/>
          </a:fontRef>
        </p:style>
        <p:txBody>
          <a:bodyPr lIns="91426" tIns="45713" rIns="91426" bIns="45713" rtlCol="0" anchor="ctr"/>
          <a:lstStyle/>
          <a:p>
            <a:pPr algn="ctr" defTabSz="914243"/>
            <a:r>
              <a:rPr lang="en-US" sz="1400" b="1" dirty="0">
                <a:solidFill>
                  <a:srgbClr val="5A6870"/>
                </a:solidFill>
              </a:rPr>
              <a:t>Council Working Paper</a:t>
            </a:r>
          </a:p>
          <a:p>
            <a:pPr algn="ctr" defTabSz="914243"/>
            <a:r>
              <a:rPr lang="en-US" sz="1400" dirty="0">
                <a:solidFill>
                  <a:srgbClr val="5A6870"/>
                </a:solidFill>
              </a:rPr>
              <a:t>(2018) </a:t>
            </a:r>
            <a:endParaRPr lang="en-GB" sz="1400" dirty="0">
              <a:solidFill>
                <a:srgbClr val="5A6870"/>
              </a:solidFill>
            </a:endParaRPr>
          </a:p>
        </p:txBody>
      </p:sp>
      <p:sp>
        <p:nvSpPr>
          <p:cNvPr id="10" name="Rectangle 9"/>
          <p:cNvSpPr/>
          <p:nvPr/>
        </p:nvSpPr>
        <p:spPr>
          <a:xfrm>
            <a:off x="4170895" y="1851670"/>
            <a:ext cx="1368152" cy="1152128"/>
          </a:xfrm>
          <a:prstGeom prst="rect">
            <a:avLst/>
          </a:prstGeom>
        </p:spPr>
        <p:style>
          <a:lnRef idx="1">
            <a:schemeClr val="accent6"/>
          </a:lnRef>
          <a:fillRef idx="2">
            <a:schemeClr val="accent6"/>
          </a:fillRef>
          <a:effectRef idx="1">
            <a:schemeClr val="accent6"/>
          </a:effectRef>
          <a:fontRef idx="minor">
            <a:schemeClr val="dk1"/>
          </a:fontRef>
        </p:style>
        <p:txBody>
          <a:bodyPr lIns="91426" tIns="45713" rIns="91426" bIns="45713" rtlCol="0" anchor="ctr"/>
          <a:lstStyle/>
          <a:p>
            <a:pPr algn="ctr" defTabSz="914243"/>
            <a:r>
              <a:rPr lang="en-US" sz="1400" b="1" dirty="0">
                <a:solidFill>
                  <a:srgbClr val="5A6870"/>
                </a:solidFill>
              </a:rPr>
              <a:t>13th Air Navigation Conference </a:t>
            </a:r>
          </a:p>
          <a:p>
            <a:pPr algn="ctr" defTabSz="914243"/>
            <a:r>
              <a:rPr lang="en-US" sz="1400" dirty="0">
                <a:solidFill>
                  <a:srgbClr val="5A6870"/>
                </a:solidFill>
              </a:rPr>
              <a:t>(2018) </a:t>
            </a:r>
            <a:endParaRPr lang="en-GB" sz="1400" dirty="0">
              <a:solidFill>
                <a:srgbClr val="5A6870"/>
              </a:solidFill>
            </a:endParaRPr>
          </a:p>
        </p:txBody>
      </p:sp>
      <p:sp>
        <p:nvSpPr>
          <p:cNvPr id="11" name="Rectangle 10"/>
          <p:cNvSpPr/>
          <p:nvPr/>
        </p:nvSpPr>
        <p:spPr>
          <a:xfrm>
            <a:off x="2257621" y="2571751"/>
            <a:ext cx="1368152" cy="1152128"/>
          </a:xfrm>
          <a:prstGeom prst="rect">
            <a:avLst/>
          </a:prstGeom>
        </p:spPr>
        <p:style>
          <a:lnRef idx="1">
            <a:schemeClr val="accent6"/>
          </a:lnRef>
          <a:fillRef idx="2">
            <a:schemeClr val="accent6"/>
          </a:fillRef>
          <a:effectRef idx="1">
            <a:schemeClr val="accent6"/>
          </a:effectRef>
          <a:fontRef idx="minor">
            <a:schemeClr val="dk1"/>
          </a:fontRef>
        </p:style>
        <p:txBody>
          <a:bodyPr lIns="91426" tIns="45713" rIns="91426" bIns="45713" rtlCol="0" anchor="ctr"/>
          <a:lstStyle/>
          <a:p>
            <a:pPr algn="ctr" defTabSz="914243"/>
            <a:r>
              <a:rPr lang="en-US" sz="1400" b="1" dirty="0">
                <a:solidFill>
                  <a:srgbClr val="5A6870"/>
                </a:solidFill>
              </a:rPr>
              <a:t>GANIS/SANIS</a:t>
            </a:r>
          </a:p>
          <a:p>
            <a:pPr algn="ctr" defTabSz="914243"/>
            <a:r>
              <a:rPr lang="en-US" sz="1400" dirty="0">
                <a:solidFill>
                  <a:srgbClr val="5A6870"/>
                </a:solidFill>
              </a:rPr>
              <a:t>(Dec 2017) </a:t>
            </a:r>
            <a:endParaRPr lang="en-GB" sz="1400" dirty="0">
              <a:solidFill>
                <a:srgbClr val="5A6870"/>
              </a:solidFill>
            </a:endParaRPr>
          </a:p>
        </p:txBody>
      </p:sp>
      <p:grpSp>
        <p:nvGrpSpPr>
          <p:cNvPr id="14" name="Group 13"/>
          <p:cNvGrpSpPr/>
          <p:nvPr/>
        </p:nvGrpSpPr>
        <p:grpSpPr>
          <a:xfrm>
            <a:off x="361749" y="924279"/>
            <a:ext cx="1384546" cy="2028631"/>
            <a:chOff x="361748" y="924272"/>
            <a:chExt cx="1384546" cy="2028631"/>
          </a:xfrm>
        </p:grpSpPr>
        <p:pic>
          <p:nvPicPr>
            <p:cNvPr id="1026" name="Picture 2" descr="http://www.filipinovirtuallawyers.com/wp-content/uploads/2012/08/check-lis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5540" y="924272"/>
              <a:ext cx="1316962" cy="15667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61748" y="2429683"/>
              <a:ext cx="1384546" cy="523220"/>
            </a:xfrm>
            <a:prstGeom prst="rect">
              <a:avLst/>
            </a:prstGeom>
            <a:noFill/>
          </p:spPr>
          <p:txBody>
            <a:bodyPr wrap="none" rtlCol="0">
              <a:spAutoFit/>
            </a:bodyPr>
            <a:lstStyle/>
            <a:p>
              <a:pPr algn="ctr" defTabSz="914243"/>
              <a:r>
                <a:rPr lang="en-US" sz="1400" b="1" dirty="0">
                  <a:solidFill>
                    <a:srgbClr val="5A6870"/>
                  </a:solidFill>
                </a:rPr>
                <a:t>NEEDS / </a:t>
              </a:r>
              <a:br>
                <a:rPr lang="en-US" sz="1400" b="1" dirty="0">
                  <a:solidFill>
                    <a:srgbClr val="5A6870"/>
                  </a:solidFill>
                </a:rPr>
              </a:br>
              <a:r>
                <a:rPr lang="en-US" sz="1400" b="1" dirty="0">
                  <a:solidFill>
                    <a:srgbClr val="5A6870"/>
                  </a:solidFill>
                </a:rPr>
                <a:t>REQUIREMENTS</a:t>
              </a:r>
              <a:endParaRPr lang="en-GB" sz="1400" b="1" dirty="0">
                <a:solidFill>
                  <a:srgbClr val="5A6870"/>
                </a:solidFill>
              </a:endParaRPr>
            </a:p>
          </p:txBody>
        </p:sp>
      </p:grpSp>
      <p:sp>
        <p:nvSpPr>
          <p:cNvPr id="15" name="Right Arrow 14"/>
          <p:cNvSpPr/>
          <p:nvPr/>
        </p:nvSpPr>
        <p:spPr>
          <a:xfrm>
            <a:off x="1475656" y="1203600"/>
            <a:ext cx="5616624" cy="360040"/>
          </a:xfrm>
          <a:prstGeom prst="rightArrow">
            <a:avLst/>
          </a:prstGeom>
        </p:spPr>
        <p:style>
          <a:lnRef idx="1">
            <a:schemeClr val="accent3"/>
          </a:lnRef>
          <a:fillRef idx="2">
            <a:schemeClr val="accent3"/>
          </a:fillRef>
          <a:effectRef idx="1">
            <a:schemeClr val="accent3"/>
          </a:effectRef>
          <a:fontRef idx="minor">
            <a:schemeClr val="dk1"/>
          </a:fontRef>
        </p:style>
        <p:txBody>
          <a:bodyPr lIns="91426" tIns="45713" rIns="91426" bIns="45713" rtlCol="0" anchor="ctr"/>
          <a:lstStyle/>
          <a:p>
            <a:pPr algn="ctr" defTabSz="914243"/>
            <a:endParaRPr lang="en-GB">
              <a:solidFill>
                <a:srgbClr val="279DD9"/>
              </a:solidFill>
            </a:endParaRPr>
          </a:p>
        </p:txBody>
      </p:sp>
      <p:cxnSp>
        <p:nvCxnSpPr>
          <p:cNvPr id="17" name="Elbow Connector 16"/>
          <p:cNvCxnSpPr>
            <a:stCxn id="11" idx="3"/>
            <a:endCxn id="10" idx="1"/>
          </p:cNvCxnSpPr>
          <p:nvPr/>
        </p:nvCxnSpPr>
        <p:spPr>
          <a:xfrm flipV="1">
            <a:off x="3625773" y="2427735"/>
            <a:ext cx="545122" cy="720080"/>
          </a:xfrm>
          <a:prstGeom prst="bentConnector3">
            <a:avLst/>
          </a:prstGeom>
          <a:ln>
            <a:solidFill>
              <a:schemeClr val="accent6"/>
            </a:solidFill>
            <a:prstDash val="sysDash"/>
            <a:headEnd type="none" w="med" len="med"/>
            <a:tailEnd type="triangle" w="med" len="med"/>
          </a:ln>
        </p:spPr>
        <p:style>
          <a:lnRef idx="2">
            <a:schemeClr val="accent6"/>
          </a:lnRef>
          <a:fillRef idx="0">
            <a:schemeClr val="accent6"/>
          </a:fillRef>
          <a:effectRef idx="1">
            <a:schemeClr val="accent6"/>
          </a:effectRef>
          <a:fontRef idx="minor">
            <a:schemeClr val="tx1"/>
          </a:fontRef>
        </p:style>
      </p:cxnSp>
      <p:cxnSp>
        <p:nvCxnSpPr>
          <p:cNvPr id="19" name="Elbow Connector 18"/>
          <p:cNvCxnSpPr>
            <a:stCxn id="9" idx="3"/>
            <a:endCxn id="8" idx="1"/>
          </p:cNvCxnSpPr>
          <p:nvPr/>
        </p:nvCxnSpPr>
        <p:spPr>
          <a:xfrm flipV="1">
            <a:off x="6619167" y="1707655"/>
            <a:ext cx="545122" cy="720080"/>
          </a:xfrm>
          <a:prstGeom prst="bentConnector3">
            <a:avLst>
              <a:gd name="adj1" fmla="val 50000"/>
            </a:avLst>
          </a:prstGeom>
          <a:ln>
            <a:headEnd type="none" w="med" len="med"/>
            <a:tailEnd type="triangle" w="med" len="med"/>
          </a:ln>
        </p:spPr>
        <p:style>
          <a:lnRef idx="2">
            <a:schemeClr val="accent6"/>
          </a:lnRef>
          <a:fillRef idx="0">
            <a:schemeClr val="accent6"/>
          </a:fillRef>
          <a:effectRef idx="1">
            <a:schemeClr val="accent6"/>
          </a:effectRef>
          <a:fontRef idx="minor">
            <a:schemeClr val="tx1"/>
          </a:fontRef>
        </p:style>
      </p:cxnSp>
      <p:cxnSp>
        <p:nvCxnSpPr>
          <p:cNvPr id="22" name="Elbow Connector 21"/>
          <p:cNvCxnSpPr>
            <a:stCxn id="10" idx="3"/>
            <a:endCxn id="9" idx="1"/>
          </p:cNvCxnSpPr>
          <p:nvPr/>
        </p:nvCxnSpPr>
        <p:spPr>
          <a:xfrm>
            <a:off x="5539047" y="2427734"/>
            <a:ext cx="144016" cy="0"/>
          </a:xfrm>
          <a:prstGeom prst="straightConnector1">
            <a:avLst/>
          </a:prstGeom>
          <a:ln>
            <a:prstDash val="sysDot"/>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4" name="Bent Arrow 23"/>
          <p:cNvSpPr/>
          <p:nvPr/>
        </p:nvSpPr>
        <p:spPr>
          <a:xfrm flipV="1">
            <a:off x="971601" y="2934284"/>
            <a:ext cx="1224136" cy="501569"/>
          </a:xfrm>
          <a:prstGeom prst="bentArrow">
            <a:avLst/>
          </a:prstGeom>
        </p:spPr>
        <p:style>
          <a:lnRef idx="1">
            <a:schemeClr val="accent3"/>
          </a:lnRef>
          <a:fillRef idx="2">
            <a:schemeClr val="accent3"/>
          </a:fillRef>
          <a:effectRef idx="1">
            <a:schemeClr val="accent3"/>
          </a:effectRef>
          <a:fontRef idx="minor">
            <a:schemeClr val="dk1"/>
          </a:fontRef>
        </p:style>
        <p:txBody>
          <a:bodyPr lIns="91426" tIns="45713" rIns="91426" bIns="45713" rtlCol="0" anchor="ctr"/>
          <a:lstStyle/>
          <a:p>
            <a:pPr algn="ctr" defTabSz="914243"/>
            <a:endParaRPr lang="en-GB">
              <a:solidFill>
                <a:srgbClr val="279DD9"/>
              </a:solidFill>
            </a:endParaRPr>
          </a:p>
        </p:txBody>
      </p:sp>
      <p:sp>
        <p:nvSpPr>
          <p:cNvPr id="25" name="Rectangle 24"/>
          <p:cNvSpPr/>
          <p:nvPr/>
        </p:nvSpPr>
        <p:spPr>
          <a:xfrm>
            <a:off x="394708" y="4011913"/>
            <a:ext cx="8425766" cy="720080"/>
          </a:xfrm>
          <a:prstGeom prst="rect">
            <a:avLst/>
          </a:prstGeom>
        </p:spPr>
        <p:style>
          <a:lnRef idx="1">
            <a:schemeClr val="accent1"/>
          </a:lnRef>
          <a:fillRef idx="3">
            <a:schemeClr val="accent1"/>
          </a:fillRef>
          <a:effectRef idx="2">
            <a:schemeClr val="accent1"/>
          </a:effectRef>
          <a:fontRef idx="minor">
            <a:schemeClr val="lt1"/>
          </a:fontRef>
        </p:style>
        <p:txBody>
          <a:bodyPr lIns="91426" tIns="45713" rIns="91426" bIns="45713" rtlCol="0" anchor="ctr"/>
          <a:lstStyle/>
          <a:p>
            <a:pPr algn="ctr" defTabSz="914243"/>
            <a:r>
              <a:rPr lang="en-US" b="1" i="1" dirty="0" smtClean="0">
                <a:solidFill>
                  <a:prstClr val="white"/>
                </a:solidFill>
                <a:effectLst>
                  <a:outerShdw blurRad="38100" dist="38100" dir="2700000" algn="tl">
                    <a:srgbClr val="000000">
                      <a:alpha val="43137"/>
                    </a:srgbClr>
                  </a:outerShdw>
                </a:effectLst>
              </a:rPr>
              <a:t>GANIS/SANIS will facilitate the planning of technical work </a:t>
            </a:r>
            <a:br>
              <a:rPr lang="en-US" b="1" i="1" dirty="0" smtClean="0">
                <a:solidFill>
                  <a:prstClr val="white"/>
                </a:solidFill>
                <a:effectLst>
                  <a:outerShdw blurRad="38100" dist="38100" dir="2700000" algn="tl">
                    <a:srgbClr val="000000">
                      <a:alpha val="43137"/>
                    </a:srgbClr>
                  </a:outerShdw>
                </a:effectLst>
              </a:rPr>
            </a:br>
            <a:r>
              <a:rPr lang="en-US" b="1" i="1" dirty="0" smtClean="0">
                <a:solidFill>
                  <a:prstClr val="white"/>
                </a:solidFill>
                <a:effectLst>
                  <a:outerShdw blurRad="38100" dist="38100" dir="2700000" algn="tl">
                    <a:srgbClr val="000000">
                      <a:alpha val="43137"/>
                    </a:srgbClr>
                  </a:outerShdw>
                </a:effectLst>
              </a:rPr>
              <a:t>for AN-</a:t>
            </a:r>
            <a:r>
              <a:rPr lang="en-US" b="1" i="1" dirty="0" err="1" smtClean="0">
                <a:solidFill>
                  <a:prstClr val="white"/>
                </a:solidFill>
                <a:effectLst>
                  <a:outerShdw blurRad="38100" dist="38100" dir="2700000" algn="tl">
                    <a:srgbClr val="000000">
                      <a:alpha val="43137"/>
                    </a:srgbClr>
                  </a:outerShdw>
                </a:effectLst>
              </a:rPr>
              <a:t>Conf</a:t>
            </a:r>
            <a:r>
              <a:rPr lang="en-US" b="1" i="1" dirty="0" smtClean="0">
                <a:solidFill>
                  <a:prstClr val="white"/>
                </a:solidFill>
                <a:effectLst>
                  <a:outerShdw blurRad="38100" dist="38100" dir="2700000" algn="tl">
                    <a:srgbClr val="000000">
                      <a:alpha val="43137"/>
                    </a:srgbClr>
                  </a:outerShdw>
                </a:effectLst>
              </a:rPr>
              <a:t>/13, and also the budget discussions leading up to A40</a:t>
            </a: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965" y="7"/>
            <a:ext cx="378618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5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750"/>
                                        <p:tgtEl>
                                          <p:spTgt spid="1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75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5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750"/>
                                        <p:tgtEl>
                                          <p:spTgt spid="22"/>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75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750"/>
                                        <p:tgtEl>
                                          <p:spTgt spid="17"/>
                                        </p:tgtEl>
                                      </p:cBhvr>
                                    </p:animEffect>
                                  </p:childTnLst>
                                </p:cTn>
                              </p:par>
                            </p:childTnLst>
                          </p:cTn>
                        </p:par>
                        <p:par>
                          <p:cTn id="36" fill="hold">
                            <p:stCondLst>
                              <p:cond delay="3750"/>
                            </p:stCondLst>
                            <p:childTnLst>
                              <p:par>
                                <p:cTn id="37" presetID="22" presetClass="entr" presetSubtype="8"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750"/>
                                        <p:tgtEl>
                                          <p:spTgt spid="24"/>
                                        </p:tgtEl>
                                      </p:cBhvr>
                                    </p:animEffect>
                                  </p:childTnLst>
                                </p:cTn>
                              </p:par>
                            </p:childTnLst>
                          </p:cTn>
                        </p:par>
                        <p:par>
                          <p:cTn id="40" fill="hold">
                            <p:stCondLst>
                              <p:cond delay="4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5"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_ICAO DRIVE\_SOURCE - IMAGES\Source - ICAO Logos\ICAO-logo-ICAO-blue_grey-stroke_BIG.pn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bwMode="auto">
          <a:xfrm>
            <a:off x="4572000" y="1174661"/>
            <a:ext cx="4412878" cy="3413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rgbClr val="0054A4"/>
                </a:solidFill>
              </a:rPr>
              <a:t>UPCOMING EVENTS</a:t>
            </a:r>
            <a:endParaRPr lang="en-US" dirty="0">
              <a:solidFill>
                <a:srgbClr val="0054A4"/>
              </a:solidFill>
            </a:endParaRPr>
          </a:p>
        </p:txBody>
      </p:sp>
      <p:sp>
        <p:nvSpPr>
          <p:cNvPr id="6" name="Text Placeholder 5"/>
          <p:cNvSpPr>
            <a:spLocks noGrp="1"/>
          </p:cNvSpPr>
          <p:nvPr>
            <p:ph type="body" idx="1"/>
          </p:nvPr>
        </p:nvSpPr>
        <p:spPr/>
        <p:txBody>
          <a:bodyPr/>
          <a:lstStyle/>
          <a:p>
            <a:r>
              <a:rPr lang="en-US" dirty="0">
                <a:latin typeface="+mj-lt"/>
              </a:rPr>
              <a:t>Global </a:t>
            </a:r>
            <a:r>
              <a:rPr lang="en-US" dirty="0" smtClean="0">
                <a:latin typeface="+mj-lt"/>
              </a:rPr>
              <a:t>Aviation Safety </a:t>
            </a:r>
            <a:r>
              <a:rPr lang="en-US" dirty="0">
                <a:latin typeface="+mj-lt"/>
              </a:rPr>
              <a:t>&amp; </a:t>
            </a:r>
            <a:r>
              <a:rPr lang="en-US" dirty="0" smtClean="0">
                <a:latin typeface="+mj-lt"/>
              </a:rPr>
              <a:t>Air Navigation Updates</a:t>
            </a:r>
            <a:endParaRPr lang="en-US" dirty="0">
              <a:latin typeface="+mj-lt"/>
            </a:endParaRPr>
          </a:p>
        </p:txBody>
      </p:sp>
    </p:spTree>
    <p:extLst>
      <p:ext uri="{BB962C8B-B14F-4D97-AF65-F5344CB8AC3E}">
        <p14:creationId xmlns:p14="http://schemas.microsoft.com/office/powerpoint/2010/main" val="286976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907356"/>
            <a:ext cx="8435280" cy="432048"/>
          </a:xfrm>
          <a:prstGeom prst="rect">
            <a:avLst/>
          </a:prstGeom>
        </p:spPr>
        <p:txBody>
          <a:bodyPr/>
          <a:lstStyle>
            <a:lvl1pPr algn="ctr" defTabSz="914400" rtl="0" eaLnBrk="1" latinLnBrk="0" hangingPunct="1">
              <a:spcBef>
                <a:spcPct val="0"/>
              </a:spcBef>
              <a:buNone/>
              <a:defRPr sz="4400" kern="1200">
                <a:solidFill>
                  <a:srgbClr val="CC8004"/>
                </a:solidFill>
                <a:latin typeface="+mj-lt"/>
                <a:ea typeface="+mj-ea"/>
                <a:cs typeface="+mj-cs"/>
              </a:defRPr>
            </a:lvl1pPr>
          </a:lstStyle>
          <a:p>
            <a:pPr fontAlgn="base">
              <a:spcAft>
                <a:spcPct val="0"/>
              </a:spcAft>
            </a:pPr>
            <a:r>
              <a:rPr lang="en-US" sz="2800" b="1" dirty="0">
                <a:solidFill>
                  <a:srgbClr val="0070C0"/>
                </a:solidFill>
              </a:rPr>
              <a:t>Safety Management Regional Symposia and Workshops</a:t>
            </a:r>
            <a:endParaRPr lang="en-GB" sz="2800" b="1" dirty="0">
              <a:solidFill>
                <a:srgbClr val="0070C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6" y="1474632"/>
            <a:ext cx="8980226" cy="1677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9" y="3152205"/>
            <a:ext cx="8984433" cy="170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67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28" y="963284"/>
            <a:ext cx="8768688" cy="1640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428" y="2658059"/>
            <a:ext cx="8768688" cy="1980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243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19" y="2755051"/>
            <a:ext cx="8011735" cy="2895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457200" y="907356"/>
            <a:ext cx="8435280" cy="432048"/>
          </a:xfrm>
          <a:prstGeom prst="rect">
            <a:avLst/>
          </a:prstGeom>
        </p:spPr>
        <p:txBody>
          <a:bodyPr/>
          <a:lstStyle>
            <a:lvl1pPr algn="ctr" defTabSz="914400" rtl="0" eaLnBrk="1" latinLnBrk="0" hangingPunct="1">
              <a:spcBef>
                <a:spcPct val="0"/>
              </a:spcBef>
              <a:buNone/>
              <a:defRPr sz="4400" kern="1200">
                <a:solidFill>
                  <a:srgbClr val="CC8004"/>
                </a:solidFill>
                <a:latin typeface="+mj-lt"/>
                <a:ea typeface="+mj-ea"/>
                <a:cs typeface="+mj-cs"/>
              </a:defRPr>
            </a:lvl1pPr>
          </a:lstStyle>
          <a:p>
            <a:pPr fontAlgn="base">
              <a:spcAft>
                <a:spcPct val="0"/>
              </a:spcAft>
            </a:pPr>
            <a:r>
              <a:rPr lang="en-US" sz="2800" b="1" dirty="0">
                <a:solidFill>
                  <a:srgbClr val="0070C0"/>
                </a:solidFill>
              </a:rPr>
              <a:t>Safety Management Regional Symposia and Workshops</a:t>
            </a:r>
            <a:endParaRPr lang="en-GB" sz="2800" b="1" dirty="0">
              <a:solidFill>
                <a:srgbClr val="0070C0"/>
              </a:solidFill>
            </a:endParaRPr>
          </a:p>
        </p:txBody>
      </p:sp>
      <p:pic>
        <p:nvPicPr>
          <p:cNvPr id="1026" name="Picture 2">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418" y="1528861"/>
            <a:ext cx="7716067" cy="115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a:spLocks noGrp="1"/>
          </p:cNvSpPr>
          <p:nvPr>
            <p:ph idx="1"/>
          </p:nvPr>
        </p:nvSpPr>
        <p:spPr>
          <a:xfrm>
            <a:off x="144959" y="2711722"/>
            <a:ext cx="8856984" cy="1821384"/>
          </a:xfrm>
        </p:spPr>
        <p:txBody>
          <a:bodyPr>
            <a:noAutofit/>
          </a:bodyPr>
          <a:lstStyle/>
          <a:p>
            <a:pPr algn="justLow">
              <a:spcAft>
                <a:spcPts val="600"/>
              </a:spcAft>
              <a:buClr>
                <a:srgbClr val="F37021"/>
              </a:buClr>
            </a:pPr>
            <a:r>
              <a:rPr lang="en-US" sz="1800" b="1" dirty="0">
                <a:solidFill>
                  <a:schemeClr val="accent6"/>
                </a:solidFill>
              </a:rPr>
              <a:t>EUR/NAT – </a:t>
            </a:r>
            <a:r>
              <a:rPr lang="en-US" sz="1800" dirty="0">
                <a:solidFill>
                  <a:schemeClr val="accent6"/>
                </a:solidFill>
              </a:rPr>
              <a:t>Hosted by EC </a:t>
            </a:r>
            <a:r>
              <a:rPr lang="en-US" sz="1800" dirty="0" smtClean="0">
                <a:solidFill>
                  <a:schemeClr val="accent6"/>
                </a:solidFill>
              </a:rPr>
              <a:t>&amp; </a:t>
            </a:r>
            <a:r>
              <a:rPr lang="en-US" sz="1800" dirty="0">
                <a:solidFill>
                  <a:schemeClr val="accent6"/>
                </a:solidFill>
              </a:rPr>
              <a:t>Estonian </a:t>
            </a:r>
            <a:r>
              <a:rPr lang="en-US" sz="1800" dirty="0" smtClean="0">
                <a:solidFill>
                  <a:schemeClr val="accent6"/>
                </a:solidFill>
              </a:rPr>
              <a:t>Presidency in </a:t>
            </a:r>
            <a:r>
              <a:rPr lang="en-US" sz="1800" dirty="0">
                <a:solidFill>
                  <a:schemeClr val="accent6"/>
                </a:solidFill>
              </a:rPr>
              <a:t>Tallinn / 16-18 October 2017</a:t>
            </a:r>
          </a:p>
          <a:p>
            <a:pPr algn="justLow">
              <a:spcAft>
                <a:spcPts val="600"/>
              </a:spcAft>
              <a:buClr>
                <a:srgbClr val="F37021"/>
              </a:buClr>
            </a:pPr>
            <a:r>
              <a:rPr lang="en-US" sz="1800" b="1" dirty="0">
                <a:solidFill>
                  <a:schemeClr val="accent6"/>
                </a:solidFill>
              </a:rPr>
              <a:t>NACC and SAM – </a:t>
            </a:r>
            <a:r>
              <a:rPr lang="en-US" sz="1800" dirty="0">
                <a:solidFill>
                  <a:schemeClr val="accent6"/>
                </a:solidFill>
              </a:rPr>
              <a:t>Hosted by </a:t>
            </a:r>
            <a:r>
              <a:rPr lang="en-US" sz="1800" dirty="0" smtClean="0">
                <a:solidFill>
                  <a:schemeClr val="accent6"/>
                </a:solidFill>
              </a:rPr>
              <a:t>Peru in Lima / 12 – 16 March 2018</a:t>
            </a:r>
          </a:p>
          <a:p>
            <a:pPr algn="justLow">
              <a:spcAft>
                <a:spcPts val="600"/>
              </a:spcAft>
              <a:buClr>
                <a:srgbClr val="F37021"/>
              </a:buClr>
            </a:pPr>
            <a:r>
              <a:rPr lang="en-US" sz="1800" b="1" dirty="0" smtClean="0">
                <a:solidFill>
                  <a:schemeClr val="accent6"/>
                </a:solidFill>
              </a:rPr>
              <a:t>APAC and MID </a:t>
            </a:r>
            <a:r>
              <a:rPr lang="en-US" sz="1800" dirty="0" smtClean="0">
                <a:solidFill>
                  <a:schemeClr val="accent6"/>
                </a:solidFill>
              </a:rPr>
              <a:t>– Hosted by Singapore / 23 - 26 April 2018 </a:t>
            </a:r>
          </a:p>
          <a:p>
            <a:pPr algn="justLow">
              <a:spcAft>
                <a:spcPts val="600"/>
              </a:spcAft>
              <a:buClr>
                <a:srgbClr val="F37021"/>
              </a:buClr>
            </a:pPr>
            <a:r>
              <a:rPr lang="en-US" sz="1800" b="1" dirty="0" smtClean="0">
                <a:solidFill>
                  <a:schemeClr val="accent6"/>
                </a:solidFill>
              </a:rPr>
              <a:t>ESAF and WACAF – </a:t>
            </a:r>
            <a:r>
              <a:rPr lang="en-US" sz="1800" dirty="0" smtClean="0">
                <a:solidFill>
                  <a:schemeClr val="accent6"/>
                </a:solidFill>
              </a:rPr>
              <a:t>2018</a:t>
            </a:r>
            <a:r>
              <a:rPr lang="en-US" sz="1800" b="1" dirty="0" smtClean="0">
                <a:solidFill>
                  <a:schemeClr val="accent6"/>
                </a:solidFill>
              </a:rPr>
              <a:t> </a:t>
            </a:r>
            <a:r>
              <a:rPr lang="en-US" sz="1800" dirty="0">
                <a:solidFill>
                  <a:schemeClr val="accent6"/>
                </a:solidFill>
              </a:rPr>
              <a:t>(exact dates and location to be confirmed)</a:t>
            </a:r>
            <a:endParaRPr lang="en-US" sz="1800" dirty="0" smtClean="0">
              <a:solidFill>
                <a:schemeClr val="accent6"/>
              </a:solidFill>
            </a:endParaRPr>
          </a:p>
          <a:p>
            <a:pPr algn="justLow">
              <a:spcAft>
                <a:spcPts val="600"/>
              </a:spcAft>
              <a:buClr>
                <a:srgbClr val="CC8004"/>
              </a:buClr>
              <a:buFont typeface="Wingdings" panose="05000000000000000000" pitchFamily="2" charset="2"/>
              <a:buChar char="ü"/>
            </a:pPr>
            <a:endParaRPr lang="en-US" sz="1800" dirty="0">
              <a:solidFill>
                <a:schemeClr val="accent6"/>
              </a:solidFill>
            </a:endParaRPr>
          </a:p>
        </p:txBody>
      </p:sp>
      <p:sp>
        <p:nvSpPr>
          <p:cNvPr id="8" name="Rectangle 7"/>
          <p:cNvSpPr/>
          <p:nvPr/>
        </p:nvSpPr>
        <p:spPr>
          <a:xfrm>
            <a:off x="937047" y="4400525"/>
            <a:ext cx="7272808" cy="369332"/>
          </a:xfrm>
          <a:prstGeom prst="rect">
            <a:avLst/>
          </a:prstGeom>
          <a:solidFill>
            <a:schemeClr val="tx2"/>
          </a:solidFill>
        </p:spPr>
        <p:txBody>
          <a:bodyPr wrap="square">
            <a:spAutoFit/>
          </a:bodyPr>
          <a:lstStyle/>
          <a:p>
            <a:pPr algn="ctr" defTabSz="914400" fontAlgn="base">
              <a:spcBef>
                <a:spcPct val="0"/>
              </a:spcBef>
              <a:spcAft>
                <a:spcPct val="0"/>
              </a:spcAft>
              <a:buClr>
                <a:srgbClr val="CC8004"/>
              </a:buClr>
            </a:pPr>
            <a:r>
              <a:rPr lang="en-US" b="1" u="sng" dirty="0" smtClean="0">
                <a:solidFill>
                  <a:prstClr val="white"/>
                </a:solidFill>
                <a:cs typeface="Arial" charset="0"/>
              </a:rPr>
              <a:t>Note</a:t>
            </a:r>
            <a:r>
              <a:rPr lang="en-US" b="1" dirty="0" smtClean="0">
                <a:solidFill>
                  <a:prstClr val="white"/>
                </a:solidFill>
                <a:cs typeface="Arial" charset="0"/>
              </a:rPr>
              <a:t>: 4 Workshops to be delivered with Symposia plus additional planned</a:t>
            </a:r>
            <a:endParaRPr lang="en-US" b="1" dirty="0">
              <a:solidFill>
                <a:prstClr val="white"/>
              </a:solidFill>
              <a:cs typeface="Arial" charset="0"/>
            </a:endParaRPr>
          </a:p>
        </p:txBody>
      </p:sp>
    </p:spTree>
    <p:extLst>
      <p:ext uri="{BB962C8B-B14F-4D97-AF65-F5344CB8AC3E}">
        <p14:creationId xmlns:p14="http://schemas.microsoft.com/office/powerpoint/2010/main" val="256618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84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SLIDES</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9480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Encouraging Outlook</a:t>
            </a:r>
            <a:endParaRPr lang="en-CA"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1112" y="2020094"/>
            <a:ext cx="658177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998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229600" cy="576064"/>
          </a:xfrm>
        </p:spPr>
        <p:txBody>
          <a:bodyPr/>
          <a:lstStyle/>
          <a:p>
            <a:r>
              <a:rPr lang="en-US" altLang="en-US" sz="2400" b="1" dirty="0">
                <a:solidFill>
                  <a:schemeClr val="accent1"/>
                </a:solidFill>
              </a:rPr>
              <a:t>Preliminary Global Traffic Forecasts</a:t>
            </a:r>
            <a:endParaRPr lang="en-CA" sz="2400" dirty="0"/>
          </a:p>
        </p:txBody>
      </p:sp>
      <p:graphicFrame>
        <p:nvGraphicFramePr>
          <p:cNvPr id="6" name="Chart 5"/>
          <p:cNvGraphicFramePr>
            <a:graphicFrameLocks/>
          </p:cNvGraphicFramePr>
          <p:nvPr>
            <p:extLst>
              <p:ext uri="{D42A27DB-BD31-4B8C-83A1-F6EECF244321}">
                <p14:modId xmlns:p14="http://schemas.microsoft.com/office/powerpoint/2010/main" val="2051765805"/>
              </p:ext>
            </p:extLst>
          </p:nvPr>
        </p:nvGraphicFramePr>
        <p:xfrm>
          <a:off x="-18256" y="1687056"/>
          <a:ext cx="4518248"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215893049"/>
              </p:ext>
            </p:extLst>
          </p:nvPr>
        </p:nvGraphicFramePr>
        <p:xfrm>
          <a:off x="4556881" y="1707654"/>
          <a:ext cx="4572000" cy="2812504"/>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p:cNvCxnSpPr/>
          <p:nvPr/>
        </p:nvCxnSpPr>
        <p:spPr>
          <a:xfrm>
            <a:off x="2123728" y="1419622"/>
            <a:ext cx="4896544" cy="0"/>
          </a:xfrm>
          <a:prstGeom prst="line">
            <a:avLst/>
          </a:prstGeom>
          <a:ln w="19050">
            <a:solidFill>
              <a:srgbClr val="C400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34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_ICAO DRIVE\_SOURCE - IMAGES\Source - ICAO Logos\ICAO-logo-ICAO-blue_grey-stroke_BIG.png"/>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bwMode="auto">
          <a:xfrm>
            <a:off x="4572000" y="1174661"/>
            <a:ext cx="4412878" cy="3413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rgbClr val="0054A4"/>
                </a:solidFill>
              </a:rPr>
              <a:t>ICAO  Global PLANS/GANP-GASP </a:t>
            </a:r>
            <a:br>
              <a:rPr lang="en-US" dirty="0" smtClean="0">
                <a:solidFill>
                  <a:srgbClr val="0054A4"/>
                </a:solidFill>
              </a:rPr>
            </a:br>
            <a:r>
              <a:rPr lang="en-US" dirty="0" smtClean="0">
                <a:solidFill>
                  <a:srgbClr val="0054A4"/>
                </a:solidFill>
              </a:rPr>
              <a:t>VISIONS OF THE FUTURE</a:t>
            </a:r>
            <a:endParaRPr lang="en-US" dirty="0">
              <a:solidFill>
                <a:srgbClr val="0054A4"/>
              </a:solidFill>
            </a:endParaRPr>
          </a:p>
        </p:txBody>
      </p:sp>
      <p:sp>
        <p:nvSpPr>
          <p:cNvPr id="6" name="Text Placeholder 5"/>
          <p:cNvSpPr>
            <a:spLocks noGrp="1"/>
          </p:cNvSpPr>
          <p:nvPr>
            <p:ph type="body" idx="1"/>
          </p:nvPr>
        </p:nvSpPr>
        <p:spPr/>
        <p:txBody>
          <a:bodyPr/>
          <a:lstStyle/>
          <a:p>
            <a:r>
              <a:rPr lang="en-US" dirty="0">
                <a:latin typeface="+mj-lt"/>
              </a:rPr>
              <a:t>Global </a:t>
            </a:r>
            <a:r>
              <a:rPr lang="en-US" dirty="0" smtClean="0">
                <a:latin typeface="+mj-lt"/>
              </a:rPr>
              <a:t>Aviation Safety </a:t>
            </a:r>
            <a:r>
              <a:rPr lang="en-US" dirty="0">
                <a:latin typeface="+mj-lt"/>
              </a:rPr>
              <a:t>&amp; </a:t>
            </a:r>
            <a:r>
              <a:rPr lang="en-US" dirty="0" smtClean="0">
                <a:latin typeface="+mj-lt"/>
              </a:rPr>
              <a:t>Air Navigation Updates</a:t>
            </a:r>
            <a:endParaRPr lang="en-US" dirty="0">
              <a:latin typeface="+mj-lt"/>
            </a:endParaRPr>
          </a:p>
        </p:txBody>
      </p:sp>
    </p:spTree>
    <p:extLst>
      <p:ext uri="{BB962C8B-B14F-4D97-AF65-F5344CB8AC3E}">
        <p14:creationId xmlns:p14="http://schemas.microsoft.com/office/powerpoint/2010/main" val="428851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74973"/>
            <a:ext cx="8229600" cy="857250"/>
          </a:xfrm>
        </p:spPr>
        <p:txBody>
          <a:bodyPr/>
          <a:lstStyle/>
          <a:p>
            <a:r>
              <a:rPr lang="en-US" sz="2400" dirty="0"/>
              <a:t>What is global </a:t>
            </a:r>
            <a:r>
              <a:rPr lang="en-US" sz="2400" dirty="0" smtClean="0"/>
              <a:t>ATM? - Integration </a:t>
            </a:r>
            <a:r>
              <a:rPr lang="en-US" sz="2400" dirty="0"/>
              <a:t>and a common </a:t>
            </a:r>
            <a:r>
              <a:rPr lang="en-US" sz="2400" dirty="0" smtClean="0"/>
              <a:t>vision</a:t>
            </a:r>
            <a:endParaRPr lang="en-CA"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7" y="1203598"/>
            <a:ext cx="6257925"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38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771550"/>
            <a:ext cx="8229600" cy="648072"/>
          </a:xfrm>
        </p:spPr>
        <p:txBody>
          <a:bodyPr/>
          <a:lstStyle/>
          <a:p>
            <a:r>
              <a:rPr lang="en-US" sz="2400" dirty="0"/>
              <a:t>What is global ATM?</a:t>
            </a:r>
            <a:br>
              <a:rPr lang="en-US" sz="2400" dirty="0"/>
            </a:br>
            <a:r>
              <a:rPr lang="en-US" sz="2400" dirty="0" smtClean="0"/>
              <a:t>Vision -Expectations</a:t>
            </a:r>
            <a:endParaRPr lang="en-GB" sz="2400" dirty="0"/>
          </a:p>
        </p:txBody>
      </p:sp>
      <p:sp>
        <p:nvSpPr>
          <p:cNvPr id="5" name="Content Placeholder 4"/>
          <p:cNvSpPr>
            <a:spLocks noGrp="1"/>
          </p:cNvSpPr>
          <p:nvPr>
            <p:ph idx="1"/>
          </p:nvPr>
        </p:nvSpPr>
        <p:spPr>
          <a:xfrm>
            <a:off x="1547664" y="1563638"/>
            <a:ext cx="7283152" cy="2958976"/>
          </a:xfrm>
        </p:spPr>
        <p:txBody>
          <a:bodyPr>
            <a:normAutofit fontScale="70000" lnSpcReduction="20000"/>
          </a:bodyPr>
          <a:lstStyle/>
          <a:p>
            <a:r>
              <a:rPr lang="en-GB" dirty="0"/>
              <a:t>Meeting the expectations of the aviation community</a:t>
            </a:r>
          </a:p>
          <a:p>
            <a:pPr lvl="1"/>
            <a:r>
              <a:rPr lang="en-GB" dirty="0"/>
              <a:t>meeting safety </a:t>
            </a:r>
            <a:r>
              <a:rPr lang="en-GB" dirty="0" smtClean="0"/>
              <a:t>objectives</a:t>
            </a:r>
          </a:p>
          <a:p>
            <a:pPr lvl="1"/>
            <a:r>
              <a:rPr lang="en-GB" dirty="0"/>
              <a:t>address interoperability and seamlessness</a:t>
            </a:r>
          </a:p>
          <a:p>
            <a:pPr lvl="1"/>
            <a:r>
              <a:rPr lang="en-GB" dirty="0" smtClean="0"/>
              <a:t>operate </a:t>
            </a:r>
            <a:r>
              <a:rPr lang="en-GB" dirty="0"/>
              <a:t>along preferred 4D trajectories (business trajectories)</a:t>
            </a:r>
          </a:p>
          <a:p>
            <a:pPr lvl="1"/>
            <a:r>
              <a:rPr lang="en-GB" dirty="0" smtClean="0"/>
              <a:t> improved scheduling</a:t>
            </a:r>
            <a:endParaRPr lang="en-GB" dirty="0"/>
          </a:p>
          <a:p>
            <a:pPr lvl="1"/>
            <a:r>
              <a:rPr lang="en-GB" dirty="0"/>
              <a:t>gate availability</a:t>
            </a:r>
          </a:p>
          <a:p>
            <a:pPr lvl="1"/>
            <a:r>
              <a:rPr lang="en-GB" dirty="0"/>
              <a:t>environmental objectives</a:t>
            </a:r>
          </a:p>
          <a:p>
            <a:pPr lvl="1"/>
            <a:r>
              <a:rPr lang="en-GB" dirty="0" smtClean="0"/>
              <a:t>Other emerging issues</a:t>
            </a:r>
            <a:endParaRPr lang="en-GB" dirty="0"/>
          </a:p>
        </p:txBody>
      </p:sp>
    </p:spTree>
    <p:extLst>
      <p:ext uri="{BB962C8B-B14F-4D97-AF65-F5344CB8AC3E}">
        <p14:creationId xmlns:p14="http://schemas.microsoft.com/office/powerpoint/2010/main" val="245962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How did we </a:t>
            </a:r>
            <a:r>
              <a:rPr lang="en-GB" sz="2400" dirty="0" smtClean="0"/>
              <a:t>start ?</a:t>
            </a:r>
            <a:r>
              <a:rPr lang="en-GB" sz="2400" dirty="0"/>
              <a:t/>
            </a:r>
            <a:br>
              <a:rPr lang="en-GB" sz="2400" dirty="0"/>
            </a:br>
            <a:r>
              <a:rPr lang="en-GB" sz="2400" dirty="0"/>
              <a:t>Air Navigation Conference 11</a:t>
            </a:r>
            <a:br>
              <a:rPr lang="en-GB" sz="2400" dirty="0"/>
            </a:br>
            <a:endParaRPr lang="en-CA" sz="2400" dirty="0"/>
          </a:p>
        </p:txBody>
      </p:sp>
      <p:sp>
        <p:nvSpPr>
          <p:cNvPr id="3" name="Content Placeholder 2"/>
          <p:cNvSpPr>
            <a:spLocks noGrp="1"/>
          </p:cNvSpPr>
          <p:nvPr>
            <p:ph idx="1"/>
          </p:nvPr>
        </p:nvSpPr>
        <p:spPr>
          <a:xfrm>
            <a:off x="2142699" y="1905677"/>
            <a:ext cx="6544100" cy="2886968"/>
          </a:xfrm>
        </p:spPr>
        <p:txBody>
          <a:bodyPr>
            <a:normAutofit fontScale="77500" lnSpcReduction="20000"/>
          </a:bodyPr>
          <a:lstStyle/>
          <a:p>
            <a:r>
              <a:rPr lang="en-GB" sz="2800" dirty="0"/>
              <a:t>Endorsement of the global ATM operational concept already at 11</a:t>
            </a:r>
            <a:r>
              <a:rPr lang="en-GB" sz="2800" baseline="30000" dirty="0"/>
              <a:t>th</a:t>
            </a:r>
            <a:r>
              <a:rPr lang="en-GB" sz="2800" dirty="0"/>
              <a:t> Air Navigation Conference in 2003</a:t>
            </a:r>
          </a:p>
          <a:p>
            <a:r>
              <a:rPr lang="en-GB" sz="2800" dirty="0"/>
              <a:t>ICAO is requested to:</a:t>
            </a:r>
          </a:p>
          <a:p>
            <a:pPr lvl="1"/>
            <a:r>
              <a:rPr lang="en-GB" sz="2400" dirty="0"/>
              <a:t>develop ATM system requirements</a:t>
            </a:r>
          </a:p>
          <a:p>
            <a:pPr lvl="1"/>
            <a:r>
              <a:rPr lang="en-GB" sz="2400" dirty="0"/>
              <a:t>address interoperability and seamlessness</a:t>
            </a:r>
          </a:p>
          <a:p>
            <a:pPr lvl="1"/>
            <a:r>
              <a:rPr lang="en-GB" sz="2400" dirty="0"/>
              <a:t>define requirements for global AIM</a:t>
            </a:r>
          </a:p>
          <a:p>
            <a:pPr lvl="1"/>
            <a:r>
              <a:rPr lang="en-GB" sz="2400" dirty="0"/>
              <a:t>publish the operational concept</a:t>
            </a:r>
          </a:p>
          <a:p>
            <a:pPr lvl="1"/>
            <a:r>
              <a:rPr lang="en-GB" sz="2400" dirty="0"/>
              <a:t>amend the Global Plan</a:t>
            </a:r>
          </a:p>
          <a:p>
            <a:pPr lvl="1"/>
            <a:r>
              <a:rPr lang="en-GB" sz="2400" dirty="0"/>
              <a:t>develop a performance framework</a:t>
            </a:r>
          </a:p>
          <a:p>
            <a:endParaRPr lang="en-CA" dirty="0"/>
          </a:p>
        </p:txBody>
      </p:sp>
    </p:spTree>
    <p:extLst>
      <p:ext uri="{BB962C8B-B14F-4D97-AF65-F5344CB8AC3E}">
        <p14:creationId xmlns:p14="http://schemas.microsoft.com/office/powerpoint/2010/main" val="242722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_Office Theme">
  <a:themeElements>
    <a:clrScheme name="ICAO - Capacity &amp; Efficiency">
      <a:dk1>
        <a:srgbClr val="279DD9"/>
      </a:dk1>
      <a:lt1>
        <a:sysClr val="window" lastClr="FFFFFF"/>
      </a:lt1>
      <a:dk2>
        <a:srgbClr val="006EB7"/>
      </a:dk2>
      <a:lt2>
        <a:srgbClr val="FFFFFF"/>
      </a:lt2>
      <a:accent1>
        <a:srgbClr val="0054A4"/>
      </a:accent1>
      <a:accent2>
        <a:srgbClr val="A1CFEF"/>
      </a:accent2>
      <a:accent3>
        <a:srgbClr val="8DC63F"/>
      </a:accent3>
      <a:accent4>
        <a:srgbClr val="CED8DD"/>
      </a:accent4>
      <a:accent5>
        <a:srgbClr val="8C99A1"/>
      </a:accent5>
      <a:accent6>
        <a:srgbClr val="5A6870"/>
      </a:accent6>
      <a:hlink>
        <a:srgbClr val="39474F"/>
      </a:hlink>
      <a:folHlink>
        <a:srgbClr val="C400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b0ce932-0cfe-456f-8102-1a6bc8116a95">WXTAS5ZCFHPA-214-729</_dlc_DocId>
    <_dlc_DocIdUrl xmlns="7b0ce932-0cfe-456f-8102-1a6bc8116a95">
      <Url>http://intranet.icao.lan/anb/_layouts/15/DocIdRedir.aspx?ID=WXTAS5ZCFHPA-214-729</Url>
      <Description>WXTAS5ZCFHPA-214-729</Description>
    </_dlc_DocIdUrl>
    <Description0 xmlns="dba78967-f150-4b8d-bf68-14d561a96c85" xsi:nil="true"/>
    <Archive xmlns="dba78967-f150-4b8d-bf68-14d561a96c85">false</Archive>
    <Year xmlns="dba78967-f150-4b8d-bf68-14d561a96c8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C286E0237A4C4882336056136DD9CB" ma:contentTypeVersion="4" ma:contentTypeDescription="Create a new document." ma:contentTypeScope="" ma:versionID="f5d9cc4ddf5695f42a8e65777034be17">
  <xsd:schema xmlns:xsd="http://www.w3.org/2001/XMLSchema" xmlns:xs="http://www.w3.org/2001/XMLSchema" xmlns:p="http://schemas.microsoft.com/office/2006/metadata/properties" xmlns:ns2="dba78967-f150-4b8d-bf68-14d561a96c85" xmlns:ns3="7b0ce932-0cfe-456f-8102-1a6bc8116a95" targetNamespace="http://schemas.microsoft.com/office/2006/metadata/properties" ma:root="true" ma:fieldsID="ecf1ff4a494a3874e8ceefb2d1ab424d" ns2:_="" ns3:_="">
    <xsd:import namespace="dba78967-f150-4b8d-bf68-14d561a96c85"/>
    <xsd:import namespace="7b0ce932-0cfe-456f-8102-1a6bc8116a95"/>
    <xsd:element name="properties">
      <xsd:complexType>
        <xsd:sequence>
          <xsd:element name="documentManagement">
            <xsd:complexType>
              <xsd:all>
                <xsd:element ref="ns2:Archive" minOccurs="0"/>
                <xsd:element ref="ns2:Description0" minOccurs="0"/>
                <xsd:element ref="ns2:Year"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a78967-f150-4b8d-bf68-14d561a96c85" elementFormDefault="qualified">
    <xsd:import namespace="http://schemas.microsoft.com/office/2006/documentManagement/types"/>
    <xsd:import namespace="http://schemas.microsoft.com/office/infopath/2007/PartnerControls"/>
    <xsd:element name="Archive" ma:index="8" nillable="true" ma:displayName="Archive" ma:default="0" ma:internalName="Archive">
      <xsd:simpleType>
        <xsd:restriction base="dms:Boolean"/>
      </xsd:simpleType>
    </xsd:element>
    <xsd:element name="Description0" ma:index="9" nillable="true" ma:displayName="Description" ma:internalName="Description0">
      <xsd:simpleType>
        <xsd:restriction base="dms:Text">
          <xsd:maxLength value="255"/>
        </xsd:restriction>
      </xsd:simpleType>
    </xsd:element>
    <xsd:element name="Year" ma:index="10" nillable="true" ma:displayName="Year" ma:format="Dropdown" ma:internalName="Year">
      <xsd:simpleType>
        <xsd:restriction base="dms:Choice">
          <xsd:enumeration value="2009"/>
          <xsd:enumeration value="2010"/>
          <xsd:enumeration value="2011"/>
          <xsd:enumeration value="2012"/>
          <xsd:enumeration value="2013"/>
          <xsd:enumeration value="2014"/>
        </xsd:restriction>
      </xsd:simpleType>
    </xsd:element>
  </xsd:schema>
  <xsd:schema xmlns:xsd="http://www.w3.org/2001/XMLSchema" xmlns:xs="http://www.w3.org/2001/XMLSchema" xmlns:dms="http://schemas.microsoft.com/office/2006/documentManagement/types" xmlns:pc="http://schemas.microsoft.com/office/infopath/2007/PartnerControls" targetNamespace="7b0ce932-0cfe-456f-8102-1a6bc8116a95"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50DE7CC-D62D-444F-A3A1-3A47AC182E8E}">
  <ds:schemaRefs>
    <ds:schemaRef ds:uri="http://www.w3.org/XML/1998/namespace"/>
    <ds:schemaRef ds:uri="http://schemas.microsoft.com/office/infopath/2007/PartnerControls"/>
    <ds:schemaRef ds:uri="7b0ce932-0cfe-456f-8102-1a6bc8116a95"/>
    <ds:schemaRef ds:uri="http://purl.org/dc/dcmitype/"/>
    <ds:schemaRef ds:uri="http://purl.org/dc/terms/"/>
    <ds:schemaRef ds:uri="dba78967-f150-4b8d-bf68-14d561a96c85"/>
    <ds:schemaRef ds:uri="http://schemas.microsoft.com/office/2006/documentManagement/type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31261B8A-C010-46AC-B132-786E1ABD5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a78967-f150-4b8d-bf68-14d561a96c85"/>
    <ds:schemaRef ds:uri="7b0ce932-0cfe-456f-8102-1a6bc8116a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5AAA3B-0B67-4FA5-8F7E-AEBA958285D2}">
  <ds:schemaRefs>
    <ds:schemaRef ds:uri="http://schemas.microsoft.com/sharepoint/v3/contenttype/forms"/>
  </ds:schemaRefs>
</ds:datastoreItem>
</file>

<file path=customXml/itemProps4.xml><?xml version="1.0" encoding="utf-8"?>
<ds:datastoreItem xmlns:ds="http://schemas.openxmlformats.org/officeDocument/2006/customXml" ds:itemID="{4F7CDC66-EBCE-41C6-A34D-3533EFA8A89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6551</TotalTime>
  <Words>2743</Words>
  <Application>Microsoft Office PowerPoint</Application>
  <PresentationFormat>On-screen Show (16:9)</PresentationFormat>
  <Paragraphs>319</Paragraphs>
  <Slides>36</Slides>
  <Notes>28</Notes>
  <HiddenSlides>1</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4_Office Theme</vt:lpstr>
      <vt:lpstr>PowerPoint Presentation</vt:lpstr>
      <vt:lpstr>INCREASED DEMAND : HOW MUCH-HOW FAST</vt:lpstr>
      <vt:lpstr>Growth of Air Transport</vt:lpstr>
      <vt:lpstr>Encouraging Outlook</vt:lpstr>
      <vt:lpstr>Preliminary Global Traffic Forecasts</vt:lpstr>
      <vt:lpstr>ICAO  Global PLANS/GANP-GASP  VISIONS OF THE FUTURE</vt:lpstr>
      <vt:lpstr>What is global ATM? - Integration and a common vision</vt:lpstr>
      <vt:lpstr>What is global ATM? Vision -Expectations</vt:lpstr>
      <vt:lpstr>How did we start ? Air Navigation Conference 11 </vt:lpstr>
      <vt:lpstr>Air Navigation Conference 11 Follow up in the ICAO Assembly</vt:lpstr>
      <vt:lpstr>Air Navigation Conference 12 How do we continue</vt:lpstr>
      <vt:lpstr>PowerPoint Presentation</vt:lpstr>
      <vt:lpstr>2017-2019 Global Aviation Safety Plan (GASP)</vt:lpstr>
      <vt:lpstr>New GASP Roadmap</vt:lpstr>
      <vt:lpstr>2016-2030 Global Air Navigation Plan (GANP)</vt:lpstr>
      <vt:lpstr>Action items requiring additional resources</vt:lpstr>
      <vt:lpstr>Evolving our approach</vt:lpstr>
      <vt:lpstr>Evolving Standardization</vt:lpstr>
      <vt:lpstr>Evolving Standardization</vt:lpstr>
      <vt:lpstr>Standards Roundtable</vt:lpstr>
      <vt:lpstr>Evolving Safety Performance</vt:lpstr>
      <vt:lpstr>ICAO Safety Audit Results</vt:lpstr>
      <vt:lpstr>Regional Priorities</vt:lpstr>
      <vt:lpstr>USOAP Activity Plan (EB 2017/35)</vt:lpstr>
      <vt:lpstr>USOAP Activity Plan (EB 2017/18)</vt:lpstr>
      <vt:lpstr>GANIS/SANIS – Global Planning for the 40th assembly</vt:lpstr>
      <vt:lpstr>Sustainability and enhancement of safety and  air navigation system performance</vt:lpstr>
      <vt:lpstr>2019 Update of the GANP Multilayer Structure</vt:lpstr>
      <vt:lpstr>TIMEFRAME</vt:lpstr>
      <vt:lpstr>PowerPoint Presentation</vt:lpstr>
      <vt:lpstr>UPCOMING EVENTS</vt:lpstr>
      <vt:lpstr>PowerPoint Presentation</vt:lpstr>
      <vt:lpstr>PowerPoint Presentation</vt:lpstr>
      <vt:lpstr>PowerPoint Presentation</vt:lpstr>
      <vt:lpstr>PowerPoint Presentation</vt:lpstr>
      <vt:lpstr>REFERENCE SLIDES</vt:lpstr>
    </vt:vector>
  </TitlesOfParts>
  <Company>I.C.A.O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Philbin, Anthony</dc:creator>
  <cp:lastModifiedBy>Brunette, Mihaela</cp:lastModifiedBy>
  <cp:revision>240</cp:revision>
  <dcterms:created xsi:type="dcterms:W3CDTF">2013-08-20T15:49:37Z</dcterms:created>
  <dcterms:modified xsi:type="dcterms:W3CDTF">2018-04-04T12:21:06Z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0x01010097C286E0237A4C4882336056136DD9CB</vt:lpwstr>
  </property>
  <property fmtid="{D5CDD505-2E9C-101B-9397-08002B2CF9AE}" pid="3" name="_dlc_DocIdItemGuid">
    <vt:lpwstr>2f1d4532-0e18-455c-bedf-60d028e459fa</vt:lpwstr>
  </property>
</Properties>
</file>