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1" r:id="rId6"/>
  </p:sldMasterIdLst>
  <p:notesMasterIdLst>
    <p:notesMasterId r:id="rId27"/>
  </p:notesMasterIdLst>
  <p:handoutMasterIdLst>
    <p:handoutMasterId r:id="rId28"/>
  </p:handoutMasterIdLst>
  <p:sldIdLst>
    <p:sldId id="276" r:id="rId7"/>
    <p:sldId id="290" r:id="rId8"/>
    <p:sldId id="294" r:id="rId9"/>
    <p:sldId id="297" r:id="rId10"/>
    <p:sldId id="298" r:id="rId11"/>
    <p:sldId id="300" r:id="rId12"/>
    <p:sldId id="303" r:id="rId13"/>
    <p:sldId id="277" r:id="rId14"/>
    <p:sldId id="304" r:id="rId15"/>
    <p:sldId id="279" r:id="rId16"/>
    <p:sldId id="280" r:id="rId17"/>
    <p:sldId id="281" r:id="rId18"/>
    <p:sldId id="282" r:id="rId19"/>
    <p:sldId id="284" r:id="rId20"/>
    <p:sldId id="283" r:id="rId21"/>
    <p:sldId id="285" r:id="rId22"/>
    <p:sldId id="286" r:id="rId23"/>
    <p:sldId id="295" r:id="rId24"/>
    <p:sldId id="287" r:id="rId25"/>
    <p:sldId id="268" r:id="rId26"/>
  </p:sldIdLst>
  <p:sldSz cx="9144000" cy="5143500" type="screen16x9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38FD7"/>
    <a:srgbClr val="0A4279"/>
    <a:srgbClr val="6BBBEA"/>
    <a:srgbClr val="4EA9E3"/>
    <a:srgbClr val="FEEB53"/>
    <a:srgbClr val="F00847"/>
    <a:srgbClr val="F99911"/>
    <a:srgbClr val="EF2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7961" autoAdjust="0"/>
  </p:normalViewPr>
  <p:slideViewPr>
    <p:cSldViewPr showGuides="1">
      <p:cViewPr varScale="1">
        <p:scale>
          <a:sx n="89" d="100"/>
          <a:sy n="89" d="100"/>
        </p:scale>
        <p:origin x="1440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89" d="100"/>
          <a:sy n="89" d="100"/>
        </p:scale>
        <p:origin x="-3534" y="36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EEAA8B-BF3C-40AF-8A90-485E3667F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2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3" y="4715153"/>
            <a:ext cx="4890665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430307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125E8B-D1B0-45D8-BC0A-2DF362394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496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85416-7E42-42A7-994A-1516849867E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9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954CE6-C314-42F8-A603-D78D60CFD56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0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25E8B-D1B0-45D8-BC0A-2DF3623942A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91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 – Service</a:t>
            </a:r>
            <a:r>
              <a:rPr lang="en-US" baseline="0" dirty="0"/>
              <a:t> Units - calculated as the multiplication of the distance factor and the weight factor for the aircraft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25E8B-D1B0-45D8-BC0A-2DF3623942A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Growth codes : H = High forecast, B</a:t>
            </a:r>
            <a:r>
              <a:rPr lang="en-GB" baseline="0" dirty="0"/>
              <a:t> = Baseline forecast, L = Low forecast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25E8B-D1B0-45D8-BC0A-2DF3623942A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09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Egypt</a:t>
            </a:r>
            <a:r>
              <a:rPr lang="en-GB" baseline="0" dirty="0"/>
              <a:t> remains below its 2014 traffic level despite recent increases (2018 YTD = +2%, 2017 vs 2016 = +7.5%)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25E8B-D1B0-45D8-BC0A-2DF3623942A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7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NM re-</a:t>
            </a:r>
            <a:r>
              <a:rPr lang="en-GB" dirty="0" err="1"/>
              <a:t>sectorization</a:t>
            </a:r>
            <a:r>
              <a:rPr lang="en-GB" dirty="0"/>
              <a:t> for Cyprus with Israel to further</a:t>
            </a:r>
            <a:r>
              <a:rPr lang="en-GB" baseline="0" dirty="0"/>
              <a:t> increase capacity in Cyprus, to accommodate future Israel overflights, and to further improve civil/military coordination in the region</a:t>
            </a:r>
          </a:p>
          <a:p>
            <a:endParaRPr lang="en-GB" baseline="0" dirty="0"/>
          </a:p>
          <a:p>
            <a:r>
              <a:rPr lang="en-GB" baseline="0" dirty="0"/>
              <a:t>Cyprus to be encouraged to move forward with needed measures</a:t>
            </a:r>
          </a:p>
          <a:p>
            <a:endParaRPr lang="en-GB" baseline="0" dirty="0"/>
          </a:p>
          <a:p>
            <a:r>
              <a:rPr lang="en-GB" baseline="0" dirty="0"/>
              <a:t>Frequent admin changes in Egypt complicate coordination of airspace (re-)design initiatives</a:t>
            </a:r>
          </a:p>
          <a:p>
            <a:endParaRPr lang="en-GB" baseline="0" dirty="0"/>
          </a:p>
          <a:p>
            <a:r>
              <a:rPr lang="en-GB" baseline="0" dirty="0"/>
              <a:t>Greek ATCO recruitment needed for both </a:t>
            </a:r>
            <a:r>
              <a:rPr lang="en-GB" baseline="0" dirty="0" err="1"/>
              <a:t>enroute</a:t>
            </a:r>
            <a:r>
              <a:rPr lang="en-GB" baseline="0" dirty="0"/>
              <a:t> and airport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25E8B-D1B0-45D8-BC0A-2DF3623942A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8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2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" y="1571952"/>
            <a:ext cx="9133487" cy="584775"/>
          </a:xfrm>
          <a:prstGeom prst="rect">
            <a:avLst/>
          </a:prstGeom>
        </p:spPr>
        <p:txBody>
          <a:bodyPr/>
          <a:lstStyle>
            <a:lvl1pPr algn="ctr"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 altLang="en-US" noProof="0" dirty="0"/>
              <a:t>Insert </a:t>
            </a:r>
            <a:r>
              <a:rPr lang="fr-CH" altLang="en-US" noProof="0" dirty="0" err="1"/>
              <a:t>your</a:t>
            </a:r>
            <a:r>
              <a:rPr lang="fr-CH" altLang="en-US" noProof="0" dirty="0"/>
              <a:t> </a:t>
            </a:r>
            <a:r>
              <a:rPr lang="fr-CH" altLang="en-US" noProof="0" dirty="0" err="1"/>
              <a:t>title</a:t>
            </a:r>
            <a:r>
              <a:rPr lang="fr-CH" altLang="en-US" noProof="0" dirty="0"/>
              <a:t> </a:t>
            </a:r>
            <a:r>
              <a:rPr lang="fr-CH" altLang="en-US" noProof="0" dirty="0" err="1"/>
              <a:t>here</a:t>
            </a:r>
            <a:endParaRPr lang="en-US" altLang="en-US" noProof="0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" y="3790949"/>
            <a:ext cx="9133488" cy="457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Name of the speaker(s)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4248150"/>
            <a:ext cx="9143999" cy="4572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None/>
              <a:defRPr lang="en-US" sz="2000" b="0" kern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None/>
              <a:defRPr lang="en-US" sz="2000" b="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None/>
              <a:defRPr lang="en-US" sz="2000" b="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None/>
              <a:defRPr lang="en-US" sz="2000" b="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None/>
              <a:defRPr lang="en-US" sz="20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Job Title, Project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85" y="165995"/>
            <a:ext cx="1638717" cy="12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52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lanefa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t="21875" r="3308" b="13419"/>
          <a:stretch>
            <a:fillRect/>
          </a:stretch>
        </p:blipFill>
        <p:spPr bwMode="auto">
          <a:xfrm>
            <a:off x="6772005" y="2343150"/>
            <a:ext cx="237873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micrmanagem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30208" r="15625" b="48959"/>
          <a:stretch>
            <a:fillRect/>
          </a:stretch>
        </p:blipFill>
        <p:spPr bwMode="auto">
          <a:xfrm>
            <a:off x="6096000" y="2343150"/>
            <a:ext cx="992332" cy="4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363855" y="4552950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8FC1E8"/>
                </a:solidFill>
                <a:latin typeface="Arial"/>
              </a:rPr>
              <a:t>To represent, lead and serve the airline industry</a:t>
            </a: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44715" y="2800350"/>
            <a:ext cx="7772400" cy="707886"/>
          </a:xfrm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44715" y="3600450"/>
            <a:ext cx="7772400" cy="97155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1"/>
            <a:ext cx="9144000" cy="2234704"/>
            <a:chOff x="0" y="-1"/>
            <a:chExt cx="9144000" cy="2234704"/>
          </a:xfrm>
        </p:grpSpPr>
        <p:pic>
          <p:nvPicPr>
            <p:cNvPr id="8" name="Picture 1034" descr="dynamicSky_3rdPage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/>
            <a:stretch/>
          </p:blipFill>
          <p:spPr bwMode="auto">
            <a:xfrm>
              <a:off x="6686550" y="-1"/>
              <a:ext cx="2457450" cy="223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34" descr="dynamicSky_3rdPage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429"/>
            <a:stretch/>
          </p:blipFill>
          <p:spPr bwMode="auto">
            <a:xfrm>
              <a:off x="0" y="-1"/>
              <a:ext cx="2674620" cy="223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34" descr="dynamicSky_3rdP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-1"/>
              <a:ext cx="6934200" cy="223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1726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40230"/>
            <a:ext cx="86106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CD7C-9CDE-4D84-8971-6C80F7FD074A}" type="slidenum">
              <a:rPr lang="en-US" altLang="en-US">
                <a:solidFill>
                  <a:srgbClr val="0075BD"/>
                </a:solidFill>
              </a:rPr>
              <a:pPr/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00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9492"/>
            <a:ext cx="8534400" cy="6463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564"/>
            <a:ext cx="8534400" cy="38029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CD7C-9CDE-4D84-8971-6C80F7FD074A}" type="slidenum">
              <a:rPr lang="en-US" altLang="en-US">
                <a:solidFill>
                  <a:srgbClr val="0075BD"/>
                </a:solidFill>
              </a:rPr>
              <a:pPr/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705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00150"/>
            <a:ext cx="8610600" cy="6463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51660"/>
            <a:ext cx="4419600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51660"/>
            <a:ext cx="4419600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4B520-C940-473B-A1E1-B38939BA9181}" type="slidenum">
              <a:rPr lang="en-US" altLang="en-US">
                <a:solidFill>
                  <a:srgbClr val="0075BD"/>
                </a:solidFill>
              </a:rPr>
              <a:pPr/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007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D159B-87F6-4DEE-9D01-BFE6443C3F84}" type="slidenum">
              <a:rPr lang="en-US" altLang="en-US">
                <a:solidFill>
                  <a:srgbClr val="0075BD"/>
                </a:solidFill>
              </a:rPr>
              <a:pPr/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40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0B22-C916-46AE-B2BB-63D82B141D86}" type="slidenum">
              <a:rPr lang="en-US" altLang="en-US">
                <a:solidFill>
                  <a:srgbClr val="0075BD"/>
                </a:solidFill>
              </a:rPr>
              <a:pPr/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5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 hasCustomPrompt="1"/>
          </p:nvPr>
        </p:nvSpPr>
        <p:spPr bwMode="auto">
          <a:xfrm>
            <a:off x="457200" y="81915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text styles, ENTER + TAB for sub bullets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4364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 hasCustomPrompt="1"/>
          </p:nvPr>
        </p:nvSpPr>
        <p:spPr bwMode="auto">
          <a:xfrm>
            <a:off x="457200" y="120015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text styles, ENTER + TAB for sub bullets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6675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038FD7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</a:t>
            </a:r>
            <a:r>
              <a:rPr lang="fr-CH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441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nwoerdenj\Documents\works\PPD\L&amp;D\exports\gradient_bkg\export_backgrounds-0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7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20383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here to put up a short transitional statement </a:t>
            </a:r>
            <a:br>
              <a:rPr lang="en-US" altLang="en-US" dirty="0"/>
            </a:br>
            <a:r>
              <a:rPr lang="en-US" altLang="en-US" dirty="0"/>
              <a:t>or a question to air out your presentation. It can also be your Thank You end slide. On one or two lines if possible, don’t follow my example.</a:t>
            </a:r>
          </a:p>
        </p:txBody>
      </p:sp>
    </p:spTree>
    <p:extLst>
      <p:ext uri="{BB962C8B-B14F-4D97-AF65-F5344CB8AC3E}">
        <p14:creationId xmlns:p14="http://schemas.microsoft.com/office/powerpoint/2010/main" val="33708066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_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" y="0"/>
            <a:ext cx="91451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20383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here to put up a short transitional statement </a:t>
            </a:r>
            <a:br>
              <a:rPr lang="en-US" altLang="en-US" dirty="0"/>
            </a:br>
            <a:r>
              <a:rPr lang="en-US" altLang="en-US" dirty="0"/>
              <a:t>or a question to air out your presentation. It can also be your Thank You end slide. On one or two lines if possible, don’t follow my example.</a:t>
            </a:r>
          </a:p>
        </p:txBody>
      </p:sp>
    </p:spTree>
    <p:extLst>
      <p:ext uri="{BB962C8B-B14F-4D97-AF65-F5344CB8AC3E}">
        <p14:creationId xmlns:p14="http://schemas.microsoft.com/office/powerpoint/2010/main" val="6821356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_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" y="0"/>
            <a:ext cx="9145142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20383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here to put up a short transitional statement </a:t>
            </a:r>
            <a:br>
              <a:rPr lang="en-US" altLang="en-US" dirty="0"/>
            </a:br>
            <a:r>
              <a:rPr lang="en-US" altLang="en-US" dirty="0"/>
              <a:t>or a question to air out your presentation. It can also be your Thank You end slide. On one or two lines if possible, don’t follow my example.</a:t>
            </a:r>
          </a:p>
        </p:txBody>
      </p:sp>
    </p:spTree>
    <p:extLst>
      <p:ext uri="{BB962C8B-B14F-4D97-AF65-F5344CB8AC3E}">
        <p14:creationId xmlns:p14="http://schemas.microsoft.com/office/powerpoint/2010/main" val="36794879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" y="0"/>
            <a:ext cx="914514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20383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here to put up a short transitional statement </a:t>
            </a:r>
            <a:br>
              <a:rPr lang="en-US" altLang="en-US" dirty="0"/>
            </a:br>
            <a:r>
              <a:rPr lang="en-US" altLang="en-US" dirty="0"/>
              <a:t>or a question to air out your presentation. It can also be your Thank You end slide. On one or two lines if possible, don’t follow my example.</a:t>
            </a:r>
          </a:p>
        </p:txBody>
      </p:sp>
    </p:spTree>
    <p:extLst>
      <p:ext uri="{BB962C8B-B14F-4D97-AF65-F5344CB8AC3E}">
        <p14:creationId xmlns:p14="http://schemas.microsoft.com/office/powerpoint/2010/main" val="9575407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_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" y="0"/>
            <a:ext cx="9145140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20383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here to put up a short transitional statement </a:t>
            </a:r>
            <a:br>
              <a:rPr lang="en-US" altLang="en-US" dirty="0"/>
            </a:br>
            <a:r>
              <a:rPr lang="en-US" altLang="en-US" dirty="0"/>
              <a:t>or a question to air out your presentation. It can also be your Thank You end slide. On one or two lines if possible, don’t follow my example.</a:t>
            </a:r>
          </a:p>
        </p:txBody>
      </p:sp>
    </p:spTree>
    <p:extLst>
      <p:ext uri="{BB962C8B-B14F-4D97-AF65-F5344CB8AC3E}">
        <p14:creationId xmlns:p14="http://schemas.microsoft.com/office/powerpoint/2010/main" val="23387949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707886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7772400" cy="9715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1"/>
            <a:ext cx="9144000" cy="2234704"/>
            <a:chOff x="0" y="-1"/>
            <a:chExt cx="9144000" cy="2234704"/>
          </a:xfrm>
        </p:grpSpPr>
        <p:pic>
          <p:nvPicPr>
            <p:cNvPr id="6" name="Picture 1034" descr="dynamicSky_3rdPag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/>
            <a:stretch/>
          </p:blipFill>
          <p:spPr bwMode="auto">
            <a:xfrm>
              <a:off x="6686550" y="-1"/>
              <a:ext cx="2457450" cy="223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34" descr="dynamicSky_3rdPag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429"/>
            <a:stretch/>
          </p:blipFill>
          <p:spPr bwMode="auto">
            <a:xfrm>
              <a:off x="0" y="-1"/>
              <a:ext cx="2674620" cy="223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34" descr="dynamicSky_3rdP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-1"/>
              <a:ext cx="6934200" cy="2234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72487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70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75B23"/>
        </a:buClr>
        <a:buSzPct val="105000"/>
        <a:buFont typeface="Wingdings" pitchFamily="2" charset="2"/>
        <a:buChar char="ä"/>
        <a:defRPr sz="2000" b="1">
          <a:solidFill>
            <a:srgbClr val="0A4279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Clr>
          <a:srgbClr val="E75B23"/>
        </a:buClr>
        <a:buSzPct val="106000"/>
        <a:buFont typeface="Arial" panose="020B0604020202020204" pitchFamily="34" charset="0"/>
        <a:buChar char="•"/>
        <a:defRPr sz="2000" b="1">
          <a:solidFill>
            <a:srgbClr val="0A4279"/>
          </a:solidFill>
          <a:latin typeface="+mn-lt"/>
        </a:defRPr>
      </a:lvl2pPr>
      <a:lvl3pPr marL="800100" indent="-228600" algn="l" rtl="0" eaLnBrk="1" fontAlgn="base" hangingPunct="1">
        <a:spcBef>
          <a:spcPct val="20000"/>
        </a:spcBef>
        <a:spcAft>
          <a:spcPct val="0"/>
        </a:spcAft>
        <a:buClr>
          <a:srgbClr val="E75B23"/>
        </a:buClr>
        <a:buSzPct val="106000"/>
        <a:buFont typeface="Arial" panose="020B0604020202020204" pitchFamily="34" charset="0"/>
        <a:buChar char="•"/>
        <a:defRPr sz="2000" b="1">
          <a:solidFill>
            <a:srgbClr val="0A4279"/>
          </a:solidFill>
          <a:latin typeface="+mn-lt"/>
        </a:defRPr>
      </a:lvl3pPr>
      <a:lvl4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E75B23"/>
        </a:buClr>
        <a:buSzPct val="106000"/>
        <a:buFont typeface="Arial" panose="020B0604020202020204" pitchFamily="34" charset="0"/>
        <a:buChar char="•"/>
        <a:defRPr sz="2000" b="1">
          <a:solidFill>
            <a:srgbClr val="0A4279"/>
          </a:solidFill>
          <a:latin typeface="+mn-lt"/>
        </a:defRPr>
      </a:lvl4pPr>
      <a:lvl5pPr marL="1257300" indent="-228600" algn="l" rtl="0" eaLnBrk="1" fontAlgn="base" hangingPunct="1">
        <a:spcBef>
          <a:spcPct val="20000"/>
        </a:spcBef>
        <a:spcAft>
          <a:spcPct val="0"/>
        </a:spcAft>
        <a:buClr>
          <a:srgbClr val="E75B23"/>
        </a:buClr>
        <a:buSzPct val="106000"/>
        <a:buFont typeface="Arial" panose="020B0604020202020204" pitchFamily="34" charset="0"/>
        <a:buChar char="•"/>
        <a:defRPr sz="2000" b="1">
          <a:solidFill>
            <a:srgbClr val="0A427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00150"/>
            <a:ext cx="861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800"/>
            <a:ext cx="8610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4840605"/>
            <a:ext cx="3048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4840605"/>
            <a:ext cx="31242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  <a:endParaRPr lang="en-US" altLang="en-US" dirty="0">
              <a:solidFill>
                <a:srgbClr val="0075B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4840605"/>
            <a:ext cx="12192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E08952FC-7EAA-4822-95F1-8734ADE0E30E}" type="slidenum">
              <a:rPr lang="en-US" altLang="en-US">
                <a:solidFill>
                  <a:srgbClr val="0075BD"/>
                </a:solidFill>
              </a:rPr>
              <a:pPr/>
              <a:t>‹#›</a:t>
            </a:fld>
            <a:endParaRPr lang="en-US" altLang="en-US">
              <a:solidFill>
                <a:srgbClr val="0075BD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9142094" cy="1083980"/>
            <a:chOff x="0" y="0"/>
            <a:chExt cx="9142094" cy="1083980"/>
          </a:xfrm>
        </p:grpSpPr>
        <p:pic>
          <p:nvPicPr>
            <p:cNvPr id="9" name="Picture 8" descr="dynamicSky_5thPage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2"/>
            <a:stretch/>
          </p:blipFill>
          <p:spPr bwMode="auto">
            <a:xfrm>
              <a:off x="5955029" y="0"/>
              <a:ext cx="3187065" cy="108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dynamicSky_5thPage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34"/>
            <a:stretch/>
          </p:blipFill>
          <p:spPr bwMode="auto">
            <a:xfrm>
              <a:off x="0" y="0"/>
              <a:ext cx="2908935" cy="108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ynamicSky_5thP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0"/>
              <a:ext cx="7315200" cy="108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A4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ä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The Airline View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715" y="3539986"/>
            <a:ext cx="7772400" cy="971550"/>
          </a:xfrm>
        </p:spPr>
        <p:txBody>
          <a:bodyPr/>
          <a:lstStyle/>
          <a:p>
            <a:r>
              <a:rPr lang="en-US" altLang="en-US" sz="1800" dirty="0"/>
              <a:t>Giancarlo Buono</a:t>
            </a:r>
          </a:p>
          <a:p>
            <a:r>
              <a:rPr lang="en-US" altLang="en-US" sz="1800" dirty="0"/>
              <a:t>Nicosia, April 13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1004266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10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BlueMed</a:t>
            </a:r>
            <a:r>
              <a:rPr lang="en-US" altLang="en-US" dirty="0"/>
              <a:t> ANSP Challenge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46481"/>
            <a:ext cx="8915400" cy="2743200"/>
          </a:xfrm>
        </p:spPr>
        <p:txBody>
          <a:bodyPr/>
          <a:lstStyle/>
          <a:p>
            <a:r>
              <a:rPr lang="en-US" b="1" dirty="0"/>
              <a:t>Flexibility</a:t>
            </a:r>
            <a:r>
              <a:rPr lang="en-US" dirty="0"/>
              <a:t> is urgently needed – difficult to do – but essential</a:t>
            </a:r>
          </a:p>
          <a:p>
            <a:r>
              <a:rPr lang="en-US" dirty="0"/>
              <a:t>Profitability high – capacity &amp; flight-efficiency below expectations</a:t>
            </a:r>
          </a:p>
          <a:p>
            <a:r>
              <a:rPr lang="en-US" dirty="0"/>
              <a:t>Ensure Safety performance with traffic growth - deliver the planned Capex and Staff investments </a:t>
            </a:r>
          </a:p>
          <a:p>
            <a:r>
              <a:rPr lang="en-US" b="1" i="1" dirty="0"/>
              <a:t>IATA supports Service Providers investing in-line with Performance Plans – how can we help?</a:t>
            </a:r>
            <a:endParaRPr 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3C6F1-D2EF-4393-BD45-8AED7F4D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7917409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11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traffic situation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Cyprus : 2018 YTD = +12.5%, 2017 vs 2016 = +12%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Israel : 2018 YTD = +33%, 2017 vs 2016 = +20%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343150"/>
            <a:ext cx="6057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5FA5BA-1461-494C-8B15-180FDE3D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2757581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12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traffic situation (cont’d)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Greece : 2018 YTD = +10%, 2017 vs 2016 = +9%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19350"/>
            <a:ext cx="6029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86150"/>
            <a:ext cx="6048375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C2F117-539E-4D97-8665-64BA7998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18186569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traffic 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13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05" y="0"/>
            <a:ext cx="1643795" cy="1244682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98562"/>
            <a:ext cx="8763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105400" y="356235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948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delay situation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14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05" y="0"/>
            <a:ext cx="1643795" cy="1244682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762"/>
            <a:ext cx="8610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181600" y="356235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70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15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capacity bottlenecks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Cyprus : significant capacity increase and recovery required</a:t>
            </a:r>
          </a:p>
          <a:p>
            <a:pPr lvl="1"/>
            <a:r>
              <a:rPr lang="en-US" i="1" u="sng" dirty="0"/>
              <a:t>Needed measures :</a:t>
            </a:r>
            <a:r>
              <a:rPr lang="en-US" dirty="0"/>
              <a:t> </a:t>
            </a:r>
            <a:r>
              <a:rPr lang="en-US" i="1" dirty="0"/>
              <a:t>gradual staffing increase, revised rostering, NM re-sectorization in coop with Israel, independent ANSP (</a:t>
            </a:r>
            <a:r>
              <a:rPr lang="en-US" i="1" dirty="0" err="1"/>
              <a:t>CyANS</a:t>
            </a:r>
            <a:r>
              <a:rPr lang="en-US" i="1" dirty="0"/>
              <a:t>)</a:t>
            </a:r>
          </a:p>
          <a:p>
            <a:r>
              <a:rPr lang="en-US" dirty="0"/>
              <a:t>Egypt : limited route options &amp; frequent admin changes</a:t>
            </a:r>
          </a:p>
          <a:p>
            <a:r>
              <a:rPr lang="en-US" dirty="0"/>
              <a:t>Greece : ATCO recruitment and ATM system upgrade required (to continue very good enroute performance)</a:t>
            </a:r>
          </a:p>
        </p:txBody>
      </p:sp>
    </p:spTree>
    <p:extLst>
      <p:ext uri="{BB962C8B-B14F-4D97-AF65-F5344CB8AC3E}">
        <p14:creationId xmlns:p14="http://schemas.microsoft.com/office/powerpoint/2010/main" val="3927104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16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contingency capacity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East traffic to/from Europe is flying via Iran/Iraq and Turkey</a:t>
            </a:r>
          </a:p>
          <a:p>
            <a:r>
              <a:rPr lang="en-US" dirty="0"/>
              <a:t>In case the Iran/Iraq interface would become unavailable, Middle East traffic would have to re-route via Saudi Arabia, Egypt, and Cyprus</a:t>
            </a:r>
          </a:p>
          <a:p>
            <a:r>
              <a:rPr lang="en-US" dirty="0"/>
              <a:t>Not enough capacity would be available to accommodate the re-routing traffic</a:t>
            </a:r>
          </a:p>
        </p:txBody>
      </p:sp>
    </p:spTree>
    <p:extLst>
      <p:ext uri="{BB962C8B-B14F-4D97-AF65-F5344CB8AC3E}">
        <p14:creationId xmlns:p14="http://schemas.microsoft.com/office/powerpoint/2010/main" val="9855186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Iran/Iraq interface unavailable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17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05" y="0"/>
            <a:ext cx="1643795" cy="124468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830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669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zones around the 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0B22-C916-46AE-B2BB-63D82B141D86}" type="slidenum">
              <a:rPr lang="en-US" altLang="en-US" smtClean="0">
                <a:solidFill>
                  <a:srgbClr val="0075BD"/>
                </a:solidFill>
              </a:rPr>
              <a:pPr/>
              <a:t>18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53" y="1840230"/>
            <a:ext cx="3776693" cy="29222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B9F7A5-D5E9-4C08-B1E7-9F85E8D0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20220402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5950"/>
            <a:ext cx="8534400" cy="2895600"/>
          </a:xfrm>
        </p:spPr>
        <p:txBody>
          <a:bodyPr numCol="2"/>
          <a:lstStyle/>
          <a:p>
            <a:pPr lvl="1"/>
            <a:r>
              <a:rPr lang="en-US" sz="1800" dirty="0"/>
              <a:t>Replace visual circling procedures </a:t>
            </a:r>
          </a:p>
          <a:p>
            <a:pPr lvl="1"/>
            <a:r>
              <a:rPr lang="en-US" sz="1800" dirty="0"/>
              <a:t>Provision of more precise lateral navigation </a:t>
            </a:r>
          </a:p>
          <a:p>
            <a:pPr lvl="1"/>
            <a:r>
              <a:rPr lang="en-US" sz="1800" dirty="0"/>
              <a:t>Provision of vertical guidance thereby reducing the risk of CFIT</a:t>
            </a:r>
          </a:p>
          <a:p>
            <a:pPr lvl="1"/>
            <a:r>
              <a:rPr lang="en-US" sz="1800" dirty="0"/>
              <a:t>Improved landing minima</a:t>
            </a:r>
          </a:p>
          <a:p>
            <a:pPr lvl="1"/>
            <a:r>
              <a:rPr lang="en-US" sz="1800" dirty="0"/>
              <a:t>Less weather diversions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D7C-9CDE-4D84-8971-6C80F7FD074A}" type="slidenum">
              <a:rPr lang="en-US" altLang="en-US" smtClean="0">
                <a:solidFill>
                  <a:srgbClr val="0075BD"/>
                </a:solidFill>
              </a:rPr>
              <a:pPr/>
              <a:t>19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5" name="Picture 5" descr="B737"/>
          <p:cNvPicPr>
            <a:picLocks noChangeAspect="1" noChangeArrowheads="1"/>
          </p:cNvPicPr>
          <p:nvPr/>
        </p:nvPicPr>
        <p:blipFill>
          <a:blip r:embed="rId2" cstate="print">
            <a:lum bright="22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27" y="1885950"/>
            <a:ext cx="3429000" cy="239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89535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ä"/>
              <a:defRPr>
                <a:solidFill>
                  <a:schemeClr val="tx2"/>
                </a:solidFill>
                <a:latin typeface="+mn-lt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ä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ä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ä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ä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ä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ä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ä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ä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Safety improvements for approaches to Greek Island Airports (mountainous terrain) </a:t>
            </a:r>
          </a:p>
        </p:txBody>
      </p:sp>
    </p:spTree>
    <p:extLst>
      <p:ext uri="{BB962C8B-B14F-4D97-AF65-F5344CB8AC3E}">
        <p14:creationId xmlns:p14="http://schemas.microsoft.com/office/powerpoint/2010/main" val="1156497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752600" y="1143001"/>
            <a:ext cx="3454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rgbClr val="0B2B5C"/>
                </a:solidFill>
              </a:rPr>
              <a:t>Safety Performance: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0075BD"/>
                </a:solidFill>
              </a:rPr>
              <a:t>All Accidents per Million Sectors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72" y="1696998"/>
            <a:ext cx="5125656" cy="2748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3400" y="4527925"/>
            <a:ext cx="4800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675" b="1" dirty="0">
                <a:solidFill>
                  <a:srgbClr val="00305B"/>
                </a:solidFill>
                <a:latin typeface="+mn-lt"/>
              </a:rPr>
              <a:t>Copyright ©2018 International Air Transport Association. All rights reserved. </a:t>
            </a:r>
          </a:p>
          <a:p>
            <a:pPr algn="r">
              <a:defRPr/>
            </a:pPr>
            <a:r>
              <a:rPr lang="en-US" sz="675" b="1" dirty="0">
                <a:solidFill>
                  <a:srgbClr val="00305B"/>
                </a:solidFill>
                <a:latin typeface="+mn-lt"/>
              </a:rPr>
              <a:t>Subject to restrictions and disclaimer. </a:t>
            </a:r>
          </a:p>
        </p:txBody>
      </p:sp>
      <p:sp>
        <p:nvSpPr>
          <p:cNvPr id="9" name="Footer Placeholder 1"/>
          <p:cNvSpPr txBox="1">
            <a:spLocks/>
          </p:cNvSpPr>
          <p:nvPr/>
        </p:nvSpPr>
        <p:spPr bwMode="auto">
          <a:xfrm>
            <a:off x="66072" y="4412700"/>
            <a:ext cx="3886200" cy="31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8850" indent="-1714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71750" indent="-1714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14650" indent="-1714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b="0" spc="38" dirty="0">
                <a:solidFill>
                  <a:srgbClr val="0B2B5C"/>
                </a:solidFill>
                <a:latin typeface="Arial Narrow" pitchFamily="34" charset="0"/>
              </a:rPr>
              <a:t>Accidents Update: As at 31</a:t>
            </a:r>
            <a:r>
              <a:rPr lang="en-US" b="0" spc="38" baseline="30000" dirty="0">
                <a:solidFill>
                  <a:srgbClr val="0B2B5C"/>
                </a:solidFill>
                <a:latin typeface="Arial Narrow" pitchFamily="34" charset="0"/>
              </a:rPr>
              <a:t>st</a:t>
            </a:r>
            <a:r>
              <a:rPr lang="en-US" b="0" spc="38" dirty="0">
                <a:solidFill>
                  <a:srgbClr val="0B2B5C"/>
                </a:solidFill>
                <a:latin typeface="Arial Narrow" pitchFamily="34" charset="0"/>
              </a:rPr>
              <a:t> December 2017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1331A0-77CC-4CBC-B842-6E90D37B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55949-C5D2-4106-95B4-EF80AF63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0B22-C916-46AE-B2BB-63D82B141D86}" type="slidenum">
              <a:rPr lang="en-US" altLang="en-US" smtClean="0">
                <a:solidFill>
                  <a:srgbClr val="0075BD"/>
                </a:solidFill>
              </a:rPr>
              <a:pPr/>
              <a:t>2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4488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Interested in what IATA is doing across </a:t>
            </a:r>
            <a:br>
              <a:rPr lang="en-US" dirty="0"/>
            </a:br>
            <a:r>
              <a:rPr lang="en-US" dirty="0">
                <a:solidFill>
                  <a:srgbClr val="FFCC00"/>
                </a:solidFill>
              </a:rPr>
              <a:t>Europe, CIS, Israel, Russia, </a:t>
            </a:r>
            <a:br>
              <a:rPr lang="en-US" dirty="0">
                <a:solidFill>
                  <a:srgbClr val="FFCC00"/>
                </a:solidFill>
              </a:rPr>
            </a:br>
            <a:r>
              <a:rPr lang="en-US" dirty="0">
                <a:solidFill>
                  <a:srgbClr val="FFCC00"/>
                </a:solidFill>
              </a:rPr>
              <a:t>Turkey and Ukraine?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" y="3486150"/>
            <a:ext cx="9133488" cy="457200"/>
          </a:xfrm>
        </p:spPr>
        <p:txBody>
          <a:bodyPr/>
          <a:lstStyle/>
          <a:p>
            <a:r>
              <a:rPr lang="fr-CH" dirty="0"/>
              <a:t>www.iata.org/europeblog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464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1085851"/>
            <a:ext cx="6629400" cy="646331"/>
          </a:xfrm>
        </p:spPr>
        <p:txBody>
          <a:bodyPr/>
          <a:lstStyle/>
          <a:p>
            <a:pPr algn="ctr" eaLnBrk="1" hangingPunct="1"/>
            <a:r>
              <a:rPr lang="en-CA" sz="1500" kern="1200" dirty="0">
                <a:ea typeface="+mn-ea"/>
                <a:cs typeface="Arial" charset="0"/>
              </a:rPr>
              <a:t>All Accident Rate for </a:t>
            </a:r>
            <a:r>
              <a:rPr lang="en-CA" sz="2400" kern="1200" dirty="0">
                <a:solidFill>
                  <a:srgbClr val="0075BD"/>
                </a:solidFill>
                <a:ea typeface="+mn-ea"/>
                <a:cs typeface="Arial" charset="0"/>
              </a:rPr>
              <a:t>IOSA Operators vs. Non-IOSA</a:t>
            </a:r>
            <a:br>
              <a:rPr lang="en-CA" sz="1800" dirty="0">
                <a:solidFill>
                  <a:srgbClr val="F00847"/>
                </a:solidFill>
              </a:rPr>
            </a:br>
            <a:r>
              <a:rPr lang="en-CA" sz="1200" dirty="0"/>
              <a:t>(includes Jet &amp; Turboprop aircraft)</a:t>
            </a:r>
            <a:endParaRPr lang="en-CA" sz="1800" dirty="0">
              <a:solidFill>
                <a:srgbClr val="F0084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4869" y="1692678"/>
            <a:ext cx="1316386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CA" sz="1050" dirty="0">
                <a:solidFill>
                  <a:srgbClr val="0075BD"/>
                </a:solidFill>
              </a:rPr>
              <a:t>Period: 2013 to 2017</a:t>
            </a:r>
            <a:endParaRPr lang="en-US" sz="1050" dirty="0">
              <a:solidFill>
                <a:srgbClr val="0075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66" y="1964707"/>
            <a:ext cx="5141868" cy="2435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3400" y="4483031"/>
            <a:ext cx="4800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675" b="1" dirty="0">
                <a:solidFill>
                  <a:srgbClr val="00305B"/>
                </a:solidFill>
                <a:latin typeface="+mn-lt"/>
              </a:rPr>
              <a:t>Copyright ©2018 International Air Transport Association. All rights reserved. </a:t>
            </a:r>
          </a:p>
          <a:p>
            <a:pPr algn="r">
              <a:defRPr/>
            </a:pPr>
            <a:r>
              <a:rPr lang="en-US" sz="675" b="1" dirty="0">
                <a:solidFill>
                  <a:srgbClr val="00305B"/>
                </a:solidFill>
                <a:latin typeface="+mn-lt"/>
              </a:rPr>
              <a:t>Subject to restrictions and disclaimer. 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829607"/>
            <a:ext cx="3886200" cy="31389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algn="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algn="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algn="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algn="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 eaLnBrk="1" hangingPunct="1">
              <a:defRPr/>
            </a:pPr>
            <a:r>
              <a:rPr lang="en-US" b="0" spc="38">
                <a:solidFill>
                  <a:srgbClr val="0B2B5C"/>
                </a:solidFill>
                <a:latin typeface="Arial Narrow" pitchFamily="34" charset="0"/>
              </a:rPr>
              <a:t>Nicosia, April 13th 2018</a:t>
            </a:r>
            <a:endParaRPr lang="en-US" b="0" spc="38" dirty="0">
              <a:solidFill>
                <a:srgbClr val="0B2B5C"/>
              </a:solidFill>
              <a:latin typeface="Arial Narrow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85960-E517-49BE-8AF6-02604417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D7C-9CDE-4D84-8971-6C80F7FD074A}" type="slidenum">
              <a:rPr lang="en-US" altLang="en-US" smtClean="0">
                <a:solidFill>
                  <a:srgbClr val="0075BD"/>
                </a:solidFill>
              </a:rPr>
              <a:pPr/>
              <a:t>3</a:t>
            </a:fld>
            <a:endParaRPr lang="en-US" altLang="en-US">
              <a:solidFill>
                <a:srgbClr val="007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576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around the MED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8942" y="2931066"/>
            <a:ext cx="3266458" cy="16579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D7C-9CDE-4D84-8971-6C80F7FD074A}" type="slidenum">
              <a:rPr lang="en-US" altLang="en-US" smtClean="0">
                <a:solidFill>
                  <a:srgbClr val="0075BD"/>
                </a:solidFill>
              </a:rPr>
              <a:pPr/>
              <a:t>4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40230"/>
            <a:ext cx="3272384" cy="2606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200150"/>
            <a:ext cx="2714308" cy="15697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B3872-3166-4483-9828-6813116C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12148805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D7C-9CDE-4D84-8971-6C80F7FD074A}" type="slidenum">
              <a:rPr lang="en-US" altLang="en-US" smtClean="0">
                <a:solidFill>
                  <a:srgbClr val="0075BD"/>
                </a:solidFill>
              </a:rPr>
              <a:pPr/>
              <a:t>5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180603"/>
            <a:ext cx="6877050" cy="34888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D22190-68CD-462C-BAB4-FDB7C9B2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33869751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D7C-9CDE-4D84-8971-6C80F7FD074A}" type="slidenum">
              <a:rPr lang="en-US" altLang="en-US" smtClean="0">
                <a:solidFill>
                  <a:srgbClr val="0075BD"/>
                </a:solidFill>
              </a:rPr>
              <a:pPr/>
              <a:t>6</a:t>
            </a:fld>
            <a:endParaRPr lang="en-US" altLang="en-US">
              <a:solidFill>
                <a:srgbClr val="0075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00150"/>
            <a:ext cx="6305550" cy="33918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09E826-536E-4FC7-9C53-34D98D09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7619255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00150"/>
            <a:ext cx="8610600" cy="1200329"/>
          </a:xfrm>
        </p:spPr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high proportion of altitude deviations, flight path deviations, and avoidance maneuvers occurring highlights the lack of ATC co-ordination in the region.</a:t>
            </a:r>
          </a:p>
          <a:p>
            <a:r>
              <a:rPr lang="en-US" sz="2000" dirty="0"/>
              <a:t>Of the TCAS alerts present there were no TA (traffic advisory) alerts, there were only RA (resolution advisory) alerts. This indicates that in-adequate separation is being provided to aircraft flying in the region.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D7C-9CDE-4D84-8971-6C80F7FD074A}" type="slidenum">
              <a:rPr lang="en-US" altLang="en-US" smtClean="0">
                <a:solidFill>
                  <a:srgbClr val="0075BD"/>
                </a:solidFill>
              </a:rPr>
              <a:pPr/>
              <a:t>7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30F35-F505-4AF6-ACD3-C837BFEE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30736872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6C91-DA80-43DE-8878-6EBA89754565}" type="slidenum">
              <a:rPr lang="en-US" altLang="en-US">
                <a:solidFill>
                  <a:srgbClr val="0075BD"/>
                </a:solidFill>
              </a:rPr>
              <a:pPr/>
              <a:t>8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47750"/>
            <a:ext cx="8610600" cy="646331"/>
          </a:xfrm>
        </p:spPr>
        <p:txBody>
          <a:bodyPr/>
          <a:lstStyle/>
          <a:p>
            <a:r>
              <a:rPr lang="en-US" altLang="en-US" dirty="0"/>
              <a:t>Financial Performance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33550"/>
            <a:ext cx="8915400" cy="2743200"/>
          </a:xfrm>
        </p:spPr>
        <p:txBody>
          <a:bodyPr/>
          <a:lstStyle/>
          <a:p>
            <a:r>
              <a:rPr lang="en-US" altLang="en-US" sz="2200" dirty="0"/>
              <a:t>2017 Actual vs Plan SU’s </a:t>
            </a:r>
            <a:r>
              <a:rPr lang="en-US" altLang="en-US" sz="2200" b="1" dirty="0"/>
              <a:t>+8.1% (</a:t>
            </a:r>
            <a:r>
              <a:rPr lang="en-US" altLang="en-US" sz="2200" b="1" dirty="0" err="1"/>
              <a:t>BlueMed</a:t>
            </a:r>
            <a:r>
              <a:rPr lang="en-US" altLang="en-US" sz="2200" b="1" dirty="0"/>
              <a:t> +3%)</a:t>
            </a:r>
          </a:p>
          <a:p>
            <a:r>
              <a:rPr lang="en-US" altLang="en-US" sz="2200" dirty="0"/>
              <a:t>2012-16 Capex underspent more than </a:t>
            </a:r>
            <a:r>
              <a:rPr lang="en-US" sz="2200" b="1" dirty="0"/>
              <a:t>€</a:t>
            </a:r>
            <a:r>
              <a:rPr lang="en-US" altLang="en-US" sz="2200" b="1" dirty="0"/>
              <a:t>1bn (</a:t>
            </a:r>
            <a:r>
              <a:rPr lang="en-US" altLang="en-US" sz="2200" b="1" dirty="0" err="1"/>
              <a:t>BlueMed</a:t>
            </a:r>
            <a:r>
              <a:rPr lang="en-US" altLang="en-US" sz="2200" b="1" dirty="0"/>
              <a:t> ~50%)</a:t>
            </a:r>
          </a:p>
          <a:p>
            <a:r>
              <a:rPr lang="en-US" altLang="en-US" sz="2200" dirty="0"/>
              <a:t>2017 Actual </a:t>
            </a:r>
            <a:r>
              <a:rPr lang="en-US" altLang="en-US" sz="2200" dirty="0" err="1"/>
              <a:t>enroute</a:t>
            </a:r>
            <a:r>
              <a:rPr lang="en-US" altLang="en-US" sz="2200" dirty="0"/>
              <a:t> ATFM delay </a:t>
            </a:r>
            <a:r>
              <a:rPr lang="en-US" sz="2200" b="1" dirty="0"/>
              <a:t>0.85</a:t>
            </a:r>
            <a:r>
              <a:rPr lang="en-US" sz="2200" dirty="0"/>
              <a:t> min/</a:t>
            </a:r>
            <a:r>
              <a:rPr lang="en-US" sz="2200" dirty="0" err="1"/>
              <a:t>flt</a:t>
            </a:r>
            <a:r>
              <a:rPr lang="en-US" sz="2200" dirty="0"/>
              <a:t> vs </a:t>
            </a:r>
            <a:r>
              <a:rPr lang="en-US" sz="2200" b="1" dirty="0"/>
              <a:t>0.5</a:t>
            </a:r>
            <a:r>
              <a:rPr lang="en-US" sz="2200" dirty="0"/>
              <a:t>min/</a:t>
            </a:r>
            <a:r>
              <a:rPr lang="en-US" sz="2200" dirty="0" err="1"/>
              <a:t>flt</a:t>
            </a:r>
            <a:r>
              <a:rPr lang="en-US" sz="2200" dirty="0"/>
              <a:t> (</a:t>
            </a:r>
            <a:r>
              <a:rPr lang="en-US" sz="2200" dirty="0" err="1"/>
              <a:t>BlueMed</a:t>
            </a:r>
            <a:r>
              <a:rPr lang="en-US" sz="2200" dirty="0"/>
              <a:t> significant contributor)</a:t>
            </a:r>
            <a:endParaRPr lang="en-US" altLang="en-US" sz="2200" dirty="0"/>
          </a:p>
          <a:p>
            <a:r>
              <a:rPr lang="en-US" sz="2200" dirty="0"/>
              <a:t>2016 Actual cost </a:t>
            </a:r>
            <a:r>
              <a:rPr lang="en-US" sz="2200" b="1" dirty="0"/>
              <a:t>-2.3% </a:t>
            </a:r>
            <a:r>
              <a:rPr lang="en-US" sz="2200" dirty="0"/>
              <a:t>vs Plan but revenues were +</a:t>
            </a:r>
            <a:r>
              <a:rPr lang="en-US" sz="2200" b="1" dirty="0"/>
              <a:t>3.8</a:t>
            </a:r>
            <a:r>
              <a:rPr lang="en-US" sz="2200" dirty="0"/>
              <a:t>% vs Plan </a:t>
            </a:r>
            <a:r>
              <a:rPr lang="en-US" altLang="en-US" sz="2200" b="1" dirty="0"/>
              <a:t>(</a:t>
            </a:r>
            <a:r>
              <a:rPr lang="en-US" altLang="en-US" sz="2200" b="1" dirty="0" err="1"/>
              <a:t>BlueMed</a:t>
            </a:r>
            <a:r>
              <a:rPr lang="en-US" altLang="en-US" sz="2200" b="1" dirty="0"/>
              <a:t> in-line)</a:t>
            </a:r>
            <a:endParaRPr lang="en-US" sz="2200" dirty="0"/>
          </a:p>
          <a:p>
            <a:r>
              <a:rPr lang="en-US" sz="2200" dirty="0"/>
              <a:t>2016 Actual surplus (profitability) </a:t>
            </a:r>
            <a:r>
              <a:rPr lang="en-US" sz="2200" b="1" dirty="0"/>
              <a:t>+9.4% </a:t>
            </a:r>
            <a:r>
              <a:rPr lang="en-US" sz="2200" dirty="0"/>
              <a:t>vs </a:t>
            </a:r>
            <a:r>
              <a:rPr lang="en-US" sz="2200" b="1" dirty="0"/>
              <a:t>+4.7</a:t>
            </a:r>
            <a:r>
              <a:rPr lang="en-US" sz="2200" dirty="0"/>
              <a:t>% </a:t>
            </a:r>
            <a:r>
              <a:rPr lang="en-US" altLang="en-US" sz="2200" b="1" dirty="0"/>
              <a:t>(</a:t>
            </a:r>
            <a:r>
              <a:rPr lang="en-US" altLang="en-US" sz="2200" b="1" dirty="0" err="1"/>
              <a:t>BlueMed</a:t>
            </a:r>
            <a:r>
              <a:rPr lang="en-US" altLang="en-US" sz="2200" b="1" dirty="0"/>
              <a:t> in-line)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94A095-C482-4CCF-95FE-C12CF4B5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17806227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Cyprus-separation of the service provider and Civil Aviation Authority</a:t>
            </a:r>
          </a:p>
          <a:p>
            <a:r>
              <a:rPr lang="en-US" dirty="0"/>
              <a:t>Sufficient staffing levels to provide adequate capacity at peak times</a:t>
            </a:r>
          </a:p>
          <a:p>
            <a:r>
              <a:rPr lang="en-US" dirty="0"/>
              <a:t>Greece-recruitment of required ATCO`s for both enroute and terminal, particularly the Islands to ensure safe and efficient operations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D7C-9CDE-4D84-8971-6C80F7FD074A}" type="slidenum">
              <a:rPr lang="en-US" altLang="en-US" smtClean="0">
                <a:solidFill>
                  <a:srgbClr val="0075BD"/>
                </a:solidFill>
              </a:rPr>
              <a:pPr/>
              <a:t>9</a:t>
            </a:fld>
            <a:endParaRPr lang="en-US" altLang="en-US">
              <a:solidFill>
                <a:srgbClr val="0075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2395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kern="0" dirty="0">
                <a:solidFill>
                  <a:srgbClr val="0A4279"/>
                </a:solidFill>
                <a:latin typeface="Arial"/>
                <a:ea typeface="+mj-ea"/>
                <a:cs typeface="+mj-cs"/>
              </a:rPr>
              <a:t>BlueMed ANSP Challenge- Priorities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788E8E-8A00-4AA1-AB34-FABCC2F5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75BD"/>
                </a:solidFill>
              </a:rPr>
              <a:t>Nicosia, April 13th 2018</a:t>
            </a:r>
          </a:p>
        </p:txBody>
      </p:sp>
    </p:spTree>
    <p:extLst>
      <p:ext uri="{BB962C8B-B14F-4D97-AF65-F5344CB8AC3E}">
        <p14:creationId xmlns:p14="http://schemas.microsoft.com/office/powerpoint/2010/main" val="13312811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ATA-standard-template-2015-4-3screen-70YEAR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A_standard_template_withtransition2014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0F7A80949D14CBA95E7075337F686" ma:contentTypeVersion="11" ma:contentTypeDescription="Create a new document." ma:contentTypeScope="" ma:versionID="e660528b931d8f6c36b6e17e25a147ce">
  <xsd:schema xmlns:xsd="http://www.w3.org/2001/XMLSchema" xmlns:xs="http://www.w3.org/2001/XMLSchema" xmlns:p="http://schemas.microsoft.com/office/2006/metadata/properties" xmlns:ns2="a00344dc-bdf6-4e67-9a5c-75a2c47401b5" targetNamespace="http://schemas.microsoft.com/office/2006/metadata/properties" ma:root="true" ma:fieldsID="9d17a634b6ad167f5a5dd5ff105bf792" ns2:_="">
    <xsd:import namespace="a00344dc-bdf6-4e67-9a5c-75a2c47401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344dc-bdf6-4e67-9a5c-75a2c47401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ma:taxonomy="true" ma:internalName="TaxKeywordTaxHTField" ma:taxonomyFieldName="TaxKeyword" ma:displayName="Enterprise Keywords" ma:readOnly="false" ma:fieldId="{23f27201-bee3-471e-b2e7-b64fd8b7ca38}" ma:taxonomyMulti="true" ma:sspId="c99f5b8b-db70-43e5-9ec9-ec028da5942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47536d18-7b17-4327-b2c1-8f1944bbeb98}" ma:internalName="TaxCatchAll" ma:showField="CatchAllData" ma:web="a00344dc-bdf6-4e67-9a5c-75a2c4740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7536d18-7b17-4327-b2c1-8f1944bbeb98}" ma:internalName="TaxCatchAllLabel" ma:readOnly="true" ma:showField="CatchAllDataLabel" ma:web="a00344dc-bdf6-4e67-9a5c-75a2c4740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00344dc-bdf6-4e67-9a5c-75a2c47401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e3159b3e-8b49-4d0a-a8b1-1c78ae12ba47</TermId>
        </TermInfo>
        <TermInfo xmlns="http://schemas.microsoft.com/office/infopath/2007/PartnerControls">
          <TermName xmlns="http://schemas.microsoft.com/office/infopath/2007/PartnerControls">IATA70</TermName>
          <TermId xmlns="http://schemas.microsoft.com/office/infopath/2007/PartnerControls">a563e382-c171-4ff5-88d1-515e9106925a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58d2e4f3-1aff-4ab9-a211-062b4877cd54</TermId>
        </TermInfo>
      </Terms>
    </TaxKeywordTaxHTField>
    <TaxCatchAll xmlns="a00344dc-bdf6-4e67-9a5c-75a2c47401b5">
      <Value>45</Value>
      <Value>3383</Value>
      <Value>917</Value>
    </TaxCatchAll>
    <_dlc_DocId xmlns="a00344dc-bdf6-4e67-9a5c-75a2c47401b5">P6ENVMXR2M2C-855-1</_dlc_DocId>
    <_dlc_DocIdUrl xmlns="a00344dc-bdf6-4e67-9a5c-75a2c47401b5">
      <Url>https://intranet.iata.org/tools/communication-tools/_layouts/15/DocIdRedir.aspx?ID=P6ENVMXR2M2C-855-1</Url>
      <Description>P6ENVMXR2M2C-855-1</Description>
    </_dlc_DocIdUrl>
  </documentManagement>
</p:properties>
</file>

<file path=customXml/itemProps1.xml><?xml version="1.0" encoding="utf-8"?>
<ds:datastoreItem xmlns:ds="http://schemas.openxmlformats.org/officeDocument/2006/customXml" ds:itemID="{5FF94B9D-B780-421A-9A4D-61E8AC0D57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71E129E-9CA1-4A7C-9B7A-3719C70CB1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134CCF-46FA-4D57-B24D-A3C3FE854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0344dc-bdf6-4e67-9a5c-75a2c47401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745F84F-B7F6-473B-ACB6-198310F86D3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00344dc-bdf6-4e67-9a5c-75a2c47401b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IATA-standard-template-2015-4-3screen-70YEAR</Template>
  <TotalTime>1349</TotalTime>
  <Words>779</Words>
  <Application>Microsoft Office PowerPoint</Application>
  <PresentationFormat>On-screen Show (16:9)</PresentationFormat>
  <Paragraphs>118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Times New Roman</vt:lpstr>
      <vt:lpstr>Wingdings</vt:lpstr>
      <vt:lpstr>IATA-standard-template-2015-4-3screen-70YEAR</vt:lpstr>
      <vt:lpstr>IATA_standard_template_withtransition2014</vt:lpstr>
      <vt:lpstr>The Airline View</vt:lpstr>
      <vt:lpstr>PowerPoint Presentation</vt:lpstr>
      <vt:lpstr>All Accident Rate for IOSA Operators vs. Non-IOSA (includes Jet &amp; Turboprop aircraft)</vt:lpstr>
      <vt:lpstr>Issues around the MED</vt:lpstr>
      <vt:lpstr>PowerPoint Presentation</vt:lpstr>
      <vt:lpstr>PowerPoint Presentation</vt:lpstr>
      <vt:lpstr>Conclusions </vt:lpstr>
      <vt:lpstr>Financial Performance</vt:lpstr>
      <vt:lpstr>PowerPoint Presentation</vt:lpstr>
      <vt:lpstr>BlueMed ANSP Challenge</vt:lpstr>
      <vt:lpstr>Regional traffic situation</vt:lpstr>
      <vt:lpstr>Regional traffic situation (cont’d)</vt:lpstr>
      <vt:lpstr>Regional traffic growth</vt:lpstr>
      <vt:lpstr>Regional delay situation</vt:lpstr>
      <vt:lpstr>Regional capacity bottlenecks</vt:lpstr>
      <vt:lpstr>Regional contingency capacity</vt:lpstr>
      <vt:lpstr>Iran/Iraq interface unavailable</vt:lpstr>
      <vt:lpstr>Conflict zones around the MED</vt:lpstr>
      <vt:lpstr>PBN</vt:lpstr>
      <vt:lpstr>Interested in what IATA is doing across  Europe, CIS, Israel, Russia,  Turkey and Ukraine?</vt:lpstr>
    </vt:vector>
  </TitlesOfParts>
  <Company>IATA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the illegal trade in wildlife</dc:title>
  <dc:creator>GODSON Jon</dc:creator>
  <cp:keywords>Template; Powerpoint; IATA70</cp:keywords>
  <cp:lastModifiedBy>BUONO Giancarlo</cp:lastModifiedBy>
  <cp:revision>83</cp:revision>
  <cp:lastPrinted>2015-12-08T13:47:38Z</cp:lastPrinted>
  <dcterms:created xsi:type="dcterms:W3CDTF">2015-12-06T11:45:46Z</dcterms:created>
  <dcterms:modified xsi:type="dcterms:W3CDTF">2018-04-13T04:54:14Z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0x010100B100F7A80949D14CBA95E7075337F686</vt:lpwstr>
  </property>
  <property fmtid="{D5CDD505-2E9C-101B-9397-08002B2CF9AE}" pid="6" name="_dlc_DocIdItemGuid">
    <vt:lpwstr>c42b8222-ed1e-46eb-a3ee-dbb3bc3a44ec</vt:lpwstr>
  </property>
  <property fmtid="{D5CDD505-2E9C-101B-9397-08002B2CF9AE}" pid="7" name="TaxKeyword">
    <vt:lpwstr>45;#Template|e3159b3e-8b49-4d0a-a8b1-1c78ae12ba47;#3383;#IATA70|a563e382-c171-4ff5-88d1-515e9106925a;#917;#Powerpoint|58d2e4f3-1aff-4ab9-a211-062b4877cd54</vt:lpwstr>
  </property>
</Properties>
</file>