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892" r:id="rId5"/>
    <p:sldId id="902" r:id="rId6"/>
    <p:sldId id="961" r:id="rId7"/>
    <p:sldId id="984" r:id="rId8"/>
    <p:sldId id="951" r:id="rId9"/>
    <p:sldId id="502" r:id="rId10"/>
    <p:sldId id="995" r:id="rId11"/>
    <p:sldId id="901" r:id="rId12"/>
    <p:sldId id="861" r:id="rId13"/>
    <p:sldId id="996" r:id="rId14"/>
    <p:sldId id="997" r:id="rId15"/>
    <p:sldId id="1000" r:id="rId16"/>
    <p:sldId id="999" r:id="rId17"/>
    <p:sldId id="1002" r:id="rId18"/>
    <p:sldId id="1005" r:id="rId19"/>
    <p:sldId id="998" r:id="rId20"/>
    <p:sldId id="1004" r:id="rId21"/>
    <p:sldId id="1001" r:id="rId22"/>
    <p:sldId id="923" r:id="rId23"/>
  </p:sldIdLst>
  <p:sldSz cx="9144000" cy="6858000" type="screen4x3"/>
  <p:notesSz cx="6797675" cy="9926638"/>
  <p:custDataLst>
    <p:tags r:id="rId26"/>
  </p:custDataLst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F949FC-F88E-4F6A-96B2-11990359C8FF}">
          <p14:sldIdLst>
            <p14:sldId id="892"/>
            <p14:sldId id="902"/>
            <p14:sldId id="961"/>
            <p14:sldId id="984"/>
            <p14:sldId id="951"/>
            <p14:sldId id="502"/>
            <p14:sldId id="995"/>
            <p14:sldId id="901"/>
            <p14:sldId id="861"/>
            <p14:sldId id="996"/>
            <p14:sldId id="997"/>
            <p14:sldId id="1000"/>
            <p14:sldId id="999"/>
            <p14:sldId id="1002"/>
            <p14:sldId id="1005"/>
            <p14:sldId id="998"/>
            <p14:sldId id="1004"/>
            <p14:sldId id="1001"/>
            <p14:sldId id="9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DDD"/>
    <a:srgbClr val="B3D23B"/>
    <a:srgbClr val="85AE02"/>
    <a:srgbClr val="A9A907"/>
    <a:srgbClr val="003366"/>
    <a:srgbClr val="FFFFFF"/>
    <a:srgbClr val="009242"/>
    <a:srgbClr val="CC9900"/>
    <a:srgbClr val="924900"/>
    <a:srgbClr val="B8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5" autoAdjust="0"/>
    <p:restoredTop sz="73563" autoAdjust="0"/>
  </p:normalViewPr>
  <p:slideViewPr>
    <p:cSldViewPr>
      <p:cViewPr varScale="1">
        <p:scale>
          <a:sx n="54" d="100"/>
          <a:sy n="54" d="100"/>
        </p:scale>
        <p:origin x="49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17340"/>
    </p:cViewPr>
  </p:sorterViewPr>
  <p:notesViewPr>
    <p:cSldViewPr>
      <p:cViewPr varScale="1">
        <p:scale>
          <a:sx n="93" d="100"/>
          <a:sy n="93" d="100"/>
        </p:scale>
        <p:origin x="-372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33" y="1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33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fld id="{E19DF0E8-BFA6-4489-BDD5-DCF086DDDD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92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33" y="1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274"/>
            <a:ext cx="5438140" cy="446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endParaRPr lang="en-GB" alt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33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fld id="{0059CB63-B142-4ADE-AF42-41DD9DE93F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4118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72C8-193C-408D-A685-928444462D8E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1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167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290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56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98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6F41E-1BD1-49D8-96D6-660B77E96835}" type="slidenum">
              <a:rPr lang="en-GB" altLang="en-US"/>
              <a:pPr/>
              <a:t>6</a:t>
            </a:fld>
            <a:endParaRPr lang="en-GB" alt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>
                <a:solidFill>
                  <a:prstClr val="black"/>
                </a:solidFill>
              </a:rPr>
              <a:pPr/>
              <a:t>8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CB63-B142-4ADE-AF42-41DD9DE93FD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244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1800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58975"/>
            <a:ext cx="7772400" cy="1470025"/>
          </a:xfrm>
        </p:spPr>
        <p:txBody>
          <a:bodyPr lIns="432000" anchor="b"/>
          <a:lstStyle>
            <a:lvl1pPr>
              <a:defRPr sz="3200"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7083425" cy="900113"/>
          </a:xfrm>
          <a:solidFill>
            <a:srgbClr val="002A54"/>
          </a:solidFill>
        </p:spPr>
        <p:txBody>
          <a:bodyPr lIns="432000" anchor="ctr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 smtClean="0"/>
              <a:t>Click to edit Master subtitle style</a:t>
            </a:r>
          </a:p>
        </p:txBody>
      </p:sp>
      <p:pic>
        <p:nvPicPr>
          <p:cNvPr id="3088" name="Picture 16" descr="ecl-logo-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952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sesar-logo-pp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96850"/>
            <a:ext cx="1196975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8264" y="5517232"/>
            <a:ext cx="1727424" cy="647700"/>
          </a:xfrm>
          <a:ln>
            <a:noFill/>
            <a:prstDash val="sysDot"/>
          </a:ln>
        </p:spPr>
        <p:txBody>
          <a:bodyPr/>
          <a:lstStyle>
            <a:lvl1pPr marL="0" indent="0">
              <a:buFontTx/>
              <a:buNone/>
              <a:defRPr sz="1400" i="1">
                <a:solidFill>
                  <a:schemeClr val="bg1">
                    <a:lumMod val="75000"/>
                  </a:schemeClr>
                </a:solidFill>
              </a:defRPr>
            </a:lvl1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Company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b="0">
                <a:effectLst/>
              </a:defRPr>
            </a:lvl1pPr>
          </a:lstStyle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76456" y="476672"/>
            <a:ext cx="467544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677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fld id="{1375E6BB-3BFD-4B1E-99E9-D04C4B6512B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6655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8477D92-6415-472E-8B2E-A18566F8C215}" type="slidenum">
              <a:rPr lang="en-GB" altLang="en-US" b="0" smtClean="0">
                <a:effectLst/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en-US" b="0" dirty="0"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6447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207963"/>
          </a:xfrm>
          <a:prstGeom prst="rect">
            <a:avLst/>
          </a:prstGeom>
          <a:solidFill>
            <a:srgbClr val="002A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19636"/>
            <a:ext cx="7524328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14488"/>
            <a:ext cx="82296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0550" y="6572250"/>
            <a:ext cx="4762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477D92-6415-472E-8B2E-A18566F8C215}" type="slidenum">
              <a:rPr lang="en-GB" altLang="en-US" b="0" smtClean="0">
                <a:effectLst/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en-US" b="0" dirty="0">
              <a:effectLst/>
              <a:latin typeface="Arial"/>
            </a:endParaRPr>
          </a:p>
        </p:txBody>
      </p:sp>
      <p:pic>
        <p:nvPicPr>
          <p:cNvPr id="1042" name="Picture 18" descr="ecl-logo-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952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sesar-logo-ppt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392863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8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88" r:id="rId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control.int/sites/default/files/content/documents/official-documents/reports/2017-masterplan-implementationplan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control.int/articles/lssi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atmportal.eu/working/downloads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hyperlink" Target="http://www.eatmportal.eu/working/depl/essip_objectives/ma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hyperlink" Target="http://www.eurocontrol.int/sites/default/files/content/documents/official-documents/reports/2016-icao-report-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tmportal.eu/working/signi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28" y="942975"/>
            <a:ext cx="2956586" cy="2476500"/>
          </a:xfrm>
          <a:prstGeom prst="rect">
            <a:avLst/>
          </a:prstGeom>
        </p:spPr>
      </p:pic>
      <p:sp>
        <p:nvSpPr>
          <p:cNvPr id="12288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0" y="1958975"/>
            <a:ext cx="6516216" cy="965969"/>
          </a:xfrm>
        </p:spPr>
        <p:txBody>
          <a:bodyPr lIns="288000"/>
          <a:lstStyle/>
          <a:p>
            <a:r>
              <a:rPr lang="en-US" altLang="en-US" sz="3600" dirty="0" smtClean="0"/>
              <a:t>European </a:t>
            </a:r>
            <a:r>
              <a:rPr lang="en-US" altLang="en-US" sz="3600" dirty="0"/>
              <a:t>ATM 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Master Plan</a:t>
            </a:r>
            <a:endParaRPr lang="en-US" altLang="en-US" sz="2400" dirty="0"/>
          </a:p>
        </p:txBody>
      </p:sp>
      <p:sp>
        <p:nvSpPr>
          <p:cNvPr id="12288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" y="3429000"/>
            <a:ext cx="6185128" cy="900113"/>
          </a:xfrm>
        </p:spPr>
        <p:txBody>
          <a:bodyPr lIns="288000"/>
          <a:lstStyle/>
          <a:p>
            <a:r>
              <a:rPr lang="en-US" altLang="en-US" dirty="0" smtClean="0"/>
              <a:t>From </a:t>
            </a:r>
            <a:r>
              <a:rPr lang="en-US" altLang="en-US" dirty="0"/>
              <a:t>Strategic View to Timed Deployment</a:t>
            </a:r>
            <a:endParaRPr lang="en-GB" alt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0072" y="5661620"/>
            <a:ext cx="3600399" cy="647700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Rob Peters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EUROCONTROL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73" y="2852936"/>
            <a:ext cx="2357339" cy="20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56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focusing on the </a:t>
            </a:r>
            <a:br>
              <a:rPr lang="en-US" dirty="0" smtClean="0"/>
            </a:br>
            <a:r>
              <a:rPr lang="en-US" dirty="0" smtClean="0"/>
              <a:t>ATM Master Plan Level 3 + LSSIP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47" y="1158873"/>
            <a:ext cx="5512144" cy="324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5330" y="3272510"/>
            <a:ext cx="34508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ATM MP Level 3 aka ESSIP</a:t>
            </a:r>
            <a:endParaRPr lang="en-GB" sz="2000" dirty="0"/>
          </a:p>
        </p:txBody>
      </p:sp>
      <p:sp>
        <p:nvSpPr>
          <p:cNvPr id="8" name="Circular Arrow 7"/>
          <p:cNvSpPr/>
          <p:nvPr/>
        </p:nvSpPr>
        <p:spPr bwMode="auto">
          <a:xfrm rot="19346591" flipH="1">
            <a:off x="1739344" y="4387235"/>
            <a:ext cx="2080112" cy="1186228"/>
          </a:xfrm>
          <a:prstGeom prst="circularArrow">
            <a:avLst>
              <a:gd name="adj1" fmla="val 12158"/>
              <a:gd name="adj2" fmla="val 781321"/>
              <a:gd name="adj3" fmla="val 6688382"/>
              <a:gd name="adj4" fmla="val 17587663"/>
              <a:gd name="adj5" fmla="val 1008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9" name="Circular Arrow 32"/>
          <p:cNvGrpSpPr>
            <a:grpSpLocks/>
          </p:cNvGrpSpPr>
          <p:nvPr/>
        </p:nvGrpSpPr>
        <p:grpSpPr bwMode="auto">
          <a:xfrm rot="20368711">
            <a:off x="5251049" y="4991258"/>
            <a:ext cx="1517650" cy="814930"/>
            <a:chOff x="3721" y="3099"/>
            <a:chExt cx="1129" cy="895"/>
          </a:xfrm>
        </p:grpSpPr>
        <p:pic>
          <p:nvPicPr>
            <p:cNvPr id="10" name="Circular Arrow 3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" y="3099"/>
              <a:ext cx="1129" cy="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 rot="16200000">
              <a:off x="3838" y="2979"/>
              <a:ext cx="851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anchor="ctr"/>
            <a:lstStyle>
              <a:lvl1pPr algn="l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defTabSz="4572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95854" y="6186014"/>
            <a:ext cx="240048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LSSIP documents</a:t>
            </a:r>
            <a:endParaRPr lang="en-GB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1162" y="980409"/>
            <a:ext cx="609538" cy="879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2836" y="3047313"/>
            <a:ext cx="1115616" cy="808157"/>
          </a:xfrm>
          <a:prstGeom prst="rect">
            <a:avLst/>
          </a:prstGeom>
          <a:solidFill>
            <a:srgbClr val="B3D23B"/>
          </a:solidFill>
          <a:ln>
            <a:solidFill>
              <a:srgbClr val="B3D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Yearly Plan</a:t>
            </a:r>
            <a:endParaRPr lang="en-GB" sz="2000" dirty="0"/>
          </a:p>
        </p:txBody>
      </p:sp>
      <p:sp>
        <p:nvSpPr>
          <p:cNvPr id="21" name="Rectangle 20"/>
          <p:cNvSpPr/>
          <p:nvPr/>
        </p:nvSpPr>
        <p:spPr>
          <a:xfrm>
            <a:off x="7639108" y="2960883"/>
            <a:ext cx="1463253" cy="1044181"/>
          </a:xfrm>
          <a:prstGeom prst="rect">
            <a:avLst/>
          </a:prstGeom>
          <a:solidFill>
            <a:srgbClr val="A6CDDD"/>
          </a:solidFill>
          <a:ln>
            <a:solidFill>
              <a:srgbClr val="A6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Yearly Progress Report</a:t>
            </a:r>
            <a:endParaRPr lang="en-GB" sz="2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365" y="2580497"/>
            <a:ext cx="1481331" cy="2095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6028" y="2580497"/>
            <a:ext cx="1485441" cy="209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97492" y="4123978"/>
            <a:ext cx="1842407" cy="2448272"/>
            <a:chOff x="3657103" y="4175911"/>
            <a:chExt cx="1521117" cy="1990740"/>
          </a:xfrm>
        </p:grpSpPr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103" y="4175911"/>
              <a:ext cx="1159480" cy="164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470" y="4303912"/>
              <a:ext cx="1160613" cy="164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547" y="4408742"/>
              <a:ext cx="1143947" cy="162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25" y="4517700"/>
              <a:ext cx="1164995" cy="1648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6861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608" y="1572345"/>
            <a:ext cx="3010414" cy="42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Level 3 </a:t>
            </a:r>
            <a:r>
              <a:rPr lang="en-US" u="sng" dirty="0" smtClean="0"/>
              <a:t>Plan</a:t>
            </a:r>
            <a:endParaRPr lang="en-GB" u="sng" dirty="0"/>
          </a:p>
        </p:txBody>
      </p:sp>
      <p:sp>
        <p:nvSpPr>
          <p:cNvPr id="23" name="Rounded Rectangle 22"/>
          <p:cNvSpPr/>
          <p:nvPr/>
        </p:nvSpPr>
        <p:spPr>
          <a:xfrm>
            <a:off x="3995936" y="1552354"/>
            <a:ext cx="4968552" cy="4274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Plans </a:t>
            </a: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for next </a:t>
            </a: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5-7 years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GB" altLang="en-US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MP </a:t>
            </a: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L3 Plan includes: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GB" altLang="en-US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Implementation </a:t>
            </a:r>
            <a:r>
              <a:rPr lang="en-GB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Objectives </a:t>
            </a:r>
          </a:p>
          <a:p>
            <a:pPr lvl="1" algn="l">
              <a:buFont typeface="Wingdings" panose="05000000000000000000" pitchFamily="2" charset="2"/>
              <a:buChar char="Ø"/>
            </a:pPr>
            <a:r>
              <a:rPr lang="en-GB" altLang="en-US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Stakeholder </a:t>
            </a:r>
            <a:r>
              <a:rPr lang="en-GB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Lines of Action </a:t>
            </a:r>
            <a:r>
              <a:rPr lang="en-GB" altLang="en-US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(“</a:t>
            </a:r>
            <a:r>
              <a:rPr lang="en-GB" altLang="en-US" sz="18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SLoAs</a:t>
            </a:r>
            <a:r>
              <a:rPr lang="en-GB" altLang="en-US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”)</a:t>
            </a:r>
            <a:endParaRPr lang="en-GB" altLang="en-US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/>
            <a:endParaRPr lang="en-GB" altLang="en-US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For </a:t>
            </a: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year 2017 </a:t>
            </a: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cycle, there are </a:t>
            </a:r>
            <a:r>
              <a:rPr lang="en-GB" altLang="en-US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50 Implementation </a:t>
            </a:r>
            <a:r>
              <a:rPr lang="en-GB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Objectives </a:t>
            </a: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of which</a:t>
            </a: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18 r</a:t>
            </a: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elated to the PCP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39 r</a:t>
            </a:r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elated to ICAO GANP</a:t>
            </a:r>
          </a:p>
          <a:p>
            <a:pPr algn="l"/>
            <a:endParaRPr lang="en-GB" altLang="en-US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/>
            <a:r>
              <a:rPr lang="en-GB" altLang="en-US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GB" altLang="en-US" sz="1800" dirty="0">
                <a:solidFill>
                  <a:srgbClr val="002060"/>
                </a:solidFill>
                <a:latin typeface="Calibri" panose="020F0502020204030204" pitchFamily="34" charset="0"/>
              </a:rPr>
              <a:t>Plan for the year 2018 is under development, to be ready 30 June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657224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0" dirty="0" smtClean="0">
                <a:solidFill>
                  <a:schemeClr val="tx1"/>
                </a:solidFill>
                <a:effectLst/>
                <a:hlinkClick r:id="rId3"/>
              </a:rPr>
              <a:t>www.eurocontrol.int/sites/default/files/content/documents/official-documents/reports/2017-masterplan-implementationplan.pdf</a:t>
            </a:r>
            <a:endParaRPr lang="en-GB" sz="10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9636"/>
            <a:ext cx="548323" cy="77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407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Level 3 </a:t>
            </a:r>
            <a:r>
              <a:rPr lang="en-US" u="sng" dirty="0" smtClean="0"/>
              <a:t>Plan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 Objective example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271780" y="1771649"/>
            <a:ext cx="4516244" cy="386714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Each 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Implementation Objective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is 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described in a more detailed deployment view answering: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What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providing a brief description of the improvement to be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implemented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Why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detailing the performance benefits brought by the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Objective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Who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listing the ATM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Stakeholders 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involved in its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implementation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When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presenting agreed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timelines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Where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setting the geographical scope for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implementation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How</a:t>
            </a:r>
            <a:r>
              <a:rPr lang="en-US" sz="1600" b="0" kern="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: breaking down the actions to be taken by each </a:t>
            </a:r>
            <a:r>
              <a:rPr lang="en-US" sz="1600" b="0" kern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stakeholder</a:t>
            </a:r>
            <a:endParaRPr lang="en-US" sz="1600" b="0" kern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en-US" sz="1600" b="0" kern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226820"/>
            <a:ext cx="3974400" cy="534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2040" y="1123577"/>
            <a:ext cx="3754760" cy="11532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865796" y="5200702"/>
            <a:ext cx="3754760" cy="12526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524328" y="2636912"/>
            <a:ext cx="100811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24328" y="2276871"/>
            <a:ext cx="1008112" cy="360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524328" y="3504352"/>
            <a:ext cx="1008112" cy="716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168176" y="3353212"/>
            <a:ext cx="3452380" cy="3247618"/>
            <a:chOff x="5234420" y="2995338"/>
            <a:chExt cx="3452380" cy="32476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420" y="2995338"/>
              <a:ext cx="3452380" cy="324761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49584" y="2995338"/>
              <a:ext cx="3437216" cy="3025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9636"/>
            <a:ext cx="548323" cy="77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577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4" grpId="0" uiExpand="1" animBg="1"/>
      <p:bldP spid="4" grpId="1" animBg="1"/>
      <p:bldP spid="8" grpId="0" uiExpand="1" animBg="1"/>
      <p:bldP spid="8" grpId="1" animBg="1"/>
      <p:bldP spid="9" grpId="0" uiExpand="1" animBg="1"/>
      <p:bldP spid="9" grpId="1" animBg="1"/>
      <p:bldP spid="10" grpId="0" uiExpand="1" animBg="1"/>
      <p:bldP spid="10" grpId="1" animBg="1"/>
      <p:bldP spid="11" grpId="0" uiExpand="1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LSSIP Reporting</a:t>
            </a:r>
            <a:endParaRPr lang="en-GB" u="sng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76375"/>
            <a:ext cx="4038600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01312" y="1400176"/>
            <a:ext cx="4671695" cy="327659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Planning and Reporting Tool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GB" altLang="en-US" sz="18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For all National </a:t>
            </a: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Stakeholders</a:t>
            </a:r>
            <a:endParaRPr lang="en-GB" altLang="en-US" sz="18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GB" altLang="en-US" sz="18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Annual documents, based on MP L3 Plan = fact finding on real progress and plans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GB" altLang="en-US" sz="1800" b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42 Documents (one per each continental </a:t>
            </a:r>
            <a:r>
              <a:rPr lang="en-GB" altLang="en-US" sz="1800" b="0" u="sng" dirty="0">
                <a:solidFill>
                  <a:srgbClr val="002060"/>
                </a:solidFill>
                <a:latin typeface="Calibri" panose="020F0502020204030204" pitchFamily="34" charset="0"/>
              </a:rPr>
              <a:t>ECAC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 state + MUAC</a:t>
            </a: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en-GB" altLang="en-US" sz="1800" b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1311" y="4876800"/>
            <a:ext cx="8642663" cy="942975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0" hangingPunct="0">
              <a:spcBef>
                <a:spcPct val="20000"/>
              </a:spcBef>
              <a:buClr>
                <a:srgbClr val="3399CC"/>
              </a:buClr>
              <a:buFont typeface="Wingdings" pitchFamily="2" charset="2"/>
              <a:buNone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Level 1 – </a:t>
            </a:r>
            <a:r>
              <a:rPr lang="en-GB" altLang="en-US" sz="1800" b="0" i="1" dirty="0">
                <a:solidFill>
                  <a:srgbClr val="002060"/>
                </a:solidFill>
                <a:latin typeface="Calibri" panose="020F0502020204030204" pitchFamily="34" charset="0"/>
              </a:rPr>
              <a:t>High Level View on the National ATM </a:t>
            </a:r>
            <a:r>
              <a:rPr lang="en-GB" altLang="en-US" sz="1800" b="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situation (Public part)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Level 2 – </a:t>
            </a:r>
            <a:r>
              <a:rPr lang="en-GB" altLang="en-US" sz="1800" b="0" i="1" dirty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en-GB" sz="1800" b="0" i="1" dirty="0">
                <a:solidFill>
                  <a:srgbClr val="002060"/>
                </a:solidFill>
                <a:latin typeface="Calibri" panose="020F0502020204030204" pitchFamily="34" charset="0"/>
              </a:rPr>
              <a:t>etails on progress and plans of all Implementation </a:t>
            </a:r>
            <a:r>
              <a:rPr lang="en-GB" sz="1800" b="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Objectives         </a:t>
            </a:r>
          </a:p>
          <a:p>
            <a:pPr algn="l" eaLnBrk="0" hangingPunct="0">
              <a:spcBef>
                <a:spcPct val="20000"/>
              </a:spcBef>
              <a:buClr>
                <a:srgbClr val="3399CC"/>
              </a:buClr>
              <a:buFont typeface="Wingdings" pitchFamily="2" charset="2"/>
              <a:buNone/>
            </a:pPr>
            <a:r>
              <a:rPr lang="en-GB" sz="1800" b="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sz="1800" b="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     (Restricted part)</a:t>
            </a:r>
            <a:endParaRPr lang="en-GB" altLang="en-US" sz="1800" b="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"/>
            <a:ext cx="579783" cy="8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1640" y="657224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0" dirty="0" smtClean="0">
                <a:solidFill>
                  <a:schemeClr val="tx1"/>
                </a:solidFill>
                <a:effectLst/>
                <a:hlinkClick r:id="rId4"/>
              </a:rPr>
              <a:t>www.eurocontrol.int/articles/lssip</a:t>
            </a:r>
            <a:endParaRPr lang="en-GB" sz="10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970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LSSIP Documents set up</a:t>
            </a:r>
            <a:endParaRPr lang="en-GB" u="sng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"/>
            <a:ext cx="579783" cy="8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75" y="1501025"/>
            <a:ext cx="4300116" cy="4046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79464" b="8080"/>
          <a:stretch/>
        </p:blipFill>
        <p:spPr>
          <a:xfrm>
            <a:off x="183665" y="4757244"/>
            <a:ext cx="4300116" cy="5040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882" y="1044111"/>
            <a:ext cx="4499963" cy="3632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528" y="3080673"/>
            <a:ext cx="6228571" cy="1895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24303" b="61462"/>
          <a:stretch/>
        </p:blipFill>
        <p:spPr>
          <a:xfrm>
            <a:off x="179512" y="2420888"/>
            <a:ext cx="4300116" cy="576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331" y="692696"/>
            <a:ext cx="4350660" cy="54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9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LSSIP Documents – example of</a:t>
            </a:r>
            <a:br>
              <a:rPr lang="en-US" dirty="0"/>
            </a:br>
            <a:r>
              <a:rPr lang="en-US" dirty="0"/>
              <a:t>Objective progress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97" y="3645024"/>
            <a:ext cx="64293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"/>
            <a:ext cx="579783" cy="8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488967"/>
            <a:ext cx="6228571" cy="18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39" y="1512625"/>
            <a:ext cx="2748859" cy="1243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9" y="3645024"/>
            <a:ext cx="1013460" cy="12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6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4" t="4801" r="14915" b="1712"/>
          <a:stretch/>
        </p:blipFill>
        <p:spPr bwMode="auto">
          <a:xfrm>
            <a:off x="395536" y="1372233"/>
            <a:ext cx="2950599" cy="419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Level 3 </a:t>
            </a:r>
            <a:r>
              <a:rPr lang="en-US" u="sng" dirty="0" smtClean="0"/>
              <a:t>Report</a:t>
            </a:r>
            <a:endParaRPr lang="en-GB" u="sng" dirty="0"/>
          </a:p>
        </p:txBody>
      </p:sp>
      <p:sp>
        <p:nvSpPr>
          <p:cNvPr id="6" name="Rounded Rectangle 5"/>
          <p:cNvSpPr/>
          <p:nvPr/>
        </p:nvSpPr>
        <p:spPr>
          <a:xfrm>
            <a:off x="3678554" y="1372232"/>
            <a:ext cx="5160645" cy="419666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 algn="l">
              <a:buFont typeface="Wingdings" panose="05000000000000000000" pitchFamily="2" charset="2"/>
              <a:buChar char="§"/>
            </a:pP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ECAC-wide implementation Progress Assessment</a:t>
            </a:r>
          </a:p>
          <a:p>
            <a:pPr marL="266700" indent="-266700" algn="l">
              <a:buFont typeface="Wingdings" panose="05000000000000000000" pitchFamily="2" charset="2"/>
              <a:buChar char="§"/>
            </a:pPr>
            <a:endParaRPr lang="en-GB" altLang="en-US" sz="1800" b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66700" indent="-266700" algn="l">
              <a:buFont typeface="Wingdings" panose="05000000000000000000" pitchFamily="2" charset="2"/>
              <a:buChar char="§"/>
            </a:pP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Master Plan 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L3 Report is based mainly on LSSIP </a:t>
            </a: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data</a:t>
            </a:r>
          </a:p>
          <a:p>
            <a:pPr marL="266700" indent="-266700" algn="l">
              <a:buFont typeface="Wingdings" panose="05000000000000000000" pitchFamily="2" charset="2"/>
              <a:buChar char="§"/>
            </a:pPr>
            <a:endParaRPr lang="en-GB" altLang="en-US" sz="1800" b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66700" indent="-266700" algn="l">
              <a:buFont typeface="Wingdings" panose="05000000000000000000" pitchFamily="2" charset="2"/>
              <a:buChar char="§"/>
            </a:pP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Provides 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different views of implementation (Strategic, Deployment, FAB, State centric View)</a:t>
            </a:r>
          </a:p>
          <a:p>
            <a:pPr marL="266700" indent="-266700" algn="l">
              <a:buFont typeface="Wingdings" panose="05000000000000000000" pitchFamily="2" charset="2"/>
              <a:buChar char="§"/>
            </a:pPr>
            <a:endParaRPr lang="en-GB" altLang="en-US" sz="1800" b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66700" indent="-266700" algn="l">
              <a:buFont typeface="Wingdings" panose="05000000000000000000" pitchFamily="2" charset="2"/>
              <a:buChar char="§"/>
            </a:pP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Fully 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driven by SESAR Key Features and aligned to </a:t>
            </a:r>
            <a:r>
              <a:rPr lang="en-GB" altLang="en-US" sz="18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Master Plan </a:t>
            </a:r>
            <a:r>
              <a:rPr lang="en-GB" altLang="en-US" sz="1800" b="0" dirty="0">
                <a:solidFill>
                  <a:srgbClr val="002060"/>
                </a:solidFill>
                <a:latin typeface="Calibri" panose="020F0502020204030204" pitchFamily="34" charset="0"/>
              </a:rPr>
              <a:t>Levels 1 &amp; 2</a:t>
            </a:r>
          </a:p>
          <a:p>
            <a:pPr algn="l"/>
            <a:endParaRPr lang="en-GB" altLang="en-US" sz="1800" b="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0116"/>
            <a:ext cx="550017" cy="77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587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 Level 3 </a:t>
            </a:r>
            <a:r>
              <a:rPr lang="en-US" u="sng" dirty="0" smtClean="0"/>
              <a:t>Report </a:t>
            </a:r>
            <a:br>
              <a:rPr lang="en-US" u="sng" dirty="0" smtClean="0"/>
            </a:br>
            <a:r>
              <a:rPr lang="en-US" dirty="0" smtClean="0"/>
              <a:t>Example of a “Deployment View”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923928" y="6625169"/>
            <a:ext cx="3744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hlinkClick r:id="rId2"/>
              </a:rPr>
              <a:t>www.eatmportal.eu/working/depl/essip_objectives/map</a:t>
            </a:r>
            <a:endParaRPr lang="en-GB" sz="1000" b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0116"/>
            <a:ext cx="550017" cy="77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92" y="1239391"/>
            <a:ext cx="2375246" cy="319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490" y="1340768"/>
            <a:ext cx="548323" cy="77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82" y="1164320"/>
            <a:ext cx="3528392" cy="47958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0052" y="1340768"/>
            <a:ext cx="16657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036208" y="1851736"/>
            <a:ext cx="1769466" cy="1145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75008" y="2959857"/>
            <a:ext cx="3432896" cy="829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72" y="1186707"/>
            <a:ext cx="7395710" cy="5140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008" y="66251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hlinkClick r:id="rId8"/>
              </a:rPr>
              <a:t>https://</a:t>
            </a:r>
            <a:r>
              <a:rPr lang="en-GB" sz="10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hlinkClick r:id="rId8"/>
              </a:rPr>
              <a:t>www.eatmportal.eu/working/downloads</a:t>
            </a:r>
            <a:endParaRPr lang="en-GB" sz="1000" b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47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animBg="1"/>
      <p:bldP spid="13" grpId="1" animBg="1"/>
      <p:bldP spid="14" grpId="0" uiExpand="1" animBg="1"/>
      <p:bldP spid="14" grpId="1" animBg="1"/>
      <p:bldP spid="15" grpId="0" uiExpand="1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to ICAO GANP monitoring</a:t>
            </a:r>
            <a:endParaRPr lang="en-GB" u="sng" dirty="0"/>
          </a:p>
        </p:txBody>
      </p:sp>
      <p:sp>
        <p:nvSpPr>
          <p:cNvPr id="5" name="Rectangle 4"/>
          <p:cNvSpPr/>
          <p:nvPr/>
        </p:nvSpPr>
        <p:spPr>
          <a:xfrm>
            <a:off x="1187624" y="6572250"/>
            <a:ext cx="9167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0" dirty="0" smtClean="0">
                <a:solidFill>
                  <a:schemeClr val="tx1"/>
                </a:solidFill>
                <a:effectLst/>
                <a:hlinkClick r:id="rId2"/>
              </a:rPr>
              <a:t>www.eurocontrol.int/sites/default/files/content/documents/official-documents/reports/2016-icao-report-final.pdf</a:t>
            </a:r>
            <a:endParaRPr lang="en-GB" sz="10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4" t="11707" r="19528" b="2554"/>
          <a:stretch>
            <a:fillRect/>
          </a:stretch>
        </p:blipFill>
        <p:spPr bwMode="auto">
          <a:xfrm>
            <a:off x="1" y="207278"/>
            <a:ext cx="550128" cy="7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7" y="224437"/>
            <a:ext cx="578667" cy="756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60" y="1500740"/>
            <a:ext cx="5001023" cy="33684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72127" t="52002" r="15483" b="37012"/>
          <a:stretch/>
        </p:blipFill>
        <p:spPr>
          <a:xfrm>
            <a:off x="550129" y="1124744"/>
            <a:ext cx="2553884" cy="13681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3503676"/>
            <a:ext cx="5731254" cy="354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903" t="17402" r="20522" b="13920"/>
          <a:stretch/>
        </p:blipFill>
        <p:spPr>
          <a:xfrm>
            <a:off x="424698" y="1052736"/>
            <a:ext cx="7603686" cy="5295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38" y="1531787"/>
            <a:ext cx="1944216" cy="273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585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7" name="Snagit_PPT8B1" descr="PPT8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" y="228748"/>
            <a:ext cx="5859376" cy="377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68616" y="3494618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88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Thank You</a:t>
            </a:r>
            <a:endParaRPr lang="en-GB" sz="880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"/>
            </a:endParaRPr>
          </a:p>
        </p:txBody>
      </p:sp>
      <p:pic>
        <p:nvPicPr>
          <p:cNvPr id="10" name="Picture 22" descr="triang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80532"/>
            <a:ext cx="1382382" cy="11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93"/>
          <p:cNvSpPr>
            <a:spLocks noChangeArrowheads="1"/>
          </p:cNvSpPr>
          <p:nvPr/>
        </p:nvSpPr>
        <p:spPr bwMode="auto">
          <a:xfrm>
            <a:off x="8604448" y="338137"/>
            <a:ext cx="539750" cy="243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459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7"/>
            <a:ext cx="206856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20465"/>
            <a:ext cx="7524328" cy="776287"/>
          </a:xfrm>
        </p:spPr>
        <p:txBody>
          <a:bodyPr/>
          <a:lstStyle/>
          <a:p>
            <a:r>
              <a:rPr lang="en-GB" dirty="0" smtClean="0"/>
              <a:t>Performance requires change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5" y="2447797"/>
            <a:ext cx="6848249" cy="4404536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84168" y="4581128"/>
            <a:ext cx="2807348" cy="1903609"/>
            <a:chOff x="35496" y="839679"/>
            <a:chExt cx="2650470" cy="179723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839679"/>
              <a:ext cx="2650470" cy="1797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" name="Picture 18" descr="ecl-logo-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839679"/>
              <a:ext cx="308805" cy="339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 rot="16200000">
            <a:off x="1747211" y="1482233"/>
            <a:ext cx="13083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1F497D"/>
                </a:solidFill>
                <a:effectLst/>
                <a:latin typeface="Brush Script Std" pitchFamily="66" charset="0"/>
              </a:rPr>
              <a:t>&amp; Safer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2362" y="1196752"/>
            <a:ext cx="2238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1F497D"/>
                </a:solidFill>
                <a:effectLst/>
                <a:latin typeface="Brush Script Std" pitchFamily="66" charset="0"/>
              </a:rPr>
              <a:t>More Traffic </a:t>
            </a:r>
            <a:endParaRPr lang="en-GB" sz="2800" b="0" dirty="0">
              <a:solidFill>
                <a:srgbClr val="1F497D"/>
              </a:solidFill>
              <a:effectLst/>
              <a:latin typeface="Brush Script Std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08570" y="1556792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1F497D"/>
                </a:solidFill>
                <a:effectLst/>
                <a:latin typeface="Brush Script Std" pitchFamily="66" charset="0"/>
              </a:rPr>
              <a:t>User Needs </a:t>
            </a:r>
            <a:endParaRPr lang="en-GB" sz="2800" b="0" dirty="0">
              <a:solidFill>
                <a:srgbClr val="1F497D"/>
              </a:solidFill>
              <a:effectLst/>
              <a:latin typeface="Brush Script Std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8570" y="1835532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1F497D"/>
                </a:solidFill>
                <a:effectLst/>
                <a:latin typeface="Brush Script Std" pitchFamily="66" charset="0"/>
              </a:rPr>
              <a:t>Less Costs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10037"/>
            <a:ext cx="2491846" cy="200293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070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 rot="5400000">
            <a:off x="8002630" y="1281950"/>
            <a:ext cx="1840603" cy="293256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9636"/>
            <a:ext cx="7524328" cy="776287"/>
          </a:xfrm>
        </p:spPr>
        <p:txBody>
          <a:bodyPr/>
          <a:lstStyle/>
          <a:p>
            <a:r>
              <a:rPr lang="en-GB" sz="2400" dirty="0" smtClean="0"/>
              <a:t>Increasing efficiency and European competitiveness through a Single European Sky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196752"/>
            <a:ext cx="7715124" cy="565206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57462"/>
            <a:ext cx="853827" cy="5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116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3419488" y="234940"/>
            <a:ext cx="4032832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GB" kern="0" dirty="0" smtClean="0">
                <a:effectLst/>
              </a:rPr>
              <a:t>- Associated solutions</a:t>
            </a:r>
            <a:endParaRPr lang="en-GB" kern="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" y="234940"/>
            <a:ext cx="3563503" cy="776287"/>
          </a:xfrm>
          <a:noFill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dirty="0" smtClean="0"/>
              <a:t>       Four Key </a:t>
            </a:r>
            <a:r>
              <a:rPr lang="en-GB" dirty="0" smtClean="0">
                <a:solidFill>
                  <a:schemeClr val="tx2"/>
                </a:solidFill>
              </a:rPr>
              <a:t>Areas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" y="5085184"/>
            <a:ext cx="1800000" cy="166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42"/>
          <p:cNvSpPr txBox="1">
            <a:spLocks noChangeArrowheads="1"/>
          </p:cNvSpPr>
          <p:nvPr/>
        </p:nvSpPr>
        <p:spPr bwMode="auto">
          <a:xfrm>
            <a:off x="1916012" y="5085184"/>
            <a:ext cx="7126572" cy="1664692"/>
          </a:xfrm>
          <a:prstGeom prst="roundRect">
            <a:avLst>
              <a:gd name="adj" fmla="val 799"/>
            </a:avLst>
          </a:prstGeom>
          <a:gradFill flip="none" rotWithShape="1">
            <a:gsLst>
              <a:gs pos="91000">
                <a:schemeClr val="accent6">
                  <a:alpha val="5000"/>
                </a:schemeClr>
              </a:gs>
              <a:gs pos="0">
                <a:schemeClr val="accent6">
                  <a:alpha val="6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>
              <a:defRPr sz="1200">
                <a:solidFill>
                  <a:srgbClr val="FFFFFF"/>
                </a:solidFill>
                <a:effectLst/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endParaRPr lang="en-GB" altLang="en-US" sz="2000" dirty="0" smtClean="0">
              <a:solidFill>
                <a:schemeClr val="tx2"/>
              </a:solidFill>
            </a:endParaRPr>
          </a:p>
          <a:p>
            <a:r>
              <a:rPr lang="en-GB" altLang="en-US" sz="2000" dirty="0" smtClean="0">
                <a:solidFill>
                  <a:schemeClr val="tx2"/>
                </a:solidFill>
              </a:rPr>
              <a:t>Enabling Aviation Infrastructure</a:t>
            </a:r>
          </a:p>
          <a:p>
            <a:endParaRPr lang="en-GB" altLang="en-US" sz="2000" dirty="0">
              <a:solidFill>
                <a:schemeClr val="tx2"/>
              </a:solidFill>
            </a:endParaRPr>
          </a:p>
          <a:p>
            <a:endParaRPr lang="en-GB" altLang="en-US" sz="1600" dirty="0" smtClean="0">
              <a:solidFill>
                <a:schemeClr val="tx2"/>
              </a:solidFill>
            </a:endParaRPr>
          </a:p>
          <a:p>
            <a:endParaRPr lang="en-GB" altLang="en-US" sz="2000" dirty="0" smtClean="0">
              <a:solidFill>
                <a:schemeClr val="tx2"/>
              </a:solidFill>
            </a:endParaRPr>
          </a:p>
        </p:txBody>
      </p:sp>
      <p:sp>
        <p:nvSpPr>
          <p:cNvPr id="15" name="TextBox 41"/>
          <p:cNvSpPr txBox="1">
            <a:spLocks noChangeArrowheads="1"/>
          </p:cNvSpPr>
          <p:nvPr/>
        </p:nvSpPr>
        <p:spPr bwMode="auto">
          <a:xfrm>
            <a:off x="35496" y="2749053"/>
            <a:ext cx="2916000" cy="2160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0">
                <a:srgbClr val="00B0F0">
                  <a:alpha val="0"/>
                </a:srgbClr>
              </a:gs>
              <a:gs pos="0">
                <a:srgbClr val="00B0F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>
              <a:defRPr sz="1200">
                <a:solidFill>
                  <a:srgbClr val="FFFFFF"/>
                </a:solidFill>
                <a:effectLst/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GB" altLang="en-US" sz="2200" dirty="0" smtClean="0">
                <a:solidFill>
                  <a:schemeClr val="tx2"/>
                </a:solidFill>
              </a:rPr>
              <a:t>High Performing Airport Operations</a:t>
            </a:r>
          </a:p>
          <a:p>
            <a:endParaRPr lang="en-GB" altLang="en-US" sz="1600" dirty="0" smtClean="0">
              <a:solidFill>
                <a:schemeClr val="tx2"/>
              </a:solidFill>
            </a:endParaRPr>
          </a:p>
          <a:p>
            <a:endParaRPr lang="en-GB" altLang="en-US" sz="1600" dirty="0">
              <a:solidFill>
                <a:schemeClr val="tx2"/>
              </a:solidFill>
            </a:endParaRPr>
          </a:p>
          <a:p>
            <a:endParaRPr lang="en-GB" altLang="en-US" sz="1600" dirty="0" smtClean="0">
              <a:solidFill>
                <a:schemeClr val="tx2"/>
              </a:solidFill>
            </a:endParaRPr>
          </a:p>
          <a:p>
            <a:endParaRPr lang="en-GB" altLang="en-US" sz="1600" dirty="0">
              <a:solidFill>
                <a:schemeClr val="tx2"/>
              </a:solidFill>
            </a:endParaRPr>
          </a:p>
        </p:txBody>
      </p:sp>
      <p:pic>
        <p:nvPicPr>
          <p:cNvPr id="16" name="Picture 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6" y="934320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39"/>
          <p:cNvSpPr txBox="1">
            <a:spLocks noChangeArrowheads="1"/>
          </p:cNvSpPr>
          <p:nvPr/>
        </p:nvSpPr>
        <p:spPr bwMode="auto">
          <a:xfrm>
            <a:off x="3112790" y="2749054"/>
            <a:ext cx="2916000" cy="2160000"/>
          </a:xfrm>
          <a:prstGeom prst="roundRect">
            <a:avLst>
              <a:gd name="adj" fmla="val 204"/>
            </a:avLst>
          </a:prstGeom>
          <a:gradFill>
            <a:gsLst>
              <a:gs pos="90000">
                <a:srgbClr val="7030A0">
                  <a:alpha val="0"/>
                </a:srgbClr>
              </a:gs>
              <a:gs pos="0">
                <a:srgbClr val="7030A0">
                  <a:alpha val="5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>
              <a:defRPr sz="1200">
                <a:solidFill>
                  <a:srgbClr val="FFFFFF"/>
                </a:solidFill>
                <a:effectLst/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GB" altLang="en-US" sz="2200" dirty="0" smtClean="0">
                <a:solidFill>
                  <a:schemeClr val="tx2"/>
                </a:solidFill>
              </a:rPr>
              <a:t>Optimised ATM Network Services</a:t>
            </a:r>
          </a:p>
          <a:p>
            <a:endParaRPr lang="en-GB" altLang="en-US" sz="2200" dirty="0" smtClean="0">
              <a:solidFill>
                <a:schemeClr val="tx2"/>
              </a:solidFill>
            </a:endParaRPr>
          </a:p>
          <a:p>
            <a:endParaRPr lang="en-GB" altLang="en-US" sz="2200" dirty="0">
              <a:solidFill>
                <a:schemeClr val="tx2"/>
              </a:solidFill>
            </a:endParaRPr>
          </a:p>
          <a:p>
            <a:endParaRPr lang="en-GB" altLang="en-US" sz="2200" dirty="0" smtClean="0">
              <a:solidFill>
                <a:schemeClr val="tx2"/>
              </a:solidFill>
            </a:endParaRPr>
          </a:p>
        </p:txBody>
      </p:sp>
      <p:pic>
        <p:nvPicPr>
          <p:cNvPr id="18" name="Picture 5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90" y="934320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6190084" y="2749054"/>
            <a:ext cx="2916000" cy="2160000"/>
          </a:xfrm>
          <a:prstGeom prst="roundRect">
            <a:avLst>
              <a:gd name="adj" fmla="val 0"/>
            </a:avLst>
          </a:prstGeom>
          <a:gradFill>
            <a:gsLst>
              <a:gs pos="90000">
                <a:srgbClr val="00B050">
                  <a:alpha val="0"/>
                </a:srgbClr>
              </a:gs>
              <a:gs pos="0">
                <a:srgbClr val="00B050">
                  <a:alpha val="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>
              <a:defRPr sz="1200">
                <a:solidFill>
                  <a:srgbClr val="FFFFFF"/>
                </a:solidFill>
                <a:effectLst/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GB" altLang="en-US" sz="2200" dirty="0" smtClean="0">
                <a:solidFill>
                  <a:schemeClr val="tx2"/>
                </a:solidFill>
              </a:rPr>
              <a:t>Advanced Air Traffic Services</a:t>
            </a:r>
          </a:p>
          <a:p>
            <a:endParaRPr lang="en-GB" altLang="en-US" sz="2200" dirty="0" smtClean="0">
              <a:solidFill>
                <a:schemeClr val="tx2"/>
              </a:solidFill>
            </a:endParaRPr>
          </a:p>
          <a:p>
            <a:endParaRPr lang="en-GB" altLang="en-US" sz="2200" dirty="0">
              <a:solidFill>
                <a:schemeClr val="tx2"/>
              </a:solidFill>
            </a:endParaRPr>
          </a:p>
          <a:p>
            <a:endParaRPr lang="en-GB" altLang="en-US" sz="2200" dirty="0" smtClean="0">
              <a:solidFill>
                <a:schemeClr val="tx2"/>
              </a:solidFill>
            </a:endParaRPr>
          </a:p>
        </p:txBody>
      </p:sp>
      <p:pic>
        <p:nvPicPr>
          <p:cNvPr id="20" name="Picture 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84" y="934320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3832" y="3789040"/>
            <a:ext cx="2771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altLang="en-US" sz="1600" b="0" dirty="0">
                <a:solidFill>
                  <a:srgbClr val="1F497D"/>
                </a:solidFill>
                <a:effectLst/>
                <a:latin typeface="Arial"/>
              </a:rPr>
              <a:t>e.g. LVP using GBAS, integrated surface management, incl.  safety nets…</a:t>
            </a:r>
            <a:endParaRPr lang="en-GB" altLang="en-US" sz="1600" dirty="0">
              <a:solidFill>
                <a:srgbClr val="1F497D"/>
              </a:solidFill>
              <a:effectLst/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2790" y="3789040"/>
            <a:ext cx="291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b="0" dirty="0">
                <a:solidFill>
                  <a:schemeClr val="tx2"/>
                </a:solidFill>
                <a:effectLst/>
              </a:rPr>
              <a:t>e.g. UDPP, Management of dynamic airspace configuration…</a:t>
            </a:r>
            <a:r>
              <a:rPr lang="en-GB" altLang="en-US" sz="1600" dirty="0">
                <a:solidFill>
                  <a:schemeClr val="tx2"/>
                </a:solidFill>
                <a:effectLst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90084" y="3789040"/>
            <a:ext cx="2892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b="0" dirty="0">
                <a:solidFill>
                  <a:schemeClr val="tx2"/>
                </a:solidFill>
                <a:effectLst/>
              </a:rPr>
              <a:t>e.g. AMAN / DMAN integration, </a:t>
            </a:r>
          </a:p>
          <a:p>
            <a:r>
              <a:rPr lang="en-GB" altLang="en-US" sz="1600" b="0" dirty="0">
                <a:solidFill>
                  <a:schemeClr val="tx2"/>
                </a:solidFill>
                <a:effectLst/>
              </a:rPr>
              <a:t>Sector team operations…</a:t>
            </a:r>
            <a:endParaRPr lang="en-GB" altLang="en-US" sz="1600" dirty="0">
              <a:solidFill>
                <a:schemeClr val="tx2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5275" y="6021288"/>
            <a:ext cx="5059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b="0" dirty="0">
                <a:solidFill>
                  <a:schemeClr val="tx2"/>
                </a:solidFill>
                <a:effectLst/>
              </a:rPr>
              <a:t>e.g. CNS rationalisation, 4D, Mission trajectory…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27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15" grpId="0" animBg="1"/>
      <p:bldP spid="17" grpId="0" animBg="1"/>
      <p:bldP spid="19" grpId="0" animBg="1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ight Arrow 63"/>
          <p:cNvSpPr/>
          <p:nvPr/>
        </p:nvSpPr>
        <p:spPr bwMode="auto">
          <a:xfrm>
            <a:off x="-180528" y="2420888"/>
            <a:ext cx="9324528" cy="500644"/>
          </a:xfrm>
          <a:prstGeom prst="rightArrow">
            <a:avLst/>
          </a:prstGeom>
          <a:solidFill>
            <a:srgbClr val="EAEAEA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5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356176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b" anchorCtr="0" compatLnSpc="1">
            <a:prstTxWarp prst="textNoShape">
              <a:avLst/>
            </a:prstTxWarp>
          </a:bodyPr>
          <a:lstStyle/>
          <a:p>
            <a:fld id="{DC8775C3-165C-4D2F-86EE-5542E669FFFE}" type="slidenum">
              <a:rPr lang="en-GB" altLang="en-US"/>
              <a:pPr/>
              <a:t>5</a:t>
            </a:fld>
            <a:endParaRPr lang="en-GB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Master Plan and Common Project CP</a:t>
            </a:r>
            <a:endParaRPr lang="en-GB" dirty="0"/>
          </a:p>
        </p:txBody>
      </p:sp>
      <p:sp>
        <p:nvSpPr>
          <p:cNvPr id="100" name="TextBox 99"/>
          <p:cNvSpPr txBox="1"/>
          <p:nvPr/>
        </p:nvSpPr>
        <p:spPr>
          <a:xfrm>
            <a:off x="1457307" y="1393813"/>
            <a:ext cx="93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PCP</a:t>
            </a:r>
            <a:endParaRPr lang="en-GB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29195" y="1393813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CP2</a:t>
            </a:r>
            <a:endParaRPr lang="en-GB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1600" y="3040488"/>
            <a:ext cx="1676244" cy="2294887"/>
            <a:chOff x="1278299" y="2618507"/>
            <a:chExt cx="1277477" cy="174136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299" y="2645055"/>
              <a:ext cx="1277477" cy="1714817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830600" y="2618507"/>
              <a:ext cx="172874" cy="294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endParaRPr lang="en-GB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 rot="16200000">
            <a:off x="-898227" y="2413012"/>
            <a:ext cx="231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Prerequisite</a:t>
            </a:r>
            <a:endParaRPr lang="en-GB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608" y="5373216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Ed.2 (2012)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3342" y="5557882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Ed. 2015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6901"/>
            <a:ext cx="1676244" cy="2234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16216" y="5557882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n w="10541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/>
              </a:rPr>
              <a:t>Ed. 2018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sharpenSoften amount="-100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61" y="3066901"/>
            <a:ext cx="1676244" cy="2234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36575" y="1393813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n w="10541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/>
                <a:latin typeface="Arial Rounded MT Bold" panose="020F0704030504030204" pitchFamily="34" charset="0"/>
              </a:rPr>
              <a:t>CP3</a:t>
            </a:r>
            <a:endParaRPr lang="en-GB" sz="2800" dirty="0">
              <a:ln w="10541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5400000">
            <a:off x="8002630" y="1281950"/>
            <a:ext cx="1840603" cy="293256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3540521" y="2052137"/>
            <a:ext cx="176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Priority </a:t>
            </a:r>
          </a:p>
          <a:p>
            <a:r>
              <a:rPr lang="en-GB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Research Areas</a:t>
            </a:r>
            <a:endParaRPr lang="en-GB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0241" y="2052137"/>
            <a:ext cx="176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2800">
                <a:ln w="10541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/>
                <a:latin typeface="Arial Rounded MT Bold" panose="020F0704030504030204" pitchFamily="34" charset="0"/>
              </a:defRPr>
            </a:lvl1pPr>
          </a:lstStyle>
          <a:p>
            <a:r>
              <a:rPr lang="en-GB" sz="1600" dirty="0"/>
              <a:t>Priority </a:t>
            </a:r>
          </a:p>
          <a:p>
            <a:r>
              <a:rPr lang="en-GB" sz="1600" dirty="0"/>
              <a:t>Research Areas</a:t>
            </a:r>
          </a:p>
        </p:txBody>
      </p:sp>
    </p:spTree>
    <p:extLst>
      <p:ext uri="{BB962C8B-B14F-4D97-AF65-F5344CB8AC3E}">
        <p14:creationId xmlns:p14="http://schemas.microsoft.com/office/powerpoint/2010/main" val="214551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45" grpId="0"/>
      <p:bldP spid="7" grpId="0"/>
      <p:bldP spid="9" grpId="0"/>
      <p:bldP spid="16" grpId="0"/>
      <p:bldP spid="18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 rot="5400000">
            <a:off x="8002630" y="1281950"/>
            <a:ext cx="1840603" cy="293256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611560" y="909438"/>
            <a:ext cx="1257126" cy="1765093"/>
            <a:chOff x="5172130" y="548680"/>
            <a:chExt cx="1450678" cy="2048157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130" y="548680"/>
              <a:ext cx="1450678" cy="2048157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2080" y="836712"/>
              <a:ext cx="1330728" cy="357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07" y="1075953"/>
            <a:ext cx="1257126" cy="163296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CE901-8992-4B4A-8550-86D77023F32D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Global landscape</a:t>
            </a:r>
            <a:endParaRPr lang="en-GB" altLang="en-US" dirty="0"/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3602038" y="5805488"/>
            <a:ext cx="1933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Other Regions</a:t>
            </a:r>
            <a:endParaRPr lang="en-GB" altLang="en-US" sz="1800" dirty="0">
              <a:solidFill>
                <a:schemeClr val="tx2"/>
              </a:solidFill>
              <a:effectLst/>
            </a:endParaRPr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 flipH="1" flipV="1">
            <a:off x="2916238" y="2708275"/>
            <a:ext cx="1584325" cy="792163"/>
          </a:xfrm>
          <a:prstGeom prst="line">
            <a:avLst/>
          </a:prstGeom>
          <a:noFill/>
          <a:ln w="28575" cap="rnd">
            <a:solidFill>
              <a:srgbClr val="333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41999" name="Picture 15" descr="SES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516188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triangl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916238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24" name="Line 40"/>
          <p:cNvSpPr>
            <a:spLocks noChangeShapeType="1"/>
          </p:cNvSpPr>
          <p:nvPr/>
        </p:nvSpPr>
        <p:spPr bwMode="auto">
          <a:xfrm flipV="1">
            <a:off x="4500563" y="2708275"/>
            <a:ext cx="1871662" cy="792163"/>
          </a:xfrm>
          <a:prstGeom prst="line">
            <a:avLst/>
          </a:prstGeom>
          <a:noFill/>
          <a:ln w="28575" cap="rnd">
            <a:solidFill>
              <a:srgbClr val="333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>
            <a:off x="4572000" y="3500438"/>
            <a:ext cx="0" cy="2233612"/>
          </a:xfrm>
          <a:prstGeom prst="line">
            <a:avLst/>
          </a:prstGeom>
          <a:noFill/>
          <a:ln w="28575" cap="rnd">
            <a:solidFill>
              <a:srgbClr val="333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41993" name="Picture 9" descr="NextGe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4" y="1628801"/>
            <a:ext cx="268399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034" name="Group 50"/>
          <p:cNvGrpSpPr>
            <a:grpSpLocks/>
          </p:cNvGrpSpPr>
          <p:nvPr/>
        </p:nvGrpSpPr>
        <p:grpSpPr bwMode="auto">
          <a:xfrm>
            <a:off x="3027363" y="3140968"/>
            <a:ext cx="3128962" cy="1808163"/>
            <a:chOff x="1907" y="1752"/>
            <a:chExt cx="1971" cy="1139"/>
          </a:xfrm>
        </p:grpSpPr>
        <p:sp>
          <p:nvSpPr>
            <p:cNvPr id="42009" name="Text Box 25"/>
            <p:cNvSpPr txBox="1">
              <a:spLocks noChangeArrowheads="1"/>
            </p:cNvSpPr>
            <p:nvPr/>
          </p:nvSpPr>
          <p:spPr bwMode="auto">
            <a:xfrm>
              <a:off x="1907" y="2641"/>
              <a:ext cx="197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</a:t>
              </a:r>
              <a:r>
                <a:rPr lang="en-US" altLang="en-US" sz="1800" dirty="0">
                  <a:solidFill>
                    <a:schemeClr val="tx2"/>
                  </a:solidFill>
                  <a:effectLst/>
                </a:rPr>
                <a:t>lobal </a:t>
              </a:r>
              <a:r>
                <a:rPr lang="en-US" altLang="en-US" sz="2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</a:t>
              </a:r>
              <a:r>
                <a:rPr lang="en-US" altLang="en-US" sz="1800" dirty="0">
                  <a:solidFill>
                    <a:schemeClr val="tx2"/>
                  </a:solidFill>
                  <a:effectLst/>
                </a:rPr>
                <a:t>ir </a:t>
              </a:r>
              <a:r>
                <a:rPr lang="en-US" altLang="en-US" sz="2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</a:t>
              </a:r>
              <a:r>
                <a:rPr lang="en-US" altLang="en-US" sz="1800" dirty="0">
                  <a:solidFill>
                    <a:schemeClr val="tx2"/>
                  </a:solidFill>
                  <a:effectLst/>
                </a:rPr>
                <a:t>avigation </a:t>
              </a:r>
              <a:r>
                <a:rPr lang="en-US" altLang="en-US" sz="2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</a:t>
              </a:r>
              <a:r>
                <a:rPr lang="en-US" altLang="en-US" sz="1800" dirty="0">
                  <a:solidFill>
                    <a:schemeClr val="tx2"/>
                  </a:solidFill>
                  <a:effectLst/>
                </a:rPr>
                <a:t>lan</a:t>
              </a:r>
              <a:endParaRPr lang="en-GB" altLang="en-US" sz="1800" dirty="0">
                <a:solidFill>
                  <a:schemeClr val="tx2"/>
                </a:solidFill>
                <a:effectLst/>
              </a:endParaRPr>
            </a:p>
          </p:txBody>
        </p:sp>
        <p:pic>
          <p:nvPicPr>
            <p:cNvPr id="41992" name="Picture 8" descr="ICAO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752"/>
              <a:ext cx="1134" cy="952"/>
            </a:xfrm>
            <a:prstGeom prst="rect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tint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</p:spPr>
        </p:pic>
      </p:grpSp>
    </p:spTree>
    <p:extLst>
      <p:ext uri="{BB962C8B-B14F-4D97-AF65-F5344CB8AC3E}">
        <p14:creationId xmlns:p14="http://schemas.microsoft.com/office/powerpoint/2010/main" val="2140843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/>
      <p:bldP spid="42023" grpId="0" animBg="1"/>
      <p:bldP spid="42024" grpId="0" animBg="1"/>
      <p:bldP spid="420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1"/>
          <p:cNvSpPr>
            <a:spLocks noChangeArrowheads="1"/>
          </p:cNvSpPr>
          <p:nvPr/>
        </p:nvSpPr>
        <p:spPr bwMode="auto">
          <a:xfrm>
            <a:off x="8812354" y="1404274"/>
            <a:ext cx="215900" cy="14446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r>
              <a:rPr lang="en-US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endParaRPr lang="en-GB" altLang="en-US" sz="1200" b="0">
              <a:solidFill>
                <a:schemeClr val="bg1"/>
              </a:solidFill>
              <a:effectLst/>
            </a:endParaRPr>
          </a:p>
        </p:txBody>
      </p:sp>
      <p:sp>
        <p:nvSpPr>
          <p:cNvPr id="8" name="Oval 7"/>
          <p:cNvSpPr/>
          <p:nvPr/>
        </p:nvSpPr>
        <p:spPr>
          <a:xfrm>
            <a:off x="8766690" y="1285757"/>
            <a:ext cx="280245" cy="280244"/>
          </a:xfrm>
          <a:prstGeom prst="ellipse">
            <a:avLst/>
          </a:prstGeom>
          <a:solidFill>
            <a:schemeClr val="tx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8808332" y="1303569"/>
            <a:ext cx="190424" cy="141196"/>
          </a:xfrm>
          <a:prstGeom prst="ellipse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57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" name="Donut 9"/>
          <p:cNvSpPr>
            <a:spLocks noChangeAspect="1"/>
          </p:cNvSpPr>
          <p:nvPr/>
        </p:nvSpPr>
        <p:spPr>
          <a:xfrm>
            <a:off x="8698891" y="1219503"/>
            <a:ext cx="409613" cy="409297"/>
          </a:xfrm>
          <a:prstGeom prst="donut">
            <a:avLst>
              <a:gd name="adj" fmla="val 15517"/>
            </a:avLst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1"/>
            <a:tileRect/>
          </a:gra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15074" y="1255457"/>
            <a:ext cx="415499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en-US" sz="1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III</a:t>
            </a:r>
            <a:endParaRPr lang="en-GB" sz="1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 rot="5400000">
            <a:off x="8002630" y="1281950"/>
            <a:ext cx="1840603" cy="293256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64" y="2924944"/>
            <a:ext cx="9167848" cy="412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64" y="908720"/>
            <a:ext cx="916784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3147F-9166-4647-BCB8-4FC6A204945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emerged part of the iceberg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1509"/>
          <a:stretch/>
        </p:blipFill>
        <p:spPr bwMode="auto">
          <a:xfrm>
            <a:off x="2964992" y="978050"/>
            <a:ext cx="1368152" cy="194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266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5"/>
          <p:cNvSpPr>
            <a:spLocks noChangeArrowheads="1"/>
          </p:cNvSpPr>
          <p:nvPr/>
        </p:nvSpPr>
        <p:spPr bwMode="auto">
          <a:xfrm>
            <a:off x="2195737" y="3717355"/>
            <a:ext cx="2537238" cy="366116"/>
          </a:xfrm>
          <a:prstGeom prst="rightArrow">
            <a:avLst>
              <a:gd name="adj1" fmla="val 22431"/>
              <a:gd name="adj2" fmla="val 1154"/>
            </a:avLst>
          </a:prstGeom>
          <a:solidFill>
            <a:srgbClr val="0099CC">
              <a:alpha val="7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effectLst/>
              <a:latin typeface="Arial"/>
            </a:endParaRPr>
          </a:p>
        </p:txBody>
      </p:sp>
      <p:pic>
        <p:nvPicPr>
          <p:cNvPr id="20" name="Picture 16" descr="syn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1924">
            <a:off x="2181453" y="3040497"/>
            <a:ext cx="2451792" cy="196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 rot="5400000">
            <a:off x="8002630" y="1281950"/>
            <a:ext cx="1840603" cy="293256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838"/>
            <a:ext cx="7516800" cy="7762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The ATM Master </a:t>
            </a:r>
            <a:r>
              <a:rPr lang="en-US" altLang="en-US" dirty="0" smtClean="0"/>
              <a:t>Plan : </a:t>
            </a:r>
            <a:r>
              <a:rPr lang="en-US" altLang="en-US" dirty="0"/>
              <a:t>three levels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308F0942-3C20-4563-912D-0F800F4691CC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39958" name="Picture 22" descr="triang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r="4837" b="10765"/>
          <a:stretch>
            <a:fillRect/>
          </a:stretch>
        </p:blipFill>
        <p:spPr bwMode="auto">
          <a:xfrm>
            <a:off x="179388" y="3081759"/>
            <a:ext cx="2449512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3"/>
          <p:cNvSpPr>
            <a:spLocks noChangeArrowheads="1"/>
          </p:cNvSpPr>
          <p:nvPr/>
        </p:nvSpPr>
        <p:spPr bwMode="auto">
          <a:xfrm rot="20345568">
            <a:off x="1715071" y="2603093"/>
            <a:ext cx="3105501" cy="360362"/>
          </a:xfrm>
          <a:prstGeom prst="rightArrow">
            <a:avLst>
              <a:gd name="adj1" fmla="val 25578"/>
              <a:gd name="adj2" fmla="val 0"/>
            </a:avLst>
          </a:prstGeom>
          <a:solidFill>
            <a:srgbClr val="FF9900">
              <a:alpha val="75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auto">
          <a:xfrm rot="1588475" flipV="1">
            <a:off x="2093405" y="5088664"/>
            <a:ext cx="2409740" cy="485176"/>
          </a:xfrm>
          <a:prstGeom prst="rightArrow">
            <a:avLst>
              <a:gd name="adj1" fmla="val 20088"/>
              <a:gd name="adj2" fmla="val 2893"/>
            </a:avLst>
          </a:prstGeom>
          <a:solidFill>
            <a:srgbClr val="006600">
              <a:alpha val="67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effectLst/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5566" y="1945205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Executive</a:t>
            </a:r>
            <a:endParaRPr lang="en-GB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2975" y="3429000"/>
            <a:ext cx="1999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Architecture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 </a:t>
            </a:r>
            <a:r>
              <a:rPr lang="en-GB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&amp; Planning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83968" y="5685372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/>
              </a:rPr>
              <a:t>Implementation</a:t>
            </a:r>
            <a:endParaRPr lang="en-GB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12072" y="1170581"/>
            <a:ext cx="1344592" cy="1898379"/>
            <a:chOff x="5172130" y="548680"/>
            <a:chExt cx="1450678" cy="204815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130" y="548680"/>
              <a:ext cx="1450678" cy="2048157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2080" y="836712"/>
              <a:ext cx="1330728" cy="357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36" y="3293875"/>
            <a:ext cx="2113665" cy="150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660232" y="4941168"/>
            <a:ext cx="2448272" cy="1696478"/>
            <a:chOff x="5600143" y="3134068"/>
            <a:chExt cx="3325834" cy="230456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0143" y="3134068"/>
              <a:ext cx="1629105" cy="2304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3577" y="3134068"/>
              <a:ext cx="1632400" cy="2304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280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2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Access the Master Plan via the ATM Portal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51520" y="971436"/>
            <a:ext cx="337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2"/>
                </a:solidFill>
                <a:effectLst/>
                <a:latin typeface="Arial"/>
              </a:rPr>
              <a:t>https://</a:t>
            </a:r>
            <a:r>
              <a:rPr lang="en-GB" sz="2000" dirty="0" smtClean="0">
                <a:solidFill>
                  <a:schemeClr val="tx2"/>
                </a:solidFill>
                <a:effectLst/>
                <a:latin typeface="Arial"/>
              </a:rPr>
              <a:t>www.eatmportal.eu</a:t>
            </a:r>
            <a:endParaRPr lang="en-GB" sz="2000" dirty="0">
              <a:solidFill>
                <a:schemeClr val="tx2"/>
              </a:solidFill>
              <a:effectLst/>
              <a:latin typeface="Arial"/>
            </a:endParaRPr>
          </a:p>
        </p:txBody>
      </p:sp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8494713" y="376238"/>
            <a:ext cx="611187" cy="2479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187" y="1628800"/>
            <a:ext cx="7419269" cy="51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/>
          </p:cNvPr>
          <p:cNvSpPr/>
          <p:nvPr/>
        </p:nvSpPr>
        <p:spPr bwMode="auto">
          <a:xfrm>
            <a:off x="6937247" y="3717032"/>
            <a:ext cx="936104" cy="316835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81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4"/>
  <p:tag name="TPOS" val="2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pdated xmlns="73f4850b-fe44-4ebe-8e28-48d8a92c6ab6">2018-03-25T22:00:00+00:00</Last_x0020_Updated>
    <Occasion xmlns="73f4850b-fe44-4ebe-8e28-48d8a92c6ab6">FSF-MED Cyprus</Occasion>
    <Approver xmlns="73f4850b-fe44-4ebe-8e28-48d8a92c6ab6">
      <UserInfo>
        <DisplayName>POST Wim</DisplayName>
        <AccountId>7</AccountId>
        <AccountType/>
      </UserInfo>
    </Approver>
    <Author0 xmlns="73f4850b-fe44-4ebe-8e28-48d8a92c6ab6">
      <UserInfo>
        <DisplayName>POST Wim</DisplayName>
        <AccountId>7</AccountId>
        <AccountType/>
      </UserInfo>
    </Author0>
    <Purpose xmlns="73f4850b-fe44-4ebe-8e28-48d8a92c6ab6">
      <Value xmlns="73f4850b-fe44-4ebe-8e28-48d8a92c6ab6">Explain Master Planning</Value>
    </Purpose>
    <Audience xmlns="73f4850b-fe44-4ebe-8e28-48d8a92c6ab6">
      <Value xmlns="73f4850b-fe44-4ebe-8e28-48d8a92c6ab6">Division Management (MPC/DMSC level)</Value>
      <Value xmlns="73f4850b-fe44-4ebe-8e28-48d8a92c6ab6">Business Strategist</Value>
      <Value xmlns="73f4850b-fe44-4ebe-8e28-48d8a92c6ab6">ATM Expert</Value>
      <Value xmlns="73f4850b-fe44-4ebe-8e28-48d8a92c6ab6">Broad audience</Value>
    </Audienc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CFAFAF1FE579408FC7F396958C7FA9" ma:contentTypeVersion="8" ma:contentTypeDescription="Create a new document." ma:contentTypeScope="" ma:versionID="20b7e881950beb4714d7aae0c32fa945">
  <xsd:schema xmlns:xsd="http://www.w3.org/2001/XMLSchema" xmlns:xs="http://www.w3.org/2001/XMLSchema" xmlns:p="http://schemas.microsoft.com/office/2006/metadata/properties" xmlns:ns2="73f4850b-fe44-4ebe-8e28-48d8a92c6ab6" targetNamespace="http://schemas.microsoft.com/office/2006/metadata/properties" ma:root="true" ma:fieldsID="b63f38c86e8e362cfbbe80e6b96f0249" ns2:_="">
    <xsd:import namespace="73f4850b-fe44-4ebe-8e28-48d8a92c6ab6"/>
    <xsd:element name="properties">
      <xsd:complexType>
        <xsd:sequence>
          <xsd:element name="documentManagement">
            <xsd:complexType>
              <xsd:all>
                <xsd:element ref="ns2:Purpose" minOccurs="0"/>
                <xsd:element ref="ns2:Author0" minOccurs="0"/>
                <xsd:element ref="ns2:Approver" minOccurs="0"/>
                <xsd:element ref="ns2:Occasion" minOccurs="0"/>
                <xsd:element ref="ns2:Last_x0020_Updated" minOccurs="0"/>
                <xsd:element ref="ns2:Audi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4850b-fe44-4ebe-8e28-48d8a92c6ab6" elementFormDefault="qualified">
    <xsd:import namespace="http://schemas.microsoft.com/office/2006/documentManagement/types"/>
    <xsd:import namespace="http://schemas.microsoft.com/office/infopath/2007/PartnerControls"/>
    <xsd:element name="Purpose" ma:index="8" nillable="true" ma:displayName="Purpose" ma:description="Select the most applicable purpose of the presentation" ma:internalName="Purpo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Explain MPA"/>
                        <xsd:enumeration value="Explain Architecture"/>
                        <xsd:enumeration value="Explain Master Planning"/>
                        <xsd:enumeration value="Explain MPA Infrastructure"/>
                        <xsd:enumeration value="Status Report"/>
                        <xsd:enumeration value="Training"/>
                        <xsd:enumeration value="Share planning"/>
                        <xsd:enumeration value="Explain requirements"/>
                        <xsd:enumeration value="External Material"/>
                        <xsd:enumeration value="Othe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uthor0" ma:index="9" nillable="true" ma:displayName="Author" ma:description="Who has prepared the slides" ma:list="UserInfo" ma:SharePointGroup="0" ma:internalName="Author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" ma:index="10" nillable="true" ma:displayName="Approved by" ma:description="Who has approved the contents of the presentation" ma:list="UserInfo" ma:SharePointGroup="0" ma:internalName="Approv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ccasion" ma:index="11" nillable="true" ma:displayName="Occasion" ma:description="When and where is the presentation used" ma:internalName="Occasion">
      <xsd:simpleType>
        <xsd:restriction base="dms:Text">
          <xsd:maxLength value="255"/>
        </xsd:restriction>
      </xsd:simpleType>
    </xsd:element>
    <xsd:element name="Last_x0020_Updated" ma:index="12" nillable="true" ma:displayName="Last Updated" ma:default="[today]" ma:format="DateOnly" ma:internalName="Last_x0020_Updated">
      <xsd:simpleType>
        <xsd:restriction base="dms:DateTime"/>
      </xsd:simpleType>
    </xsd:element>
    <xsd:element name="Audience" ma:index="13" nillable="true" ma:displayName="Audience" ma:default="Executive Management (ADB/PC level)" ma:description="Select for which type of audience the presentation is suitable" ma:internalName="Audienc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ecutive Management (ADB/PC level)"/>
                    <xsd:enumeration value="Division Management (MPC/DMSC level)"/>
                    <xsd:enumeration value="Team managers / Project Managers (PjM level)"/>
                    <xsd:enumeration value="Business Strategist"/>
                    <xsd:enumeration value="Business/Enterprise Architect"/>
                    <xsd:enumeration value="ATM Expert"/>
                    <xsd:enumeration value="Modelling expert"/>
                    <xsd:enumeration value="Public"/>
                    <xsd:enumeration value="Broad audience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4B99EA-E45B-445B-A866-13CAD51A0A45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3f4850b-fe44-4ebe-8e28-48d8a92c6ab6"/>
  </ds:schemaRefs>
</ds:datastoreItem>
</file>

<file path=customXml/itemProps2.xml><?xml version="1.0" encoding="utf-8"?>
<ds:datastoreItem xmlns:ds="http://schemas.openxmlformats.org/officeDocument/2006/customXml" ds:itemID="{7BAE8743-6E6F-4787-B33C-7F2BF2DB5C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f4850b-fe44-4ebe-8e28-48d8a92c6a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439B28-6A1E-4A9A-8528-35B7646DDD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23541</TotalTime>
  <Words>480</Words>
  <Application>Microsoft Office PowerPoint</Application>
  <PresentationFormat>On-screen Show (4:3)</PresentationFormat>
  <Paragraphs>130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Brush Script Std</vt:lpstr>
      <vt:lpstr>Calibri</vt:lpstr>
      <vt:lpstr>Wingdings</vt:lpstr>
      <vt:lpstr>Default Design</vt:lpstr>
      <vt:lpstr>European ATM  Master Plan</vt:lpstr>
      <vt:lpstr>Performance requires change</vt:lpstr>
      <vt:lpstr>Increasing efficiency and European competitiveness through a Single European Sky </vt:lpstr>
      <vt:lpstr>       Four Key Areas</vt:lpstr>
      <vt:lpstr>Master Plan and Common Project CP</vt:lpstr>
      <vt:lpstr>Global landscape</vt:lpstr>
      <vt:lpstr>The emerged part of the iceberg</vt:lpstr>
      <vt:lpstr>The ATM Master Plan : three levels</vt:lpstr>
      <vt:lpstr>Access the Master Plan via the ATM Portal</vt:lpstr>
      <vt:lpstr>Now focusing on the  ATM Master Plan Level 3 + LSSIP</vt:lpstr>
      <vt:lpstr>Master Plan Level 3 Plan</vt:lpstr>
      <vt:lpstr>Master Plan Level 3 Plan  An Objective example</vt:lpstr>
      <vt:lpstr>LSSIP Reporting</vt:lpstr>
      <vt:lpstr>LSSIP Documents set up</vt:lpstr>
      <vt:lpstr>LSSIP Documents – example of Objective progress</vt:lpstr>
      <vt:lpstr>Master Plan Level 3 Report</vt:lpstr>
      <vt:lpstr>Master Plan Level 3 Report  Example of a “Deployment View”</vt:lpstr>
      <vt:lpstr>Input to ICAO GANP monitoring</vt:lpstr>
      <vt:lpstr>PowerPoint Presentation</vt:lpstr>
    </vt:vector>
  </TitlesOfParts>
  <Manager>huizepost@xs4all.be</Manager>
  <Company>Eurocontrol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on Master Plan</dc:title>
  <dc:creator>huizepost@xs4all.be</dc:creator>
  <cp:lastModifiedBy>POST Wim</cp:lastModifiedBy>
  <cp:revision>1820</cp:revision>
  <cp:lastPrinted>2016-11-21T18:09:38Z</cp:lastPrinted>
  <dcterms:created xsi:type="dcterms:W3CDTF">2013-03-01T08:13:12Z</dcterms:created>
  <dcterms:modified xsi:type="dcterms:W3CDTF">2018-04-09T08:41:41Z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0x010100CECFAFAF1FE579408FC7F396958C7FA9</vt:lpwstr>
  </property>
</Properties>
</file>