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15"/>
  </p:notesMasterIdLst>
  <p:sldIdLst>
    <p:sldId id="256" r:id="rId3"/>
    <p:sldId id="322" r:id="rId4"/>
    <p:sldId id="324" r:id="rId5"/>
    <p:sldId id="320" r:id="rId6"/>
    <p:sldId id="325" r:id="rId7"/>
    <p:sldId id="310" r:id="rId8"/>
    <p:sldId id="309" r:id="rId9"/>
    <p:sldId id="314" r:id="rId10"/>
    <p:sldId id="328" r:id="rId11"/>
    <p:sldId id="308" r:id="rId12"/>
    <p:sldId id="327" r:id="rId13"/>
    <p:sldId id="326" r:id="rId14"/>
  </p:sldIdLst>
  <p:sldSz cx="9144000" cy="6858000" type="screen4x3"/>
  <p:notesSz cx="6797675" cy="9926638"/>
  <p:custDataLst>
    <p:tags r:id="rId1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V" initials="CV" lastIdx="1" clrIdx="0">
    <p:extLst>
      <p:ext uri="{19B8F6BF-5375-455C-9EA6-DF929625EA0E}">
        <p15:presenceInfo xmlns="" xmlns:p15="http://schemas.microsoft.com/office/powerpoint/2012/main" userId="96afec3ba63119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993300"/>
    <a:srgbClr val="CC6600"/>
    <a:srgbClr val="FFCC00"/>
    <a:srgbClr val="000000"/>
    <a:srgbClr val="996633"/>
    <a:srgbClr val="FFCC99"/>
    <a:srgbClr val="CC9900"/>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24" autoAdjust="0"/>
  </p:normalViewPr>
  <p:slideViewPr>
    <p:cSldViewPr>
      <p:cViewPr varScale="1">
        <p:scale>
          <a:sx n="110" d="100"/>
          <a:sy n="110" d="100"/>
        </p:scale>
        <p:origin x="-91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5245" cy="4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8" name="Rectangle 10"/>
          <p:cNvSpPr>
            <a:spLocks noGrp="1" noChangeArrowheads="1"/>
          </p:cNvSpPr>
          <p:nvPr>
            <p:ph type="body" sz="quarter" idx="3"/>
          </p:nvPr>
        </p:nvSpPr>
        <p:spPr bwMode="auto">
          <a:xfrm>
            <a:off x="905632" y="4715493"/>
            <a:ext cx="4986412" cy="44659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852430" y="0"/>
            <a:ext cx="2945245" cy="4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9430985"/>
            <a:ext cx="2945245" cy="4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852430" y="9430985"/>
            <a:ext cx="2945245" cy="4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baa.org/member/ops/cns/pb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dirty="0"/>
          </a:p>
        </p:txBody>
      </p:sp>
    </p:spTree>
    <p:extLst>
      <p:ext uri="{BB962C8B-B14F-4D97-AF65-F5344CB8AC3E}">
        <p14:creationId xmlns="" xmlns:p14="http://schemas.microsoft.com/office/powerpoint/2010/main" val="37415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Required navigation performance (RNP) extends the capabilities of modern airplane navigation systems by providing real-time estimates of navigation uncertainty, assurance of performance through its containment concepts, and features that ensure the repeatability and predictability of airplane navigation. This precise characterization of airplane performance is key to designing more efficient airspace routes and procedures. </a:t>
            </a:r>
            <a:endParaRPr lang="en-US" b="1" dirty="0" smtClean="0">
              <a:hlinkClick r:id="rId3"/>
            </a:endParaRPr>
          </a:p>
          <a:p>
            <a:r>
              <a:rPr lang="en-US" b="1" dirty="0" smtClean="0">
                <a:hlinkClick r:id="rId3"/>
              </a:rPr>
              <a:t>Performance-Based Navigation (PBN)</a:t>
            </a:r>
            <a:endParaRPr lang="en-US" b="1" dirty="0" smtClean="0"/>
          </a:p>
          <a:p>
            <a:r>
              <a:rPr lang="en-US" dirty="0" smtClean="0"/>
              <a:t>Information related to the use of Area Navigation (RNAV) Standard Instrument Departures (SIDs), RNAV Standard Terminal Arrivals (STARs), and Required Navigation Performance Authorization Required (RNP AR) Approaches.</a:t>
            </a: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Integrates arrival, departure, and surface (IADS) concepts and technologies</a:t>
            </a:r>
          </a:p>
          <a:p>
            <a:endParaRPr lang="en-GB" sz="1200" kern="1200" dirty="0" smtClean="0">
              <a:solidFill>
                <a:schemeClr val="tx1"/>
              </a:solidFill>
              <a:latin typeface="Arial" charset="0"/>
              <a:ea typeface="+mn-ea"/>
              <a:cs typeface="+mn-cs"/>
            </a:endParaRPr>
          </a:p>
          <a:p>
            <a:r>
              <a:rPr lang="en-US" dirty="0" smtClean="0"/>
              <a:t>A-SMGCS (Advanced Surface Movement Guidance &amp; Control System) is a system providing routing, guidance and surveillance for the control of aircraft and vehicles in order to maintain the declared surface movement rate under all weather conditions within the aerodrome visibility operational level (AVOL) while maintaining the required level of safety. (ICAO Doc 9830: Advanced Surface Movement Guidance and Control Systems (A-SMGCS) Manual). </a:t>
            </a:r>
          </a:p>
          <a:p>
            <a:endParaRPr lang="el-GR" dirty="0"/>
          </a:p>
        </p:txBody>
      </p:sp>
      <p:sp>
        <p:nvSpPr>
          <p:cNvPr id="4" name="Slide Number Placeholder 3"/>
          <p:cNvSpPr>
            <a:spLocks noGrp="1"/>
          </p:cNvSpPr>
          <p:nvPr>
            <p:ph type="sldNum" sz="quarter" idx="10"/>
          </p:nvPr>
        </p:nvSpPr>
        <p:spPr/>
        <p:txBody>
          <a:bodyPr/>
          <a:lstStyle/>
          <a:p>
            <a:pPr>
              <a:defRPr/>
            </a:pPr>
            <a:fld id="{F4C21565-4296-41BA-8947-B4FD20D95005}" type="slidenum">
              <a:rPr lang="en-GB" altLang="en-US" smtClean="0"/>
              <a:pPr>
                <a:defRPr/>
              </a:pPr>
              <a:t>10</a:t>
            </a:fld>
            <a:endParaRPr lang="en-GB" altLang="en-US"/>
          </a:p>
        </p:txBody>
      </p:sp>
    </p:spTree>
    <p:extLst>
      <p:ext uri="{BB962C8B-B14F-4D97-AF65-F5344CB8AC3E}">
        <p14:creationId xmlns="" xmlns:p14="http://schemas.microsoft.com/office/powerpoint/2010/main" val="116364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381000"/>
            <a:ext cx="9144000" cy="304800"/>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848600" y="38100"/>
            <a:ext cx="1034494" cy="990600"/>
          </a:xfrm>
          <a:prstGeom prst="rect">
            <a:avLst/>
          </a:prstGeom>
          <a:effectLst>
            <a:outerShdw blurRad="50800" sx="1000" sy="1000" algn="ctr" rotWithShape="0">
              <a:srgbClr val="000000"/>
            </a:outerShdw>
          </a:effectLst>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381000"/>
            <a:ext cx="9144000" cy="304800"/>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848600" y="38100"/>
            <a:ext cx="1034494" cy="990600"/>
          </a:xfrm>
          <a:prstGeom prst="rect">
            <a:avLst/>
          </a:prstGeom>
          <a:effectLst>
            <a:outerShdw blurRad="50800" sx="1000" sy="1000" algn="ctr" rotWithShape="0">
              <a:srgbClr val="000000"/>
            </a:outerShdw>
          </a:effectLst>
        </p:spPr>
      </p:pic>
    </p:spTree>
    <p:extLst>
      <p:ext uri="{BB962C8B-B14F-4D97-AF65-F5344CB8AC3E}">
        <p14:creationId xmlns="" xmlns:p14="http://schemas.microsoft.com/office/powerpoint/2010/main" val="23780388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086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524000" y="2057400"/>
            <a:ext cx="7086600" cy="3505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89242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170908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8" r:id="rId2"/>
    <p:sldLayoutId id="2147483662" r:id="rId3"/>
    <p:sldLayoutId id="2147483667" r:id="rId4"/>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b="1">
          <a:solidFill>
            <a:schemeClr val="accent1">
              <a:lumMod val="50000"/>
            </a:schemeClr>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50000"/>
        <a:buFont typeface="Wingdings" pitchFamily="2" charset="2"/>
        <a:buChar char="n"/>
        <a:defRPr sz="28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50000"/>
        <a:buFont typeface="Wingdings" pitchFamily="2" charset="2"/>
        <a:buChar char="n"/>
        <a:defRPr sz="2400">
          <a:solidFill>
            <a:schemeClr val="accent1">
              <a:lumMod val="50000"/>
            </a:schemeClr>
          </a:solidFill>
          <a:latin typeface="+mn-lt"/>
        </a:defRPr>
      </a:lvl2pPr>
      <a:lvl3pPr marL="1143000" indent="-228600" algn="l" rtl="0" eaLnBrk="1" fontAlgn="base" hangingPunct="1">
        <a:spcBef>
          <a:spcPct val="20000"/>
        </a:spcBef>
        <a:spcAft>
          <a:spcPct val="0"/>
        </a:spcAft>
        <a:buClr>
          <a:schemeClr val="accent1">
            <a:lumMod val="50000"/>
          </a:schemeClr>
        </a:buClr>
        <a:buSzPct val="50000"/>
        <a:buFont typeface="Wingdings" pitchFamily="2" charset="2"/>
        <a:buChar char="n"/>
        <a:defRPr sz="2000">
          <a:solidFill>
            <a:schemeClr val="accent1">
              <a:lumMod val="50000"/>
            </a:schemeClr>
          </a:solidFill>
          <a:latin typeface="+mn-lt"/>
        </a:defRPr>
      </a:lvl3pPr>
      <a:lvl4pPr marL="16002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4pPr>
      <a:lvl5pPr marL="20574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cy/url?sa=i&amp;rct=j&amp;q=&amp;esrc=s&amp;source=images&amp;cd=&amp;ved=2ahUKEwjikNuCmcbZAhVRKVAKHQ4MCxQQjRx6BAgAEAY&amp;url=https://www.slideshare.net/SESAREuropeanUnion/sesar-at-world-atm-congress-2016-spectrum-workshop&amp;psig=AOvVaw0HtZ0SXR1oEd0FbUdGY-wt&amp;ust=151982426269291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google.com.cy/url?sa=i&amp;rct=j&amp;q=&amp;esrc=s&amp;frm=1&amp;source=images&amp;cd=&amp;cad=rja&amp;uact=8&amp;docid=Mht8uRck0hKKlM&amp;tbnid=d0kSm42RwkQrBM:&amp;ved=0CAUQjRw&amp;url=http://www.sesarju.eu/sesar-solutions/moving-airspace-4d-trajectory-management/airline-operational-centre-aoc-data-0&amp;ei=B-2OU5utFIjgOr2agYAM&amp;psig=AFQjCNFH76lbjf5fDKERExDpO1Vmiaq-SQ&amp;ust=1401961823399779" TargetMode="External"/><Relationship Id="rId11" Type="http://schemas.openxmlformats.org/officeDocument/2006/relationships/image" Target="../media/image13.jpeg"/><Relationship Id="rId5" Type="http://schemas.openxmlformats.org/officeDocument/2006/relationships/image" Target="../media/image9.jpeg"/><Relationship Id="rId10" Type="http://schemas.openxmlformats.org/officeDocument/2006/relationships/image" Target="../media/image12.jpeg"/><Relationship Id="rId4" Type="http://schemas.openxmlformats.org/officeDocument/2006/relationships/hyperlink" Target="http://www.google.com.cy/url?sa=i&amp;rct=j&amp;q=&amp;esrc=s&amp;frm=1&amp;source=images&amp;cd=&amp;cad=rja&amp;uact=8&amp;docid=X2lkW0X5LOxTJM&amp;tbnid=G4hxPWK6UQVYCM:&amp;ved=0CAUQjRw&amp;url=http://bezzina.cc/atmtrg/tag/4d-trajectory&amp;ei=O-yOU72kG4nXPZaggPgP&amp;psig=AFQjCNFH76lbjf5fDKERExDpO1Vmiaq-SQ&amp;ust=1401961823399779" TargetMode="External"/><Relationship Id="rId9" Type="http://schemas.openxmlformats.org/officeDocument/2006/relationships/hyperlink" Target="https://www.google.com.cy/url?sa=i&amp;rct=j&amp;q=&amp;esrc=s&amp;source=images&amp;cd=&amp;cad=rja&amp;uact=8&amp;ved=0ahUKEwiSqpSvjZjYAhUGJlAKHcGaDVAQjRwIBw&amp;url=https://www.youtube.com/watch?v=F_Qu5ctXIiQ&amp;psig=AOvVaw1S4TOUh9wU6_POFCiFPwMm&amp;ust=15138425705131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hyperlink" Target="http://www.google.com.cy/url?sa=i&amp;rct=j&amp;q=&amp;esrc=s&amp;frm=1&amp;source=images&amp;cd=&amp;cad=rja&amp;uact=8&amp;docid=fFsj-DKGEiF-BM&amp;tbnid=75evbxl86gOyhM:&amp;ved=0CAUQjRw&amp;url=http://www.yourenergyblog.com/your-utilitys-focus-for-2013-cyber-security/&amp;ei=zmaRU5bUKuXS0QW6nID4Ag&amp;bvm=bv.68445247,d.d2k&amp;psig=AFQjCNGcJ_rTsziY7cXKSzK_f8rkILWiLQ&amp;ust=1402124275366496" TargetMode="External"/><Relationship Id="rId1" Type="http://schemas.openxmlformats.org/officeDocument/2006/relationships/slideLayout" Target="../slideLayouts/slideLayout2.xml"/><Relationship Id="rId6" Type="http://schemas.openxmlformats.org/officeDocument/2006/relationships/hyperlink" Target="http://www.google.com.cy/url?sa=i&amp;rct=j&amp;q=&amp;esrc=s&amp;frm=1&amp;source=images&amp;cd=&amp;cad=rja&amp;uact=8&amp;ved=0CAQQjRw&amp;url=http://modulo.com/solutions/smart-government/cyber-security-for-critical-infrastructure/&amp;ei=c2aRU7KRAs6a0QXWrIGIAQ&amp;psig=AFQjCNH_uN4C47audHUgD6f8eQpnWUdS7Q&amp;ust=1402124275080925" TargetMode="External"/><Relationship Id="rId5" Type="http://schemas.openxmlformats.org/officeDocument/2006/relationships/image" Target="../media/image20.jpeg"/><Relationship Id="rId4" Type="http://schemas.openxmlformats.org/officeDocument/2006/relationships/hyperlink" Target="http://www.todayonline.com/sites/default/files/styles/photo_gallery_image_lightbox/public/17855343.JPG?itok=BJVcx2R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6173472"/>
            <a:ext cx="224742" cy="307777"/>
          </a:xfrm>
          <a:prstGeom prst="rect">
            <a:avLst/>
          </a:prstGeom>
          <a:noFill/>
        </p:spPr>
        <p:txBody>
          <a:bodyPr wrap="none" rtlCol="0">
            <a:spAutoFit/>
          </a:bodyPr>
          <a:lstStyle/>
          <a:p>
            <a:r>
              <a:rPr lang="pt-PT" sz="1400" dirty="0" smtClean="0">
                <a:latin typeface="Comfortaa" panose="020F0603070200060003" pitchFamily="34" charset="0"/>
              </a:rPr>
              <a:t> </a:t>
            </a:r>
          </a:p>
        </p:txBody>
      </p:sp>
      <p:sp>
        <p:nvSpPr>
          <p:cNvPr id="11" name="TextBox 10"/>
          <p:cNvSpPr txBox="1"/>
          <p:nvPr/>
        </p:nvSpPr>
        <p:spPr>
          <a:xfrm>
            <a:off x="176893" y="6327360"/>
            <a:ext cx="3728545" cy="307777"/>
          </a:xfrm>
          <a:prstGeom prst="rect">
            <a:avLst/>
          </a:prstGeom>
          <a:noFill/>
        </p:spPr>
        <p:txBody>
          <a:bodyPr wrap="square" rtlCol="0">
            <a:spAutoFit/>
          </a:bodyPr>
          <a:lstStyle/>
          <a:p>
            <a:endParaRPr lang="pt-PT" sz="1400" dirty="0">
              <a:solidFill>
                <a:schemeClr val="bg1">
                  <a:lumMod val="60000"/>
                  <a:lumOff val="40000"/>
                </a:schemeClr>
              </a:solidFill>
            </a:endParaRPr>
          </a:p>
        </p:txBody>
      </p:sp>
      <p:sp>
        <p:nvSpPr>
          <p:cNvPr id="2" name="Rectangle 1"/>
          <p:cNvSpPr/>
          <p:nvPr/>
        </p:nvSpPr>
        <p:spPr>
          <a:xfrm>
            <a:off x="152400" y="5715000"/>
            <a:ext cx="2104549" cy="923330"/>
          </a:xfrm>
          <a:prstGeom prst="rect">
            <a:avLst/>
          </a:prstGeom>
          <a:noFill/>
        </p:spPr>
        <p:txBody>
          <a:bodyPr wrap="square" lIns="91440" tIns="45720" rIns="91440" bIns="45720">
            <a:spAutoFit/>
          </a:bodyPr>
          <a:lstStyle/>
          <a:p>
            <a:pPr algn="ctr"/>
            <a:r>
              <a:rPr lang="en-US" sz="5400" b="1" cap="none" spc="0" dirty="0" smtClean="0">
                <a:ln w="0"/>
                <a:solidFill>
                  <a:schemeClr val="accent1">
                    <a:lumMod val="50000"/>
                  </a:schemeClr>
                </a:solidFill>
                <a:effectLst>
                  <a:reflection blurRad="6350" stA="53000" endA="300" endPos="35500" dir="5400000" sy="-90000" algn="bl" rotWithShape="0"/>
                </a:effectLst>
              </a:rPr>
              <a:t>2018</a:t>
            </a:r>
            <a:endParaRPr lang="en-US" sz="5400" b="1" cap="none" spc="0" dirty="0">
              <a:ln w="0"/>
              <a:solidFill>
                <a:schemeClr val="accent1">
                  <a:lumMod val="50000"/>
                </a:schemeClr>
              </a:solidFill>
              <a:effectLst>
                <a:reflection blurRad="6350" stA="53000" endA="300" endPos="35500" dir="5400000" sy="-90000" algn="bl" rotWithShape="0"/>
              </a:effectLst>
            </a:endParaRPr>
          </a:p>
        </p:txBody>
      </p:sp>
      <p:sp>
        <p:nvSpPr>
          <p:cNvPr id="5" name="Rectangle 4"/>
          <p:cNvSpPr/>
          <p:nvPr/>
        </p:nvSpPr>
        <p:spPr>
          <a:xfrm rot="19928776">
            <a:off x="212982" y="541752"/>
            <a:ext cx="2082604" cy="830997"/>
          </a:xfrm>
          <a:prstGeom prst="rect">
            <a:avLst/>
          </a:prstGeom>
        </p:spPr>
        <p:txBody>
          <a:bodyPr wrap="square">
            <a:spAutoFit/>
          </a:bodyPr>
          <a:lstStyle/>
          <a:p>
            <a:r>
              <a:rPr lang="en-US" b="1" dirty="0" smtClean="0">
                <a:solidFill>
                  <a:schemeClr val="bg1"/>
                </a:solidFill>
              </a:rPr>
              <a:t> </a:t>
            </a:r>
          </a:p>
          <a:p>
            <a:endParaRPr lang="en-US" b="1" dirty="0">
              <a:solidFill>
                <a:schemeClr val="bg1"/>
              </a:solidFill>
            </a:endParaRPr>
          </a:p>
        </p:txBody>
      </p:sp>
      <p:sp>
        <p:nvSpPr>
          <p:cNvPr id="6" name="Oval 5"/>
          <p:cNvSpPr/>
          <p:nvPr/>
        </p:nvSpPr>
        <p:spPr>
          <a:xfrm rot="19973696">
            <a:off x="602271" y="973061"/>
            <a:ext cx="620266" cy="11734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Oval 6"/>
          <p:cNvSpPr/>
          <p:nvPr/>
        </p:nvSpPr>
        <p:spPr>
          <a:xfrm rot="20104281">
            <a:off x="1141987" y="1341446"/>
            <a:ext cx="228600"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Oval 7"/>
          <p:cNvSpPr/>
          <p:nvPr/>
        </p:nvSpPr>
        <p:spPr>
          <a:xfrm rot="20043411">
            <a:off x="841168" y="1150621"/>
            <a:ext cx="407968" cy="10754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 name="Oval 8"/>
          <p:cNvSpPr/>
          <p:nvPr/>
        </p:nvSpPr>
        <p:spPr>
          <a:xfrm rot="583899">
            <a:off x="3163896" y="1182089"/>
            <a:ext cx="5947756" cy="8890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3200" b="1" dirty="0" smtClean="0">
              <a:solidFill>
                <a:schemeClr val="tx1"/>
              </a:solidFill>
            </a:endParaRPr>
          </a:p>
          <a:p>
            <a:r>
              <a:rPr lang="en-US" sz="3000" b="1" dirty="0" smtClean="0">
                <a:solidFill>
                  <a:schemeClr val="tx1"/>
                </a:solidFill>
              </a:rPr>
              <a:t>Digitalization - Automation</a:t>
            </a:r>
            <a:endParaRPr lang="en-US" sz="3000" dirty="0" smtClean="0">
              <a:solidFill>
                <a:schemeClr val="tx1"/>
              </a:solidFill>
              <a:latin typeface="Arial" pitchFamily="34" charset="0"/>
              <a:cs typeface="Arial" pitchFamily="34" charset="0"/>
            </a:endParaRPr>
          </a:p>
          <a:p>
            <a:endParaRPr lang="en-US" sz="3200" b="1" dirty="0" smtClean="0">
              <a:solidFill>
                <a:schemeClr val="tx1"/>
              </a:solidFill>
            </a:endParaRPr>
          </a:p>
        </p:txBody>
      </p:sp>
      <p:sp>
        <p:nvSpPr>
          <p:cNvPr id="10" name="Rectangle 9"/>
          <p:cNvSpPr/>
          <p:nvPr/>
        </p:nvSpPr>
        <p:spPr>
          <a:xfrm rot="19258298">
            <a:off x="2407545" y="3975553"/>
            <a:ext cx="2482154" cy="707886"/>
          </a:xfrm>
          <a:prstGeom prst="rect">
            <a:avLst/>
          </a:prstGeom>
        </p:spPr>
        <p:txBody>
          <a:bodyPr wrap="none">
            <a:spAutoFit/>
          </a:bodyPr>
          <a:lstStyle/>
          <a:p>
            <a:r>
              <a:rPr lang="en-US" sz="4000" b="1" dirty="0" smtClean="0">
                <a:solidFill>
                  <a:schemeClr val="bg1"/>
                </a:solidFill>
              </a:rPr>
              <a:t>ATM/ANS</a:t>
            </a:r>
            <a:endParaRPr lang="en-US" sz="4000" dirty="0"/>
          </a:p>
        </p:txBody>
      </p:sp>
      <p:sp>
        <p:nvSpPr>
          <p:cNvPr id="12" name="Rectangle 11"/>
          <p:cNvSpPr/>
          <p:nvPr/>
        </p:nvSpPr>
        <p:spPr>
          <a:xfrm>
            <a:off x="76200" y="6211669"/>
            <a:ext cx="9067800" cy="646331"/>
          </a:xfrm>
          <a:prstGeom prst="rect">
            <a:avLst/>
          </a:prstGeom>
        </p:spPr>
        <p:txBody>
          <a:bodyPr wrap="square">
            <a:spAutoFit/>
          </a:bodyPr>
          <a:lstStyle/>
          <a:p>
            <a:pPr>
              <a:defRPr/>
            </a:pPr>
            <a:r>
              <a:rPr lang="en-GB" sz="1200" dirty="0" smtClean="0">
                <a:solidFill>
                  <a:schemeClr val="bg1"/>
                </a:solidFill>
              </a:rPr>
              <a:t>                                                                                                                                                         </a:t>
            </a:r>
          </a:p>
          <a:p>
            <a:pPr>
              <a:defRPr/>
            </a:pPr>
            <a:endParaRPr lang="en-GB" sz="1200" dirty="0" smtClean="0">
              <a:solidFill>
                <a:schemeClr val="bg1"/>
              </a:solidFill>
            </a:endParaRPr>
          </a:p>
          <a:p>
            <a:pPr>
              <a:defRPr/>
            </a:pPr>
            <a:r>
              <a:rPr lang="de-DE" sz="1200" dirty="0" smtClean="0">
                <a:solidFill>
                  <a:schemeClr val="bg1"/>
                </a:solidFill>
              </a:rPr>
              <a:t>					</a:t>
            </a:r>
            <a:endParaRPr lang="en-GB" sz="1200" dirty="0" smtClean="0">
              <a:solidFill>
                <a:schemeClr val="bg1"/>
              </a:solidFill>
            </a:endParaRPr>
          </a:p>
        </p:txBody>
      </p:sp>
      <p:sp>
        <p:nvSpPr>
          <p:cNvPr id="1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chemeClr val="accent1">
                    <a:lumMod val="50000"/>
                  </a:schemeClr>
                </a:solidFill>
                <a:effectLst/>
                <a:uLnTx/>
                <a:uFillTx/>
                <a:latin typeface="Arial" charset="0"/>
                <a:ea typeface="+mn-ea"/>
                <a:cs typeface="+mn-cs"/>
              </a:rPr>
              <a:t>Presentation by </a:t>
            </a:r>
            <a:r>
              <a:rPr kumimoji="0" lang="de-DE" sz="1000" b="1" i="0" u="none" strike="noStrike" kern="1200" cap="none" spc="0" normalizeH="0" baseline="0" noProof="0" dirty="0" smtClean="0">
                <a:ln>
                  <a:noFill/>
                </a:ln>
                <a:solidFill>
                  <a:schemeClr val="accent1">
                    <a:lumMod val="50000"/>
                  </a:schemeClr>
                </a:solidFill>
                <a:effectLst/>
                <a:uLnTx/>
                <a:uFillTx/>
                <a:latin typeface="Arial" charset="0"/>
                <a:ea typeface="+mn-ea"/>
                <a:cs typeface="+mn-cs"/>
              </a:rPr>
              <a:t>Costas Christoforou, </a:t>
            </a:r>
            <a:r>
              <a:rPr kumimoji="0" lang="en-GB" sz="1000" b="1" i="0" u="none" strike="noStrike" kern="1200" cap="none" spc="0" normalizeH="0" baseline="0" noProof="0" dirty="0" smtClean="0">
                <a:ln>
                  <a:noFill/>
                </a:ln>
                <a:solidFill>
                  <a:schemeClr val="accent1">
                    <a:lumMod val="50000"/>
                  </a:schemeClr>
                </a:solidFill>
                <a:effectLst/>
                <a:uLnTx/>
                <a:uFillTx/>
                <a:latin typeface="Arial" charset="0"/>
                <a:ea typeface="+mn-ea"/>
                <a:cs typeface="+mn-cs"/>
              </a:rPr>
              <a:t>Director Region Europe</a:t>
            </a:r>
            <a:r>
              <a:rPr kumimoji="0" lang="de-DE" sz="1000" b="1" i="0" u="none" strike="noStrike" kern="1200" cap="none" spc="0" normalizeH="0" baseline="0" noProof="0" dirty="0" smtClean="0">
                <a:ln>
                  <a:noFill/>
                </a:ln>
                <a:solidFill>
                  <a:schemeClr val="accent1">
                    <a:lumMod val="50000"/>
                  </a:schemeClr>
                </a:solidFill>
                <a:effectLst/>
                <a:uLnTx/>
                <a:uFillTx/>
                <a:latin typeface="Arial" charset="0"/>
                <a:ea typeface="+mn-ea"/>
                <a:cs typeface="+mn-cs"/>
              </a:rPr>
              <a:t>                            </a:t>
            </a:r>
            <a:r>
              <a:rPr kumimoji="0" lang="en-GB" sz="1000" b="1" i="0" u="none" strike="noStrike" kern="1200" cap="none" spc="0" normalizeH="0" baseline="0" noProof="0" dirty="0" smtClean="0">
                <a:ln>
                  <a:noFill/>
                </a:ln>
                <a:solidFill>
                  <a:schemeClr val="accent1">
                    <a:lumMod val="50000"/>
                  </a:schemeClr>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1/12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17" name="Oval 16"/>
          <p:cNvSpPr/>
          <p:nvPr/>
        </p:nvSpPr>
        <p:spPr>
          <a:xfrm rot="19973696">
            <a:off x="-38491" y="130972"/>
            <a:ext cx="1448583" cy="84919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Be Smart</a:t>
            </a:r>
            <a:endParaRPr lang="en-US" b="1" dirty="0"/>
          </a:p>
        </p:txBody>
      </p:sp>
      <p:sp>
        <p:nvSpPr>
          <p:cNvPr id="19" name="Oval 18"/>
          <p:cNvSpPr/>
          <p:nvPr/>
        </p:nvSpPr>
        <p:spPr>
          <a:xfrm rot="21405074">
            <a:off x="1418672" y="1918767"/>
            <a:ext cx="533400" cy="1676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smtClean="0"/>
              <a:t>ATSEP</a:t>
            </a:r>
            <a:endParaRPr lang="el-GR" sz="2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936" y="381000"/>
            <a:ext cx="6523264" cy="400110"/>
          </a:xfrm>
          <a:prstGeom prst="rect">
            <a:avLst/>
          </a:prstGeom>
        </p:spPr>
        <p:txBody>
          <a:bodyPr wrap="square">
            <a:spAutoFit/>
          </a:bodyPr>
          <a:lstStyle/>
          <a:p>
            <a:r>
              <a:rPr lang="en-US" sz="2000" b="1" dirty="0" smtClean="0">
                <a:solidFill>
                  <a:schemeClr val="bg2"/>
                </a:solidFill>
                <a:latin typeface="Arial" pitchFamily="34" charset="0"/>
                <a:cs typeface="Arial" pitchFamily="34" charset="0"/>
              </a:rPr>
              <a:t>IFATSEA view on the way forward - </a:t>
            </a:r>
            <a:r>
              <a:rPr lang="en-US" sz="2000" b="1" kern="0" dirty="0" smtClean="0">
                <a:solidFill>
                  <a:srgbClr val="FF0000"/>
                </a:solidFill>
                <a:latin typeface="Arial" pitchFamily="34" charset="0"/>
                <a:cs typeface="Arial" pitchFamily="34" charset="0"/>
              </a:rPr>
              <a:t>New challenges </a:t>
            </a:r>
            <a:endParaRPr lang="en-US" sz="2000" b="1" dirty="0">
              <a:latin typeface="Arial" pitchFamily="34" charset="0"/>
              <a:cs typeface="Arial" pitchFamily="34" charset="0"/>
            </a:endParaRPr>
          </a:p>
        </p:txBody>
      </p:sp>
      <p:sp>
        <p:nvSpPr>
          <p:cNvPr id="5" name="TextBox 4"/>
          <p:cNvSpPr txBox="1"/>
          <p:nvPr/>
        </p:nvSpPr>
        <p:spPr>
          <a:xfrm>
            <a:off x="0" y="917912"/>
            <a:ext cx="9144000" cy="686341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2"/>
                </a:solidFill>
              </a:rPr>
              <a:t>Data link complementary technologies.</a:t>
            </a:r>
          </a:p>
          <a:p>
            <a:pPr marL="342900" indent="-342900">
              <a:buFont typeface="Arial" panose="020B0604020202020204" pitchFamily="34" charset="0"/>
              <a:buChar char="•"/>
            </a:pPr>
            <a:r>
              <a:rPr lang="en-US" sz="2000" dirty="0" smtClean="0">
                <a:solidFill>
                  <a:schemeClr val="bg2"/>
                </a:solidFill>
              </a:rPr>
              <a:t>Integration of RPAs (UAV/UAS/Drones,..) in ATM.</a:t>
            </a:r>
          </a:p>
          <a:p>
            <a:pPr marL="342900" indent="-342900">
              <a:buFont typeface="Arial" panose="020B0604020202020204" pitchFamily="34" charset="0"/>
              <a:buChar char="•"/>
            </a:pPr>
            <a:r>
              <a:rPr lang="en-US" sz="2000" dirty="0" smtClean="0">
                <a:solidFill>
                  <a:schemeClr val="bg2"/>
                </a:solidFill>
              </a:rPr>
              <a:t>CNS rationalization.</a:t>
            </a:r>
          </a:p>
          <a:p>
            <a:pPr marL="342900" indent="-342900">
              <a:buFont typeface="Arial" panose="020B0604020202020204" pitchFamily="34" charset="0"/>
              <a:buChar char="•"/>
            </a:pPr>
            <a:r>
              <a:rPr lang="en-US" sz="2000" dirty="0" smtClean="0">
                <a:solidFill>
                  <a:schemeClr val="bg2"/>
                </a:solidFill>
              </a:rPr>
              <a:t>“Digitalization of ATM” really the networking of ATM and Aircraft.</a:t>
            </a:r>
          </a:p>
          <a:p>
            <a:pPr marL="342900" indent="-342900">
              <a:buFont typeface="Arial" panose="020B0604020202020204" pitchFamily="34" charset="0"/>
              <a:buChar char="•"/>
            </a:pPr>
            <a:r>
              <a:rPr lang="en-US" sz="2000" dirty="0" smtClean="0">
                <a:solidFill>
                  <a:schemeClr val="bg2"/>
                </a:solidFill>
              </a:rPr>
              <a:t>Enhanced Reality,  remote towers and virtual towers.</a:t>
            </a:r>
          </a:p>
          <a:p>
            <a:pPr marL="342900" lvl="1" indent="-342900">
              <a:buFont typeface="Arial" panose="020B0604020202020204" pitchFamily="34" charset="0"/>
              <a:buChar char="•"/>
            </a:pPr>
            <a:r>
              <a:rPr lang="en-US" sz="2000" dirty="0" smtClean="0">
                <a:solidFill>
                  <a:schemeClr val="bg2"/>
                </a:solidFill>
              </a:rPr>
              <a:t>Networking services and </a:t>
            </a:r>
            <a:r>
              <a:rPr lang="en-US" sz="2000" dirty="0" err="1">
                <a:solidFill>
                  <a:schemeClr val="bg2"/>
                </a:solidFill>
              </a:rPr>
              <a:t>SoA</a:t>
            </a:r>
            <a:r>
              <a:rPr lang="en-US" sz="2000" dirty="0">
                <a:solidFill>
                  <a:schemeClr val="bg2"/>
                </a:solidFill>
              </a:rPr>
              <a:t>-Service oriented </a:t>
            </a:r>
            <a:r>
              <a:rPr lang="en-US" sz="2000" dirty="0" smtClean="0">
                <a:solidFill>
                  <a:schemeClr val="bg2"/>
                </a:solidFill>
              </a:rPr>
              <a:t>architecture.</a:t>
            </a:r>
          </a:p>
          <a:p>
            <a:pPr marL="342900" lvl="1" indent="-342900">
              <a:buFont typeface="Arial" panose="020B0604020202020204" pitchFamily="34" charset="0"/>
              <a:buChar char="•"/>
            </a:pPr>
            <a:r>
              <a:rPr lang="en-US" sz="2000" dirty="0" smtClean="0">
                <a:solidFill>
                  <a:schemeClr val="bg2"/>
                </a:solidFill>
              </a:rPr>
              <a:t>Cybersecurity and Expert Systems - Artificial Intelligence - in ATM.</a:t>
            </a:r>
          </a:p>
          <a:p>
            <a:pPr marL="342900" lvl="1" indent="-342900">
              <a:buFont typeface="Arial" panose="020B0604020202020204" pitchFamily="34" charset="0"/>
              <a:buChar char="•"/>
            </a:pPr>
            <a:r>
              <a:rPr lang="en-US" sz="2000" dirty="0" smtClean="0">
                <a:solidFill>
                  <a:schemeClr val="bg2"/>
                </a:solidFill>
              </a:rPr>
              <a:t>Legal Liability issues</a:t>
            </a:r>
          </a:p>
          <a:p>
            <a:pPr marL="342900" lvl="1" indent="-342900">
              <a:buFont typeface="Arial" panose="020B0604020202020204" pitchFamily="34" charset="0"/>
              <a:buChar char="•"/>
            </a:pPr>
            <a:r>
              <a:rPr lang="en-US" sz="2000" dirty="0" smtClean="0">
                <a:solidFill>
                  <a:schemeClr val="bg2"/>
                </a:solidFill>
              </a:rPr>
              <a:t>New training disciplines for ATSEP to maintain their competences </a:t>
            </a:r>
          </a:p>
          <a:p>
            <a:pPr marL="342900" lvl="1" indent="-342900"/>
            <a:endParaRPr lang="en-US" sz="2000" b="1" dirty="0" smtClean="0">
              <a:solidFill>
                <a:schemeClr val="bg2"/>
              </a:solidFill>
            </a:endParaRPr>
          </a:p>
          <a:p>
            <a:pPr marL="342900" lvl="1" indent="-342900"/>
            <a:r>
              <a:rPr lang="en-US" sz="2000" b="1" dirty="0" smtClean="0">
                <a:solidFill>
                  <a:schemeClr val="bg2"/>
                </a:solidFill>
              </a:rPr>
              <a:t> </a:t>
            </a:r>
            <a:r>
              <a:rPr lang="en-US" sz="2000" b="1" dirty="0" smtClean="0">
                <a:solidFill>
                  <a:schemeClr val="bg1"/>
                </a:solidFill>
                <a:latin typeface="Arial" pitchFamily="34" charset="0"/>
                <a:cs typeface="Arial" pitchFamily="34" charset="0"/>
              </a:rPr>
              <a:t>IFATSEA has developed a CONOPS </a:t>
            </a:r>
          </a:p>
          <a:p>
            <a:pPr marL="342900" lvl="1" indent="-342900"/>
            <a:r>
              <a:rPr lang="en-US" sz="2000" b="1" dirty="0" smtClean="0">
                <a:solidFill>
                  <a:schemeClr val="bg1"/>
                </a:solidFill>
                <a:latin typeface="Arial" pitchFamily="34" charset="0"/>
                <a:cs typeface="Arial" pitchFamily="34" charset="0"/>
              </a:rPr>
              <a:t> for Cybersecurity in the ATM/ANS </a:t>
            </a:r>
          </a:p>
          <a:p>
            <a:pPr marL="342900" lvl="1" indent="-342900"/>
            <a:r>
              <a:rPr lang="en-US" sz="2000" b="1" dirty="0" smtClean="0">
                <a:solidFill>
                  <a:schemeClr val="bg1"/>
                </a:solidFill>
                <a:latin typeface="Arial" pitchFamily="34" charset="0"/>
                <a:cs typeface="Arial" pitchFamily="34" charset="0"/>
              </a:rPr>
              <a:t>to facilitate resilient operations.</a:t>
            </a:r>
          </a:p>
          <a:p>
            <a:pPr marL="342900" lvl="1" indent="-342900"/>
            <a:endParaRPr lang="en-US" sz="2000" b="1" dirty="0" smtClean="0">
              <a:solidFill>
                <a:schemeClr val="bg1"/>
              </a:solidFill>
              <a:latin typeface="Arial" pitchFamily="34" charset="0"/>
              <a:cs typeface="Arial" pitchFamily="34" charset="0"/>
            </a:endParaRPr>
          </a:p>
          <a:p>
            <a:pPr marL="342900" lvl="1" indent="-342900"/>
            <a:endParaRPr lang="en-US" sz="2000" b="1" dirty="0" smtClean="0">
              <a:solidFill>
                <a:schemeClr val="bg1"/>
              </a:solidFill>
              <a:latin typeface="Arial" pitchFamily="34" charset="0"/>
              <a:cs typeface="Arial" pitchFamily="34" charset="0"/>
            </a:endParaRPr>
          </a:p>
          <a:p>
            <a:pPr>
              <a:defRPr/>
            </a:pPr>
            <a:r>
              <a:rPr lang="en-US" sz="2000" b="1" u="sng" dirty="0" smtClean="0">
                <a:solidFill>
                  <a:schemeClr val="accent1">
                    <a:lumMod val="50000"/>
                  </a:schemeClr>
                </a:solidFill>
                <a:latin typeface="Arial" pitchFamily="34" charset="0"/>
                <a:cs typeface="Arial" pitchFamily="34" charset="0"/>
              </a:rPr>
              <a:t>Common goals in the CONOPS are </a:t>
            </a:r>
            <a:r>
              <a:rPr lang="en-US" sz="2000" b="1" dirty="0" smtClean="0">
                <a:solidFill>
                  <a:schemeClr val="accent1">
                    <a:lumMod val="50000"/>
                  </a:schemeClr>
                </a:solidFill>
                <a:latin typeface="Arial" pitchFamily="34" charset="0"/>
                <a:cs typeface="Arial" pitchFamily="34" charset="0"/>
              </a:rPr>
              <a:t>: </a:t>
            </a:r>
          </a:p>
          <a:p>
            <a:pPr>
              <a:buNone/>
              <a:defRPr/>
            </a:pPr>
            <a:r>
              <a:rPr lang="en-US" sz="2000" dirty="0" smtClean="0">
                <a:solidFill>
                  <a:schemeClr val="accent1">
                    <a:lumMod val="50000"/>
                  </a:schemeClr>
                </a:solidFill>
                <a:latin typeface="Arial" pitchFamily="34" charset="0"/>
                <a:cs typeface="Arial" pitchFamily="34" charset="0"/>
              </a:rPr>
              <a:t> -  The  cyber intrusion must never reach  the Controller or the Pilot (ideally) </a:t>
            </a:r>
          </a:p>
          <a:p>
            <a:pPr>
              <a:buNone/>
              <a:defRPr/>
            </a:pPr>
            <a:r>
              <a:rPr lang="en-US" sz="2000" dirty="0" smtClean="0">
                <a:solidFill>
                  <a:schemeClr val="accent1">
                    <a:lumMod val="50000"/>
                  </a:schemeClr>
                </a:solidFill>
                <a:latin typeface="Arial" pitchFamily="34" charset="0"/>
                <a:cs typeface="Arial" pitchFamily="34" charset="0"/>
              </a:rPr>
              <a:t> -  ATSEP to certify the reliability and integrity of all data.                        </a:t>
            </a:r>
            <a:endParaRPr lang="en-US" sz="2000" b="1" dirty="0" smtClean="0">
              <a:solidFill>
                <a:schemeClr val="accent1">
                  <a:lumMod val="50000"/>
                </a:schemeClr>
              </a:solidFill>
              <a:latin typeface="Arial" pitchFamily="34" charset="0"/>
              <a:cs typeface="Arial" pitchFamily="34" charset="0"/>
            </a:endParaRPr>
          </a:p>
          <a:p>
            <a:pPr>
              <a:defRPr/>
            </a:pPr>
            <a:endParaRPr lang="en-US" sz="2000" dirty="0" smtClean="0">
              <a:solidFill>
                <a:schemeClr val="bg1"/>
              </a:solidFill>
            </a:endParaRPr>
          </a:p>
          <a:p>
            <a:pPr>
              <a:buNone/>
              <a:defRPr/>
            </a:pPr>
            <a:r>
              <a:rPr lang="en-US" sz="2000" dirty="0">
                <a:solidFill>
                  <a:schemeClr val="bg1"/>
                </a:solidFill>
              </a:rPr>
              <a:t> </a:t>
            </a:r>
            <a:endParaRPr lang="en-US" sz="2000" dirty="0" smtClean="0">
              <a:solidFill>
                <a:schemeClr val="bg1"/>
              </a:solidFill>
            </a:endParaRPr>
          </a:p>
          <a:p>
            <a:pPr>
              <a:buNone/>
              <a:defRPr/>
            </a:pPr>
            <a:r>
              <a:rPr lang="en-US" sz="2000" dirty="0" smtClean="0">
                <a:solidFill>
                  <a:schemeClr val="bg1">
                    <a:lumMod val="60000"/>
                    <a:lumOff val="40000"/>
                  </a:schemeClr>
                </a:solidFill>
              </a:rPr>
              <a:t>                       </a:t>
            </a:r>
            <a:endParaRPr lang="en-US" sz="2000" b="1" dirty="0">
              <a:solidFill>
                <a:schemeClr val="bg1">
                  <a:lumMod val="60000"/>
                  <a:lumOff val="40000"/>
                </a:schemeClr>
              </a:solidFill>
            </a:endParaRPr>
          </a:p>
          <a:p>
            <a:pPr marL="342900" indent="-342900">
              <a:buFont typeface="Arial" panose="020B0604020202020204" pitchFamily="34" charset="0"/>
              <a:buChar char="•"/>
            </a:pPr>
            <a:endParaRPr lang="en-US" sz="2000" dirty="0">
              <a:solidFill>
                <a:schemeClr val="bg2"/>
              </a:solidFill>
            </a:endParaRPr>
          </a:p>
        </p:txBody>
      </p:sp>
      <p:sp>
        <p:nvSpPr>
          <p:cNvPr id="4"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10/12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pic>
        <p:nvPicPr>
          <p:cNvPr id="6" name="Picture 10"/>
          <p:cNvPicPr>
            <a:picLocks noChangeAspect="1" noChangeArrowheads="1"/>
          </p:cNvPicPr>
          <p:nvPr/>
        </p:nvPicPr>
        <p:blipFill>
          <a:blip r:embed="rId4" cstate="print"/>
          <a:srcRect t="20000" r="4676" b="6667"/>
          <a:stretch>
            <a:fillRect/>
          </a:stretch>
        </p:blipFill>
        <p:spPr bwMode="auto">
          <a:xfrm>
            <a:off x="4648200" y="3810000"/>
            <a:ext cx="42672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149560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11/12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4" name="Title 1"/>
          <p:cNvSpPr txBox="1">
            <a:spLocks/>
          </p:cNvSpPr>
          <p:nvPr/>
        </p:nvSpPr>
        <p:spPr>
          <a:xfrm>
            <a:off x="2438400" y="228600"/>
            <a:ext cx="2438400" cy="487362"/>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j-lt"/>
                <a:ea typeface="+mj-ea"/>
                <a:cs typeface="+mj-cs"/>
              </a:rPr>
              <a:t>Conclusions </a:t>
            </a:r>
            <a:endParaRPr kumimoji="0" lang="el-GR" sz="2800" b="1" i="0" u="none" strike="noStrike" kern="0" cap="none" spc="0" normalizeH="0" baseline="0" noProof="0" dirty="0">
              <a:ln>
                <a:noFill/>
              </a:ln>
              <a:solidFill>
                <a:schemeClr val="accent1">
                  <a:lumMod val="50000"/>
                </a:schemeClr>
              </a:solidFill>
              <a:effectLst/>
              <a:uLnTx/>
              <a:uFillTx/>
              <a:latin typeface="+mj-lt"/>
              <a:ea typeface="+mj-ea"/>
              <a:cs typeface="+mj-cs"/>
            </a:endParaRPr>
          </a:p>
        </p:txBody>
      </p:sp>
      <p:sp>
        <p:nvSpPr>
          <p:cNvPr id="5" name="Content Placeholder 2"/>
          <p:cNvSpPr txBox="1">
            <a:spLocks/>
          </p:cNvSpPr>
          <p:nvPr/>
        </p:nvSpPr>
        <p:spPr>
          <a:xfrm>
            <a:off x="152400" y="1066800"/>
            <a:ext cx="8991600" cy="60960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The new system is still a Safety critical Socio-technical environment…</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New approaches on technologies and concepts are used…</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Systems are increasingly interconnected…</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The issue of monitoring and control has not been solved yet.</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Digitalization is surely the way forward. BUT…</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endParaRPr kumimoji="0" lang="en-US"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We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should keep a sharp outlook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and</a:t>
            </a:r>
            <a:r>
              <a:rPr kumimoji="0" lang="en-US" sz="2600" b="1" i="0" u="none" strike="noStrike" kern="0" cap="none" spc="0" normalizeH="0" noProof="0" dirty="0" smtClean="0">
                <a:ln>
                  <a:noFill/>
                </a:ln>
                <a:solidFill>
                  <a:schemeClr val="bg1"/>
                </a:solidFill>
                <a:effectLst/>
                <a:uLnTx/>
                <a:uFillTx/>
                <a:latin typeface="Arial" pitchFamily="34" charset="0"/>
                <a:ea typeface="+mn-ea"/>
                <a:cs typeface="Arial" pitchFamily="34" charset="0"/>
              </a:rPr>
              <a:t>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take a wise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and</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lang="en-US" sz="2600" b="1" kern="0" dirty="0" smtClean="0">
                <a:solidFill>
                  <a:schemeClr val="bg1"/>
                </a:solidFill>
                <a:latin typeface="Arial" pitchFamily="34" charset="0"/>
                <a:cs typeface="Arial" pitchFamily="34" charset="0"/>
              </a:rPr>
              <a:t>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stepped </a:t>
            </a:r>
            <a:r>
              <a:rPr kumimoji="0" lang="en-US" sz="26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approach.</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endParaRPr lang="en-US" b="1" kern="0"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defRPr/>
            </a:pPr>
            <a:r>
              <a:rPr lang="en-US" b="1" dirty="0" smtClean="0"/>
              <a:t>Ave all, we should not treat aviation as any other industry.</a:t>
            </a:r>
            <a:endParaRPr lang="el-GR" dirty="0" smtClean="0"/>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b="0" i="0" u="none" strike="noStrike" kern="0" cap="none" spc="0" normalizeH="0" baseline="0" noProof="0" dirty="0" smtClean="0">
              <a:ln>
                <a:noFill/>
              </a:ln>
              <a:solidFill>
                <a:schemeClr val="accent1">
                  <a:lumMod val="50000"/>
                </a:schemeClr>
              </a:solidFill>
              <a:effectLst/>
              <a:uLnTx/>
              <a:uFillTx/>
              <a:latin typeface="+mn-lt"/>
              <a:ea typeface="+mn-ea"/>
              <a:cs typeface="+mn-cs"/>
            </a:endParaRPr>
          </a:p>
        </p:txBody>
      </p:sp>
      <p:sp>
        <p:nvSpPr>
          <p:cNvPr id="6" name="Rectangle 5"/>
          <p:cNvSpPr/>
          <p:nvPr/>
        </p:nvSpPr>
        <p:spPr>
          <a:xfrm>
            <a:off x="0" y="5486400"/>
            <a:ext cx="9144000" cy="523220"/>
          </a:xfrm>
          <a:prstGeom prst="rect">
            <a:avLst/>
          </a:prstGeom>
        </p:spPr>
        <p:txBody>
          <a:bodyPr wrap="square">
            <a:spAutoFit/>
          </a:bodyPr>
          <a:lstStyle/>
          <a:p>
            <a:r>
              <a:rPr lang="en-US" sz="2800" b="1" dirty="0" smtClean="0">
                <a:solidFill>
                  <a:srgbClr val="FF0000"/>
                </a:solidFill>
              </a:rPr>
              <a:t> </a:t>
            </a:r>
            <a:r>
              <a:rPr lang="en-US" sz="2700" b="1" u="sng" dirty="0" smtClean="0">
                <a:solidFill>
                  <a:srgbClr val="FF0000"/>
                </a:solidFill>
              </a:rPr>
              <a:t>Aviation domain is NOT just another business activity</a:t>
            </a:r>
            <a:r>
              <a:rPr lang="en-US" sz="2700" b="1" dirty="0" smtClean="0">
                <a:solidFill>
                  <a:srgbClr val="FF0000"/>
                </a:solidFill>
              </a:rPr>
              <a:t>.</a:t>
            </a:r>
            <a:endParaRPr lang="el-GR" sz="2700" dirty="0">
              <a:solidFill>
                <a:srgbClr val="FF0000"/>
              </a:solidFill>
            </a:endParaRPr>
          </a:p>
        </p:txBody>
      </p:sp>
    </p:spTree>
    <p:extLst>
      <p:ext uri="{BB962C8B-B14F-4D97-AF65-F5344CB8AC3E}">
        <p14:creationId xmlns="" xmlns:p14="http://schemas.microsoft.com/office/powerpoint/2010/main" val="29351260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12/12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pic>
        <p:nvPicPr>
          <p:cNvPr id="2" name="Picture 2" descr="Image result for Thank you for your attention"/>
          <p:cNvPicPr>
            <a:picLocks noChangeAspect="1" noChangeArrowheads="1"/>
          </p:cNvPicPr>
          <p:nvPr/>
        </p:nvPicPr>
        <p:blipFill>
          <a:blip r:embed="rId2" cstate="print"/>
          <a:srcRect r="-800" b="7042"/>
          <a:stretch>
            <a:fillRect/>
          </a:stretch>
        </p:blipFill>
        <p:spPr bwMode="auto">
          <a:xfrm>
            <a:off x="990600" y="1905000"/>
            <a:ext cx="6691745" cy="3505200"/>
          </a:xfrm>
          <a:prstGeom prst="rect">
            <a:avLst/>
          </a:prstGeom>
          <a:noFill/>
        </p:spPr>
      </p:pic>
    </p:spTree>
    <p:extLst>
      <p:ext uri="{BB962C8B-B14F-4D97-AF65-F5344CB8AC3E}">
        <p14:creationId xmlns="" xmlns:p14="http://schemas.microsoft.com/office/powerpoint/2010/main" val="29351260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2/12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6" name="Title 1"/>
          <p:cNvSpPr txBox="1">
            <a:spLocks/>
          </p:cNvSpPr>
          <p:nvPr/>
        </p:nvSpPr>
        <p:spPr>
          <a:xfrm>
            <a:off x="228600" y="152400"/>
            <a:ext cx="7210425" cy="1384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rPr>
              <a:t>MAIN POINTS</a:t>
            </a:r>
            <a:endParaRPr kumimoji="0" lang="en-GB" sz="28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endParaRPr>
          </a:p>
        </p:txBody>
      </p:sp>
      <p:sp>
        <p:nvSpPr>
          <p:cNvPr id="7" name="Content Placeholder 2"/>
          <p:cNvSpPr txBox="1">
            <a:spLocks/>
          </p:cNvSpPr>
          <p:nvPr/>
        </p:nvSpPr>
        <p:spPr>
          <a:xfrm>
            <a:off x="228600" y="1219200"/>
            <a:ext cx="8316913" cy="4897437"/>
          </a:xfrm>
          <a:prstGeom prst="rect">
            <a:avLst/>
          </a:prstGeom>
        </p:spPr>
        <p:txBody>
          <a:bodyPr/>
          <a:lstStyle/>
          <a:p>
            <a:pPr marL="342900" lvl="0" indent="-342900">
              <a:spcBef>
                <a:spcPct val="20000"/>
              </a:spcBef>
              <a:buClr>
                <a:schemeClr val="accent1">
                  <a:lumMod val="50000"/>
                </a:schemeClr>
              </a:buClr>
              <a:buSzPct val="50000"/>
              <a:buFont typeface="Wingdings" pitchFamily="2" charset="2"/>
              <a:buChar char="n"/>
              <a:defRPr/>
            </a:pPr>
            <a:r>
              <a:rPr lang="en-US" b="1" kern="0" dirty="0" smtClean="0">
                <a:solidFill>
                  <a:schemeClr val="bg1"/>
                </a:solidFill>
                <a:latin typeface="Arial" pitchFamily="34" charset="0"/>
                <a:cs typeface="Arial" pitchFamily="34" charset="0"/>
              </a:rPr>
              <a:t>IFATSEA , European region and its activities</a:t>
            </a:r>
          </a:p>
          <a:p>
            <a:pPr marL="342900" indent="-342900">
              <a:spcBef>
                <a:spcPct val="20000"/>
              </a:spcBef>
              <a:buClr>
                <a:schemeClr val="accent1">
                  <a:lumMod val="50000"/>
                </a:schemeClr>
              </a:buClr>
              <a:buSzPct val="50000"/>
              <a:defRPr/>
            </a:pPr>
            <a:endParaRPr lang="en-US" b="1" kern="0"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buFont typeface="Wingdings" pitchFamily="2" charset="2"/>
              <a:buChar char="n"/>
              <a:defRPr/>
            </a:pPr>
            <a:r>
              <a:rPr lang="en-US" b="1" kern="0" dirty="0" smtClean="0">
                <a:solidFill>
                  <a:schemeClr val="bg1"/>
                </a:solidFill>
                <a:latin typeface="Arial" pitchFamily="34" charset="0"/>
                <a:cs typeface="Arial" pitchFamily="34" charset="0"/>
              </a:rPr>
              <a:t>Aviation Strategy for Europe – SESAR</a:t>
            </a:r>
          </a:p>
          <a:p>
            <a:pPr marL="342900" indent="-342900">
              <a:spcBef>
                <a:spcPct val="20000"/>
              </a:spcBef>
              <a:buClr>
                <a:schemeClr val="accent1">
                  <a:lumMod val="50000"/>
                </a:schemeClr>
              </a:buClr>
              <a:buSzPct val="50000"/>
              <a:buFont typeface="Wingdings" pitchFamily="2" charset="2"/>
              <a:buChar char="n"/>
              <a:defRPr/>
            </a:pPr>
            <a:endParaRPr lang="en-US" b="1" kern="0"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buFont typeface="Wingdings" pitchFamily="2" charset="2"/>
              <a:buChar char="n"/>
              <a:defRPr/>
            </a:pPr>
            <a:r>
              <a:rPr lang="en-US" b="1" kern="0" dirty="0" smtClean="0">
                <a:solidFill>
                  <a:schemeClr val="bg1"/>
                </a:solidFill>
                <a:latin typeface="Arial" pitchFamily="34" charset="0"/>
                <a:cs typeface="Arial" pitchFamily="34" charset="0"/>
              </a:rPr>
              <a:t>Moving towards a new Era - New Technologies </a:t>
            </a:r>
          </a:p>
          <a:p>
            <a:pPr marL="342900" indent="-342900">
              <a:spcBef>
                <a:spcPct val="20000"/>
              </a:spcBef>
              <a:buClr>
                <a:schemeClr val="accent1">
                  <a:lumMod val="50000"/>
                </a:schemeClr>
              </a:buClr>
              <a:buSzPct val="50000"/>
              <a:defRPr/>
            </a:pPr>
            <a:endParaRPr lang="en-US" b="1"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buFont typeface="Wingdings" pitchFamily="2" charset="2"/>
              <a:buChar char="n"/>
              <a:defRPr/>
            </a:pPr>
            <a:r>
              <a:rPr lang="en-US" b="1" dirty="0" smtClean="0">
                <a:solidFill>
                  <a:schemeClr val="bg1"/>
                </a:solidFill>
                <a:latin typeface="Arial" pitchFamily="34" charset="0"/>
                <a:cs typeface="Arial" pitchFamily="34" charset="0"/>
              </a:rPr>
              <a:t>Future CNS</a:t>
            </a:r>
          </a:p>
          <a:p>
            <a:pPr marL="342900" indent="-342900">
              <a:spcBef>
                <a:spcPct val="20000"/>
              </a:spcBef>
              <a:buClr>
                <a:schemeClr val="accent1">
                  <a:lumMod val="50000"/>
                </a:schemeClr>
              </a:buClr>
              <a:buSzPct val="50000"/>
              <a:buFont typeface="Wingdings" pitchFamily="2" charset="2"/>
              <a:buChar char="n"/>
              <a:defRPr/>
            </a:pPr>
            <a:endParaRPr lang="en-US" b="1"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buFont typeface="Wingdings" pitchFamily="2" charset="2"/>
              <a:buChar char="n"/>
              <a:defRPr/>
            </a:pPr>
            <a:r>
              <a:rPr lang="en-US" b="1" dirty="0" smtClean="0">
                <a:solidFill>
                  <a:srgbClr val="FF0000"/>
                </a:solidFill>
                <a:latin typeface="Arial" pitchFamily="34" charset="0"/>
                <a:cs typeface="Arial" pitchFamily="34" charset="0"/>
              </a:rPr>
              <a:t>Cyber Security</a:t>
            </a:r>
          </a:p>
          <a:p>
            <a:pPr marL="342900" indent="-342900">
              <a:spcBef>
                <a:spcPct val="20000"/>
              </a:spcBef>
              <a:buClr>
                <a:schemeClr val="accent1">
                  <a:lumMod val="50000"/>
                </a:schemeClr>
              </a:buClr>
              <a:buSzPct val="50000"/>
              <a:buFont typeface="Wingdings" pitchFamily="2" charset="2"/>
              <a:buChar char="n"/>
              <a:defRPr/>
            </a:pPr>
            <a:endParaRPr lang="el-GR" dirty="0" smtClean="0">
              <a:solidFill>
                <a:schemeClr val="bg1"/>
              </a:solidFill>
              <a:latin typeface="Arial" pitchFamily="34" charset="0"/>
              <a:cs typeface="Arial" pitchFamily="34" charset="0"/>
            </a:endParaRPr>
          </a:p>
          <a:p>
            <a:pPr marL="342900" indent="-342900">
              <a:spcBef>
                <a:spcPct val="20000"/>
              </a:spcBef>
              <a:buClr>
                <a:schemeClr val="accent1">
                  <a:lumMod val="50000"/>
                </a:schemeClr>
              </a:buClr>
              <a:buSzPct val="50000"/>
              <a:buFont typeface="Wingdings" pitchFamily="2" charset="2"/>
              <a:buChar char="n"/>
              <a:defRPr/>
            </a:pPr>
            <a:r>
              <a:rPr lang="en-US" b="1" dirty="0" smtClean="0">
                <a:solidFill>
                  <a:schemeClr val="bg2"/>
                </a:solidFill>
                <a:latin typeface="Arial" pitchFamily="34" charset="0"/>
                <a:cs typeface="Arial" pitchFamily="34" charset="0"/>
              </a:rPr>
              <a:t>IFATSEA view on the way forward - </a:t>
            </a:r>
            <a:r>
              <a:rPr lang="en-US" b="1" kern="0" dirty="0" smtClean="0">
                <a:solidFill>
                  <a:srgbClr val="FF0000"/>
                </a:solidFill>
                <a:latin typeface="Arial" pitchFamily="34" charset="0"/>
                <a:cs typeface="Arial" pitchFamily="34" charset="0"/>
              </a:rPr>
              <a:t>New challenges</a:t>
            </a:r>
            <a:endParaRPr kumimoji="0" lang="en-US" b="1" i="0" u="none" strike="noStrike" kern="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tabLst/>
              <a:defRPr/>
            </a:pPr>
            <a:endParaRPr kumimoji="0" lang="en-US" b="1" i="0" u="none" strike="noStrike" kern="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GB" b="1" i="0"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288" y="115889"/>
            <a:ext cx="8229600" cy="95091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rPr>
              <a:t>IFATSEA - The ATSEPs’ Federation</a:t>
            </a:r>
            <a:br>
              <a:rPr kumimoji="0" lang="en-US" sz="32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rPr>
            </a:br>
            <a:endParaRPr kumimoji="0" lang="en-US" sz="24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0" y="914400"/>
            <a:ext cx="9144000" cy="533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Founded 1972</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More than 40.000 </a:t>
            </a:r>
            <a:r>
              <a:rPr kumimoji="0" lang="en-US" sz="2400" b="0" i="0" u="none" strike="noStrike" kern="0" cap="none" spc="0" normalizeH="0" baseline="0" noProof="0" dirty="0" smtClean="0">
                <a:ln>
                  <a:noFill/>
                </a:ln>
                <a:solidFill>
                  <a:srgbClr val="FF0000"/>
                </a:solidFill>
                <a:effectLst/>
                <a:uLnTx/>
                <a:uFillTx/>
                <a:latin typeface="Arial" pitchFamily="34" charset="0"/>
                <a:cs typeface="Arial" pitchFamily="34" charset="0"/>
              </a:rPr>
              <a:t>ATSEP</a:t>
            </a: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 in 64 Countries.</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it-IT"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Non political &amp; Non industrial </a:t>
            </a: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Promote Safety &amp; Efficiency in Aviation.</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Assists and advise in the development of ANS systems</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Development of high standards, technology Skill, Knowledge &amp; Professionalism</a:t>
            </a:r>
          </a:p>
          <a:p>
            <a:pPr marL="342900" lvl="0" indent="-342900">
              <a:spcBef>
                <a:spcPct val="20000"/>
              </a:spcBef>
              <a:buClr>
                <a:schemeClr val="accent1">
                  <a:lumMod val="50000"/>
                </a:schemeClr>
              </a:buClr>
              <a:buSzPct val="50000"/>
              <a:buFont typeface="Wingdings" pitchFamily="2" charset="2"/>
              <a:buChar char="n"/>
              <a:defRPr/>
            </a:pP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Close cooperate with international /European Aviation bodies ICAO, </a:t>
            </a:r>
            <a:r>
              <a:rPr lang="en-US" kern="0" dirty="0" smtClean="0">
                <a:solidFill>
                  <a:schemeClr val="accent1">
                    <a:lumMod val="50000"/>
                  </a:schemeClr>
                </a:solidFill>
                <a:latin typeface="Arial" pitchFamily="34" charset="0"/>
                <a:cs typeface="Arial" pitchFamily="34" charset="0"/>
              </a:rPr>
              <a:t>NGAP task force</a:t>
            </a: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 and EASA, Eurocontrol,.</a:t>
            </a:r>
          </a:p>
          <a:p>
            <a:pPr marL="342900" lvl="0" indent="-342900">
              <a:spcBef>
                <a:spcPct val="20000"/>
              </a:spcBef>
              <a:buClr>
                <a:schemeClr val="accent1">
                  <a:lumMod val="50000"/>
                </a:schemeClr>
              </a:buClr>
              <a:buSzPct val="50000"/>
              <a:buFont typeface="Wingdings" pitchFamily="2" charset="2"/>
              <a:buChar char="n"/>
              <a:defRPr/>
            </a:pPr>
            <a:r>
              <a:rPr lang="en-US" kern="0" noProof="0" dirty="0" smtClean="0">
                <a:solidFill>
                  <a:schemeClr val="accent1">
                    <a:lumMod val="50000"/>
                  </a:schemeClr>
                </a:solidFill>
                <a:latin typeface="Arial" pitchFamily="34" charset="0"/>
                <a:cs typeface="Arial" pitchFamily="34" charset="0"/>
              </a:rPr>
              <a:t>Productive </a:t>
            </a: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and cooperative relationships with other ATM Professional staff organizations IFATCA,  IFAIMA, ECA, ITF –ETF, </a:t>
            </a:r>
            <a:r>
              <a:rPr lang="en-US" kern="0" dirty="0" smtClean="0">
                <a:solidFill>
                  <a:schemeClr val="accent1">
                    <a:lumMod val="50000"/>
                  </a:schemeClr>
                </a:solidFill>
                <a:latin typeface="Arial" pitchFamily="34" charset="0"/>
                <a:cs typeface="Arial" pitchFamily="34" charset="0"/>
              </a:rPr>
              <a:t>CANSO</a:t>
            </a:r>
            <a:r>
              <a:rPr kumimoji="0" lang="en-US" sz="2400" b="0" i="0" u="none" strike="noStrike" kern="0" cap="none" spc="0" normalizeH="0" noProof="0" dirty="0" smtClean="0">
                <a:ln>
                  <a:noFill/>
                </a:ln>
                <a:solidFill>
                  <a:schemeClr val="accent1">
                    <a:lumMod val="50000"/>
                  </a:schemeClr>
                </a:solidFill>
                <a:effectLst/>
                <a:uLnTx/>
                <a:uFillTx/>
                <a:latin typeface="Arial" pitchFamily="34" charset="0"/>
                <a:cs typeface="Arial" pitchFamily="34" charset="0"/>
              </a:rPr>
              <a:t> </a:t>
            </a:r>
            <a:r>
              <a:rPr kumimoji="0" lang="en-US"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rPr>
              <a:t>and the training academies in Europe.</a:t>
            </a:r>
            <a:endParaRPr kumimoji="0" lang="el-GR"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l-GR" sz="2400" b="0"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400" b="0" i="0" u="none" strike="noStrike" kern="0" cap="none" spc="0" normalizeH="0" baseline="0" noProof="0" dirty="0">
              <a:ln>
                <a:noFill/>
              </a:ln>
              <a:solidFill>
                <a:schemeClr val="accent1">
                  <a:lumMod val="50000"/>
                </a:schemeClr>
              </a:solidFill>
              <a:effectLst/>
              <a:uLnTx/>
              <a:uFillTx/>
              <a:latin typeface="Arial" pitchFamily="34" charset="0"/>
              <a:cs typeface="Arial" pitchFamily="34" charset="0"/>
            </a:endParaRPr>
          </a:p>
        </p:txBody>
      </p:sp>
      <p:sp>
        <p:nvSpPr>
          <p:cNvPr id="5"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3/12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88640"/>
            <a:ext cx="4896544" cy="461665"/>
          </a:xfrm>
          <a:prstGeom prst="rect">
            <a:avLst/>
          </a:prstGeom>
          <a:solidFill>
            <a:srgbClr val="FFC000"/>
          </a:solidFill>
        </p:spPr>
        <p:txBody>
          <a:bodyPr wrap="square">
            <a:spAutoFit/>
          </a:bodyPr>
          <a:lstStyle/>
          <a:p>
            <a:r>
              <a:rPr lang="en-US" b="1" dirty="0" smtClean="0">
                <a:solidFill>
                  <a:srgbClr val="000099"/>
                </a:solidFill>
              </a:rPr>
              <a:t>    OUR MEMBERS IN EUROPE </a:t>
            </a:r>
            <a:endParaRPr lang="en-US" dirty="0"/>
          </a:p>
        </p:txBody>
      </p:sp>
      <p:sp>
        <p:nvSpPr>
          <p:cNvPr id="3" name="Rectangle 6"/>
          <p:cNvSpPr>
            <a:spLocks noChangeArrowheads="1"/>
          </p:cNvSpPr>
          <p:nvPr/>
        </p:nvSpPr>
        <p:spPr bwMode="auto">
          <a:xfrm>
            <a:off x="0" y="457201"/>
            <a:ext cx="9144000" cy="4093428"/>
          </a:xfrm>
          <a:prstGeom prst="rect">
            <a:avLst/>
          </a:prstGeom>
          <a:noFill/>
          <a:ln w="9525">
            <a:noFill/>
            <a:miter lim="800000"/>
            <a:headEnd/>
            <a:tailEnd/>
          </a:ln>
        </p:spPr>
        <p:txBody>
          <a:bodyPr wrap="square">
            <a:spAutoFit/>
          </a:bodyPr>
          <a:lstStyle/>
          <a:p>
            <a:pPr>
              <a:lnSpc>
                <a:spcPct val="150000"/>
              </a:lnSpc>
              <a:defRPr/>
            </a:pPr>
            <a:r>
              <a:rPr lang="en-US" sz="2000" b="1" dirty="0" smtClean="0">
                <a:solidFill>
                  <a:schemeClr val="bg1">
                    <a:lumMod val="10000"/>
                  </a:schemeClr>
                </a:solidFill>
                <a:latin typeface="Arial" pitchFamily="34" charset="0"/>
                <a:cs typeface="Arial" pitchFamily="34" charset="0"/>
              </a:rPr>
              <a:t> 32 Affiliates</a:t>
            </a:r>
          </a:p>
          <a:p>
            <a:pPr>
              <a:lnSpc>
                <a:spcPct val="150000"/>
              </a:lnSpc>
              <a:defRPr/>
            </a:pPr>
            <a:r>
              <a:rPr lang="en-US" sz="2000" b="1" dirty="0" smtClean="0">
                <a:solidFill>
                  <a:schemeClr val="bg1"/>
                </a:solidFill>
                <a:latin typeface="Arial" pitchFamily="34" charset="0"/>
                <a:cs typeface="Arial" pitchFamily="34" charset="0"/>
              </a:rPr>
              <a:t>Albania, Austria, Belgium, Bulgaria, Croatia, Cyprus, Czechia, Finland, France, FYROM, Germany, Greece, Ireland, Italy, Lithuania, </a:t>
            </a:r>
            <a:r>
              <a:rPr lang="en-US" sz="2000" b="1" i="1" dirty="0" smtClean="0">
                <a:solidFill>
                  <a:schemeClr val="bg1"/>
                </a:solidFill>
                <a:latin typeface="Arial" pitchFamily="34" charset="0"/>
                <a:cs typeface="Arial" pitchFamily="34" charset="0"/>
              </a:rPr>
              <a:t>Luxembourg, </a:t>
            </a:r>
            <a:r>
              <a:rPr lang="en-US" sz="2000" b="1" dirty="0" smtClean="0">
                <a:solidFill>
                  <a:schemeClr val="bg1"/>
                </a:solidFill>
                <a:latin typeface="Arial" pitchFamily="34" charset="0"/>
                <a:cs typeface="Arial" pitchFamily="34" charset="0"/>
              </a:rPr>
              <a:t>Malta, Montenegro, Netherland, Norway, Portugal, </a:t>
            </a:r>
            <a:r>
              <a:rPr lang="en-US" sz="2000" b="1" i="1" dirty="0" smtClean="0">
                <a:solidFill>
                  <a:schemeClr val="bg1"/>
                </a:solidFill>
                <a:latin typeface="Arial" pitchFamily="34" charset="0"/>
                <a:cs typeface="Arial" pitchFamily="34" charset="0"/>
              </a:rPr>
              <a:t>Romania</a:t>
            </a:r>
            <a:r>
              <a:rPr lang="en-US" sz="2000" b="1" dirty="0" smtClean="0">
                <a:solidFill>
                  <a:schemeClr val="bg1"/>
                </a:solidFill>
                <a:latin typeface="Arial" pitchFamily="34" charset="0"/>
                <a:cs typeface="Arial" pitchFamily="34" charset="0"/>
              </a:rPr>
              <a:t>, Russia, Serbia, Slovakia, Slovenia, Spain, Sweden, Switzerland, Turkey, Ukraine, United Kingdom, </a:t>
            </a:r>
            <a:r>
              <a:rPr lang="en-US" sz="2000" i="1" dirty="0" smtClean="0">
                <a:solidFill>
                  <a:schemeClr val="accent4">
                    <a:lumMod val="75000"/>
                  </a:schemeClr>
                </a:solidFill>
                <a:latin typeface="Arial" pitchFamily="34" charset="0"/>
                <a:cs typeface="Arial" pitchFamily="34" charset="0"/>
              </a:rPr>
              <a:t>(</a:t>
            </a:r>
            <a:r>
              <a:rPr lang="en-US" sz="2000" b="1" i="1" dirty="0" smtClean="0">
                <a:solidFill>
                  <a:schemeClr val="accent4">
                    <a:lumMod val="75000"/>
                  </a:schemeClr>
                </a:solidFill>
                <a:latin typeface="Arial" pitchFamily="34" charset="0"/>
                <a:cs typeface="Arial" pitchFamily="34" charset="0"/>
              </a:rPr>
              <a:t>Estonia, Poland, Georgia</a:t>
            </a:r>
            <a:r>
              <a:rPr lang="en-US" sz="2000" i="1" dirty="0" smtClean="0">
                <a:solidFill>
                  <a:schemeClr val="accent4">
                    <a:lumMod val="75000"/>
                  </a:schemeClr>
                </a:solidFill>
                <a:latin typeface="Arial" pitchFamily="34" charset="0"/>
                <a:cs typeface="Arial" pitchFamily="34" charset="0"/>
              </a:rPr>
              <a:t> as observers)</a:t>
            </a:r>
            <a:endParaRPr lang="en-US" sz="2000" b="1" dirty="0" smtClean="0">
              <a:solidFill>
                <a:srgbClr val="002060"/>
              </a:solidFill>
              <a:latin typeface="Arial" pitchFamily="34" charset="0"/>
              <a:cs typeface="Arial" pitchFamily="34" charset="0"/>
            </a:endParaRPr>
          </a:p>
          <a:p>
            <a:pPr>
              <a:lnSpc>
                <a:spcPct val="150000"/>
              </a:lnSpc>
              <a:defRPr/>
            </a:pPr>
            <a:r>
              <a:rPr lang="en-US" sz="2000" b="1" dirty="0" smtClean="0">
                <a:solidFill>
                  <a:srgbClr val="000099"/>
                </a:solidFill>
                <a:latin typeface="Arial" pitchFamily="34" charset="0"/>
                <a:cs typeface="Arial" pitchFamily="34" charset="0"/>
              </a:rPr>
              <a:t> </a:t>
            </a:r>
            <a:endParaRPr lang="en-US" sz="2000" b="1" dirty="0">
              <a:solidFill>
                <a:srgbClr val="000099"/>
              </a:solidFill>
              <a:latin typeface="Arial" pitchFamily="34" charset="0"/>
              <a:cs typeface="Arial" pitchFamily="34" charset="0"/>
            </a:endParaRPr>
          </a:p>
          <a:p>
            <a:pPr>
              <a:lnSpc>
                <a:spcPct val="150000"/>
              </a:lnSpc>
              <a:defRPr/>
            </a:pPr>
            <a:endParaRPr lang="en-US" sz="2000" b="1" dirty="0">
              <a:solidFill>
                <a:srgbClr val="000099"/>
              </a:solidFill>
              <a:latin typeface="Arial" pitchFamily="34" charset="0"/>
              <a:cs typeface="Arial" pitchFamily="34" charset="0"/>
            </a:endParaRPr>
          </a:p>
          <a:p>
            <a:pPr>
              <a:defRPr/>
            </a:pPr>
            <a:endParaRPr lang="en-US" sz="2000" dirty="0">
              <a:solidFill>
                <a:srgbClr val="000099"/>
              </a:solidFill>
              <a:latin typeface="Arial" pitchFamily="34" charset="0"/>
              <a:cs typeface="Arial" pitchFamily="34" charset="0"/>
            </a:endParaRPr>
          </a:p>
        </p:txBody>
      </p:sp>
      <p:sp>
        <p:nvSpPr>
          <p:cNvPr id="5"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4/12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6" name="Rectangle 1"/>
          <p:cNvSpPr>
            <a:spLocks noChangeArrowheads="1"/>
          </p:cNvSpPr>
          <p:nvPr/>
        </p:nvSpPr>
        <p:spPr bwMode="auto">
          <a:xfrm>
            <a:off x="0" y="3341132"/>
            <a:ext cx="9144000" cy="3508653"/>
          </a:xfrm>
          <a:prstGeom prst="rect">
            <a:avLst/>
          </a:prstGeom>
          <a:noFill/>
          <a:ln w="9525">
            <a:noFill/>
            <a:miter lim="800000"/>
            <a:headEnd/>
            <a:tailEnd/>
          </a:ln>
        </p:spPr>
        <p:txBody>
          <a:bodyPr wrap="square" anchor="ctr">
            <a:spAutoFit/>
          </a:bodyPr>
          <a:lstStyle/>
          <a:p>
            <a:pPr>
              <a:tabLst>
                <a:tab pos="360363" algn="l"/>
              </a:tabLst>
            </a:pPr>
            <a:r>
              <a:rPr lang="en-US" dirty="0" smtClean="0">
                <a:solidFill>
                  <a:schemeClr val="bg1"/>
                </a:solidFill>
                <a:latin typeface="Arial" pitchFamily="34" charset="0"/>
                <a:cs typeface="Arial" pitchFamily="34" charset="0"/>
              </a:rPr>
              <a:t> </a:t>
            </a:r>
            <a:endParaRPr lang="en-US" b="1" dirty="0" smtClean="0">
              <a:solidFill>
                <a:schemeClr val="bg1"/>
              </a:solidFill>
              <a:latin typeface="Arial" pitchFamily="34" charset="0"/>
              <a:cs typeface="Arial" pitchFamily="34" charset="0"/>
            </a:endParaRP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European Commission at ICB – </a:t>
            </a:r>
            <a:r>
              <a:rPr lang="en-US" sz="2000" b="1" dirty="0" smtClean="0">
                <a:solidFill>
                  <a:schemeClr val="bg1"/>
                </a:solidFill>
                <a:latin typeface="Arial" pitchFamily="34" charset="0"/>
                <a:cs typeface="Arial" pitchFamily="34" charset="0"/>
              </a:rPr>
              <a:t>Industry Consultation Body</a:t>
            </a: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Expert Group  on Human Dimension – EGHD</a:t>
            </a: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SESAR Joint Undertaking (SJU) - SESAR 2020</a:t>
            </a: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European Aviation Safety Agency (EASA) - </a:t>
            </a:r>
            <a:r>
              <a:rPr lang="en-US" sz="2000" b="1" dirty="0" smtClean="0">
                <a:solidFill>
                  <a:schemeClr val="bg1"/>
                </a:solidFill>
                <a:latin typeface="Arial" pitchFamily="34" charset="0"/>
                <a:cs typeface="Arial" pitchFamily="34" charset="0"/>
              </a:rPr>
              <a:t>ATM/ANS TEC</a:t>
            </a: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Just Culture working group – ATM partners</a:t>
            </a:r>
          </a:p>
          <a:p>
            <a:pPr marL="892175" indent="-533400">
              <a:spcAft>
                <a:spcPts val="600"/>
              </a:spcAft>
              <a:buFont typeface="Wingdings" panose="05000000000000000000" pitchFamily="2" charset="2"/>
              <a:buChar char="Ø"/>
              <a:tabLst>
                <a:tab pos="358775" algn="l"/>
              </a:tabLst>
              <a:defRPr/>
            </a:pPr>
            <a:r>
              <a:rPr lang="en-US" b="1" dirty="0" smtClean="0">
                <a:solidFill>
                  <a:schemeClr val="bg1"/>
                </a:solidFill>
                <a:latin typeface="Arial" pitchFamily="34" charset="0"/>
                <a:cs typeface="Arial" pitchFamily="34" charset="0"/>
              </a:rPr>
              <a:t>EC Social Dialogue ATM Working Group  </a:t>
            </a:r>
            <a:r>
              <a:rPr lang="en-US" sz="2000" b="1" dirty="0" smtClean="0">
                <a:solidFill>
                  <a:schemeClr val="bg1"/>
                </a:solidFill>
                <a:latin typeface="Arial" pitchFamily="34" charset="0"/>
                <a:cs typeface="Arial" pitchFamily="34" charset="0"/>
              </a:rPr>
              <a:t>(with ETF)</a:t>
            </a:r>
          </a:p>
          <a:p>
            <a:pPr eaLnBrk="0" hangingPunct="0">
              <a:tabLst>
                <a:tab pos="360363" algn="l"/>
              </a:tabLst>
            </a:pPr>
            <a:endParaRPr lang="en-US" u="sng" dirty="0">
              <a:solidFill>
                <a:schemeClr val="bg1"/>
              </a:solidFill>
              <a:latin typeface="Arial" pitchFamily="34" charset="0"/>
              <a:cs typeface="Arial" pitchFamily="34" charset="0"/>
            </a:endParaRPr>
          </a:p>
        </p:txBody>
      </p:sp>
      <p:sp>
        <p:nvSpPr>
          <p:cNvPr id="7" name="Textfeld 3"/>
          <p:cNvSpPr txBox="1"/>
          <p:nvPr/>
        </p:nvSpPr>
        <p:spPr>
          <a:xfrm>
            <a:off x="0" y="3276600"/>
            <a:ext cx="4569296" cy="430887"/>
          </a:xfrm>
          <a:prstGeom prst="rect">
            <a:avLst/>
          </a:prstGeom>
          <a:solidFill>
            <a:srgbClr val="FFC000"/>
          </a:solidFill>
        </p:spPr>
        <p:txBody>
          <a:bodyPr wrap="square">
            <a:spAutoFit/>
          </a:bodyPr>
          <a:lstStyle/>
          <a:p>
            <a:pPr>
              <a:defRPr/>
            </a:pPr>
            <a:r>
              <a:rPr lang="en-US" sz="2200" b="1" dirty="0">
                <a:solidFill>
                  <a:schemeClr val="bg1"/>
                </a:solidFill>
                <a:latin typeface="+mj-lt"/>
              </a:rPr>
              <a:t>IFATSEA</a:t>
            </a:r>
            <a:r>
              <a:rPr lang="en-US" sz="2200" dirty="0">
                <a:solidFill>
                  <a:schemeClr val="bg1"/>
                </a:solidFill>
              </a:rPr>
              <a:t> </a:t>
            </a:r>
            <a:r>
              <a:rPr lang="en-US" sz="2200" b="1" dirty="0">
                <a:solidFill>
                  <a:schemeClr val="bg1"/>
                </a:solidFill>
                <a:latin typeface="+mj-lt"/>
              </a:rPr>
              <a:t>Region</a:t>
            </a:r>
            <a:r>
              <a:rPr lang="en-US" sz="2200" dirty="0">
                <a:solidFill>
                  <a:schemeClr val="bg1"/>
                </a:solidFill>
              </a:rPr>
              <a:t> </a:t>
            </a:r>
            <a:r>
              <a:rPr lang="en-US" sz="2200" b="1" dirty="0" smtClean="0">
                <a:solidFill>
                  <a:schemeClr val="bg1"/>
                </a:solidFill>
                <a:latin typeface="+mj-lt"/>
              </a:rPr>
              <a:t>Europe main activities</a:t>
            </a:r>
            <a:endParaRPr lang="en-US" sz="22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llenges-of-air-transport_0"/>
          <p:cNvPicPr/>
          <p:nvPr/>
        </p:nvPicPr>
        <p:blipFill>
          <a:blip r:embed="rId2" cstate="print">
            <a:extLst>
              <a:ext uri="{28A0092B-C50C-407E-A947-70E740481C1C}">
                <a14:useLocalDpi xmlns="" xmlns:a14="http://schemas.microsoft.com/office/drawing/2010/main" val="0"/>
              </a:ext>
            </a:extLst>
          </a:blip>
          <a:srcRect l="4977" t="20128" r="3620"/>
          <a:stretch>
            <a:fillRect/>
          </a:stretch>
        </p:blipFill>
        <p:spPr bwMode="auto">
          <a:xfrm>
            <a:off x="0" y="685800"/>
            <a:ext cx="4419600" cy="5943600"/>
          </a:xfrm>
          <a:prstGeom prst="rect">
            <a:avLst/>
          </a:prstGeom>
          <a:noFill/>
          <a:ln>
            <a:solidFill>
              <a:schemeClr val="accent1"/>
            </a:solidFill>
          </a:ln>
        </p:spPr>
      </p:pic>
      <p:sp>
        <p:nvSpPr>
          <p:cNvPr id="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a:t>
            </a:r>
            <a:r>
              <a:rPr lang="en-GB" sz="800" dirty="0" smtClean="0">
                <a:solidFill>
                  <a:srgbClr val="993300"/>
                </a:solidFill>
              </a:rPr>
              <a:t>5/</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pic>
        <p:nvPicPr>
          <p:cNvPr id="5" name="Picture 4" descr="enabling-european-aviation-to-flourish"/>
          <p:cNvPicPr/>
          <p:nvPr/>
        </p:nvPicPr>
        <p:blipFill>
          <a:blip r:embed="rId3" cstate="print">
            <a:extLst>
              <a:ext uri="{28A0092B-C50C-407E-A947-70E740481C1C}">
                <a14:useLocalDpi xmlns="" xmlns:a14="http://schemas.microsoft.com/office/drawing/2010/main" val="0"/>
              </a:ext>
            </a:extLst>
          </a:blip>
          <a:srcRect l="5714" t="20128" r="4616"/>
          <a:stretch>
            <a:fillRect/>
          </a:stretch>
        </p:blipFill>
        <p:spPr bwMode="auto">
          <a:xfrm>
            <a:off x="4495800" y="685801"/>
            <a:ext cx="4343400" cy="5943600"/>
          </a:xfrm>
          <a:prstGeom prst="rect">
            <a:avLst/>
          </a:prstGeom>
          <a:noFill/>
          <a:ln>
            <a:solidFill>
              <a:schemeClr val="accent1"/>
            </a:solidFill>
          </a:ln>
        </p:spPr>
      </p:pic>
    </p:spTree>
    <p:extLst>
      <p:ext uri="{BB962C8B-B14F-4D97-AF65-F5344CB8AC3E}">
        <p14:creationId xmlns="" xmlns:p14="http://schemas.microsoft.com/office/powerpoint/2010/main" val="29351260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6/12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2050" name="AutoShape 2" descr="Αποτέλεσμα εικόνας για The SESAR operational concept">
            <a:hlinkClick r:id="rId2"/>
          </p:cNvPr>
          <p:cNvSpPr>
            <a:spLocks noChangeAspect="1" noChangeArrowheads="1"/>
          </p:cNvSpPr>
          <p:nvPr/>
        </p:nvSpPr>
        <p:spPr bwMode="auto">
          <a:xfrm>
            <a:off x="1447800" y="1143000"/>
            <a:ext cx="5619750" cy="42195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7" name="Picture 9" descr="C:\Users\u7832$\Pictures\sesar-at-world-atm-congress-2016-spectrum-workshop-9-638.jpg"/>
          <p:cNvPicPr>
            <a:picLocks noChangeAspect="1" noChangeArrowheads="1"/>
          </p:cNvPicPr>
          <p:nvPr/>
        </p:nvPicPr>
        <p:blipFill>
          <a:blip r:embed="rId3" cstate="print"/>
          <a:srcRect l="847" t="1319" r="1695" b="1040"/>
          <a:stretch>
            <a:fillRect/>
          </a:stretch>
        </p:blipFill>
        <p:spPr bwMode="auto">
          <a:xfrm>
            <a:off x="0" y="838200"/>
            <a:ext cx="9144000" cy="5785899"/>
          </a:xfrm>
          <a:prstGeom prst="rect">
            <a:avLst/>
          </a:prstGeom>
          <a:noFill/>
        </p:spPr>
      </p:pic>
    </p:spTree>
    <p:extLst>
      <p:ext uri="{BB962C8B-B14F-4D97-AF65-F5344CB8AC3E}">
        <p14:creationId xmlns="" xmlns:p14="http://schemas.microsoft.com/office/powerpoint/2010/main" val="29351260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744663" y="6420733"/>
            <a:ext cx="1223962" cy="369887"/>
          </a:xfrm>
          <a:prstGeom prst="rect">
            <a:avLst/>
          </a:prstGeom>
          <a:noFill/>
          <a:ln w="9525">
            <a:noFill/>
            <a:miter lim="800000"/>
            <a:headEnd/>
            <a:tailEnd/>
          </a:ln>
        </p:spPr>
        <p:txBody>
          <a:bodyPr>
            <a:spAutoFit/>
          </a:bodyPr>
          <a:lstStyle/>
          <a:p>
            <a:endParaRPr lang="en-US" dirty="0"/>
          </a:p>
        </p:txBody>
      </p:sp>
      <p:pic>
        <p:nvPicPr>
          <p:cNvPr id="6" name="Picture 10"/>
          <p:cNvPicPr>
            <a:picLocks noChangeAspect="1" noChangeArrowheads="1"/>
          </p:cNvPicPr>
          <p:nvPr/>
        </p:nvPicPr>
        <p:blipFill>
          <a:blip r:embed="rId2" cstate="print"/>
          <a:srcRect t="20000" r="4676" b="6667"/>
          <a:stretch>
            <a:fillRect/>
          </a:stretch>
        </p:blipFill>
        <p:spPr bwMode="auto">
          <a:xfrm>
            <a:off x="2743200" y="3886200"/>
            <a:ext cx="3733800" cy="2146449"/>
          </a:xfrm>
          <a:prstGeom prst="rect">
            <a:avLst/>
          </a:prstGeom>
          <a:ln>
            <a:noFill/>
          </a:ln>
          <a:effectLst>
            <a:outerShdw blurRad="292100" dist="139700" dir="2700000" algn="tl" rotWithShape="0">
              <a:srgbClr val="333333">
                <a:alpha val="65000"/>
              </a:srgbClr>
            </a:outerShdw>
          </a:effectLst>
        </p:spPr>
      </p:pic>
      <p:sp>
        <p:nvSpPr>
          <p:cNvPr id="7" name="Rectangle 14"/>
          <p:cNvSpPr>
            <a:spLocks noChangeArrowheads="1"/>
          </p:cNvSpPr>
          <p:nvPr/>
        </p:nvSpPr>
        <p:spPr bwMode="auto">
          <a:xfrm>
            <a:off x="6400800" y="762000"/>
            <a:ext cx="2895600" cy="707886"/>
          </a:xfrm>
          <a:prstGeom prst="rect">
            <a:avLst/>
          </a:prstGeom>
          <a:noFill/>
          <a:ln w="9525">
            <a:noFill/>
            <a:miter lim="800000"/>
            <a:headEnd/>
            <a:tailEnd/>
          </a:ln>
        </p:spPr>
        <p:txBody>
          <a:bodyPr wrap="square">
            <a:spAutoFit/>
          </a:bodyPr>
          <a:lstStyle/>
          <a:p>
            <a:r>
              <a:rPr lang="en-US" sz="2000" b="1" dirty="0" smtClean="0">
                <a:solidFill>
                  <a:srgbClr val="002060"/>
                </a:solidFill>
              </a:rPr>
              <a:t> 4D – Trajectory</a:t>
            </a:r>
          </a:p>
          <a:p>
            <a:r>
              <a:rPr lang="en-US" sz="2000" b="1" dirty="0" smtClean="0">
                <a:solidFill>
                  <a:srgbClr val="002060"/>
                </a:solidFill>
              </a:rPr>
              <a:t>  </a:t>
            </a:r>
            <a:r>
              <a:rPr lang="en-US" sz="2000" b="1" dirty="0">
                <a:solidFill>
                  <a:srgbClr val="002060"/>
                </a:solidFill>
              </a:rPr>
              <a:t>Precision Navigation </a:t>
            </a:r>
            <a:endParaRPr lang="en-US" sz="2000" dirty="0">
              <a:solidFill>
                <a:srgbClr val="002060"/>
              </a:solidFill>
            </a:endParaRPr>
          </a:p>
        </p:txBody>
      </p:sp>
      <p:sp>
        <p:nvSpPr>
          <p:cNvPr id="9" name="Rectangle 14"/>
          <p:cNvSpPr>
            <a:spLocks noChangeArrowheads="1"/>
          </p:cNvSpPr>
          <p:nvPr/>
        </p:nvSpPr>
        <p:spPr bwMode="auto">
          <a:xfrm>
            <a:off x="152400" y="914400"/>
            <a:ext cx="2558008" cy="400110"/>
          </a:xfrm>
          <a:prstGeom prst="rect">
            <a:avLst/>
          </a:prstGeom>
          <a:noFill/>
          <a:ln w="9525">
            <a:noFill/>
            <a:miter lim="800000"/>
            <a:headEnd/>
            <a:tailEnd/>
          </a:ln>
        </p:spPr>
        <p:txBody>
          <a:bodyPr wrap="square">
            <a:spAutoFit/>
          </a:bodyPr>
          <a:lstStyle/>
          <a:p>
            <a:r>
              <a:rPr lang="en-US" sz="2000" b="1" dirty="0" smtClean="0">
                <a:solidFill>
                  <a:srgbClr val="002060"/>
                </a:solidFill>
              </a:rPr>
              <a:t>Remote Towers</a:t>
            </a:r>
            <a:endParaRPr lang="en-US" sz="2000" dirty="0">
              <a:solidFill>
                <a:srgbClr val="002060"/>
              </a:solidFill>
            </a:endParaRPr>
          </a:p>
        </p:txBody>
      </p:sp>
      <p:pic>
        <p:nvPicPr>
          <p:cNvPr id="12" name="Picture 3" descr="D:\IFATSEA Director Europe\IFATCA ERM Reykavik\For my presentation\Saab-rTWR-control-550.jpg"/>
          <p:cNvPicPr>
            <a:picLocks noChangeAspect="1" noChangeArrowheads="1"/>
          </p:cNvPicPr>
          <p:nvPr/>
        </p:nvPicPr>
        <p:blipFill>
          <a:blip r:embed="rId3" cstate="print"/>
          <a:srcRect/>
          <a:stretch>
            <a:fillRect/>
          </a:stretch>
        </p:blipFill>
        <p:spPr bwMode="auto">
          <a:xfrm>
            <a:off x="0" y="1295400"/>
            <a:ext cx="2819400" cy="1371600"/>
          </a:xfrm>
          <a:prstGeom prst="rect">
            <a:avLst/>
          </a:prstGeom>
          <a:noFill/>
        </p:spPr>
      </p:pic>
      <p:pic>
        <p:nvPicPr>
          <p:cNvPr id="15" name="Picture 8" descr="http://www.onera.fr/sites/default/files/actualites/magazine/zoom_in_the_lab/22-ifats-tube.jpg">
            <a:hlinkClick r:id="rId4"/>
          </p:cNvPr>
          <p:cNvPicPr>
            <a:picLocks noChangeAspect="1" noChangeArrowheads="1"/>
          </p:cNvPicPr>
          <p:nvPr/>
        </p:nvPicPr>
        <p:blipFill>
          <a:blip r:embed="rId5" cstate="print">
            <a:lum bright="-30000" contrast="40000"/>
          </a:blip>
          <a:srcRect/>
          <a:stretch>
            <a:fillRect/>
          </a:stretch>
        </p:blipFill>
        <p:spPr>
          <a:xfrm>
            <a:off x="6857216" y="1447801"/>
            <a:ext cx="2286784" cy="1828800"/>
          </a:xfrm>
          <a:prstGeom prst="rect">
            <a:avLst/>
          </a:prstGeom>
          <a:ln>
            <a:noFill/>
          </a:ln>
          <a:effectLst>
            <a:outerShdw blurRad="292100" dist="139700" dir="2700000" algn="tl" rotWithShape="0">
              <a:srgbClr val="333333">
                <a:alpha val="65000"/>
              </a:srgbClr>
            </a:outerShdw>
          </a:effectLst>
        </p:spPr>
      </p:pic>
      <p:pic>
        <p:nvPicPr>
          <p:cNvPr id="16" name="Picture 10" descr="http://www.sesarju.eu/sites/default/files/styles/benefits-solutions_pages315x200/public/solutions/4D_1.jpg?itok=ZyYXXTiZ">
            <a:hlinkClick r:id="rId6"/>
          </p:cNvPr>
          <p:cNvPicPr>
            <a:picLocks noChangeAspect="1" noChangeArrowheads="1"/>
          </p:cNvPicPr>
          <p:nvPr/>
        </p:nvPicPr>
        <p:blipFill>
          <a:blip r:embed="rId7" cstate="print"/>
          <a:srcRect/>
          <a:stretch>
            <a:fillRect/>
          </a:stretch>
        </p:blipFill>
        <p:spPr bwMode="auto">
          <a:xfrm>
            <a:off x="6605274" y="1993776"/>
            <a:ext cx="816917" cy="576064"/>
          </a:xfrm>
          <a:prstGeom prst="rect">
            <a:avLst/>
          </a:prstGeom>
          <a:ln>
            <a:noFill/>
          </a:ln>
          <a:effectLst>
            <a:softEdge rad="112500"/>
          </a:effectLst>
        </p:spPr>
      </p:pic>
      <p:pic>
        <p:nvPicPr>
          <p:cNvPr id="17" name="Picture 16" descr="Image result for RPAs integration to ATM"/>
          <p:cNvPicPr/>
          <p:nvPr/>
        </p:nvPicPr>
        <p:blipFill>
          <a:blip r:embed="rId8" cstate="print"/>
          <a:srcRect l="6908" t="23186" r="6350" b="3413"/>
          <a:stretch>
            <a:fillRect/>
          </a:stretch>
        </p:blipFill>
        <p:spPr bwMode="auto">
          <a:xfrm>
            <a:off x="152400" y="4267200"/>
            <a:ext cx="2438400" cy="1649672"/>
          </a:xfrm>
          <a:prstGeom prst="rect">
            <a:avLst/>
          </a:prstGeom>
          <a:noFill/>
          <a:ln w="9525">
            <a:noFill/>
            <a:miter lim="800000"/>
            <a:headEnd/>
            <a:tailEnd/>
          </a:ln>
        </p:spPr>
      </p:pic>
      <p:sp>
        <p:nvSpPr>
          <p:cNvPr id="18" name="Rectangle 14"/>
          <p:cNvSpPr>
            <a:spLocks noChangeArrowheads="1"/>
          </p:cNvSpPr>
          <p:nvPr/>
        </p:nvSpPr>
        <p:spPr bwMode="auto">
          <a:xfrm>
            <a:off x="152400" y="6019800"/>
            <a:ext cx="3657600" cy="400110"/>
          </a:xfrm>
          <a:prstGeom prst="rect">
            <a:avLst/>
          </a:prstGeom>
          <a:noFill/>
          <a:ln w="9525">
            <a:noFill/>
            <a:miter lim="800000"/>
            <a:headEnd/>
            <a:tailEnd/>
          </a:ln>
        </p:spPr>
        <p:txBody>
          <a:bodyPr wrap="square">
            <a:spAutoFit/>
          </a:bodyPr>
          <a:lstStyle/>
          <a:p>
            <a:r>
              <a:rPr lang="en-US" sz="2000" b="1" dirty="0" smtClean="0">
                <a:solidFill>
                  <a:srgbClr val="002060"/>
                </a:solidFill>
              </a:rPr>
              <a:t>Integration of Drones in ATM</a:t>
            </a:r>
            <a:endParaRPr lang="en-US" sz="2000" dirty="0">
              <a:solidFill>
                <a:srgbClr val="002060"/>
              </a:solidFill>
            </a:endParaRPr>
          </a:p>
        </p:txBody>
      </p:sp>
      <p:sp>
        <p:nvSpPr>
          <p:cNvPr id="10" name="Rectangle 14"/>
          <p:cNvSpPr>
            <a:spLocks noChangeArrowheads="1"/>
          </p:cNvSpPr>
          <p:nvPr/>
        </p:nvSpPr>
        <p:spPr bwMode="auto">
          <a:xfrm>
            <a:off x="6553200" y="6324600"/>
            <a:ext cx="2590800" cy="400110"/>
          </a:xfrm>
          <a:prstGeom prst="rect">
            <a:avLst/>
          </a:prstGeom>
          <a:solidFill>
            <a:schemeClr val="tx1"/>
          </a:solidFill>
          <a:ln w="9525">
            <a:noFill/>
            <a:miter lim="800000"/>
            <a:headEnd/>
            <a:tailEnd/>
          </a:ln>
        </p:spPr>
        <p:txBody>
          <a:bodyPr wrap="square">
            <a:spAutoFit/>
          </a:bodyPr>
          <a:lstStyle/>
          <a:p>
            <a:r>
              <a:rPr lang="en-US" sz="2000" b="1" dirty="0" smtClean="0">
                <a:solidFill>
                  <a:srgbClr val="002060"/>
                </a:solidFill>
              </a:rPr>
              <a:t>Satellite navigation</a:t>
            </a:r>
            <a:endParaRPr lang="en-US" sz="2000" dirty="0">
              <a:solidFill>
                <a:srgbClr val="002060"/>
              </a:solidFill>
            </a:endParaRPr>
          </a:p>
        </p:txBody>
      </p:sp>
      <p:sp>
        <p:nvSpPr>
          <p:cNvPr id="19" name="Rectangle 14"/>
          <p:cNvSpPr>
            <a:spLocks noChangeArrowheads="1"/>
          </p:cNvSpPr>
          <p:nvPr/>
        </p:nvSpPr>
        <p:spPr bwMode="auto">
          <a:xfrm>
            <a:off x="0" y="2590800"/>
            <a:ext cx="3581400" cy="400110"/>
          </a:xfrm>
          <a:prstGeom prst="rect">
            <a:avLst/>
          </a:prstGeom>
          <a:noFill/>
          <a:ln w="9525">
            <a:noFill/>
            <a:miter lim="800000"/>
            <a:headEnd/>
            <a:tailEnd/>
          </a:ln>
        </p:spPr>
        <p:txBody>
          <a:bodyPr wrap="square">
            <a:spAutoFit/>
          </a:bodyPr>
          <a:lstStyle/>
          <a:p>
            <a:r>
              <a:rPr lang="en-US" sz="2000" b="1" dirty="0" smtClean="0">
                <a:solidFill>
                  <a:srgbClr val="002060"/>
                </a:solidFill>
              </a:rPr>
              <a:t>AI in ATM – Expert Systems</a:t>
            </a:r>
            <a:endParaRPr lang="en-US" sz="2000" dirty="0">
              <a:solidFill>
                <a:srgbClr val="002060"/>
              </a:solidFill>
            </a:endParaRPr>
          </a:p>
        </p:txBody>
      </p:sp>
      <p:sp>
        <p:nvSpPr>
          <p:cNvPr id="20" name="Rectangle 14"/>
          <p:cNvSpPr>
            <a:spLocks noChangeArrowheads="1"/>
          </p:cNvSpPr>
          <p:nvPr/>
        </p:nvSpPr>
        <p:spPr bwMode="auto">
          <a:xfrm>
            <a:off x="2438400" y="3429000"/>
            <a:ext cx="434340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b="1" dirty="0" smtClean="0">
                <a:solidFill>
                  <a:srgbClr val="002060"/>
                </a:solidFill>
              </a:rPr>
              <a:t>Digitalization  &amp; Networking of ATM </a:t>
            </a:r>
            <a:endParaRPr lang="en-US" sz="2000" b="1" dirty="0">
              <a:solidFill>
                <a:srgbClr val="002060"/>
              </a:solidFill>
            </a:endParaRPr>
          </a:p>
        </p:txBody>
      </p:sp>
      <p:sp>
        <p:nvSpPr>
          <p:cNvPr id="21" name="Rectangle 14"/>
          <p:cNvSpPr>
            <a:spLocks noChangeArrowheads="1"/>
          </p:cNvSpPr>
          <p:nvPr/>
        </p:nvSpPr>
        <p:spPr bwMode="auto">
          <a:xfrm>
            <a:off x="2438400" y="457200"/>
            <a:ext cx="3829384" cy="400110"/>
          </a:xfrm>
          <a:prstGeom prst="rect">
            <a:avLst/>
          </a:prstGeom>
          <a:noFill/>
          <a:ln w="9525">
            <a:noFill/>
            <a:miter lim="800000"/>
            <a:headEnd/>
            <a:tailEnd/>
          </a:ln>
        </p:spPr>
        <p:txBody>
          <a:bodyPr wrap="square">
            <a:spAutoFit/>
          </a:bodyPr>
          <a:lstStyle/>
          <a:p>
            <a:r>
              <a:rPr lang="en-US" sz="2000" dirty="0" smtClean="0">
                <a:solidFill>
                  <a:srgbClr val="002060"/>
                </a:solidFill>
              </a:rPr>
              <a:t>Cybersecurity – Big </a:t>
            </a:r>
            <a:r>
              <a:rPr lang="en-US" sz="2000" dirty="0">
                <a:solidFill>
                  <a:srgbClr val="002060"/>
                </a:solidFill>
              </a:rPr>
              <a:t>Data – </a:t>
            </a:r>
            <a:r>
              <a:rPr lang="en-US" sz="2000" dirty="0" smtClean="0">
                <a:solidFill>
                  <a:srgbClr val="002060"/>
                </a:solidFill>
              </a:rPr>
              <a:t>AI</a:t>
            </a:r>
            <a:endParaRPr lang="en-US" sz="2000" dirty="0">
              <a:solidFill>
                <a:srgbClr val="002060"/>
              </a:solidFill>
            </a:endParaRPr>
          </a:p>
        </p:txBody>
      </p:sp>
      <p:sp>
        <p:nvSpPr>
          <p:cNvPr id="22" name="Rectangle 14"/>
          <p:cNvSpPr>
            <a:spLocks noChangeArrowheads="1"/>
          </p:cNvSpPr>
          <p:nvPr/>
        </p:nvSpPr>
        <p:spPr bwMode="auto">
          <a:xfrm>
            <a:off x="5257800" y="1219200"/>
            <a:ext cx="1194365" cy="400110"/>
          </a:xfrm>
          <a:prstGeom prst="rect">
            <a:avLst/>
          </a:prstGeom>
          <a:noFill/>
          <a:ln w="9525">
            <a:noFill/>
            <a:miter lim="800000"/>
            <a:headEnd/>
            <a:tailEnd/>
          </a:ln>
        </p:spPr>
        <p:txBody>
          <a:bodyPr wrap="square">
            <a:spAutoFit/>
          </a:bodyPr>
          <a:lstStyle/>
          <a:p>
            <a:r>
              <a:rPr lang="en-US" sz="2000" b="1" dirty="0" smtClean="0">
                <a:solidFill>
                  <a:srgbClr val="002060"/>
                </a:solidFill>
              </a:rPr>
              <a:t>Datalink</a:t>
            </a:r>
            <a:endParaRPr lang="en-US" sz="2000" dirty="0">
              <a:solidFill>
                <a:srgbClr val="002060"/>
              </a:solidFill>
            </a:endParaRPr>
          </a:p>
        </p:txBody>
      </p:sp>
      <p:pic>
        <p:nvPicPr>
          <p:cNvPr id="7170" name="Picture 2" descr="Αποτέλεσμα εικόνας για data link communications in aviation">
            <a:hlinkClick r:id="rId9"/>
          </p:cNvPr>
          <p:cNvPicPr>
            <a:picLocks noChangeAspect="1" noChangeArrowheads="1"/>
          </p:cNvPicPr>
          <p:nvPr/>
        </p:nvPicPr>
        <p:blipFill>
          <a:blip r:embed="rId10" cstate="print"/>
          <a:srcRect/>
          <a:stretch>
            <a:fillRect/>
          </a:stretch>
        </p:blipFill>
        <p:spPr bwMode="auto">
          <a:xfrm>
            <a:off x="4504592" y="1600200"/>
            <a:ext cx="2277208" cy="1752600"/>
          </a:xfrm>
          <a:prstGeom prst="rect">
            <a:avLst/>
          </a:prstGeom>
          <a:noFill/>
        </p:spPr>
      </p:pic>
      <p:pic>
        <p:nvPicPr>
          <p:cNvPr id="23" name="irc_mi" descr="Αποτέλεσμα εικόνας για Artificial Intelligence in Air Traffic Management – Expert Systems"/>
          <p:cNvPicPr/>
          <p:nvPr/>
        </p:nvPicPr>
        <p:blipFill>
          <a:blip r:embed="rId11" cstate="print"/>
          <a:srcRect l="22788" t="43337" r="20644" b="8795"/>
          <a:stretch>
            <a:fillRect/>
          </a:stretch>
        </p:blipFill>
        <p:spPr bwMode="auto">
          <a:xfrm>
            <a:off x="152400" y="2971800"/>
            <a:ext cx="2133600" cy="1143000"/>
          </a:xfrm>
          <a:prstGeom prst="rect">
            <a:avLst/>
          </a:prstGeom>
          <a:noFill/>
          <a:ln w="9525">
            <a:noFill/>
            <a:miter lim="800000"/>
            <a:headEnd/>
            <a:tailEnd/>
          </a:ln>
        </p:spPr>
      </p:pic>
      <p:pic>
        <p:nvPicPr>
          <p:cNvPr id="4" name="Picture 17" descr="C:\Users\GASS\Desktop\FAA_NextGen_ADS-B_implementation.jpg"/>
          <p:cNvPicPr>
            <a:picLocks noChangeAspect="1" noChangeArrowheads="1"/>
          </p:cNvPicPr>
          <p:nvPr/>
        </p:nvPicPr>
        <p:blipFill>
          <a:blip r:embed="rId12" cstate="print">
            <a:lum bright="10000"/>
          </a:blip>
          <a:srcRect/>
          <a:stretch>
            <a:fillRect/>
          </a:stretch>
        </p:blipFill>
        <p:spPr bwMode="auto">
          <a:xfrm>
            <a:off x="6934200" y="3581400"/>
            <a:ext cx="2133600" cy="2688480"/>
          </a:xfrm>
          <a:prstGeom prst="rect">
            <a:avLst/>
          </a:prstGeom>
          <a:ln>
            <a:noFill/>
          </a:ln>
          <a:effectLst>
            <a:outerShdw blurRad="292100" dist="139700" dir="2700000" algn="tl" rotWithShape="0">
              <a:srgbClr val="333333">
                <a:alpha val="65000"/>
              </a:srgbClr>
            </a:outerShdw>
          </a:effectLst>
        </p:spPr>
      </p:pic>
      <p:sp>
        <p:nvSpPr>
          <p:cNvPr id="25"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712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27" name="Rectangle 26"/>
          <p:cNvSpPr/>
          <p:nvPr/>
        </p:nvSpPr>
        <p:spPr>
          <a:xfrm>
            <a:off x="0" y="0"/>
            <a:ext cx="7924800" cy="830997"/>
          </a:xfrm>
          <a:prstGeom prst="rect">
            <a:avLst/>
          </a:prstGeom>
        </p:spPr>
        <p:txBody>
          <a:bodyPr wrap="square">
            <a:spAutoFit/>
          </a:bodyPr>
          <a:lstStyle/>
          <a:p>
            <a:pPr lvl="0">
              <a:defRPr/>
            </a:pPr>
            <a:r>
              <a:rPr lang="en-US" b="1" kern="0" dirty="0" smtClean="0">
                <a:solidFill>
                  <a:schemeClr val="accent6"/>
                </a:solidFill>
                <a:latin typeface="Trebuchet MS" pitchFamily="34" charset="0"/>
              </a:rPr>
              <a:t>MOVING TOWARDS A NEW ERA -  NEW TECHNOLOGIES</a:t>
            </a:r>
          </a:p>
          <a:p>
            <a:pPr lvl="0">
              <a:defRPr/>
            </a:pPr>
            <a:r>
              <a:rPr lang="en-US" b="1" kern="0" dirty="0" smtClean="0">
                <a:solidFill>
                  <a:schemeClr val="bg1"/>
                </a:solidFill>
                <a:latin typeface="Trebuchet MS" pitchFamily="34" charset="0"/>
              </a:rPr>
              <a:t>                                  </a:t>
            </a:r>
            <a:endParaRPr lang="el-GR" b="1" kern="0" dirty="0">
              <a:solidFill>
                <a:srgbClr val="FF0000"/>
              </a:solidFill>
              <a:latin typeface="Trebuchet MS" pitchFamily="34" charset="0"/>
            </a:endParaRPr>
          </a:p>
        </p:txBody>
      </p:sp>
      <p:sp>
        <p:nvSpPr>
          <p:cNvPr id="11" name="Rectangle 14"/>
          <p:cNvSpPr>
            <a:spLocks noChangeArrowheads="1"/>
          </p:cNvSpPr>
          <p:nvPr/>
        </p:nvSpPr>
        <p:spPr bwMode="auto">
          <a:xfrm>
            <a:off x="1524000" y="5486400"/>
            <a:ext cx="6934200" cy="400110"/>
          </a:xfrm>
          <a:prstGeom prst="rect">
            <a:avLst/>
          </a:prstGeom>
          <a:solidFill>
            <a:srgbClr val="FFC000"/>
          </a:solidFill>
          <a:ln w="9525">
            <a:noFill/>
            <a:miter lim="800000"/>
            <a:headEnd/>
            <a:tailEnd/>
          </a:ln>
        </p:spPr>
        <p:txBody>
          <a:bodyPr wrap="square">
            <a:spAutoFit/>
          </a:bodyPr>
          <a:lstStyle/>
          <a:p>
            <a:pPr algn="ctr"/>
            <a:r>
              <a:rPr lang="en-US" sz="2000" b="1" dirty="0" smtClean="0">
                <a:solidFill>
                  <a:schemeClr val="bg1"/>
                </a:solidFill>
              </a:rPr>
              <a:t>ATSEP  Technical Ops Systems Monitoring and Control.</a:t>
            </a:r>
          </a:p>
        </p:txBody>
      </p:sp>
      <p:pic>
        <p:nvPicPr>
          <p:cNvPr id="24" name="Picture 2" descr="Αποτέλεσμα εικόνας για que es cloud computi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590800" y="1009057"/>
            <a:ext cx="1905000" cy="16742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46539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90600"/>
            <a:ext cx="2957618" cy="2342486"/>
          </a:xfrm>
          <a:prstGeom prst="rect">
            <a:avLst/>
          </a:prstGeom>
          <a:noFill/>
          <a:ln w="9525">
            <a:noFill/>
            <a:miter lim="800000"/>
            <a:headEnd/>
            <a:tailEnd/>
          </a:ln>
        </p:spPr>
      </p:pic>
      <p:sp>
        <p:nvSpPr>
          <p:cNvPr id="5" name="Rectangle 4"/>
          <p:cNvSpPr/>
          <p:nvPr/>
        </p:nvSpPr>
        <p:spPr>
          <a:xfrm>
            <a:off x="0" y="0"/>
            <a:ext cx="8534400" cy="830997"/>
          </a:xfrm>
          <a:prstGeom prst="rect">
            <a:avLst/>
          </a:prstGeom>
        </p:spPr>
        <p:txBody>
          <a:bodyPr wrap="square">
            <a:spAutoFit/>
          </a:bodyPr>
          <a:lstStyle/>
          <a:p>
            <a:endParaRPr lang="en-US" dirty="0" smtClean="0">
              <a:solidFill>
                <a:schemeClr val="bg1">
                  <a:lumMod val="60000"/>
                  <a:lumOff val="40000"/>
                </a:schemeClr>
              </a:solidFill>
            </a:endParaRPr>
          </a:p>
          <a:p>
            <a:r>
              <a:rPr lang="en-US" b="1" dirty="0" smtClean="0">
                <a:solidFill>
                  <a:schemeClr val="bg1">
                    <a:lumMod val="60000"/>
                    <a:lumOff val="40000"/>
                  </a:schemeClr>
                </a:solidFill>
              </a:rPr>
              <a:t>Future CNS will rely on a Network Centric Approach… </a:t>
            </a:r>
            <a:endParaRPr lang="en-US" dirty="0">
              <a:solidFill>
                <a:schemeClr val="bg1">
                  <a:lumMod val="60000"/>
                  <a:lumOff val="40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3048000" y="990600"/>
            <a:ext cx="2895600" cy="2362200"/>
          </a:xfrm>
          <a:prstGeom prst="rect">
            <a:avLst/>
          </a:prstGeom>
          <a:noFill/>
          <a:ln w="9525">
            <a:noFill/>
            <a:miter lim="800000"/>
            <a:headEnd/>
            <a:tailEnd/>
          </a:ln>
        </p:spPr>
      </p:pic>
      <p:sp>
        <p:nvSpPr>
          <p:cNvPr id="7" name="Rectangle 6"/>
          <p:cNvSpPr/>
          <p:nvPr/>
        </p:nvSpPr>
        <p:spPr>
          <a:xfrm>
            <a:off x="0" y="3124200"/>
            <a:ext cx="9144000" cy="2277547"/>
          </a:xfrm>
          <a:prstGeom prst="rect">
            <a:avLst/>
          </a:prstGeom>
        </p:spPr>
        <p:txBody>
          <a:bodyPr wrap="square">
            <a:spAutoFit/>
          </a:bodyPr>
          <a:lstStyle/>
          <a:p>
            <a:pPr algn="ctr"/>
            <a:endParaRPr lang="en-US" sz="2200" b="1" dirty="0" smtClean="0">
              <a:solidFill>
                <a:schemeClr val="bg1">
                  <a:lumMod val="60000"/>
                  <a:lumOff val="40000"/>
                </a:schemeClr>
              </a:solidFill>
            </a:endParaRPr>
          </a:p>
          <a:p>
            <a:pPr>
              <a:buFont typeface="Arial" pitchFamily="34" charset="0"/>
              <a:buChar char="•"/>
            </a:pPr>
            <a:r>
              <a:rPr lang="en-US" sz="2200" dirty="0" smtClean="0">
                <a:solidFill>
                  <a:schemeClr val="accent1">
                    <a:lumMod val="50000"/>
                  </a:schemeClr>
                </a:solidFill>
              </a:rPr>
              <a:t> </a:t>
            </a:r>
            <a:r>
              <a:rPr lang="en-US" dirty="0" smtClean="0">
                <a:solidFill>
                  <a:schemeClr val="accent1">
                    <a:lumMod val="50000"/>
                  </a:schemeClr>
                </a:solidFill>
              </a:rPr>
              <a:t>The Human intervention will be in an </a:t>
            </a:r>
            <a:r>
              <a:rPr lang="en-US" b="1" dirty="0" smtClean="0">
                <a:solidFill>
                  <a:schemeClr val="accent1">
                    <a:lumMod val="50000"/>
                  </a:schemeClr>
                </a:solidFill>
              </a:rPr>
              <a:t>Advance - SMC</a:t>
            </a:r>
            <a:endParaRPr lang="en-US" dirty="0" smtClean="0">
              <a:solidFill>
                <a:schemeClr val="accent1">
                  <a:lumMod val="50000"/>
                </a:schemeClr>
              </a:solidFill>
            </a:endParaRPr>
          </a:p>
          <a:p>
            <a:pPr>
              <a:buFont typeface="Arial" pitchFamily="34" charset="0"/>
              <a:buChar char="•"/>
            </a:pPr>
            <a:r>
              <a:rPr lang="en-US" dirty="0" smtClean="0">
                <a:solidFill>
                  <a:schemeClr val="accent1">
                    <a:lumMod val="50000"/>
                  </a:schemeClr>
                </a:solidFill>
              </a:rPr>
              <a:t> Health systems monitoring software.</a:t>
            </a:r>
          </a:p>
          <a:p>
            <a:pPr>
              <a:buFont typeface="Arial" pitchFamily="34" charset="0"/>
              <a:buChar char="•"/>
            </a:pPr>
            <a:r>
              <a:rPr lang="en-US" dirty="0" smtClean="0">
                <a:solidFill>
                  <a:schemeClr val="accent1">
                    <a:lumMod val="50000"/>
                  </a:schemeClr>
                </a:solidFill>
              </a:rPr>
              <a:t> Human decision support tools.</a:t>
            </a:r>
          </a:p>
          <a:p>
            <a:r>
              <a:rPr lang="en-US" b="1" u="sng" dirty="0" smtClean="0">
                <a:solidFill>
                  <a:schemeClr val="accent6">
                    <a:lumMod val="75000"/>
                  </a:schemeClr>
                </a:solidFill>
              </a:rPr>
              <a:t>Challenge: </a:t>
            </a:r>
            <a:r>
              <a:rPr lang="en-US" dirty="0" smtClean="0">
                <a:solidFill>
                  <a:schemeClr val="accent1">
                    <a:lumMod val="50000"/>
                  </a:schemeClr>
                </a:solidFill>
              </a:rPr>
              <a:t>Human issues:  stress, lack of attention, loss of situational awareness are factors we should examine. </a:t>
            </a:r>
          </a:p>
        </p:txBody>
      </p:sp>
      <p:sp>
        <p:nvSpPr>
          <p:cNvPr id="8" name="Rectangle 7"/>
          <p:cNvSpPr/>
          <p:nvPr/>
        </p:nvSpPr>
        <p:spPr>
          <a:xfrm>
            <a:off x="0" y="5105400"/>
            <a:ext cx="9144000" cy="1569660"/>
          </a:xfrm>
          <a:prstGeom prst="rect">
            <a:avLst/>
          </a:prstGeom>
        </p:spPr>
        <p:txBody>
          <a:bodyPr wrap="square">
            <a:spAutoFit/>
          </a:bodyPr>
          <a:lstStyle/>
          <a:p>
            <a:endParaRPr lang="en-US" dirty="0" smtClean="0">
              <a:solidFill>
                <a:schemeClr val="bg1"/>
              </a:solidFill>
            </a:endParaRPr>
          </a:p>
          <a:p>
            <a:r>
              <a:rPr lang="en-US" u="sng" dirty="0" smtClean="0">
                <a:solidFill>
                  <a:srgbClr val="FF0000"/>
                </a:solidFill>
              </a:rPr>
              <a:t>Risk: </a:t>
            </a:r>
            <a:r>
              <a:rPr lang="en-US" dirty="0" smtClean="0">
                <a:solidFill>
                  <a:schemeClr val="bg1"/>
                </a:solidFill>
              </a:rPr>
              <a:t>Increase dependence on automation will imply to consider automation failure scenarios, complex systems resilience and human de-skilling. </a:t>
            </a:r>
            <a:endParaRPr lang="en-US" dirty="0">
              <a:solidFill>
                <a:schemeClr val="bg1"/>
              </a:solidFill>
            </a:endParaRPr>
          </a:p>
        </p:txBody>
      </p:sp>
      <p:sp>
        <p:nvSpPr>
          <p:cNvPr id="10"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8/12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pic>
        <p:nvPicPr>
          <p:cNvPr id="2" name="Picture 2"/>
          <p:cNvPicPr>
            <a:picLocks noChangeAspect="1" noChangeArrowheads="1"/>
          </p:cNvPicPr>
          <p:nvPr/>
        </p:nvPicPr>
        <p:blipFill>
          <a:blip r:embed="rId4" cstate="print"/>
          <a:srcRect/>
          <a:stretch>
            <a:fillRect/>
          </a:stretch>
        </p:blipFill>
        <p:spPr bwMode="auto">
          <a:xfrm>
            <a:off x="6019800" y="1048060"/>
            <a:ext cx="3048000" cy="22984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1"/>
          <p:cNvSpPr txBox="1">
            <a:spLocks/>
          </p:cNvSpPr>
          <p:nvPr/>
        </p:nvSpPr>
        <p:spPr>
          <a:xfrm>
            <a:off x="251521" y="6597352"/>
            <a:ext cx="8892480" cy="2606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Presentation by </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Costas Christoforou,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Director Region Europe</a:t>
            </a:r>
            <a:r>
              <a:rPr kumimoji="0" lang="de-DE"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1000" b="0" i="0" u="none" strike="noStrike" kern="1200" cap="none" spc="0" normalizeH="0" baseline="0" noProof="0" dirty="0" smtClean="0">
                <a:ln>
                  <a:noFill/>
                </a:ln>
                <a:solidFill>
                  <a:srgbClr val="993300"/>
                </a:solidFill>
                <a:effectLst/>
                <a:uLnTx/>
                <a:uFillTx/>
                <a:latin typeface="Arial" charset="0"/>
                <a:ea typeface="+mn-ea"/>
                <a:cs typeface="+mn-cs"/>
              </a:rPr>
              <a:t>                                                                     </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slide nr </a:t>
            </a:r>
            <a:r>
              <a:rPr lang="en-GB" sz="800" dirty="0" smtClean="0">
                <a:solidFill>
                  <a:srgbClr val="993300"/>
                </a:solidFill>
              </a:rPr>
              <a:t>9</a:t>
            </a:r>
            <a:r>
              <a:rPr kumimoji="0" lang="en-GB" sz="800" b="0" i="0" u="none" strike="noStrike" kern="1200" cap="none" spc="0" normalizeH="0" baseline="0" noProof="0" dirty="0" smtClean="0">
                <a:ln>
                  <a:noFill/>
                </a:ln>
                <a:solidFill>
                  <a:srgbClr val="993300"/>
                </a:solidFill>
                <a:effectLst/>
                <a:uLnTx/>
                <a:uFillTx/>
                <a:latin typeface="Arial" charset="0"/>
                <a:ea typeface="+mn-ea"/>
                <a:cs typeface="+mn-cs"/>
              </a:rPr>
              <a:t>/12</a:t>
            </a:r>
            <a:endParaRPr kumimoji="0" lang="en-GB" sz="2400" b="0" i="0" u="none" strike="noStrike" kern="1200" cap="none" spc="0" normalizeH="0" baseline="0" noProof="0" dirty="0" smtClean="0">
              <a:ln>
                <a:noFill/>
              </a:ln>
              <a:solidFill>
                <a:srgbClr val="993300"/>
              </a:solidFill>
              <a:effectLst/>
              <a:uLnTx/>
              <a:uFillTx/>
              <a:latin typeface="Arial" charset="0"/>
              <a:ea typeface="+mn-ea"/>
              <a:cs typeface="+mn-cs"/>
            </a:endParaRPr>
          </a:p>
        </p:txBody>
      </p:sp>
      <p:sp>
        <p:nvSpPr>
          <p:cNvPr id="4" name="Rectangle 3"/>
          <p:cNvSpPr/>
          <p:nvPr/>
        </p:nvSpPr>
        <p:spPr>
          <a:xfrm>
            <a:off x="685800" y="228600"/>
            <a:ext cx="7848600" cy="492443"/>
          </a:xfrm>
          <a:prstGeom prst="rect">
            <a:avLst/>
          </a:prstGeom>
        </p:spPr>
        <p:txBody>
          <a:bodyPr wrap="square">
            <a:spAutoFit/>
          </a:bodyPr>
          <a:lstStyle/>
          <a:p>
            <a:r>
              <a:rPr lang="en-US" sz="2600" b="1" dirty="0" smtClean="0">
                <a:solidFill>
                  <a:srgbClr val="FF0000"/>
                </a:solidFill>
              </a:rPr>
              <a:t>Cyber Security </a:t>
            </a:r>
            <a:r>
              <a:rPr lang="en-US" b="1" dirty="0" smtClean="0">
                <a:solidFill>
                  <a:schemeClr val="bg1"/>
                </a:solidFill>
              </a:rPr>
              <a:t>… a very big challenge </a:t>
            </a:r>
            <a:endParaRPr lang="el-GR" dirty="0">
              <a:solidFill>
                <a:schemeClr val="bg1"/>
              </a:solidFill>
            </a:endParaRPr>
          </a:p>
        </p:txBody>
      </p:sp>
      <p:sp>
        <p:nvSpPr>
          <p:cNvPr id="5" name="Content Placeholder 2"/>
          <p:cNvSpPr txBox="1">
            <a:spLocks/>
          </p:cNvSpPr>
          <p:nvPr/>
        </p:nvSpPr>
        <p:spPr>
          <a:xfrm>
            <a:off x="0" y="1143000"/>
            <a:ext cx="9144000" cy="5105400"/>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where</a:t>
            </a: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Remote towers &amp; Virtual Centers</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Enhanced Automation</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Networked services, </a:t>
            </a:r>
            <a:r>
              <a:rPr kumimoji="0" lang="en-U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SoA</a:t>
            </a: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Integration </a:t>
            </a:r>
            <a:r>
              <a:rPr kumimoji="0" lang="en-US" sz="20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of RPAs (UAV/UAS/Drones,..) in ATM.</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DLS communication</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Arial" charset="0"/>
              <a:buChar char="•"/>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Arial"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Arial"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Arial"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2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 </a:t>
            </a:r>
            <a:r>
              <a:rPr kumimoji="0" lang="en-US" sz="20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Availability, accuracy, integrity and security of critical info.</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GB" sz="20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 We focuses on solid preventative measures</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Cyber-security</a:t>
            </a:r>
            <a:r>
              <a:rPr kumimoji="0" lang="en-US" sz="20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 protection for a robust, resilience and data-sharing environment</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None/>
              <a:tabLst/>
              <a:defRPr/>
            </a:pPr>
            <a:r>
              <a:rPr kumimoji="0" lang="en-US" sz="2000" b="0" i="0" u="none" strike="noStrike" kern="0" cap="none" spc="0" normalizeH="0" baseline="0" noProof="0" dirty="0" smtClean="0">
                <a:ln>
                  <a:noFill/>
                </a:ln>
                <a:solidFill>
                  <a:schemeClr val="accent1">
                    <a:lumMod val="50000"/>
                  </a:schemeClr>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Tx/>
              <a:buNone/>
              <a:tabLst/>
              <a:defRPr/>
            </a:pPr>
            <a:endParaRPr kumimoji="0" lang="en-US" sz="2000" b="0" i="1"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Tx/>
              <a:buNone/>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lumMod val="50000"/>
                </a:schemeClr>
              </a:buClr>
              <a:buSzPct val="50000"/>
              <a:buFont typeface="Wingdings" pitchFamily="2" charset="2"/>
              <a:buChar char="n"/>
              <a:tabLst/>
              <a:defRPr/>
            </a:pPr>
            <a:endParaRPr kumimoji="0" lang="en-US" sz="20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6" name="Picture 8" descr="http://www.yourenergyblog.com/wp-content/uploads/2013/01/electric-cyber-security.png">
            <a:hlinkClick r:id="rId2"/>
          </p:cNvPr>
          <p:cNvPicPr>
            <a:picLocks noChangeAspect="1" noChangeArrowheads="1"/>
          </p:cNvPicPr>
          <p:nvPr/>
        </p:nvPicPr>
        <p:blipFill>
          <a:blip r:embed="rId3" cstate="print"/>
          <a:srcRect/>
          <a:stretch>
            <a:fillRect/>
          </a:stretch>
        </p:blipFill>
        <p:spPr bwMode="auto">
          <a:xfrm>
            <a:off x="304800" y="3429000"/>
            <a:ext cx="3276600" cy="1752600"/>
          </a:xfrm>
          <a:prstGeom prst="rect">
            <a:avLst/>
          </a:prstGeom>
          <a:noFill/>
          <a:ln w="9525">
            <a:noFill/>
            <a:miter lim="800000"/>
            <a:headEnd/>
            <a:tailEnd/>
          </a:ln>
        </p:spPr>
      </p:pic>
      <p:pic>
        <p:nvPicPr>
          <p:cNvPr id="7" name="Picture 6" descr="http://www.todayonline.com/sites/default/files/styles/multimedia_785/public/17855343.JPG?itok=yMSmAc-o">
            <a:hlinkClick r:id="rId4" tooltip="&quot;New Singapore Air Traffic Control Centre. PHOTO: ERNEST CHUA&quot;"/>
          </p:cNvPr>
          <p:cNvPicPr/>
          <p:nvPr/>
        </p:nvPicPr>
        <p:blipFill>
          <a:blip r:embed="rId5" cstate="print"/>
          <a:srcRect/>
          <a:stretch>
            <a:fillRect/>
          </a:stretch>
        </p:blipFill>
        <p:spPr bwMode="auto">
          <a:xfrm>
            <a:off x="4038600" y="3276600"/>
            <a:ext cx="4648200" cy="1905000"/>
          </a:xfrm>
          <a:prstGeom prst="rect">
            <a:avLst/>
          </a:prstGeom>
          <a:noFill/>
          <a:ln w="9525">
            <a:noFill/>
            <a:miter lim="800000"/>
            <a:headEnd/>
            <a:tailEnd/>
          </a:ln>
          <a:scene3d>
            <a:camera prst="orthographicFront"/>
            <a:lightRig rig="threePt" dir="t"/>
          </a:scene3d>
          <a:sp3d>
            <a:bevelT w="101600" prst="riblet"/>
          </a:sp3d>
        </p:spPr>
      </p:pic>
      <p:pic>
        <p:nvPicPr>
          <p:cNvPr id="8" name="Picture 4" descr="https://encrypted-tbn0.gstatic.com/images?q=tbn:ANd9GcSPWy3obj9WWrA3fzO_Hs8LpKxXyTQEY_8xom7yFQ_1DUJPIIfbCxUW0m4">
            <a:hlinkClick r:id="rId6"/>
          </p:cNvPr>
          <p:cNvPicPr>
            <a:picLocks noChangeAspect="1" noChangeArrowheads="1"/>
          </p:cNvPicPr>
          <p:nvPr/>
        </p:nvPicPr>
        <p:blipFill>
          <a:blip r:embed="rId7" cstate="print"/>
          <a:srcRect/>
          <a:stretch>
            <a:fillRect/>
          </a:stretch>
        </p:blipFill>
        <p:spPr bwMode="auto">
          <a:xfrm>
            <a:off x="4419600" y="762000"/>
            <a:ext cx="2690657" cy="1905000"/>
          </a:xfrm>
          <a:prstGeom prst="rect">
            <a:avLst/>
          </a:prstGeom>
          <a:noFill/>
          <a:ln w="9525">
            <a:noFill/>
            <a:miter lim="800000"/>
            <a:headEnd/>
            <a:tailEnd/>
          </a:ln>
        </p:spPr>
      </p:pic>
    </p:spTree>
    <p:extLst>
      <p:ext uri="{BB962C8B-B14F-4D97-AF65-F5344CB8AC3E}">
        <p14:creationId xmlns="" xmlns:p14="http://schemas.microsoft.com/office/powerpoint/2010/main" val="29351260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7599</TotalTime>
  <Words>1013</Words>
  <Application>Microsoft Office PowerPoint</Application>
  <PresentationFormat>On-screen Show (4:3)</PresentationFormat>
  <Paragraphs>144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01018438</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Carlos Viegas</dc:creator>
  <cp:lastModifiedBy>u7832$</cp:lastModifiedBy>
  <cp:revision>547</cp:revision>
  <cp:lastPrinted>1601-01-01T00:00:00Z</cp:lastPrinted>
  <dcterms:created xsi:type="dcterms:W3CDTF">2015-11-13T13:42:22Z</dcterms:created>
  <dcterms:modified xsi:type="dcterms:W3CDTF">2018-04-13T04:37:00Z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