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AV" ContentType="audio/wav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7" r:id="rId2"/>
    <p:sldId id="288" r:id="rId3"/>
    <p:sldId id="274" r:id="rId4"/>
    <p:sldId id="275" r:id="rId5"/>
    <p:sldId id="259" r:id="rId6"/>
    <p:sldId id="283" r:id="rId7"/>
    <p:sldId id="261" r:id="rId8"/>
    <p:sldId id="276" r:id="rId9"/>
    <p:sldId id="272" r:id="rId10"/>
    <p:sldId id="286" r:id="rId11"/>
    <p:sldId id="278" r:id="rId12"/>
    <p:sldId id="284" r:id="rId13"/>
    <p:sldId id="279" r:id="rId14"/>
    <p:sldId id="282" r:id="rId15"/>
    <p:sldId id="281" r:id="rId16"/>
    <p:sldId id="263" r:id="rId17"/>
    <p:sldId id="265" r:id="rId18"/>
    <p:sldId id="266" r:id="rId19"/>
    <p:sldId id="277" r:id="rId20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75044" autoAdjust="0"/>
  </p:normalViewPr>
  <p:slideViewPr>
    <p:cSldViewPr>
      <p:cViewPr>
        <p:scale>
          <a:sx n="60" d="100"/>
          <a:sy n="60" d="100"/>
        </p:scale>
        <p:origin x="-27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064" y="-91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796DE-9194-4D9B-A9A9-D7C0719D66F9}" type="datetimeFigureOut">
              <a:rPr lang="en-US" smtClean="0"/>
              <a:pPr/>
              <a:t>13/04/18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A5443-280D-47DA-A1DF-BAFA6C22C2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0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80144-8F85-4AD5-8EC5-C8CE6283D766}" type="datetimeFigureOut">
              <a:rPr lang="en-US" smtClean="0"/>
              <a:pPr/>
              <a:t>13/04/18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FAA8E-7EEE-4302-9AAA-A487A6AC31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9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8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58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Ladies and</a:t>
            </a:r>
            <a:r>
              <a:rPr lang="en-US" baseline="0" dirty="0" smtClean="0"/>
              <a:t> gentlemen. I thing the claim on the first slight is very well justified. Its about time to act on </a:t>
            </a:r>
            <a:r>
              <a:rPr lang="en-US" baseline="0" smtClean="0"/>
              <a:t>the situation.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80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29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Here is an example of the actions expected from the pilot of a flight that will transit the FIR boundary coming from Ankara to Nicosia and continuing to Middle East.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FAA8E-7EEE-4302-9AAA-A487A6AC31F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13/04/18</a:t>
            </a:fld>
            <a:endParaRPr lang="tr-T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4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915275" cy="12858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EE6000"/>
                </a:solidFill>
                <a:latin typeface="Arial Narrow" pitchFamily="34" charset="0"/>
              </a:rPr>
              <a:t>CYPRUS AIR TRAFFIC CONTROLLERS’ ASSOCIATION</a:t>
            </a:r>
            <a:endParaRPr lang="en-US" sz="4000" dirty="0" smtClean="0">
              <a:solidFill>
                <a:srgbClr val="EE6000"/>
              </a:solidFill>
              <a:latin typeface="Arial Narrow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3545632"/>
            <a:ext cx="3855942" cy="2736304"/>
          </a:xfrm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cap="all" dirty="0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COMMUNICATION &amp; coordination DEFICIENCIES between Nicosia and </a:t>
            </a:r>
            <a:r>
              <a:rPr lang="en-GB" b="1" cap="all" dirty="0" err="1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ankara</a:t>
            </a:r>
            <a:r>
              <a:rPr lang="en-GB" b="1" cap="all" dirty="0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 ACC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cap="all" dirty="0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cap="all" dirty="0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”</a:t>
            </a:r>
            <a:r>
              <a:rPr lang="en-GB" b="1" cap="all" dirty="0" err="1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ercan</a:t>
            </a:r>
            <a:r>
              <a:rPr lang="en-GB" b="1" cap="all" dirty="0" smtClean="0">
                <a:ln w="0"/>
                <a:solidFill>
                  <a:srgbClr val="CD5F05"/>
                </a:solidFill>
                <a:effectLst>
                  <a:reflection blurRad="12700" stA="50000" endPos="50000" dist="5000" dir="5400000" sy="-100000" rotWithShape="0"/>
                </a:effectLst>
              </a:rPr>
              <a:t>” interventions</a:t>
            </a:r>
            <a:endParaRPr lang="en-US" b="1" cap="all" dirty="0" smtClean="0">
              <a:ln w="0"/>
              <a:solidFill>
                <a:srgbClr val="CD5F05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Picture 3" descr="wallpaper_2004-1.bmp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3" y="3068960"/>
            <a:ext cx="5225151" cy="3429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-5926667" y="338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988840"/>
            <a:ext cx="5475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CHRISTOS KOMODROMOS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636912"/>
            <a:ext cx="381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SUPERVISOR </a:t>
            </a:r>
            <a:r>
              <a:rPr lang="mr-IN" dirty="0" smtClean="0"/>
              <a:t>–</a:t>
            </a:r>
            <a:r>
              <a:rPr lang="en-US" dirty="0" smtClean="0"/>
              <a:t> NICOSIA  ACC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29969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APRIL 2018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8" y="2290826"/>
            <a:ext cx="8352928" cy="265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803"/>
            <a:ext cx="25050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10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183880" cy="733832"/>
          </a:xfrm>
        </p:spPr>
        <p:txBody>
          <a:bodyPr/>
          <a:lstStyle/>
          <a:p>
            <a:r>
              <a:rPr lang="en-US" dirty="0" smtClean="0"/>
              <a:t>NEW trends...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1308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Additionally to the </a:t>
            </a:r>
            <a:r>
              <a:rPr lang="en-US" dirty="0" err="1" smtClean="0"/>
              <a:t>ATC</a:t>
            </a:r>
            <a:r>
              <a:rPr lang="en-US" dirty="0" smtClean="0"/>
              <a:t> interventions, issues of double control and the non communication issues...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...and despite that according to the EU airspace regulation , Nicosia FIR/</a:t>
            </a:r>
            <a:r>
              <a:rPr lang="en-US" dirty="0" err="1" smtClean="0"/>
              <a:t>UIR</a:t>
            </a:r>
            <a:r>
              <a:rPr lang="en-US" dirty="0" smtClean="0"/>
              <a:t> is classified as Class C above FL195......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..and despite efforts for enhancing flight efficiency with direct routes....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...tactical action is the trend employed by the pirate station to enhance its existence.... in the area.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Please watch the following video: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49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/>
              <a:t>In this case the pilot was </a:t>
            </a:r>
            <a:r>
              <a:rPr lang="en-US" dirty="0" smtClean="0"/>
              <a:t>on a direct track from Point </a:t>
            </a:r>
            <a:r>
              <a:rPr lang="en-US" dirty="0" err="1" smtClean="0"/>
              <a:t>NIKAS</a:t>
            </a:r>
            <a:r>
              <a:rPr lang="en-US" dirty="0" smtClean="0"/>
              <a:t> to </a:t>
            </a:r>
            <a:r>
              <a:rPr lang="en-US" dirty="0" err="1" smtClean="0"/>
              <a:t>TOSKA</a:t>
            </a:r>
            <a:r>
              <a:rPr lang="en-US" dirty="0" smtClean="0"/>
              <a:t> (entry-exit) </a:t>
            </a:r>
            <a:endParaRPr lang="en-US" dirty="0"/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b="21005"/>
          <a:stretch>
            <a:fillRect/>
          </a:stretch>
        </p:blipFill>
        <p:spPr>
          <a:xfrm>
            <a:off x="355500" y="393204"/>
            <a:ext cx="5925312" cy="4343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39552" y="1916832"/>
            <a:ext cx="568863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83768" y="1916832"/>
            <a:ext cx="3744416" cy="86409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3528" y="2780928"/>
            <a:ext cx="208823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03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ciden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260648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233592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3" y="501566"/>
            <a:ext cx="5426161" cy="5231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7644" y="801581"/>
            <a:ext cx="2818248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 another occasion an ELY pilot on a direct route from </a:t>
            </a:r>
            <a:r>
              <a:rPr lang="en-US" sz="2000" dirty="0" err="1" smtClean="0"/>
              <a:t>VELOX</a:t>
            </a:r>
            <a:r>
              <a:rPr lang="en-US" sz="2000" dirty="0" smtClean="0"/>
              <a:t> to </a:t>
            </a:r>
            <a:r>
              <a:rPr lang="en-US" sz="2000" dirty="0" err="1" smtClean="0"/>
              <a:t>VESAR</a:t>
            </a:r>
            <a:r>
              <a:rPr lang="en-US" sz="2000" dirty="0" smtClean="0"/>
              <a:t> was threatened by the “</a:t>
            </a:r>
            <a:r>
              <a:rPr lang="en-US" sz="2000" dirty="0" err="1" smtClean="0"/>
              <a:t>ercan</a:t>
            </a:r>
            <a:r>
              <a:rPr lang="en-US" sz="2000" dirty="0" smtClean="0"/>
              <a:t> controller” with interception unless he complied with his routing instructions. </a:t>
            </a:r>
            <a:endParaRPr lang="en-GB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921524" y="1700808"/>
            <a:ext cx="253039" cy="358951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74563" y="2996953"/>
            <a:ext cx="903240" cy="1728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921525" y="1484784"/>
            <a:ext cx="1156278" cy="15121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22012" y="5373216"/>
            <a:ext cx="8183880" cy="1093872"/>
          </a:xfrm>
        </p:spPr>
        <p:txBody>
          <a:bodyPr/>
          <a:lstStyle/>
          <a:p>
            <a:r>
              <a:rPr lang="en-US" dirty="0" smtClean="0"/>
              <a:t>Pirate action...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1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audio sample of a similar incident....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86" y="1556793"/>
            <a:ext cx="4811443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6000768"/>
            <a:ext cx="2783196" cy="5343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RESULTS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049088"/>
              </p:ext>
            </p:extLst>
          </p:nvPr>
        </p:nvGraphicFramePr>
        <p:xfrm>
          <a:off x="500034" y="642918"/>
          <a:ext cx="8215369" cy="5621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321"/>
                <a:gridCol w="823012"/>
                <a:gridCol w="823012"/>
                <a:gridCol w="823012"/>
                <a:gridCol w="823012"/>
              </a:tblGrid>
              <a:tr h="1025646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Reported flight failures in 2012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-2017</a:t>
                      </a:r>
                      <a:r>
                        <a:rPr lang="en-US" sz="24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to </a:t>
                      </a:r>
                      <a:r>
                        <a:rPr lang="en-US" sz="2400" b="1" dirty="0">
                          <a:latin typeface="Arial"/>
                          <a:ea typeface="Times New Roman"/>
                          <a:cs typeface="Times New Roman"/>
                        </a:rPr>
                        <a:t>coordinate flight </a:t>
                      </a: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plans and</a:t>
                      </a:r>
                      <a:r>
                        <a:rPr lang="en-US" sz="24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observe ATC instructions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7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/>
                          <a:ea typeface="Times New Roman"/>
                          <a:cs typeface="Times New Roman"/>
                        </a:rPr>
                        <a:t>2017</a:t>
                      </a:r>
                      <a:endParaRPr lang="en-US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2564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Aircraft deviations from </a:t>
                      </a: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published </a:t>
                      </a: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ATM procedures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458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369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276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2564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Aircraft deviations from ATC clearance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39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21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22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2564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Unauthorized penetration of </a:t>
                      </a: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airspace (RCF?)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Arial"/>
                          <a:ea typeface="Times New Roman"/>
                          <a:cs typeface="Times New Roman"/>
                        </a:rPr>
                        <a:t>390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319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249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Arial"/>
                          <a:ea typeface="Times New Roman"/>
                          <a:cs typeface="Times New Roman"/>
                        </a:rPr>
                        <a:t>233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EFFORTS  - DCA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</a:t>
            </a:r>
            <a:r>
              <a:rPr lang="en-GB" dirty="0" smtClean="0"/>
              <a:t>mplementation of SMS</a:t>
            </a:r>
          </a:p>
          <a:p>
            <a:pPr>
              <a:lnSpc>
                <a:spcPct val="150000"/>
              </a:lnSpc>
            </a:pPr>
            <a:r>
              <a:rPr lang="en-GB" dirty="0"/>
              <a:t>M</a:t>
            </a:r>
            <a:r>
              <a:rPr lang="en-GB" dirty="0" smtClean="0"/>
              <a:t>onitoring and reporting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Contact with airlines – educating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Publications – raising awareness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Upgrade of infrastructure and safety tools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BLUE MED activity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WAY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Rule of Law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International Standards and Practices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Improved cooperation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Support by Stakeholders; IATA, ICAO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Users actions ; </a:t>
            </a:r>
            <a:r>
              <a:rPr lang="en-GB" dirty="0" err="1" smtClean="0"/>
              <a:t>Aos,ADO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smtClean="0"/>
              <a:t>FSF, ATCEUC, IFATCA, IFATSEA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esar inciden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04664"/>
            <a:ext cx="8424936" cy="5904466"/>
          </a:xfrm>
        </p:spPr>
      </p:pic>
    </p:spTree>
    <p:extLst>
      <p:ext uri="{BB962C8B-B14F-4D97-AF65-F5344CB8AC3E}">
        <p14:creationId xmlns:p14="http://schemas.microsoft.com/office/powerpoint/2010/main" val="121345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97152"/>
            <a:ext cx="7669480" cy="76352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Safety is the  </a:t>
            </a:r>
            <a:r>
              <a:rPr lang="en-US" sz="4400" dirty="0" smtClean="0">
                <a:solidFill>
                  <a:srgbClr val="FF0000"/>
                </a:solidFill>
              </a:rPr>
              <a:t>FIRST</a:t>
            </a:r>
            <a:r>
              <a:rPr lang="en-US" sz="3000" dirty="0" smtClean="0"/>
              <a:t> priority.</a:t>
            </a:r>
            <a:endParaRPr lang="en-GB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Lost of flight efficiency!</a:t>
            </a:r>
          </a:p>
          <a:p>
            <a:r>
              <a:rPr lang="en-US" dirty="0" smtClean="0"/>
              <a:t>Lost of capacity!</a:t>
            </a:r>
          </a:p>
          <a:p>
            <a:r>
              <a:rPr lang="en-US" dirty="0" smtClean="0"/>
              <a:t>Increased of delays within Nicosia FIR!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FOR US THE ATCOS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7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0296" y="1214422"/>
            <a:ext cx="836340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NICOSIA FIR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NICOSIA FIR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857488" y="4714884"/>
            <a:ext cx="1143008" cy="357190"/>
            <a:chOff x="3857620" y="2500306"/>
            <a:chExt cx="1643074" cy="571504"/>
          </a:xfrm>
        </p:grpSpPr>
        <p:sp>
          <p:nvSpPr>
            <p:cNvPr id="8" name="Striped Right Arrow 7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riped Right Arrow 8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8104414" cy="528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13"/>
          <p:cNvGrpSpPr/>
          <p:nvPr/>
        </p:nvGrpSpPr>
        <p:grpSpPr>
          <a:xfrm>
            <a:off x="5572132" y="2492896"/>
            <a:ext cx="1448140" cy="578914"/>
            <a:chOff x="3857620" y="2500306"/>
            <a:chExt cx="1643074" cy="571504"/>
          </a:xfrm>
        </p:grpSpPr>
        <p:sp>
          <p:nvSpPr>
            <p:cNvPr id="15" name="Striped Right Arrow 14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riped Right Arrow 15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18"/>
          <p:cNvGrpSpPr/>
          <p:nvPr/>
        </p:nvGrpSpPr>
        <p:grpSpPr>
          <a:xfrm rot="982300">
            <a:off x="5144869" y="5408053"/>
            <a:ext cx="1251511" cy="519392"/>
            <a:chOff x="3857620" y="2500306"/>
            <a:chExt cx="1643074" cy="571504"/>
          </a:xfrm>
        </p:grpSpPr>
        <p:sp>
          <p:nvSpPr>
            <p:cNvPr id="20" name="Striped Right Arrow 19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riped Right Arrow 20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292080" y="3929066"/>
            <a:ext cx="1351622" cy="580054"/>
            <a:chOff x="3857620" y="2500306"/>
            <a:chExt cx="1643074" cy="571504"/>
          </a:xfrm>
        </p:grpSpPr>
        <p:sp>
          <p:nvSpPr>
            <p:cNvPr id="23" name="Striped Right Arrow 22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riped Right Arrow 23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1750199" y="3750471"/>
            <a:ext cx="1428760" cy="642942"/>
            <a:chOff x="3857620" y="2500306"/>
            <a:chExt cx="1643074" cy="571504"/>
          </a:xfrm>
        </p:grpSpPr>
        <p:sp>
          <p:nvSpPr>
            <p:cNvPr id="26" name="Striped Right Arrow 25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riped Right Arrow 26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7"/>
          <p:cNvGrpSpPr/>
          <p:nvPr/>
        </p:nvGrpSpPr>
        <p:grpSpPr>
          <a:xfrm rot="16200000">
            <a:off x="3633782" y="5438788"/>
            <a:ext cx="1223970" cy="490542"/>
            <a:chOff x="3857620" y="2500306"/>
            <a:chExt cx="1643074" cy="571504"/>
          </a:xfrm>
        </p:grpSpPr>
        <p:sp>
          <p:nvSpPr>
            <p:cNvPr id="29" name="Striped Right Arrow 28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riped Right Arrow 29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0"/>
          <p:cNvGrpSpPr/>
          <p:nvPr/>
        </p:nvGrpSpPr>
        <p:grpSpPr>
          <a:xfrm rot="4308232">
            <a:off x="3750463" y="2321711"/>
            <a:ext cx="1428760" cy="642942"/>
            <a:chOff x="3857620" y="2500306"/>
            <a:chExt cx="1643074" cy="571504"/>
          </a:xfrm>
        </p:grpSpPr>
        <p:sp>
          <p:nvSpPr>
            <p:cNvPr id="32" name="Striped Right Arrow 31"/>
            <p:cNvSpPr/>
            <p:nvPr/>
          </p:nvSpPr>
          <p:spPr>
            <a:xfrm>
              <a:off x="4286248" y="2500306"/>
              <a:ext cx="1214446" cy="428628"/>
            </a:xfrm>
            <a:prstGeom prst="stripedRightArrow">
              <a:avLst/>
            </a:prstGeom>
            <a:solidFill>
              <a:srgbClr val="08A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triped Right Arrow 32"/>
            <p:cNvSpPr/>
            <p:nvPr/>
          </p:nvSpPr>
          <p:spPr>
            <a:xfrm rot="10800000">
              <a:off x="3857620" y="2714620"/>
              <a:ext cx="1285884" cy="357190"/>
            </a:xfrm>
            <a:prstGeom prst="striped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Multiply 33"/>
          <p:cNvSpPr/>
          <p:nvPr/>
        </p:nvSpPr>
        <p:spPr>
          <a:xfrm>
            <a:off x="4000496" y="2285992"/>
            <a:ext cx="857256" cy="7143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IBM\Desktop\IFALPA meeting\Ercan Advisory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2143116"/>
            <a:ext cx="8652899" cy="47148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20059"/>
            <a:ext cx="8568952" cy="6480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dirty="0" smtClean="0"/>
              <a:t>NICOSIA FIR –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428605"/>
            <a:ext cx="8229600" cy="2143140"/>
          </a:xfrm>
        </p:spPr>
        <p:txBody>
          <a:bodyPr/>
          <a:lstStyle/>
          <a:p>
            <a:r>
              <a:rPr lang="en-GB" dirty="0" smtClean="0"/>
              <a:t>1974 Turkish Invasion – Disruption of ATC coordination</a:t>
            </a:r>
          </a:p>
          <a:p>
            <a:r>
              <a:rPr lang="en-GB" dirty="0" smtClean="0"/>
              <a:t>1977 “Ercan Control”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966576">
            <a:off x="3995936" y="421024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AREA OF DEFICIENCY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118672" cy="4987007"/>
          </a:xfrm>
        </p:spPr>
      </p:pic>
      <p:sp>
        <p:nvSpPr>
          <p:cNvPr id="5" name="Oval 4"/>
          <p:cNvSpPr/>
          <p:nvPr/>
        </p:nvSpPr>
        <p:spPr>
          <a:xfrm>
            <a:off x="5508104" y="2747626"/>
            <a:ext cx="1440160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55776" y="3068960"/>
            <a:ext cx="2808312" cy="28803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9932" y="2588661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 NM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70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-aa.jpg"/>
          <p:cNvPicPr>
            <a:picLocks noChangeAspect="1"/>
          </p:cNvPicPr>
          <p:nvPr/>
        </p:nvPicPr>
        <p:blipFill>
          <a:blip r:embed="rId3" cstate="screen">
            <a:lum bright="10000" contrast="-30000"/>
          </a:blip>
          <a:stretch>
            <a:fillRect/>
          </a:stretch>
        </p:blipFill>
        <p:spPr>
          <a:xfrm>
            <a:off x="357158" y="500042"/>
            <a:ext cx="8429684" cy="6038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NICOSIA FIR –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b="1" dirty="0" smtClean="0"/>
              <a:t>No transfer of flight info to Nicosia ACC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Transfer of flights on wrong frequency</a:t>
            </a:r>
          </a:p>
          <a:p>
            <a:pPr>
              <a:lnSpc>
                <a:spcPct val="150000"/>
              </a:lnSpc>
            </a:pPr>
            <a:r>
              <a:rPr lang="en-GB" b="1" dirty="0" smtClean="0"/>
              <a:t>Instructions that change Flight profile across FIR boundary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Low capacities</a:t>
            </a:r>
            <a:endParaRPr lang="en-GB" b="1" dirty="0" smtClean="0"/>
          </a:p>
          <a:p>
            <a:pPr>
              <a:lnSpc>
                <a:spcPct val="150000"/>
              </a:lnSpc>
            </a:pPr>
            <a:r>
              <a:rPr lang="en-GB" b="1" dirty="0" smtClean="0"/>
              <a:t>Consider a/c as RCF entering adjacent  FIR as unknown traffic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-aa.jpg"/>
          <p:cNvPicPr>
            <a:picLocks noChangeAspect="1"/>
          </p:cNvPicPr>
          <p:nvPr/>
        </p:nvPicPr>
        <p:blipFill>
          <a:blip r:embed="rId3" cstate="screen">
            <a:lum bright="-10000"/>
          </a:blip>
          <a:stretch>
            <a:fillRect/>
          </a:stretch>
        </p:blipFill>
        <p:spPr>
          <a:xfrm>
            <a:off x="214282" y="182338"/>
            <a:ext cx="9072626" cy="6499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12" y="0"/>
            <a:ext cx="285748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Un-coordinated traffic from Turkey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1571604" y="285728"/>
            <a:ext cx="1500198" cy="571504"/>
            <a:chOff x="1785918" y="111100"/>
            <a:chExt cx="1560325" cy="603256"/>
          </a:xfrm>
        </p:grpSpPr>
        <p:sp>
          <p:nvSpPr>
            <p:cNvPr id="15" name="Line Callout 1 14"/>
            <p:cNvSpPr/>
            <p:nvPr/>
          </p:nvSpPr>
          <p:spPr>
            <a:xfrm flipH="1">
              <a:off x="1785918" y="111100"/>
              <a:ext cx="1000132" cy="531818"/>
            </a:xfrm>
            <a:prstGeom prst="borderCallout1">
              <a:avLst>
                <a:gd name="adj1" fmla="val 18750"/>
                <a:gd name="adj2" fmla="val -8333"/>
                <a:gd name="adj3" fmla="val 85863"/>
                <a:gd name="adj4" fmla="val -28479"/>
              </a:avLst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A3465 F350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87889" y="571480"/>
              <a:ext cx="158354" cy="142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1472" y="2428868"/>
            <a:ext cx="1928826" cy="230832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Need to pass estimate to Nicosia 10 min before entry. </a:t>
            </a:r>
            <a:r>
              <a:rPr lang="en-GB" dirty="0" err="1" smtClean="0"/>
              <a:t>Nic</a:t>
            </a:r>
            <a:r>
              <a:rPr lang="en-GB" dirty="0" smtClean="0"/>
              <a:t> ACC activates specific FP</a:t>
            </a:r>
          </a:p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57620" y="3429000"/>
            <a:ext cx="2000264" cy="175432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a/c instructed to change or to keep same</a:t>
            </a:r>
          </a:p>
          <a:p>
            <a:pPr algn="ctr"/>
            <a:r>
              <a:rPr lang="en-GB" dirty="0" smtClean="0"/>
              <a:t> SSR code in order to be correlated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9388" y="2000240"/>
            <a:ext cx="24288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Nicosia identification and control</a:t>
            </a:r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5072066" y="2857496"/>
            <a:ext cx="1357322" cy="500066"/>
            <a:chOff x="4857752" y="2857496"/>
            <a:chExt cx="1428760" cy="428628"/>
          </a:xfrm>
        </p:grpSpPr>
        <p:sp>
          <p:nvSpPr>
            <p:cNvPr id="11" name="Line Callout 1 10"/>
            <p:cNvSpPr/>
            <p:nvPr/>
          </p:nvSpPr>
          <p:spPr>
            <a:xfrm flipH="1">
              <a:off x="4857752" y="2857496"/>
              <a:ext cx="1071570" cy="428628"/>
            </a:xfrm>
            <a:prstGeom prst="borderCallout1">
              <a:avLst>
                <a:gd name="adj1" fmla="val 18750"/>
                <a:gd name="adj2" fmla="val -8333"/>
                <a:gd name="adj3" fmla="val 85863"/>
                <a:gd name="adj4" fmla="val -28479"/>
              </a:avLst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MEA 212</a:t>
              </a:r>
            </a:p>
            <a:p>
              <a:pPr algn="ctr"/>
              <a:r>
                <a:rPr lang="en-GB" sz="16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F350</a:t>
              </a:r>
              <a:endPara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43636" y="3143248"/>
              <a:ext cx="142876" cy="142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715140" y="5229200"/>
            <a:ext cx="24288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Transfer of control to next ACC/FIR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1 0.02824 L 0.31302 0.2486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02 0.24861 L 0.37587 0.36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07865 0.1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0.15749 L 0.14965 0.25185 " pathEditMode="relative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9" grpId="0" animBg="1"/>
      <p:bldP spid="9" grpId="1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Side effects from “</a:t>
            </a:r>
            <a:r>
              <a:rPr lang="en-GB" dirty="0" err="1" smtClean="0"/>
              <a:t>ERCAN</a:t>
            </a:r>
            <a:r>
              <a:rPr lang="en-GB" dirty="0" smtClean="0"/>
              <a:t>”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643050"/>
            <a:ext cx="8183880" cy="41879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Additional workload in the cockpit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Additional stress on ATCO – “double control”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Change of ATCO planning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“Unknown Traffic” – RCF procedures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Reduced capacity – increased delays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2133</TotalTime>
  <Words>570</Words>
  <Application>Microsoft Macintosh PowerPoint</Application>
  <PresentationFormat>On-screen Show (4:3)</PresentationFormat>
  <Paragraphs>112</Paragraphs>
  <Slides>19</Slides>
  <Notes>19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Aspect</vt:lpstr>
      <vt:lpstr>CYPRUS AIR TRAFFIC CONTROLLERS’ ASSOCIATION</vt:lpstr>
      <vt:lpstr>Safety is the  FIRST priority.</vt:lpstr>
      <vt:lpstr>PowerPoint Presentation</vt:lpstr>
      <vt:lpstr>PowerPoint Presentation</vt:lpstr>
      <vt:lpstr>NICOSIA FIR – INTERVENTIONS</vt:lpstr>
      <vt:lpstr>PowerPoint Presentation</vt:lpstr>
      <vt:lpstr>NICOSIA FIR – INTERVENTIONS</vt:lpstr>
      <vt:lpstr>PowerPoint Presentation</vt:lpstr>
      <vt:lpstr>Side effects from “ERCAN” interventions</vt:lpstr>
      <vt:lpstr>PowerPoint Presentation</vt:lpstr>
      <vt:lpstr>NEW trends...</vt:lpstr>
      <vt:lpstr>PowerPoint Presentation</vt:lpstr>
      <vt:lpstr>PowerPoint Presentation</vt:lpstr>
      <vt:lpstr>Pirate action...  </vt:lpstr>
      <vt:lpstr>PowerPoint Presentation</vt:lpstr>
      <vt:lpstr>RESULTS</vt:lpstr>
      <vt:lpstr>EFFORTS  - DCA ACTIONS</vt:lpstr>
      <vt:lpstr>WAY AHEAD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Haris Antoniades</dc:creator>
  <cp:lastModifiedBy>C. Komodromou</cp:lastModifiedBy>
  <cp:revision>182</cp:revision>
  <cp:lastPrinted>2013-06-06T11:09:31Z</cp:lastPrinted>
  <dcterms:modified xsi:type="dcterms:W3CDTF">2018-04-13T07:39:29Z</dcterms:modified>
</cp:coreProperties>
</file>