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5" r:id="rId1"/>
  </p:sldMasterIdLst>
  <p:handoutMasterIdLst>
    <p:handoutMasterId r:id="rId26"/>
  </p:handoutMasterIdLst>
  <p:sldIdLst>
    <p:sldId id="256" r:id="rId2"/>
    <p:sldId id="273" r:id="rId3"/>
    <p:sldId id="257" r:id="rId4"/>
    <p:sldId id="259" r:id="rId5"/>
    <p:sldId id="261" r:id="rId6"/>
    <p:sldId id="264" r:id="rId7"/>
    <p:sldId id="288" r:id="rId8"/>
    <p:sldId id="263" r:id="rId9"/>
    <p:sldId id="267" r:id="rId10"/>
    <p:sldId id="268" r:id="rId11"/>
    <p:sldId id="269" r:id="rId12"/>
    <p:sldId id="271" r:id="rId13"/>
    <p:sldId id="272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7" r:id="rId24"/>
    <p:sldId id="28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17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28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D6DFE-6097-2943-8F6C-8C77A554FFE8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06024-74C8-E649-B830-AEAFFACC5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907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D623-C78C-C246-971B-D032C925FFE6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AB2D-7183-3D4E-809D-8073DDD59E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D623-C78C-C246-971B-D032C925FFE6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AB2D-7183-3D4E-809D-8073DDD59EC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28CD623-C78C-C246-971B-D032C925FFE6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AB2D-7183-3D4E-809D-8073DDD59E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28CD623-C78C-C246-971B-D032C925FFE6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AB2D-7183-3D4E-809D-8073DDD59E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28CD623-C78C-C246-971B-D032C925FFE6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AB2D-7183-3D4E-809D-8073DDD59E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D623-C78C-C246-971B-D032C925FFE6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AB2D-7183-3D4E-809D-8073DDD59E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D623-C78C-C246-971B-D032C925FFE6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AB2D-7183-3D4E-809D-8073DDD59E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D623-C78C-C246-971B-D032C925FFE6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AB2D-7183-3D4E-809D-8073DDD59EC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D623-C78C-C246-971B-D032C925FFE6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AB2D-7183-3D4E-809D-8073DDD59E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28CD623-C78C-C246-971B-D032C925FFE6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87AB2D-7183-3D4E-809D-8073DDD59E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D623-C78C-C246-971B-D032C925FFE6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AB2D-7183-3D4E-809D-8073DDD59E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D623-C78C-C246-971B-D032C925FFE6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AB2D-7183-3D4E-809D-8073DDD59E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D623-C78C-C246-971B-D032C925FFE6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AB2D-7183-3D4E-809D-8073DDD59E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D623-C78C-C246-971B-D032C925FFE6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AB2D-7183-3D4E-809D-8073DDD59E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D623-C78C-C246-971B-D032C925FFE6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AB2D-7183-3D4E-809D-8073DDD59E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CD623-C78C-C246-971B-D032C925FFE6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AB2D-7183-3D4E-809D-8073DDD59E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8CD623-C78C-C246-971B-D032C925FFE6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C87AB2D-7183-3D4E-809D-8073DDD59E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Arial"/>
                <a:cs typeface="Arial"/>
              </a:rPr>
              <a:t>SINGLE EUROPEAN SKY</a:t>
            </a:r>
            <a:endParaRPr lang="en-US" b="1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4089554"/>
            <a:ext cx="8228013" cy="10668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Arial"/>
                <a:cs typeface="Arial"/>
              </a:rPr>
              <a:t>PROGRESS &amp; CHALLENGES</a:t>
            </a:r>
          </a:p>
          <a:p>
            <a:r>
              <a:rPr lang="en-US" sz="2800" b="1" dirty="0" smtClean="0">
                <a:latin typeface="Arial"/>
                <a:cs typeface="Arial"/>
              </a:rPr>
              <a:t>ATCOS’ </a:t>
            </a:r>
            <a:r>
              <a:rPr lang="en-US" sz="2800" b="1" dirty="0" smtClean="0">
                <a:latin typeface="Arial"/>
                <a:cs typeface="Arial"/>
              </a:rPr>
              <a:t>VIEWS</a:t>
            </a:r>
            <a:endParaRPr lang="en-US" sz="28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381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 algn="just">
              <a:buFont typeface="Wingdings" charset="2"/>
              <a:buChar char="Ø"/>
            </a:pPr>
            <a:r>
              <a:rPr lang="en-US" dirty="0" smtClean="0"/>
              <a:t>EASA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770094"/>
            <a:ext cx="7662864" cy="3371008"/>
          </a:xfrm>
        </p:spPr>
        <p:txBody>
          <a:bodyPr>
            <a:normAutofit/>
          </a:bodyPr>
          <a:lstStyle/>
          <a:p>
            <a:pPr>
              <a:buClrTx/>
              <a:buFont typeface="Wingdings" charset="2"/>
              <a:buChar char="Ø"/>
            </a:pPr>
            <a:r>
              <a:rPr lang="en-US" sz="2800" b="1" dirty="0" smtClean="0">
                <a:solidFill>
                  <a:schemeClr val="tx1"/>
                </a:solidFill>
              </a:rPr>
              <a:t>EXTENDED COMPETENCES TO AIR TRAFFIC MANAGEMENT AND AIR NAVIGATION SERVICES</a:t>
            </a:r>
          </a:p>
          <a:p>
            <a:pPr>
              <a:buClrTx/>
              <a:buFont typeface="Wingdings" charset="2"/>
              <a:buChar char="Ø"/>
            </a:pPr>
            <a:r>
              <a:rPr lang="en-US" sz="2800" b="1" dirty="0" smtClean="0">
                <a:solidFill>
                  <a:schemeClr val="tx1"/>
                </a:solidFill>
              </a:rPr>
              <a:t>RULE-MAKING SUPPORT FOR TECHNICAL IMPLEMENTING RULES </a:t>
            </a:r>
          </a:p>
          <a:p>
            <a:pPr>
              <a:buClrTx/>
              <a:buFont typeface="Wingdings" charset="2"/>
              <a:buChar char="Ø"/>
            </a:pPr>
            <a:r>
              <a:rPr lang="en-US" sz="2800" b="1" dirty="0" smtClean="0">
                <a:solidFill>
                  <a:schemeClr val="tx1"/>
                </a:solidFill>
              </a:rPr>
              <a:t>OVERSIGHT OF MEMBER STATES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93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 algn="just">
              <a:buFont typeface="Wingdings" charset="2"/>
              <a:buChar char="Ø"/>
            </a:pPr>
            <a:r>
              <a:rPr lang="en-US" dirty="0" smtClean="0"/>
              <a:t>SESAR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3000367"/>
            <a:ext cx="7662864" cy="333642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LAUNCHED TO DEVELOP TECHNOLOGIES THAT COULD </a:t>
            </a:r>
          </a:p>
          <a:p>
            <a:pPr lvl="1"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400" b="1" dirty="0" smtClean="0">
                <a:solidFill>
                  <a:srgbClr val="000000"/>
                </a:solidFill>
              </a:rPr>
              <a:t>INCREASE SAFETY TENFOLD</a:t>
            </a:r>
          </a:p>
          <a:p>
            <a:pPr lvl="1"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400" b="1" dirty="0" smtClean="0">
                <a:solidFill>
                  <a:srgbClr val="000000"/>
                </a:solidFill>
              </a:rPr>
              <a:t>THREEFOLD INCREASE IN AIR TRAFFIC</a:t>
            </a:r>
          </a:p>
          <a:p>
            <a:pPr lvl="1"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400" b="1" dirty="0" smtClean="0">
                <a:solidFill>
                  <a:srgbClr val="000000"/>
                </a:solidFill>
              </a:rPr>
              <a:t>HALF COST PER FLIGHT</a:t>
            </a:r>
          </a:p>
        </p:txBody>
      </p:sp>
    </p:spTree>
    <p:extLst>
      <p:ext uri="{BB962C8B-B14F-4D97-AF65-F5344CB8AC3E}">
        <p14:creationId xmlns:p14="http://schemas.microsoft.com/office/powerpoint/2010/main" val="126492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8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 algn="just">
              <a:buFont typeface="Wingdings" charset="2"/>
              <a:buChar char="Ø"/>
            </a:pPr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815217"/>
            <a:ext cx="7662864" cy="354848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FRAGMENTATION</a:t>
            </a:r>
          </a:p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DELAYS </a:t>
            </a:r>
          </a:p>
          <a:p>
            <a:pPr lvl="1"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400" b="1" dirty="0" smtClean="0">
                <a:solidFill>
                  <a:srgbClr val="000000"/>
                </a:solidFill>
              </a:rPr>
              <a:t>ACHIEVEMENT OF PERFORMANCE GOALS</a:t>
            </a:r>
          </a:p>
          <a:p>
            <a:pPr lvl="1"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400" b="1" dirty="0" smtClean="0">
                <a:solidFill>
                  <a:srgbClr val="000000"/>
                </a:solidFill>
              </a:rPr>
              <a:t>DEPLOYMENT OF BASIC ELEMENTS</a:t>
            </a:r>
          </a:p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OVERLAPS IN LEGISLATION</a:t>
            </a:r>
          </a:p>
        </p:txBody>
      </p:sp>
    </p:spTree>
    <p:extLst>
      <p:ext uri="{BB962C8B-B14F-4D97-AF65-F5344CB8AC3E}">
        <p14:creationId xmlns:p14="http://schemas.microsoft.com/office/powerpoint/2010/main" val="258062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 algn="just">
              <a:buFont typeface="Wingdings" charset="2"/>
              <a:buChar char="Ø"/>
            </a:pPr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815217"/>
            <a:ext cx="7662864" cy="354848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“</a:t>
            </a:r>
            <a:r>
              <a:rPr lang="en-US" sz="2600" b="1" i="1" dirty="0" smtClean="0">
                <a:solidFill>
                  <a:srgbClr val="000000"/>
                </a:solidFill>
              </a:rPr>
              <a:t>QUANTITATIVE RESULTS ARE STILL BELOW EXPECTATIONS”</a:t>
            </a:r>
            <a:r>
              <a:rPr lang="en-US" sz="1800" b="1" i="1" dirty="0">
                <a:solidFill>
                  <a:srgbClr val="000000"/>
                </a:solidFill>
              </a:rPr>
              <a:t> </a:t>
            </a:r>
            <a:r>
              <a:rPr lang="en-US" sz="1800" b="1" i="1" dirty="0" smtClean="0">
                <a:solidFill>
                  <a:srgbClr val="000000"/>
                </a:solidFill>
              </a:rPr>
              <a:t>European Court of Auditors</a:t>
            </a:r>
          </a:p>
          <a:p>
            <a:pPr lvl="1"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400" b="1" dirty="0" smtClean="0">
                <a:solidFill>
                  <a:srgbClr val="000000"/>
                </a:solidFill>
              </a:rPr>
              <a:t>0.5min PER FLIGHT HAS NEVER BEEN REACHED</a:t>
            </a:r>
          </a:p>
          <a:p>
            <a:pPr lvl="1"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400" b="1" dirty="0" smtClean="0">
                <a:solidFill>
                  <a:srgbClr val="000000"/>
                </a:solidFill>
              </a:rPr>
              <a:t>ATFM DELAYS IN 2016 HAVE BEEN BETTER THAN IN 2008 HOWEVER, DELAYS GROWING SINCE 2013</a:t>
            </a:r>
          </a:p>
          <a:p>
            <a:pPr lvl="1">
              <a:lnSpc>
                <a:spcPct val="120000"/>
              </a:lnSpc>
              <a:buClrTx/>
              <a:buFont typeface="Wingdings" charset="2"/>
              <a:buChar char="Ø"/>
            </a:pPr>
            <a:endParaRPr lang="en-US" sz="24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33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 algn="just">
              <a:buFont typeface="Wingdings" charset="2"/>
              <a:buChar char="Ø"/>
            </a:pPr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815217"/>
            <a:ext cx="7662864" cy="354848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400" b="1" dirty="0" smtClean="0">
                <a:solidFill>
                  <a:srgbClr val="000000"/>
                </a:solidFill>
              </a:rPr>
              <a:t>BETWEEN 2011 AND 2016 ACTUAL UNIT RATE EXPERIENCED AN ACCUMULATED TOTAL REDUCTION OF ONLY 4% </a:t>
            </a:r>
          </a:p>
          <a:p>
            <a:pPr lvl="1"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b="1" i="1" dirty="0" smtClean="0">
                <a:solidFill>
                  <a:srgbClr val="000000"/>
                </a:solidFill>
              </a:rPr>
              <a:t>(ACTUAL TRAFFIC BELOW THAT FORECAST )</a:t>
            </a:r>
          </a:p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b="1" dirty="0" smtClean="0">
                <a:solidFill>
                  <a:srgbClr val="000000"/>
                </a:solidFill>
              </a:rPr>
              <a:t>ENVIRONMENTAL KPI HAS BEEN ON A NEGATIVE TREND SINCE 2014</a:t>
            </a:r>
          </a:p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endParaRPr lang="en-US" sz="24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8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 algn="just">
              <a:buFont typeface="Wingdings" charset="2"/>
              <a:buChar char="Ø"/>
            </a:pPr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278363"/>
            <a:ext cx="7662864" cy="4085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400" b="1" dirty="0" smtClean="0">
                <a:solidFill>
                  <a:srgbClr val="000000"/>
                </a:solidFill>
              </a:rPr>
              <a:t>SHORTCOMINGS AFFECTING THE PERFORMANCE AND CHARGING SCHEMES</a:t>
            </a:r>
          </a:p>
          <a:p>
            <a:pPr lvl="1"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b="1" dirty="0" smtClean="0">
                <a:solidFill>
                  <a:srgbClr val="000000"/>
                </a:solidFill>
              </a:rPr>
              <a:t>LACK OF LINK BETWEEN PERFORMANCE SCHEME TARGETS AND SES HIGH LEVEL GOALS</a:t>
            </a:r>
          </a:p>
          <a:p>
            <a:pPr lvl="1"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b="1" dirty="0" smtClean="0">
                <a:solidFill>
                  <a:srgbClr val="000000"/>
                </a:solidFill>
              </a:rPr>
              <a:t>KPIs ARE NOT ALWAYS FIT FOR PURPOSE</a:t>
            </a:r>
          </a:p>
          <a:p>
            <a:pPr lvl="1"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b="1" dirty="0" smtClean="0">
                <a:solidFill>
                  <a:srgbClr val="000000"/>
                </a:solidFill>
              </a:rPr>
              <a:t>LENGTHY AND COMPLEX DECISION MAKING PROCESS OF PERFORMANCE TARGETS</a:t>
            </a:r>
          </a:p>
          <a:p>
            <a:pPr lvl="1"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b="1" dirty="0" smtClean="0">
                <a:solidFill>
                  <a:srgbClr val="000000"/>
                </a:solidFill>
              </a:rPr>
              <a:t>WEAK MONITORING OF PERFORMANCE TARGETS AND UNIT RATES</a:t>
            </a:r>
          </a:p>
        </p:txBody>
      </p:sp>
    </p:spTree>
    <p:extLst>
      <p:ext uri="{BB962C8B-B14F-4D97-AF65-F5344CB8AC3E}">
        <p14:creationId xmlns:p14="http://schemas.microsoft.com/office/powerpoint/2010/main" val="208877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 algn="just">
              <a:buFont typeface="Wingdings" charset="2"/>
              <a:buChar char="Ø"/>
            </a:pPr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66431"/>
            <a:ext cx="7662864" cy="379726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i="1" dirty="0" smtClean="0">
                <a:solidFill>
                  <a:srgbClr val="000000"/>
                </a:solidFill>
              </a:rPr>
              <a:t>“FABs PROMOTED COOPERATION STRUCTURES, NOT DEFRAGMENTATION” </a:t>
            </a:r>
            <a:r>
              <a:rPr lang="en-US" sz="1800" b="1" i="1" dirty="0" smtClean="0">
                <a:solidFill>
                  <a:srgbClr val="000000"/>
                </a:solidFill>
              </a:rPr>
              <a:t>European Court of Auditors</a:t>
            </a:r>
          </a:p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SES I (INTEGRATED MANAGEMENT) VS SES II </a:t>
            </a:r>
            <a:r>
              <a:rPr lang="en-GB" sz="2600" b="1" dirty="0" smtClean="0">
                <a:solidFill>
                  <a:srgbClr val="000000"/>
                </a:solidFill>
              </a:rPr>
              <a:t>(</a:t>
            </a:r>
            <a:r>
              <a:rPr lang="en-US" sz="2600" b="1" dirty="0" smtClean="0">
                <a:solidFill>
                  <a:srgbClr val="000000"/>
                </a:solidFill>
              </a:rPr>
              <a:t>ENHANCED COOPERATION)</a:t>
            </a:r>
          </a:p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SES II ELIMINATED THE REQUIREMENT OF THE EUIR TO BE CONFIGURED IN FABs</a:t>
            </a:r>
          </a:p>
        </p:txBody>
      </p:sp>
    </p:spTree>
    <p:extLst>
      <p:ext uri="{BB962C8B-B14F-4D97-AF65-F5344CB8AC3E}">
        <p14:creationId xmlns:p14="http://schemas.microsoft.com/office/powerpoint/2010/main" val="365880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 algn="just">
              <a:buFont typeface="Wingdings" charset="2"/>
              <a:buChar char="Ø"/>
            </a:pPr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66431"/>
            <a:ext cx="7662864" cy="379726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MEMBER STATES ARE CONCERNED ABOUT</a:t>
            </a:r>
          </a:p>
          <a:p>
            <a:pPr lvl="1"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400" b="1" dirty="0" smtClean="0">
                <a:solidFill>
                  <a:srgbClr val="000000"/>
                </a:solidFill>
              </a:rPr>
              <a:t>PRESERVING SOVEREIGNTY</a:t>
            </a:r>
          </a:p>
          <a:p>
            <a:pPr lvl="1"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400" b="1" dirty="0" smtClean="0">
                <a:solidFill>
                  <a:srgbClr val="000000"/>
                </a:solidFill>
              </a:rPr>
              <a:t>LEGACY OF ANSP</a:t>
            </a:r>
          </a:p>
          <a:p>
            <a:pPr lvl="1"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400" b="1" dirty="0" smtClean="0">
                <a:solidFill>
                  <a:srgbClr val="000000"/>
                </a:solidFill>
              </a:rPr>
              <a:t>PRESERVING REVENUES</a:t>
            </a:r>
          </a:p>
          <a:p>
            <a:pPr lvl="1"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400" b="1" dirty="0" smtClean="0">
                <a:solidFill>
                  <a:srgbClr val="000000"/>
                </a:solidFill>
              </a:rPr>
              <a:t>WORKFORCE </a:t>
            </a:r>
          </a:p>
        </p:txBody>
      </p:sp>
    </p:spTree>
    <p:extLst>
      <p:ext uri="{BB962C8B-B14F-4D97-AF65-F5344CB8AC3E}">
        <p14:creationId xmlns:p14="http://schemas.microsoft.com/office/powerpoint/2010/main" val="219892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ATCOS’ VIEWS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24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7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 algn="just">
              <a:buFont typeface="Wingdings" charset="2"/>
              <a:buChar char="Ø"/>
            </a:pPr>
            <a:r>
              <a:rPr lang="en-US" dirty="0" smtClean="0"/>
              <a:t>ATCOS’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66431"/>
            <a:ext cx="7662864" cy="3797269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KEY PERFORMANCE AREAS</a:t>
            </a:r>
          </a:p>
          <a:p>
            <a:pPr marL="349250" lvl="1" indent="0">
              <a:lnSpc>
                <a:spcPct val="120000"/>
              </a:lnSpc>
              <a:buClrTx/>
              <a:buNone/>
            </a:pPr>
            <a:endParaRPr lang="en-US" sz="2400" b="1" dirty="0" smtClean="0">
              <a:solidFill>
                <a:srgbClr val="000000"/>
              </a:solidFill>
            </a:endParaRPr>
          </a:p>
          <a:p>
            <a:pPr marL="349250" lvl="1" indent="0">
              <a:lnSpc>
                <a:spcPct val="120000"/>
              </a:lnSpc>
              <a:buClrTx/>
              <a:buNone/>
            </a:pPr>
            <a:r>
              <a:rPr lang="en-US" sz="2400" b="1" dirty="0" smtClean="0">
                <a:solidFill>
                  <a:srgbClr val="000000"/>
                </a:solidFill>
              </a:rPr>
              <a:t>DISPROPORTIONED FOCUS ON COST-EFFICIENCY AT THE DETRIMENT OF </a:t>
            </a:r>
            <a:r>
              <a:rPr lang="en-US" sz="2400" b="1" dirty="0" smtClean="0">
                <a:solidFill>
                  <a:srgbClr val="000000"/>
                </a:solidFill>
              </a:rPr>
              <a:t>OTHER </a:t>
            </a:r>
            <a:r>
              <a:rPr lang="en-US" sz="2400" b="1" dirty="0" smtClean="0">
                <a:solidFill>
                  <a:srgbClr val="000000"/>
                </a:solidFill>
              </a:rPr>
              <a:t>KEY PERFORMANCE AREAS (SUCH AS SAFETY)</a:t>
            </a:r>
          </a:p>
          <a:p>
            <a:pPr marL="349250" lvl="1" indent="0">
              <a:lnSpc>
                <a:spcPct val="120000"/>
              </a:lnSpc>
              <a:buClrTx/>
              <a:buNone/>
            </a:pPr>
            <a:endParaRPr lang="en-US" sz="2400" b="1" dirty="0">
              <a:solidFill>
                <a:srgbClr val="000000"/>
              </a:solidFill>
            </a:endParaRPr>
          </a:p>
          <a:p>
            <a:pPr marL="349250" lvl="1" indent="0">
              <a:lnSpc>
                <a:spcPct val="120000"/>
              </a:lnSpc>
              <a:buClrTx/>
              <a:buNone/>
            </a:pPr>
            <a:r>
              <a:rPr lang="en-US" sz="2400" b="1" dirty="0" smtClean="0">
                <a:solidFill>
                  <a:srgbClr val="000000"/>
                </a:solidFill>
              </a:rPr>
              <a:t>TARGETS SET BY EC ARE NOT FLEXIBLE AND NOT REALISTIC </a:t>
            </a:r>
          </a:p>
        </p:txBody>
      </p:sp>
    </p:spTree>
    <p:extLst>
      <p:ext uri="{BB962C8B-B14F-4D97-AF65-F5344CB8AC3E}">
        <p14:creationId xmlns:p14="http://schemas.microsoft.com/office/powerpoint/2010/main" val="291880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 algn="just">
              <a:buFont typeface="Wingdings" charset="2"/>
              <a:buChar char="Ø"/>
            </a:pPr>
            <a:r>
              <a:rPr lang="en-US" dirty="0" smtClean="0"/>
              <a:t>ATCOS’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095044"/>
            <a:ext cx="7662864" cy="476295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3700" b="1" dirty="0" smtClean="0">
                <a:solidFill>
                  <a:srgbClr val="000000"/>
                </a:solidFill>
              </a:rPr>
              <a:t>NEW TECHNOLOGIES</a:t>
            </a:r>
          </a:p>
          <a:p>
            <a:pPr marL="349250" lvl="1" indent="0">
              <a:lnSpc>
                <a:spcPct val="120000"/>
              </a:lnSpc>
              <a:buClrTx/>
              <a:buNone/>
            </a:pPr>
            <a:endParaRPr lang="en-US" sz="2400" b="1" dirty="0" smtClean="0">
              <a:solidFill>
                <a:srgbClr val="000000"/>
              </a:solidFill>
            </a:endParaRPr>
          </a:p>
          <a:p>
            <a:pPr marL="349250" lvl="1" indent="0">
              <a:lnSpc>
                <a:spcPct val="120000"/>
              </a:lnSpc>
              <a:buClrTx/>
              <a:buNone/>
            </a:pPr>
            <a:r>
              <a:rPr lang="en-US" sz="2900" b="1" dirty="0" smtClean="0">
                <a:solidFill>
                  <a:srgbClr val="000000"/>
                </a:solidFill>
              </a:rPr>
              <a:t>IN FAVOUR OF NEW TECHNOLOGIES</a:t>
            </a:r>
          </a:p>
          <a:p>
            <a:pPr marL="349250" lvl="1" indent="0">
              <a:lnSpc>
                <a:spcPct val="120000"/>
              </a:lnSpc>
              <a:buClrTx/>
              <a:buNone/>
            </a:pPr>
            <a:endParaRPr lang="en-US" sz="2900" b="1" dirty="0">
              <a:solidFill>
                <a:srgbClr val="000000"/>
              </a:solidFill>
            </a:endParaRPr>
          </a:p>
          <a:p>
            <a:pPr marL="349250" lvl="1" indent="0">
              <a:lnSpc>
                <a:spcPct val="120000"/>
              </a:lnSpc>
              <a:buClrTx/>
              <a:buNone/>
            </a:pPr>
            <a:r>
              <a:rPr lang="en-US" sz="2900" b="1" dirty="0" smtClean="0">
                <a:solidFill>
                  <a:srgbClr val="000000"/>
                </a:solidFill>
              </a:rPr>
              <a:t>MANY CONCERNED THAT A SIGNIFICANT AMOUNT OF MONEY IS BEING SPENT ON PROJECTS THAT PROVIDE ONLY MARGINAL BENEFITS TO THE OPERATION</a:t>
            </a:r>
          </a:p>
          <a:p>
            <a:pPr marL="349250" lvl="1" indent="0">
              <a:lnSpc>
                <a:spcPct val="120000"/>
              </a:lnSpc>
              <a:buClrTx/>
              <a:buNone/>
            </a:pPr>
            <a:endParaRPr lang="en-US" sz="2900" b="1" dirty="0">
              <a:solidFill>
                <a:srgbClr val="000000"/>
              </a:solidFill>
            </a:endParaRPr>
          </a:p>
          <a:p>
            <a:pPr marL="349250" lvl="1" indent="0">
              <a:lnSpc>
                <a:spcPct val="120000"/>
              </a:lnSpc>
              <a:buClrTx/>
              <a:buNone/>
            </a:pPr>
            <a:r>
              <a:rPr lang="en-US" sz="2900" b="1" dirty="0" smtClean="0">
                <a:solidFill>
                  <a:srgbClr val="000000"/>
                </a:solidFill>
              </a:rPr>
              <a:t>DO NOT TARGET THE REAL PROBLEMS OF SES</a:t>
            </a:r>
          </a:p>
          <a:p>
            <a:pPr marL="349250" lvl="1" indent="0">
              <a:lnSpc>
                <a:spcPct val="120000"/>
              </a:lnSpc>
              <a:buClrTx/>
              <a:buNone/>
            </a:pPr>
            <a:endParaRPr lang="en-US" sz="2900" b="1" dirty="0">
              <a:solidFill>
                <a:srgbClr val="000000"/>
              </a:solidFill>
            </a:endParaRPr>
          </a:p>
          <a:p>
            <a:pPr marL="349250" lvl="1" indent="0">
              <a:lnSpc>
                <a:spcPct val="120000"/>
              </a:lnSpc>
              <a:buClrTx/>
              <a:buNone/>
            </a:pPr>
            <a:r>
              <a:rPr lang="en-US" sz="2900" b="1" dirty="0" smtClean="0">
                <a:solidFill>
                  <a:srgbClr val="000000"/>
                </a:solidFill>
              </a:rPr>
              <a:t>LACK OF SOCIAL DIALOGUE IN DEVELOPMENT STAGES</a:t>
            </a:r>
          </a:p>
        </p:txBody>
      </p:sp>
    </p:spTree>
    <p:extLst>
      <p:ext uri="{BB962C8B-B14F-4D97-AF65-F5344CB8AC3E}">
        <p14:creationId xmlns:p14="http://schemas.microsoft.com/office/powerpoint/2010/main" val="312287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 algn="just">
              <a:buFont typeface="Wingdings" charset="2"/>
              <a:buChar char="Ø"/>
            </a:pPr>
            <a:r>
              <a:rPr lang="en-US" dirty="0" smtClean="0"/>
              <a:t>ATCOS’ VIEWS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39775" y="2304551"/>
            <a:ext cx="7662864" cy="4255560"/>
          </a:xfrm>
        </p:spPr>
        <p:txBody>
          <a:bodyPr>
            <a:normAutofit/>
          </a:bodyPr>
          <a:lstStyle/>
          <a:p>
            <a:pPr>
              <a:buClrTx/>
              <a:buFont typeface="Wingdings" charset="2"/>
              <a:buChar char="Ø"/>
            </a:pPr>
            <a:r>
              <a:rPr lang="en-US" b="1" dirty="0" smtClean="0">
                <a:solidFill>
                  <a:srgbClr val="000000"/>
                </a:solidFill>
              </a:rPr>
              <a:t>COST SAVING</a:t>
            </a:r>
          </a:p>
          <a:p>
            <a:pPr marL="349250" lvl="1" indent="0">
              <a:buClrTx/>
              <a:buNone/>
            </a:pPr>
            <a:endParaRPr lang="en-US" b="1" dirty="0">
              <a:solidFill>
                <a:srgbClr val="000000"/>
              </a:solidFill>
            </a:endParaRPr>
          </a:p>
          <a:p>
            <a:pPr marL="349250" lvl="1" indent="0">
              <a:buClrTx/>
              <a:buNone/>
            </a:pPr>
            <a:endParaRPr lang="en-US" b="1" dirty="0" smtClean="0">
              <a:solidFill>
                <a:srgbClr val="000000"/>
              </a:solidFill>
            </a:endParaRPr>
          </a:p>
          <a:p>
            <a:pPr marL="349250" lvl="1" indent="0">
              <a:buClrTx/>
              <a:buNone/>
            </a:pPr>
            <a:r>
              <a:rPr lang="en-US" b="1" dirty="0" smtClean="0">
                <a:solidFill>
                  <a:srgbClr val="000000"/>
                </a:solidFill>
              </a:rPr>
              <a:t>PRESSURED TO WORK UNDER NON-OPTIMUM CONDITIONS, AS ANSPs ARE RELUCTANT TO INCREASE THE CONTROLLER WORKFORCE </a:t>
            </a:r>
          </a:p>
          <a:p>
            <a:pPr marL="349250" lvl="1" indent="0">
              <a:buClrTx/>
              <a:buNone/>
            </a:pPr>
            <a:endParaRPr lang="en-US" b="1" dirty="0" smtClean="0">
              <a:solidFill>
                <a:srgbClr val="000000"/>
              </a:solidFill>
            </a:endParaRPr>
          </a:p>
          <a:p>
            <a:pPr marL="349250" lvl="1" indent="0">
              <a:buClrTx/>
              <a:buNone/>
            </a:pPr>
            <a:r>
              <a:rPr lang="en-US" b="1" dirty="0" smtClean="0">
                <a:solidFill>
                  <a:srgbClr val="000000"/>
                </a:solidFill>
              </a:rPr>
              <a:t>LACK OF SOCIAL DIALOGUE WITH WORKERS INVOLVED IN THE DAY-TO-DAY RUNNING OF ATM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45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 algn="just">
              <a:buFont typeface="Wingdings" charset="2"/>
              <a:buChar char="Ø"/>
            </a:pPr>
            <a:r>
              <a:rPr lang="en-US" dirty="0" smtClean="0"/>
              <a:t>ATCOS’ VIEWS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39775" y="2304551"/>
            <a:ext cx="7662864" cy="4255560"/>
          </a:xfrm>
        </p:spPr>
        <p:txBody>
          <a:bodyPr>
            <a:normAutofit/>
          </a:bodyPr>
          <a:lstStyle/>
          <a:p>
            <a:pPr>
              <a:buClrTx/>
              <a:buFont typeface="Wingdings" charset="2"/>
              <a:buChar char="Ø"/>
            </a:pPr>
            <a:r>
              <a:rPr lang="en-US" b="1" dirty="0" smtClean="0">
                <a:solidFill>
                  <a:srgbClr val="000000"/>
                </a:solidFill>
              </a:rPr>
              <a:t>SES 2+</a:t>
            </a:r>
          </a:p>
          <a:p>
            <a:pPr marL="349250" lvl="1" indent="0">
              <a:buClrTx/>
              <a:buNone/>
            </a:pPr>
            <a:endParaRPr lang="en-US" b="1" dirty="0" smtClean="0">
              <a:solidFill>
                <a:srgbClr val="000000"/>
              </a:solidFill>
            </a:endParaRPr>
          </a:p>
          <a:p>
            <a:pPr marL="349250" lvl="1" indent="0">
              <a:buClrTx/>
              <a:buNone/>
            </a:pPr>
            <a:r>
              <a:rPr lang="en-US" b="1" dirty="0" smtClean="0">
                <a:solidFill>
                  <a:srgbClr val="000000"/>
                </a:solidFill>
              </a:rPr>
              <a:t>LIBERALISATION PROCESS AND MARKET LIBERALISATION BY THE SES 2+ COULD LEAD TO</a:t>
            </a:r>
          </a:p>
          <a:p>
            <a:pPr marL="349250" lvl="1" indent="0">
              <a:buClrTx/>
              <a:buNone/>
            </a:pPr>
            <a:r>
              <a:rPr lang="en-US" b="1" dirty="0">
                <a:solidFill>
                  <a:srgbClr val="000000"/>
                </a:solidFill>
              </a:rPr>
              <a:t>	</a:t>
            </a:r>
            <a:endParaRPr lang="en-US" b="1" dirty="0" smtClean="0">
              <a:solidFill>
                <a:srgbClr val="000000"/>
              </a:solidFill>
            </a:endParaRPr>
          </a:p>
          <a:p>
            <a:pPr marL="349250" lvl="1" indent="0">
              <a:buClrTx/>
              <a:buNone/>
            </a:pPr>
            <a:r>
              <a:rPr lang="en-US" b="1" dirty="0">
                <a:solidFill>
                  <a:srgbClr val="000000"/>
                </a:solidFill>
              </a:rPr>
              <a:t>	</a:t>
            </a:r>
            <a:r>
              <a:rPr lang="en-US" b="1" dirty="0" smtClean="0">
                <a:solidFill>
                  <a:srgbClr val="000000"/>
                </a:solidFill>
              </a:rPr>
              <a:t>	REDUCTION IN SAFETY</a:t>
            </a:r>
          </a:p>
          <a:p>
            <a:pPr marL="349250" lvl="1" indent="0">
              <a:buClrTx/>
              <a:buNone/>
            </a:pPr>
            <a:r>
              <a:rPr lang="en-US" b="1" dirty="0">
                <a:solidFill>
                  <a:srgbClr val="000000"/>
                </a:solidFill>
              </a:rPr>
              <a:t>	</a:t>
            </a:r>
            <a:r>
              <a:rPr lang="en-US" b="1" dirty="0" smtClean="0">
                <a:solidFill>
                  <a:srgbClr val="000000"/>
                </a:solidFill>
              </a:rPr>
              <a:t>	INCREASE IN INEFFICIENCIES</a:t>
            </a:r>
          </a:p>
          <a:p>
            <a:pPr marL="349250" lvl="1" indent="0">
              <a:buClrTx/>
              <a:buNone/>
            </a:pPr>
            <a:r>
              <a:rPr lang="en-US" b="1" dirty="0" smtClean="0">
                <a:solidFill>
                  <a:srgbClr val="000000"/>
                </a:solidFill>
              </a:rPr>
              <a:t>		LOSS OF JOBS/SOCIAL UNREST</a:t>
            </a:r>
          </a:p>
          <a:p>
            <a:pPr marL="349250" lvl="1" indent="0">
              <a:buClrTx/>
              <a:buNone/>
            </a:pPr>
            <a:endParaRPr lang="en-US" b="1" dirty="0">
              <a:solidFill>
                <a:srgbClr val="000000"/>
              </a:solidFill>
            </a:endParaRPr>
          </a:p>
          <a:p>
            <a:pPr marL="349250" lvl="1" indent="0">
              <a:buClrTx/>
              <a:buNone/>
            </a:pPr>
            <a:r>
              <a:rPr lang="en-US" b="1" smtClean="0">
                <a:solidFill>
                  <a:srgbClr val="000000"/>
                </a:solidFill>
              </a:rPr>
              <a:t>FEAR OF THE CREATION OF SUPER-MONOPOLY AT EU LEVEL</a:t>
            </a:r>
            <a:endParaRPr lang="en-US" b="1" dirty="0">
              <a:solidFill>
                <a:srgbClr val="000000"/>
              </a:solidFill>
            </a:endParaRPr>
          </a:p>
          <a:p>
            <a:pPr marL="349250" lvl="1" indent="0">
              <a:buClrTx/>
              <a:buNone/>
            </a:pP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85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95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 algn="just">
              <a:buSzPct val="100000"/>
              <a:buFont typeface="Wingdings" charset="2"/>
              <a:buChar char="Ø"/>
            </a:pPr>
            <a:r>
              <a:rPr lang="en-US" sz="3600" dirty="0" smtClean="0"/>
              <a:t>PROGRESS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Tx/>
              <a:buFont typeface="Wingdings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</a:rPr>
              <a:t>SES I </a:t>
            </a:r>
            <a:r>
              <a:rPr lang="mr-IN" sz="3200" b="1" dirty="0" smtClean="0">
                <a:solidFill>
                  <a:schemeClr val="tx1"/>
                </a:solidFill>
              </a:rPr>
              <a:t>–</a:t>
            </a:r>
            <a:r>
              <a:rPr lang="en-US" sz="3200" b="1" dirty="0" smtClean="0">
                <a:solidFill>
                  <a:schemeClr val="tx1"/>
                </a:solidFill>
              </a:rPr>
              <a:t> 	LEGAL FRAMEWORK</a:t>
            </a:r>
          </a:p>
          <a:p>
            <a:pPr>
              <a:buClrTx/>
              <a:buFont typeface="Wingdings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</a:rPr>
              <a:t>SES II - 	SAFETY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</a:rPr>
              <a:t>	</a:t>
            </a:r>
            <a:r>
              <a:rPr lang="en-US" sz="3200" b="1" dirty="0" smtClean="0">
                <a:solidFill>
                  <a:schemeClr val="tx1"/>
                </a:solidFill>
              </a:rPr>
              <a:t>	COST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</a:rPr>
              <a:t>	</a:t>
            </a:r>
            <a:r>
              <a:rPr lang="en-US" sz="3200" b="1" dirty="0" smtClean="0">
                <a:solidFill>
                  <a:schemeClr val="tx1"/>
                </a:solidFill>
              </a:rPr>
              <a:t>	PERFORMANCE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</a:rPr>
              <a:t>	</a:t>
            </a:r>
            <a:r>
              <a:rPr lang="en-US" sz="3200" b="1" dirty="0" smtClean="0">
                <a:solidFill>
                  <a:schemeClr val="tx1"/>
                </a:solidFill>
              </a:rPr>
              <a:t>	ENVIRONMENT</a:t>
            </a:r>
          </a:p>
          <a:p>
            <a:pPr>
              <a:buFont typeface="Wingdings" charset="2"/>
              <a:buChar char="Ø"/>
            </a:pP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60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 algn="just">
              <a:buFont typeface="Wingdings" charset="2"/>
              <a:buChar char="Ø"/>
            </a:pPr>
            <a:r>
              <a:rPr lang="en-US" dirty="0" smtClean="0"/>
              <a:t>SES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680693"/>
            <a:ext cx="7662864" cy="3372635"/>
          </a:xfrm>
        </p:spPr>
        <p:txBody>
          <a:bodyPr>
            <a:normAutofit/>
          </a:bodyPr>
          <a:lstStyle/>
          <a:p>
            <a:pPr>
              <a:buClrTx/>
              <a:buFont typeface="Wingdings" charset="2"/>
              <a:buChar char="Ø"/>
            </a:pP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ESTABLISHMENT OF NSAs</a:t>
            </a:r>
          </a:p>
          <a:p>
            <a:pPr>
              <a:buClrTx/>
              <a:buFont typeface="Wingdings" charset="2"/>
              <a:buChar char="Ø"/>
            </a:pP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HARMONISED LEVEL OF ATCO COMPETENCE</a:t>
            </a:r>
          </a:p>
          <a:p>
            <a:pPr>
              <a:buClrTx/>
              <a:buFont typeface="Wingdings" charset="2"/>
              <a:buChar char="Ø"/>
            </a:pP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MORE TRANSPARENT AIR NAVIGATION SERVICES CHARGES</a:t>
            </a:r>
          </a:p>
          <a:p>
            <a:pPr>
              <a:buClrTx/>
              <a:buFont typeface="Wingdings" charset="2"/>
              <a:buChar char="Ø"/>
            </a:pP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IMPROVED FLEXIBLE USE OF AIRSPACE</a:t>
            </a:r>
          </a:p>
          <a:p>
            <a:pPr>
              <a:buClrTx/>
              <a:buFont typeface="Wingdings" charset="2"/>
              <a:buChar char="Ø"/>
            </a:pP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SESAR DEFINITION PHASE</a:t>
            </a:r>
          </a:p>
        </p:txBody>
      </p:sp>
    </p:spTree>
    <p:extLst>
      <p:ext uri="{BB962C8B-B14F-4D97-AF65-F5344CB8AC3E}">
        <p14:creationId xmlns:p14="http://schemas.microsoft.com/office/powerpoint/2010/main" val="2525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 algn="just">
              <a:buFont typeface="Wingdings" charset="2"/>
              <a:buChar char="Ø"/>
            </a:pPr>
            <a:r>
              <a:rPr lang="en-US" dirty="0" smtClean="0"/>
              <a:t>SES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52692"/>
            <a:ext cx="7662864" cy="3860474"/>
          </a:xfrm>
        </p:spPr>
        <p:txBody>
          <a:bodyPr>
            <a:noAutofit/>
          </a:bodyPr>
          <a:lstStyle/>
          <a:p>
            <a:pPr>
              <a:buClrTx/>
              <a:buFont typeface="Wingdings" charset="2"/>
              <a:buChar char="Ø"/>
            </a:pPr>
            <a:r>
              <a:rPr lang="en-US" sz="2800" b="1" dirty="0" smtClean="0">
                <a:solidFill>
                  <a:srgbClr val="000000"/>
                </a:solidFill>
                <a:latin typeface="Arial"/>
                <a:cs typeface="Arial"/>
              </a:rPr>
              <a:t>DID NOT DELIVER EXPECTED RESULTS</a:t>
            </a:r>
          </a:p>
          <a:p>
            <a:pPr marL="0" indent="0">
              <a:buClrTx/>
              <a:buNone/>
            </a:pPr>
            <a:endParaRPr lang="en-US" sz="28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3">
              <a:buClrTx/>
              <a:buFont typeface="Wingdings" charset="2"/>
              <a:buChar char="Ø"/>
            </a:pPr>
            <a:r>
              <a:rPr lang="en-US" sz="2800" b="1" dirty="0" smtClean="0">
                <a:solidFill>
                  <a:srgbClr val="000000"/>
                </a:solidFill>
                <a:latin typeface="Arial"/>
                <a:cs typeface="Arial"/>
              </a:rPr>
              <a:t>INTEGRATION OF EUROPEAN AIRSPACE IN FAB</a:t>
            </a:r>
          </a:p>
          <a:p>
            <a:pPr marL="1035050" lvl="3" indent="0">
              <a:buClrTx/>
              <a:buNone/>
            </a:pPr>
            <a:endParaRPr lang="en-US" sz="28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3">
              <a:buClrTx/>
              <a:buFont typeface="Wingdings" charset="2"/>
              <a:buChar char="Ø"/>
            </a:pPr>
            <a:r>
              <a:rPr lang="en-US" sz="2800" b="1" dirty="0" smtClean="0">
                <a:solidFill>
                  <a:srgbClr val="000000"/>
                </a:solidFill>
                <a:latin typeface="Arial"/>
                <a:cs typeface="Arial"/>
              </a:rPr>
              <a:t>IMPROVEMENT OF COST EFFICIENCY</a:t>
            </a:r>
          </a:p>
        </p:txBody>
      </p:sp>
    </p:spTree>
    <p:extLst>
      <p:ext uri="{BB962C8B-B14F-4D97-AF65-F5344CB8AC3E}">
        <p14:creationId xmlns:p14="http://schemas.microsoft.com/office/powerpoint/2010/main" val="140585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4572000" y="1058289"/>
            <a:ext cx="3831431" cy="2370711"/>
          </a:xfrm>
          <a:custGeom>
            <a:avLst/>
            <a:gdLst>
              <a:gd name="connsiteX0" fmla="*/ 0 w 3831431"/>
              <a:gd name="connsiteY0" fmla="*/ 0 h 2370711"/>
              <a:gd name="connsiteX1" fmla="*/ 3436305 w 3831431"/>
              <a:gd name="connsiteY1" fmla="*/ 0 h 2370711"/>
              <a:gd name="connsiteX2" fmla="*/ 3831431 w 3831431"/>
              <a:gd name="connsiteY2" fmla="*/ 395126 h 2370711"/>
              <a:gd name="connsiteX3" fmla="*/ 3831431 w 3831431"/>
              <a:gd name="connsiteY3" fmla="*/ 2370711 h 2370711"/>
              <a:gd name="connsiteX4" fmla="*/ 0 w 3831431"/>
              <a:gd name="connsiteY4" fmla="*/ 2370711 h 2370711"/>
              <a:gd name="connsiteX5" fmla="*/ 0 w 3831431"/>
              <a:gd name="connsiteY5" fmla="*/ 0 h 2370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31431" h="2370711">
                <a:moveTo>
                  <a:pt x="0" y="0"/>
                </a:moveTo>
                <a:lnTo>
                  <a:pt x="3436305" y="0"/>
                </a:lnTo>
                <a:cubicBezTo>
                  <a:pt x="3654527" y="0"/>
                  <a:pt x="3831431" y="176904"/>
                  <a:pt x="3831431" y="395126"/>
                </a:cubicBezTo>
                <a:lnTo>
                  <a:pt x="3831431" y="2370711"/>
                </a:lnTo>
                <a:lnTo>
                  <a:pt x="0" y="23707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227584" tIns="227584" rIns="227584" bIns="820262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kern="1200" dirty="0" smtClean="0">
                <a:solidFill>
                  <a:srgbClr val="000000"/>
                </a:solidFill>
              </a:rPr>
              <a:t>SAFETY</a:t>
            </a:r>
            <a:endParaRPr lang="en-US" sz="3200" b="1" kern="1200" dirty="0">
              <a:solidFill>
                <a:srgbClr val="00000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740569" y="3428999"/>
            <a:ext cx="3831431" cy="2370712"/>
          </a:xfrm>
          <a:custGeom>
            <a:avLst/>
            <a:gdLst>
              <a:gd name="connsiteX0" fmla="*/ 0 w 3831431"/>
              <a:gd name="connsiteY0" fmla="*/ 0 h 2370711"/>
              <a:gd name="connsiteX1" fmla="*/ 3436305 w 3831431"/>
              <a:gd name="connsiteY1" fmla="*/ 0 h 2370711"/>
              <a:gd name="connsiteX2" fmla="*/ 3831431 w 3831431"/>
              <a:gd name="connsiteY2" fmla="*/ 395126 h 2370711"/>
              <a:gd name="connsiteX3" fmla="*/ 3831431 w 3831431"/>
              <a:gd name="connsiteY3" fmla="*/ 2370711 h 2370711"/>
              <a:gd name="connsiteX4" fmla="*/ 0 w 3831431"/>
              <a:gd name="connsiteY4" fmla="*/ 2370711 h 2370711"/>
              <a:gd name="connsiteX5" fmla="*/ 0 w 3831431"/>
              <a:gd name="connsiteY5" fmla="*/ 0 h 2370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31431" h="2370711">
                <a:moveTo>
                  <a:pt x="3831431" y="2370711"/>
                </a:moveTo>
                <a:lnTo>
                  <a:pt x="395126" y="2370711"/>
                </a:lnTo>
                <a:cubicBezTo>
                  <a:pt x="176904" y="2370711"/>
                  <a:pt x="0" y="2193807"/>
                  <a:pt x="0" y="1975585"/>
                </a:cubicBezTo>
                <a:lnTo>
                  <a:pt x="0" y="0"/>
                </a:lnTo>
                <a:lnTo>
                  <a:pt x="3831431" y="0"/>
                </a:lnTo>
                <a:lnTo>
                  <a:pt x="3831431" y="2370711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227584" tIns="820263" rIns="227584" bIns="227584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kern="1200" dirty="0" smtClean="0">
                <a:solidFill>
                  <a:srgbClr val="000000"/>
                </a:solidFill>
              </a:rPr>
              <a:t>TECHNOLOGY</a:t>
            </a:r>
            <a:endParaRPr lang="en-US" sz="3200" b="1" kern="1200" dirty="0">
              <a:solidFill>
                <a:srgbClr val="000000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572000" y="3429000"/>
            <a:ext cx="3831431" cy="2370711"/>
          </a:xfrm>
          <a:custGeom>
            <a:avLst/>
            <a:gdLst>
              <a:gd name="connsiteX0" fmla="*/ 0 w 2370711"/>
              <a:gd name="connsiteY0" fmla="*/ 0 h 3831431"/>
              <a:gd name="connsiteX1" fmla="*/ 1975585 w 2370711"/>
              <a:gd name="connsiteY1" fmla="*/ 0 h 3831431"/>
              <a:gd name="connsiteX2" fmla="*/ 2370711 w 2370711"/>
              <a:gd name="connsiteY2" fmla="*/ 395126 h 3831431"/>
              <a:gd name="connsiteX3" fmla="*/ 2370711 w 2370711"/>
              <a:gd name="connsiteY3" fmla="*/ 3831431 h 3831431"/>
              <a:gd name="connsiteX4" fmla="*/ 0 w 2370711"/>
              <a:gd name="connsiteY4" fmla="*/ 3831431 h 3831431"/>
              <a:gd name="connsiteX5" fmla="*/ 0 w 2370711"/>
              <a:gd name="connsiteY5" fmla="*/ 0 h 3831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0711" h="3831431">
                <a:moveTo>
                  <a:pt x="2370711" y="1"/>
                </a:moveTo>
                <a:lnTo>
                  <a:pt x="2370711" y="3192847"/>
                </a:lnTo>
                <a:cubicBezTo>
                  <a:pt x="2370711" y="3545526"/>
                  <a:pt x="2261251" y="3831430"/>
                  <a:pt x="2126225" y="3831430"/>
                </a:cubicBezTo>
                <a:lnTo>
                  <a:pt x="0" y="3831430"/>
                </a:lnTo>
                <a:lnTo>
                  <a:pt x="0" y="1"/>
                </a:lnTo>
                <a:lnTo>
                  <a:pt x="2370711" y="1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227584" tIns="820262" rIns="227584" bIns="227584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kern="1200" dirty="0" smtClean="0">
                <a:solidFill>
                  <a:srgbClr val="000000"/>
                </a:solidFill>
              </a:rPr>
              <a:t>AIRPORT CAPACITY</a:t>
            </a:r>
            <a:endParaRPr lang="en-US" sz="3200" b="1" kern="1200" dirty="0">
              <a:solidFill>
                <a:srgbClr val="000000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740568" y="1058289"/>
            <a:ext cx="3831432" cy="2370711"/>
          </a:xfrm>
          <a:custGeom>
            <a:avLst/>
            <a:gdLst>
              <a:gd name="connsiteX0" fmla="*/ 0 w 2370711"/>
              <a:gd name="connsiteY0" fmla="*/ 0 h 3831431"/>
              <a:gd name="connsiteX1" fmla="*/ 1975585 w 2370711"/>
              <a:gd name="connsiteY1" fmla="*/ 0 h 3831431"/>
              <a:gd name="connsiteX2" fmla="*/ 2370711 w 2370711"/>
              <a:gd name="connsiteY2" fmla="*/ 395126 h 3831431"/>
              <a:gd name="connsiteX3" fmla="*/ 2370711 w 2370711"/>
              <a:gd name="connsiteY3" fmla="*/ 3831431 h 3831431"/>
              <a:gd name="connsiteX4" fmla="*/ 0 w 2370711"/>
              <a:gd name="connsiteY4" fmla="*/ 3831431 h 3831431"/>
              <a:gd name="connsiteX5" fmla="*/ 0 w 2370711"/>
              <a:gd name="connsiteY5" fmla="*/ 0 h 3831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0711" h="3831431">
                <a:moveTo>
                  <a:pt x="0" y="3831430"/>
                </a:moveTo>
                <a:lnTo>
                  <a:pt x="0" y="638584"/>
                </a:lnTo>
                <a:cubicBezTo>
                  <a:pt x="0" y="285905"/>
                  <a:pt x="109460" y="1"/>
                  <a:pt x="244486" y="1"/>
                </a:cubicBezTo>
                <a:lnTo>
                  <a:pt x="2370711" y="1"/>
                </a:lnTo>
                <a:lnTo>
                  <a:pt x="2370711" y="3831430"/>
                </a:lnTo>
                <a:lnTo>
                  <a:pt x="0" y="383143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227584" tIns="227585" rIns="227585" bIns="820261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kern="1200" dirty="0" smtClean="0">
                <a:solidFill>
                  <a:srgbClr val="000000"/>
                </a:solidFill>
              </a:rPr>
              <a:t>PERFORMANCE</a:t>
            </a:r>
            <a:endParaRPr lang="en-US" sz="3200" b="1" kern="1200" dirty="0">
              <a:solidFill>
                <a:srgbClr val="000000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422571" y="2724602"/>
            <a:ext cx="2298858" cy="1408795"/>
          </a:xfrm>
          <a:custGeom>
            <a:avLst/>
            <a:gdLst>
              <a:gd name="connsiteX0" fmla="*/ 0 w 2298858"/>
              <a:gd name="connsiteY0" fmla="*/ 234804 h 1408795"/>
              <a:gd name="connsiteX1" fmla="*/ 234804 w 2298858"/>
              <a:gd name="connsiteY1" fmla="*/ 0 h 1408795"/>
              <a:gd name="connsiteX2" fmla="*/ 2064054 w 2298858"/>
              <a:gd name="connsiteY2" fmla="*/ 0 h 1408795"/>
              <a:gd name="connsiteX3" fmla="*/ 2298858 w 2298858"/>
              <a:gd name="connsiteY3" fmla="*/ 234804 h 1408795"/>
              <a:gd name="connsiteX4" fmla="*/ 2298858 w 2298858"/>
              <a:gd name="connsiteY4" fmla="*/ 1173991 h 1408795"/>
              <a:gd name="connsiteX5" fmla="*/ 2064054 w 2298858"/>
              <a:gd name="connsiteY5" fmla="*/ 1408795 h 1408795"/>
              <a:gd name="connsiteX6" fmla="*/ 234804 w 2298858"/>
              <a:gd name="connsiteY6" fmla="*/ 1408795 h 1408795"/>
              <a:gd name="connsiteX7" fmla="*/ 0 w 2298858"/>
              <a:gd name="connsiteY7" fmla="*/ 1173991 h 1408795"/>
              <a:gd name="connsiteX8" fmla="*/ 0 w 2298858"/>
              <a:gd name="connsiteY8" fmla="*/ 234804 h 1408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98858" h="1408795">
                <a:moveTo>
                  <a:pt x="0" y="234804"/>
                </a:moveTo>
                <a:cubicBezTo>
                  <a:pt x="0" y="105125"/>
                  <a:pt x="105125" y="0"/>
                  <a:pt x="234804" y="0"/>
                </a:cubicBezTo>
                <a:lnTo>
                  <a:pt x="2064054" y="0"/>
                </a:lnTo>
                <a:cubicBezTo>
                  <a:pt x="2193733" y="0"/>
                  <a:pt x="2298858" y="105125"/>
                  <a:pt x="2298858" y="234804"/>
                </a:cubicBezTo>
                <a:lnTo>
                  <a:pt x="2298858" y="1173991"/>
                </a:lnTo>
                <a:cubicBezTo>
                  <a:pt x="2298858" y="1303670"/>
                  <a:pt x="2193733" y="1408795"/>
                  <a:pt x="2064054" y="1408795"/>
                </a:cubicBezTo>
                <a:lnTo>
                  <a:pt x="234804" y="1408795"/>
                </a:lnTo>
                <a:cubicBezTo>
                  <a:pt x="105125" y="1408795"/>
                  <a:pt x="0" y="1303670"/>
                  <a:pt x="0" y="1173991"/>
                </a:cubicBezTo>
                <a:lnTo>
                  <a:pt x="0" y="234804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5932" tIns="205932" rIns="205932" bIns="205932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600" b="1" kern="1200" dirty="0" smtClean="0"/>
              <a:t>SES II</a:t>
            </a:r>
            <a:endParaRPr lang="en-US" sz="3600" b="1" kern="1200" dirty="0"/>
          </a:p>
        </p:txBody>
      </p:sp>
    </p:spTree>
    <p:extLst>
      <p:ext uri="{BB962C8B-B14F-4D97-AF65-F5344CB8AC3E}">
        <p14:creationId xmlns:p14="http://schemas.microsoft.com/office/powerpoint/2010/main" val="391405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 algn="just">
              <a:buFont typeface="Wingdings" charset="2"/>
              <a:buChar char="Ø"/>
            </a:pPr>
            <a:r>
              <a:rPr lang="en-US" sz="3600" dirty="0" smtClean="0"/>
              <a:t>SES II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542032"/>
            <a:ext cx="7662864" cy="393512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IMPLEMENTATION OF PERFORMANCE AND CHARGING SCHEMES</a:t>
            </a:r>
          </a:p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NETWORK MANAGEMENT</a:t>
            </a:r>
          </a:p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IMPROVED SINGLE SKY SAFETY NETWORK</a:t>
            </a:r>
          </a:p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DEPLOYMENT OF NEW TECHNOLOGIES</a:t>
            </a:r>
          </a:p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MANAGEMENT OF AIRPORT CAPACITY</a:t>
            </a:r>
          </a:p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INTEGRATION OF SERVICE PROVISION</a:t>
            </a:r>
          </a:p>
        </p:txBody>
      </p:sp>
    </p:spTree>
    <p:extLst>
      <p:ext uri="{BB962C8B-B14F-4D97-AF65-F5344CB8AC3E}">
        <p14:creationId xmlns:p14="http://schemas.microsoft.com/office/powerpoint/2010/main" val="315173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 algn="just">
              <a:buFont typeface="Wingdings" charset="2"/>
              <a:buChar char="Ø"/>
            </a:pPr>
            <a:r>
              <a:rPr lang="en-US" sz="3600" dirty="0" smtClean="0"/>
              <a:t>PERFORMANCE &amp; CHARGING SCHEMES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644995"/>
            <a:ext cx="7662864" cy="366757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DEVELOPED A PERFORMANCE ORIENTED CULTURE</a:t>
            </a:r>
          </a:p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HIGHER LEVEL OF TRANSPARENCY IN THE PROVISION OF AIR TRAFFIC SERVICES</a:t>
            </a:r>
          </a:p>
        </p:txBody>
      </p:sp>
    </p:spTree>
    <p:extLst>
      <p:ext uri="{BB962C8B-B14F-4D97-AF65-F5344CB8AC3E}">
        <p14:creationId xmlns:p14="http://schemas.microsoft.com/office/powerpoint/2010/main" val="32604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 algn="l">
              <a:buFont typeface="Wingdings" charset="2"/>
              <a:buChar char="Ø"/>
            </a:pPr>
            <a:r>
              <a:rPr lang="en-US" sz="3600" dirty="0" smtClean="0"/>
              <a:t>NETWORK  MANAGER</a:t>
            </a:r>
            <a:br>
              <a:rPr lang="en-US" sz="3600" dirty="0" smtClean="0"/>
            </a:br>
            <a:r>
              <a:rPr lang="en-US" sz="3600" dirty="0" smtClean="0"/>
              <a:t>(EUROCONTROL)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644995"/>
            <a:ext cx="7662864" cy="3667572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EUROPEAN ROUTE NETWORK DESIGN</a:t>
            </a:r>
          </a:p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MANAGEMENT OF SCARCE RESOURCES</a:t>
            </a:r>
          </a:p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TRAFFIC FLOW MANAGEMENT, SLOT COORDINATION AND ALLOCATION</a:t>
            </a:r>
          </a:p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r>
              <a:rPr lang="en-US" sz="2600" b="1" dirty="0" smtClean="0">
                <a:solidFill>
                  <a:srgbClr val="000000"/>
                </a:solidFill>
              </a:rPr>
              <a:t>MANAGEMENT OF THE DEPLOYMENT OF SESAR TECHNOLOGIES</a:t>
            </a:r>
          </a:p>
          <a:p>
            <a:pPr>
              <a:lnSpc>
                <a:spcPct val="120000"/>
              </a:lnSpc>
              <a:buClrTx/>
              <a:buFont typeface="Wingdings" charset="2"/>
              <a:buChar char="Ø"/>
            </a:pPr>
            <a:endParaRPr lang="en-US" sz="26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78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9562</TotalTime>
  <Words>494</Words>
  <Application>Microsoft Office PowerPoint</Application>
  <PresentationFormat>On-screen Show (4:3)</PresentationFormat>
  <Paragraphs>117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Genesis</vt:lpstr>
      <vt:lpstr>SINGLE EUROPEAN SKY</vt:lpstr>
      <vt:lpstr>PROGRESS</vt:lpstr>
      <vt:lpstr>PROGRESS</vt:lpstr>
      <vt:lpstr>SES I</vt:lpstr>
      <vt:lpstr>SES I</vt:lpstr>
      <vt:lpstr>PowerPoint Presentation</vt:lpstr>
      <vt:lpstr>SES II</vt:lpstr>
      <vt:lpstr>PERFORMANCE &amp; CHARGING SCHEMES</vt:lpstr>
      <vt:lpstr>NETWORK  MANAGER (EUROCONTROL)</vt:lpstr>
      <vt:lpstr>EASA</vt:lpstr>
      <vt:lpstr>SESAR</vt:lpstr>
      <vt:lpstr>CHALLENGES</vt:lpstr>
      <vt:lpstr>CHALLENGES</vt:lpstr>
      <vt:lpstr>CHALLENGES</vt:lpstr>
      <vt:lpstr>CHALLENGES</vt:lpstr>
      <vt:lpstr>CHALLENGES</vt:lpstr>
      <vt:lpstr>CHALLENGES</vt:lpstr>
      <vt:lpstr>CHALLENGES</vt:lpstr>
      <vt:lpstr>ATCOS’ VIEWS</vt:lpstr>
      <vt:lpstr>ATCOS’ VIEWS</vt:lpstr>
      <vt:lpstr>ATCOS’ VIEWS</vt:lpstr>
      <vt:lpstr>ATCOS’ VIEWS</vt:lpstr>
      <vt:lpstr>ATCOS’ VIEWS</vt:lpstr>
      <vt:lpstr>THANK YOU</vt:lpstr>
    </vt:vector>
  </TitlesOfParts>
  <Company>University of Malta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SINGLE EUROPEAN SKY</dc:title>
  <dc:creator>Nicholas Farrugia</dc:creator>
  <cp:lastModifiedBy>Chanelle Tabone</cp:lastModifiedBy>
  <cp:revision>40</cp:revision>
  <cp:lastPrinted>2018-03-07T18:32:00Z</cp:lastPrinted>
  <dcterms:created xsi:type="dcterms:W3CDTF">2018-03-03T16:29:16Z</dcterms:created>
  <dcterms:modified xsi:type="dcterms:W3CDTF">2018-04-06T10:24:30Z</dcterms:modified>
</cp:coreProperties>
</file>