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2" r:id="rId2"/>
    <p:sldId id="257" r:id="rId3"/>
    <p:sldId id="267" r:id="rId4"/>
    <p:sldId id="270" r:id="rId5"/>
    <p:sldId id="271" r:id="rId6"/>
    <p:sldId id="277" r:id="rId7"/>
    <p:sldId id="274" r:id="rId8"/>
    <p:sldId id="275" r:id="rId9"/>
    <p:sldId id="276" r:id="rId10"/>
    <p:sldId id="281" r:id="rId11"/>
    <p:sldId id="282" r:id="rId12"/>
    <p:sldId id="280" r:id="rId13"/>
    <p:sldId id="269" r:id="rId14"/>
    <p:sldId id="258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4CBF2D-E9CC-4CF2-AA66-0C257C996387}" type="datetimeFigureOut">
              <a:rPr lang="he-IL" smtClean="0"/>
              <a:t>כ"ח/ניסן/תשע"ח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EECFEA-38F1-441F-952C-A4A01C9211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135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ECFEA-38F1-441F-952C-A4A01C92118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902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ECFEA-38F1-441F-952C-A4A01C921186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55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40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89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142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129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953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695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12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35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812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435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5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source=images&amp;cd=&amp;cad=rja&amp;uact=8&amp;ved=0ahUKEwiMopGb9InQAhXF7BQKHdUhCC8QjRwIBw&amp;url=http://www.defenseindustrydaily.com/switzerlands-hornet-upgrade-25-program-04471/&amp;bvm=bv.137132246,d.d24&amp;psig=AFQjCNH9a8phXk1r_eky7EY_TEDF_qWq2A&amp;ust=1478170431949021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://www.google.co.il/url?sa=i&amp;rct=j&amp;q=&amp;esrc=s&amp;source=images&amp;cd=&amp;cad=rja&amp;uact=8&amp;ved=0ahUKEwjWnZG_94nQAhUGuRQKHSzIDy8QjRwIBw&amp;url=http://foxtrotalpha.jalopnik.com/why-the-usafs-massive-10-billion-global-hawk-uav-was-w-1629932000&amp;psig=AFQjCNFA3-OtKqHHlC6EYPZCV3id7cGJbQ&amp;ust=1478171301156765" TargetMode="External"/><Relationship Id="rId3" Type="http://schemas.microsoft.com/office/2007/relationships/hdphoto" Target="../media/hdphoto2.wdp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hyperlink" Target="http://www.google.co.il/url?sa=i&amp;rct=j&amp;q=&amp;esrc=s&amp;source=images&amp;cd=&amp;cad=rja&amp;uact=8&amp;ved=0ahUKEwj6wt-u9YnQAhWFxxQKHV5LAC8QjRwIBw&amp;url=http://www.dailymail.co.uk/news/article-2125439/Fleet-13billion-refuelling-planes-built-RAF-dont-work-British-aircraft--compatible-American-jets.html&amp;psig=AFQjCNGhX8DvWwjsg_TQxTUegbKCuoDxaw&amp;ust=1478170767150375" TargetMode="External"/><Relationship Id="rId17" Type="http://schemas.openxmlformats.org/officeDocument/2006/relationships/image" Target="../media/image28.jpeg"/><Relationship Id="rId2" Type="http://schemas.openxmlformats.org/officeDocument/2006/relationships/image" Target="../media/image21.png"/><Relationship Id="rId16" Type="http://schemas.openxmlformats.org/officeDocument/2006/relationships/hyperlink" Target="http://www.google.co.il/url?sa=i&amp;rct=j&amp;q=&amp;esrc=s&amp;source=images&amp;cd=&amp;cad=rja&amp;uact=8&amp;ved=0ahUKEwiCpcz39onQAhXGXBQKHdfOBTAQjRwIBw&amp;url=http://www.gulfstream.com/aircraft/gulfstream-g280&amp;psig=AFQjCNGNH3wrLd1fTaQoOq23ok9kfkHynA&amp;ust=1478171035314371" TargetMode="External"/><Relationship Id="rId20" Type="http://schemas.openxmlformats.org/officeDocument/2006/relationships/hyperlink" Target="http://www.google.co.il/url?sa=i&amp;rct=j&amp;q=&amp;esrc=s&amp;source=images&amp;cd=&amp;cad=rja&amp;uact=8&amp;ved=0ahUKEwjIvfjt94nQAhWGVxQKHVugBzUQjRwIBw&amp;url=http://forces.tv/03074426&amp;psig=AFQjCNFhiJxIP9IitmHvf3FZJPTJfcA7eA&amp;ust=147817142148602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il/url?sa=i&amp;rct=j&amp;q=&amp;esrc=s&amp;source=images&amp;cd=&amp;cad=rja&amp;uact=8&amp;ved=0ahUKEwiDlaLJ84nQAhUD7RQKHQAvCjAQjRwIBw&amp;url=http://www.wikiwand.com/he/%D7%9B%D7%9C%D7%99_%D7%98%D7%99%D7%A1_%D7%91%D7%9C%D7%AA%D7%99_%D7%9E%D7%90%D7%95%D7%99%D7%A9&amp;bvm=bv.137132246,d.d24&amp;psig=AFQjCNFk4ieILL7J8wVR_RgiGyPUhyit1A&amp;ust=1478170265495298" TargetMode="External"/><Relationship Id="rId11" Type="http://schemas.openxmlformats.org/officeDocument/2006/relationships/image" Target="../media/image25.jpeg"/><Relationship Id="rId24" Type="http://schemas.openxmlformats.org/officeDocument/2006/relationships/image" Target="../media/image1.png"/><Relationship Id="rId5" Type="http://schemas.openxmlformats.org/officeDocument/2006/relationships/image" Target="../media/image22.jpeg"/><Relationship Id="rId15" Type="http://schemas.openxmlformats.org/officeDocument/2006/relationships/image" Target="../media/image27.jpg"/><Relationship Id="rId23" Type="http://schemas.openxmlformats.org/officeDocument/2006/relationships/image" Target="../media/image31.jpeg"/><Relationship Id="rId10" Type="http://schemas.openxmlformats.org/officeDocument/2006/relationships/hyperlink" Target="http://www.google.co.il/url?sa=i&amp;rct=j&amp;q=&amp;esrc=s&amp;source=images&amp;cd=&amp;cad=rja&amp;uact=8&amp;ved=0ahUKEwinqMbT9InQAhUBbRQKHQUwDjQQjRwIBw&amp;url=http://blog.goo.ne.jp/zendagisexorogy/e/c8b90a8dd8af70459ebb86d6a4fcc261&amp;bvm=bv.137132246,d.d24&amp;psig=AFQjCNFGJOIaIzqYep-bzPXy3DNDl4byMA&amp;ust=1478170561378083" TargetMode="External"/><Relationship Id="rId19" Type="http://schemas.openxmlformats.org/officeDocument/2006/relationships/image" Target="../media/image29.jpeg"/><Relationship Id="rId4" Type="http://schemas.openxmlformats.org/officeDocument/2006/relationships/hyperlink" Target="http://www.google.co.il/url?sa=i&amp;rct=j&amp;q=&amp;esrc=s&amp;source=images&amp;cd=&amp;cad=rja&amp;uact=8&amp;ved=0ahUKEwiWru2Q4YnQAhXC6xQKHbM1CC8QjRwIBw&amp;url=http://tags.walla.co.il/?w%3D///1220516/5/@@/media&amp;bvm=bv.137132246,d.d24&amp;psig=AFQjCNFW8N_HxIau_XTrcUUTGt4sYqus1Q&amp;ust=1478165319471888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www.google.co.il/url?sa=i&amp;rct=j&amp;q=&amp;esrc=s&amp;source=images&amp;cd=&amp;cad=rja&amp;uact=8&amp;ved=0ahUKEwjTjNH99YnQAhWIShQKHbsIADIQjRwIBw&amp;url=https://sputniknews.com/military/201608221044503504-a100-awacs-style-radar-maiden-flight/&amp;psig=AFQjCNGwCvd8kl41eAzGr_AqqD-YgWkuzA&amp;ust=1478170888093064" TargetMode="External"/><Relationship Id="rId22" Type="http://schemas.openxmlformats.org/officeDocument/2006/relationships/hyperlink" Target="http://www.google.co.il/url?sa=i&amp;rct=j&amp;q=&amp;esrc=s&amp;source=images&amp;cd=&amp;cad=rja&amp;uact=8&amp;ved=0ahUKEwjJxJf3lorQAhVEbhQKHY59AjMQjRwIBw&amp;url=http://www.ias.co.il/%D7%AA%D7%A2%D7%95%D7%A4%D7%94/%D7%90%D7%99%D7%99%D7%A8-%D7%A7%D7%A0%D7%93%D7%94-%D7%9E%D7%A4%D7%A2%D7%99%D7%9C%D7%94-%D7%98%D7%99%D7%A1%D7%95%D7%AA-%D7%9C%D7%A7%D7%95%D7%91%D7%94&amp;psig=AFQjCNGFDCgr739QSIjVuLTnMy2AkG7w_g&amp;ust=14781797655745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511;&#1493;&#1488;&#1500;&#1497;&#1510;&#1497;&#1492;%20110%20&#1513;&#1504;&#1497;&#1493;&#1514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talla@iaa.gov.i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g"/><Relationship Id="rId7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132856"/>
            <a:ext cx="9036496" cy="4032448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accent6"/>
                </a:solidFill>
              </a:rPr>
              <a:t>FSF-MED REGIONAL SEMINAR</a:t>
            </a:r>
            <a:r>
              <a:rPr lang="he-IL" sz="3200" b="1" i="1" dirty="0" smtClean="0">
                <a:solidFill>
                  <a:schemeClr val="accent6"/>
                </a:solidFill>
              </a:rPr>
              <a:t/>
            </a:r>
            <a:br>
              <a:rPr lang="he-IL" sz="3200" b="1" i="1" dirty="0" smtClean="0">
                <a:solidFill>
                  <a:schemeClr val="accent6"/>
                </a:solidFill>
              </a:rPr>
            </a:br>
            <a:r>
              <a:rPr lang="en-US" sz="3200" b="1" i="1" dirty="0" smtClean="0">
                <a:solidFill>
                  <a:schemeClr val="accent6"/>
                </a:solidFill>
              </a:rPr>
              <a:t>13-APRIL-2018, CYPRUS</a:t>
            </a:r>
            <a:r>
              <a:rPr lang="he-IL" sz="3200" b="1" i="1" dirty="0">
                <a:solidFill>
                  <a:schemeClr val="accent6"/>
                </a:solidFill>
              </a:rPr>
              <a:t/>
            </a:r>
            <a:br>
              <a:rPr lang="he-IL" sz="3200" b="1" i="1" dirty="0">
                <a:solidFill>
                  <a:schemeClr val="accent6"/>
                </a:solidFill>
              </a:rPr>
            </a:br>
            <a:r>
              <a:rPr lang="en-US" sz="3200" b="1" i="1" dirty="0" smtClean="0">
                <a:solidFill>
                  <a:schemeClr val="accent6"/>
                </a:solidFill>
              </a:rPr>
              <a:t>SESSION TWO</a:t>
            </a:r>
            <a:r>
              <a:rPr lang="he-IL" sz="3200" b="1" i="1" dirty="0" smtClean="0">
                <a:solidFill>
                  <a:schemeClr val="accent6"/>
                </a:solidFill>
              </a:rPr>
              <a:t/>
            </a:r>
            <a:br>
              <a:rPr lang="he-IL" sz="3200" b="1" i="1" dirty="0" smtClean="0">
                <a:solidFill>
                  <a:schemeClr val="accent6"/>
                </a:solidFill>
              </a:rPr>
            </a:br>
            <a:r>
              <a:rPr lang="he-IL" sz="3200" b="1" i="1" dirty="0">
                <a:solidFill>
                  <a:schemeClr val="accent6"/>
                </a:solidFill>
              </a:rPr>
              <a:t/>
            </a:r>
            <a:br>
              <a:rPr lang="he-IL" sz="3200" b="1" i="1" dirty="0">
                <a:solidFill>
                  <a:schemeClr val="accent6"/>
                </a:solidFill>
              </a:rPr>
            </a:b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Civil-Military Co-ordination</a:t>
            </a:r>
            <a:r>
              <a:rPr lang="he-IL" sz="4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e-IL" sz="4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i="1" dirty="0" smtClean="0">
                <a:solidFill>
                  <a:schemeClr val="accent6"/>
                </a:solidFill>
              </a:rPr>
              <a:t>Landau Tal</a:t>
            </a:r>
            <a:r>
              <a:rPr lang="he-IL" sz="4000" b="1" i="1" dirty="0" smtClean="0">
                <a:solidFill>
                  <a:schemeClr val="accent6"/>
                </a:solidFill>
              </a:rPr>
              <a:t/>
            </a:r>
            <a:br>
              <a:rPr lang="he-IL" sz="4000" b="1" i="1" dirty="0" smtClean="0">
                <a:solidFill>
                  <a:schemeClr val="accent6"/>
                </a:solidFill>
              </a:rPr>
            </a:br>
            <a:r>
              <a:rPr lang="en-US" sz="4000" b="1" dirty="0" smtClean="0">
                <a:solidFill>
                  <a:schemeClr val="accent6"/>
                </a:solidFill>
              </a:rPr>
              <a:t>Head of Tel Aviv ACC</a:t>
            </a:r>
            <a:r>
              <a:rPr lang="he-IL" sz="4000" b="1" i="1" dirty="0" smtClean="0">
                <a:solidFill>
                  <a:schemeClr val="accent6"/>
                </a:solidFill>
              </a:rPr>
              <a:t/>
            </a:r>
            <a:br>
              <a:rPr lang="he-IL" sz="4000" b="1" i="1" dirty="0" smtClean="0">
                <a:solidFill>
                  <a:schemeClr val="accent6"/>
                </a:solidFill>
              </a:rPr>
            </a:br>
            <a:endParaRPr lang="he-IL" sz="3200" b="1" i="1" dirty="0">
              <a:solidFill>
                <a:schemeClr val="accent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72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6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642"/>
            <a:ext cx="9143999" cy="36013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5429250" cy="32385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142"/>
            <a:ext cx="4427984" cy="3238499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>
            <a:off x="7596336" y="6237312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812360" y="630002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06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חץ ימינה 7"/>
          <p:cNvSpPr/>
          <p:nvPr/>
        </p:nvSpPr>
        <p:spPr>
          <a:xfrm>
            <a:off x="7596336" y="6237312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812360" y="630002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00" y="0"/>
            <a:ext cx="563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1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279497" y="1155719"/>
            <a:ext cx="2584452" cy="871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4200000" rev="0"/>
            </a:camera>
            <a:lightRig rig="sunset" dir="t"/>
          </a:scene3d>
          <a:sp3d prstMaterial="dkEdge"/>
        </p:spPr>
      </p:pic>
      <p:grpSp>
        <p:nvGrpSpPr>
          <p:cNvPr id="25" name="קבוצה 24"/>
          <p:cNvGrpSpPr/>
          <p:nvPr/>
        </p:nvGrpSpPr>
        <p:grpSpPr>
          <a:xfrm>
            <a:off x="4788024" y="332656"/>
            <a:ext cx="1584176" cy="5015444"/>
            <a:chOff x="4788024" y="332656"/>
            <a:chExt cx="1584176" cy="5015444"/>
          </a:xfrm>
        </p:grpSpPr>
        <p:sp>
          <p:nvSpPr>
            <p:cNvPr id="10" name="חץ למעלה 9"/>
            <p:cNvSpPr/>
            <p:nvPr/>
          </p:nvSpPr>
          <p:spPr>
            <a:xfrm>
              <a:off x="4788024" y="332656"/>
              <a:ext cx="1584176" cy="5015444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noFill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6394" y="1019237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55,000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6394" y="1839107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45,000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6394" y="2261809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40,000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6394" y="2680174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35,000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9787" y="3112222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30,000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9787" y="3520824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25,000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6394" y="3941149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20,000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6394" y="4348081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15,000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8064" y="4765520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chemeClr val="tx2">
                      <a:lumMod val="75000"/>
                    </a:schemeClr>
                  </a:solidFill>
                </a:rPr>
                <a:t>10,000</a:t>
              </a:r>
              <a:endParaRPr lang="he-IL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9787" y="1428128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50,000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46394" y="610635"/>
              <a:ext cx="8640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tx2">
                      <a:lumMod val="75000"/>
                    </a:schemeClr>
                  </a:solidFill>
                </a:rPr>
                <a:t>60,000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226649" y="2680174"/>
            <a:ext cx="4512779" cy="2254623"/>
            <a:chOff x="1445420" y="2849451"/>
            <a:chExt cx="3630636" cy="2085346"/>
          </a:xfrm>
        </p:grpSpPr>
        <p:sp>
          <p:nvSpPr>
            <p:cNvPr id="26" name="הסבר חץ שמאלה 25"/>
            <p:cNvSpPr/>
            <p:nvPr/>
          </p:nvSpPr>
          <p:spPr>
            <a:xfrm>
              <a:off x="2843808" y="2849451"/>
              <a:ext cx="2232248" cy="2085346"/>
            </a:xfrm>
            <a:prstGeom prst="leftArrowCallou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5420" y="3608657"/>
              <a:ext cx="1584176" cy="37007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Civil Traffic</a:t>
              </a:r>
              <a:endParaRPr lang="he-IL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מלבן 29"/>
          <p:cNvSpPr/>
          <p:nvPr/>
        </p:nvSpPr>
        <p:spPr>
          <a:xfrm>
            <a:off x="2925047" y="3859378"/>
            <a:ext cx="1813534" cy="251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Tornado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2925047" y="3112222"/>
            <a:ext cx="1813534" cy="251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Rafale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EF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2987824" y="3501008"/>
            <a:ext cx="1813534" cy="236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Reaper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2925047" y="2372326"/>
            <a:ext cx="1813534" cy="168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Awacs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2925047" y="2840378"/>
            <a:ext cx="1813534" cy="2636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Voyager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2925047" y="1916832"/>
            <a:ext cx="1813534" cy="168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Glex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2925047" y="1061054"/>
            <a:ext cx="1813534" cy="296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Global hawk 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2925048" y="692696"/>
            <a:ext cx="1813534" cy="168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U2 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‫מטוס טורנדו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2938521"/>
            <a:ext cx="2784106" cy="168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מטוס ריפר‬‎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18" y="2756702"/>
            <a:ext cx="2667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מטוס RAFALE EUROFIGHT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79" y="2449186"/>
            <a:ext cx="2693100" cy="1483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2c plan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18" y="2631794"/>
            <a:ext cx="2647142" cy="165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oyager plan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28" y="2123954"/>
            <a:ext cx="2731890" cy="1521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464" y="1679988"/>
            <a:ext cx="2319840" cy="154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lex plan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28" y="1314428"/>
            <a:ext cx="2731890" cy="1538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global hawk plan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234567"/>
            <a:ext cx="2784106" cy="190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Image result for u2 plan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59" y="188640"/>
            <a:ext cx="2632012" cy="1318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מלבן 31"/>
          <p:cNvSpPr/>
          <p:nvPr/>
        </p:nvSpPr>
        <p:spPr>
          <a:xfrm>
            <a:off x="2925047" y="3212976"/>
            <a:ext cx="1813534" cy="44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E2C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Image result for ‫דרימליינר‬‎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78" y="3603943"/>
            <a:ext cx="2581049" cy="1330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כותרת 1"/>
          <p:cNvSpPr txBox="1">
            <a:spLocks/>
          </p:cNvSpPr>
          <p:nvPr/>
        </p:nvSpPr>
        <p:spPr>
          <a:xfrm>
            <a:off x="590872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chemeClr val="accent6"/>
                </a:solidFill>
              </a:rPr>
              <a:t>Side View</a:t>
            </a:r>
            <a:endParaRPr lang="he-IL" b="1" i="1" dirty="0">
              <a:solidFill>
                <a:schemeClr val="accent6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45" y="44624"/>
            <a:ext cx="5972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Shape 106"/>
          <p:cNvSpPr/>
          <p:nvPr/>
        </p:nvSpPr>
        <p:spPr>
          <a:xfrm rot="10478802">
            <a:off x="4819078" y="3877347"/>
            <a:ext cx="356644" cy="20296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43" name="Shape 106"/>
          <p:cNvSpPr/>
          <p:nvPr/>
        </p:nvSpPr>
        <p:spPr>
          <a:xfrm rot="10478802">
            <a:off x="4868723" y="3497875"/>
            <a:ext cx="356644" cy="20296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44" name="Shape 106"/>
          <p:cNvSpPr/>
          <p:nvPr/>
        </p:nvSpPr>
        <p:spPr>
          <a:xfrm rot="10478802">
            <a:off x="4671351" y="3310516"/>
            <a:ext cx="641079" cy="406311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45" name="Shape 106"/>
          <p:cNvSpPr/>
          <p:nvPr/>
        </p:nvSpPr>
        <p:spPr>
          <a:xfrm rot="10478802">
            <a:off x="4522752" y="360820"/>
            <a:ext cx="501534" cy="51133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46" name="Shape 106"/>
          <p:cNvSpPr/>
          <p:nvPr/>
        </p:nvSpPr>
        <p:spPr>
          <a:xfrm rot="10478802">
            <a:off x="4509083" y="1082439"/>
            <a:ext cx="468564" cy="216778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47" name="Shape 106"/>
          <p:cNvSpPr/>
          <p:nvPr/>
        </p:nvSpPr>
        <p:spPr>
          <a:xfrm rot="10478802">
            <a:off x="4796715" y="1913699"/>
            <a:ext cx="356644" cy="20296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50" name="Shape 106"/>
          <p:cNvSpPr/>
          <p:nvPr/>
        </p:nvSpPr>
        <p:spPr>
          <a:xfrm rot="10478802">
            <a:off x="4854737" y="2365075"/>
            <a:ext cx="356644" cy="20296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51" name="Shape 106"/>
          <p:cNvSpPr/>
          <p:nvPr/>
        </p:nvSpPr>
        <p:spPr>
          <a:xfrm rot="10478802">
            <a:off x="4796715" y="2869131"/>
            <a:ext cx="356644" cy="20296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52" name="Shape 106"/>
          <p:cNvSpPr/>
          <p:nvPr/>
        </p:nvSpPr>
        <p:spPr>
          <a:xfrm rot="10478802">
            <a:off x="4782729" y="3137835"/>
            <a:ext cx="356644" cy="20296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tx2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6504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32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Quick Look on The Radar Display</a:t>
            </a:r>
            <a:endParaRPr lang="he-IL" b="1" i="1" dirty="0">
              <a:solidFill>
                <a:schemeClr val="accent6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72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שולש שווה שוקיים 5">
            <a:hlinkClick r:id="rId3" action="ppaction://hlinkfile"/>
          </p:cNvPr>
          <p:cNvSpPr/>
          <p:nvPr/>
        </p:nvSpPr>
        <p:spPr>
          <a:xfrm rot="5400000">
            <a:off x="3661048" y="2827784"/>
            <a:ext cx="1512168" cy="141845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50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Coping</a:t>
            </a:r>
            <a:endParaRPr lang="he-IL" b="1" i="1" dirty="0">
              <a:solidFill>
                <a:schemeClr val="accent6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Space </a:t>
            </a:r>
            <a:r>
              <a:rPr lang="en-US" dirty="0">
                <a:solidFill>
                  <a:srgbClr val="0070C0"/>
                </a:solidFill>
              </a:rPr>
              <a:t>sharing</a:t>
            </a:r>
            <a:r>
              <a:rPr lang="he-IL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with IAF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Networking NIC\TLV\AMN 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Pre </a:t>
            </a:r>
            <a:r>
              <a:rPr lang="en-US" dirty="0" smtClean="0">
                <a:solidFill>
                  <a:srgbClr val="0070C0"/>
                </a:solidFill>
              </a:rPr>
              <a:t>briefing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foreigners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before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rrival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Larger separation from civil traffic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Referring and demanding as a regular flight (FPL, Transponder, TCAS, NON RVSM)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Creating involvement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partnership feeling of the staff with the mission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72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75656" y="1196752"/>
            <a:ext cx="6696744" cy="48167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i="1" dirty="0" smtClean="0">
                <a:solidFill>
                  <a:srgbClr val="0070C0"/>
                </a:solidFill>
              </a:rPr>
              <a:t>Thank You</a:t>
            </a:r>
            <a:endParaRPr lang="he-IL" sz="11500" b="1" i="1" dirty="0" smtClean="0">
              <a:solidFill>
                <a:srgbClr val="0070C0"/>
              </a:solidFill>
            </a:endParaRPr>
          </a:p>
          <a:p>
            <a:endParaRPr lang="en-US" sz="4800" b="1" i="1" dirty="0" smtClean="0">
              <a:solidFill>
                <a:srgbClr val="0070C0"/>
              </a:solidFill>
              <a:hlinkClick r:id="rId2"/>
            </a:endParaRPr>
          </a:p>
          <a:p>
            <a:endParaRPr lang="en-US" sz="4800" b="1" i="1" dirty="0">
              <a:solidFill>
                <a:srgbClr val="0070C0"/>
              </a:solidFill>
              <a:hlinkClick r:id="rId2"/>
            </a:endParaRPr>
          </a:p>
          <a:p>
            <a:r>
              <a:rPr lang="en-US" sz="4800" b="1" i="1" dirty="0" smtClean="0">
                <a:solidFill>
                  <a:srgbClr val="0070C0"/>
                </a:solidFill>
                <a:hlinkClick r:id="rId2"/>
              </a:rPr>
              <a:t>talla@iaa.gov.il</a:t>
            </a:r>
            <a:endParaRPr lang="en-US" sz="4800" b="1" i="1" dirty="0" smtClean="0">
              <a:solidFill>
                <a:srgbClr val="0070C0"/>
              </a:solidFill>
            </a:endParaRPr>
          </a:p>
          <a:p>
            <a:r>
              <a:rPr lang="en-US" sz="4800" b="1" i="1" dirty="0" smtClean="0">
                <a:solidFill>
                  <a:srgbClr val="0070C0"/>
                </a:solidFill>
              </a:rPr>
              <a:t>050-9755025</a:t>
            </a:r>
            <a:endParaRPr lang="he-IL" sz="4800" b="1" i="1" dirty="0">
              <a:solidFill>
                <a:srgbClr val="0070C0"/>
              </a:solidFill>
            </a:endParaRPr>
          </a:p>
        </p:txBody>
      </p:sp>
      <p:pic>
        <p:nvPicPr>
          <p:cNvPr id="3" name="תמונה 2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76" y="3510111"/>
            <a:ext cx="285908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Who Are Our Customers?</a:t>
            </a:r>
            <a:endParaRPr lang="he-IL" b="1" i="1" dirty="0">
              <a:solidFill>
                <a:schemeClr val="accent6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he-IL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Civil traffic to &amp; from ISR\AMN FIR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he-IL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ISR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ir 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orce flights in &amp; around our air space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he-IL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Foreigner air 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orces – NED, FRA, ITA, CAN, POL, GER, USA…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hlinkClick r:id="rId2" action="ppaction://hlinksldjump"/>
              </a:rPr>
              <a:t> RAF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he-IL" dirty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hlinkClick r:id="rId3" action="ppaction://hlinksldjump"/>
              </a:rPr>
              <a:t> UAV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hlinkClick r:id="rId4" action="ppaction://hlinksldjump"/>
              </a:rPr>
              <a:t> Carriers</a:t>
            </a:r>
            <a:r>
              <a:rPr lang="he-IL" dirty="0" smtClean="0">
                <a:solidFill>
                  <a:srgbClr val="0070C0"/>
                </a:solidFill>
                <a:hlinkClick r:id="rId4" action="ppaction://hlinksldjump"/>
              </a:rPr>
              <a:t> 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hlinkClick r:id="rId5" action="ppaction://hlinksldjump"/>
              </a:rPr>
              <a:t> Missals launches </a:t>
            </a:r>
            <a:r>
              <a:rPr lang="en-US" dirty="0">
                <a:solidFill>
                  <a:srgbClr val="0070C0"/>
                </a:solidFill>
                <a:hlinkClick r:id="rId5" action="ppaction://hlinksldjump"/>
              </a:rPr>
              <a:t>b</a:t>
            </a:r>
            <a:r>
              <a:rPr lang="en-US" dirty="0" smtClean="0">
                <a:solidFill>
                  <a:srgbClr val="0070C0"/>
                </a:solidFill>
                <a:hlinkClick r:id="rId5" action="ppaction://hlinksldjump"/>
              </a:rPr>
              <a:t>y different </a:t>
            </a:r>
            <a:r>
              <a:rPr lang="en-US" dirty="0">
                <a:solidFill>
                  <a:srgbClr val="0070C0"/>
                </a:solidFill>
                <a:hlinkClick r:id="rId5" action="ppaction://hlinksldjump"/>
              </a:rPr>
              <a:t>f</a:t>
            </a:r>
            <a:r>
              <a:rPr lang="en-US" dirty="0" smtClean="0">
                <a:solidFill>
                  <a:srgbClr val="0070C0"/>
                </a:solidFill>
                <a:hlinkClick r:id="rId5" action="ppaction://hlinksldjump"/>
              </a:rPr>
              <a:t>orces </a:t>
            </a: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he-IL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72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63"/>
            <a:ext cx="9144000" cy="52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16632"/>
            <a:ext cx="52565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LCRA</a:t>
            </a:r>
            <a:endParaRPr lang="he-IL" sz="4400" b="1" i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35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-27384"/>
            <a:ext cx="4608513" cy="23042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644007" cy="21602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532782"/>
            <a:ext cx="4499991" cy="23526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4532783"/>
            <a:ext cx="4680520" cy="235260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132856"/>
            <a:ext cx="4608513" cy="2399926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>
            <a:off x="7596336" y="6237312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812360" y="630002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Back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644007" cy="23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3"/>
          <p:cNvSpPr/>
          <p:nvPr/>
        </p:nvSpPr>
        <p:spPr>
          <a:xfrm>
            <a:off x="7596336" y="6237312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7812360" y="630002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6696744" cy="183027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18804"/>
            <a:ext cx="4680520" cy="16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26" y="16587"/>
            <a:ext cx="5275186" cy="347867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587"/>
            <a:ext cx="4626768" cy="34786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56992"/>
            <a:ext cx="92170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06" b="70234" l="278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24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14173</TotalTime>
  <Words>160</Words>
  <Application>Microsoft Office PowerPoint</Application>
  <PresentationFormat>‫הצגה על המסך (4:3)</PresentationFormat>
  <Paragraphs>52</Paragraphs>
  <Slides>15</Slides>
  <Notes>2</Notes>
  <HiddenSlides>9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FSF-MED REGIONAL SEMINAR 13-APRIL-2018, CYPRUS SESSION TWO  Civil-Military Co-ordination  Landau Tal Head of Tel Aviv ACC </vt:lpstr>
      <vt:lpstr>Who Are Our Customers?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Quick Look on The Radar Display</vt:lpstr>
      <vt:lpstr>Coping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פיקוח תל-אביב 2013</dc:title>
  <dc:creator>Petso_Asus</dc:creator>
  <cp:lastModifiedBy>Tal Lanndau</cp:lastModifiedBy>
  <cp:revision>259</cp:revision>
  <dcterms:created xsi:type="dcterms:W3CDTF">2014-01-25T06:08:08Z</dcterms:created>
  <dcterms:modified xsi:type="dcterms:W3CDTF">2018-04-13T05:29:31Z</dcterms:modified>
</cp:coreProperties>
</file>