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0" r:id="rId5"/>
    <p:sldId id="259" r:id="rId6"/>
    <p:sldId id="262" r:id="rId7"/>
    <p:sldId id="266" r:id="rId8"/>
    <p:sldId id="261" r:id="rId9"/>
    <p:sldId id="263"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3" r:id="rId24"/>
    <p:sldId id="284"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varScale="1">
        <p:scale>
          <a:sx n="48" d="100"/>
          <a:sy n="48" d="100"/>
        </p:scale>
        <p:origin x="-11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61D7B-8B9C-4EC2-8689-A912E9F299A9}" type="datetimeFigureOut">
              <a:rPr lang="it-IT" smtClean="0"/>
              <a:t>05/04/2018</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FA0CA-E122-4433-808C-D040820B089B}" type="slidenum">
              <a:rPr lang="it-IT" smtClean="0"/>
              <a:t>‹#›</a:t>
            </a:fld>
            <a:endParaRPr lang="it-IT"/>
          </a:p>
        </p:txBody>
      </p:sp>
    </p:spTree>
    <p:extLst>
      <p:ext uri="{BB962C8B-B14F-4D97-AF65-F5344CB8AC3E}">
        <p14:creationId xmlns:p14="http://schemas.microsoft.com/office/powerpoint/2010/main" val="5618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9FDFA0CA-E122-4433-808C-D040820B089B}" type="slidenum">
              <a:rPr lang="it-IT" smtClean="0"/>
              <a:t>2</a:t>
            </a:fld>
            <a:endParaRPr lang="it-IT"/>
          </a:p>
        </p:txBody>
      </p:sp>
    </p:spTree>
    <p:extLst>
      <p:ext uri="{BB962C8B-B14F-4D97-AF65-F5344CB8AC3E}">
        <p14:creationId xmlns:p14="http://schemas.microsoft.com/office/powerpoint/2010/main" val="287261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ABC13F-2A5A-499E-88B5-CE4BAD3EC217}" type="datetimeFigureOut">
              <a:rPr lang="en-GB" smtClean="0"/>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116283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BC13F-2A5A-499E-88B5-CE4BAD3EC217}" type="datetimeFigureOut">
              <a:rPr lang="en-GB" smtClean="0"/>
              <a:t>05/04/2018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272984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ABC13F-2A5A-499E-88B5-CE4BAD3EC217}" type="datetimeFigureOut">
              <a:rPr lang="en-GB" smtClean="0"/>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225337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ABC13F-2A5A-499E-88B5-CE4BAD3EC217}" type="datetimeFigureOut">
              <a:rPr lang="en-GB" smtClean="0"/>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155419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ABC13F-2A5A-499E-88B5-CE4BAD3EC217}" type="datetimeFigureOut">
              <a:rPr lang="en-GB" smtClean="0"/>
              <a:t>05/04/2018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180303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ABC13F-2A5A-499E-88B5-CE4BAD3EC217}" type="datetimeFigureOut">
              <a:rPr lang="en-GB" smtClean="0"/>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367398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BC13F-2A5A-499E-88B5-CE4BAD3EC217}" type="datetimeFigureOut">
              <a:rPr lang="en-GB" smtClean="0"/>
              <a:t>05/04/2018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108260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ABC13F-2A5A-499E-88B5-CE4BAD3EC217}" type="datetimeFigureOut">
              <a:rPr lang="en-GB" smtClean="0"/>
              <a:t>05/04/2018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135069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ABC13F-2A5A-499E-88B5-CE4BAD3EC217}" type="datetimeFigureOut">
              <a:rPr lang="en-GB" smtClean="0"/>
              <a:t>05/04/2018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289120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ABC13F-2A5A-499E-88B5-CE4BAD3EC217}" type="datetimeFigureOut">
              <a:rPr lang="en-GB" smtClean="0"/>
              <a:t>05/04/2018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52533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BC13F-2A5A-499E-88B5-CE4BAD3EC217}" type="datetimeFigureOut">
              <a:rPr lang="en-GB" smtClean="0"/>
              <a:t>05/04/2018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225190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BC13F-2A5A-499E-88B5-CE4BAD3EC217}" type="datetimeFigureOut">
              <a:rPr lang="en-GB" smtClean="0"/>
              <a:t>05/04/2018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68947-3ADC-4B32-86E3-BDB19DF624F5}" type="slidenum">
              <a:rPr lang="en-GB" smtClean="0"/>
              <a:t>‹#›</a:t>
            </a:fld>
            <a:endParaRPr lang="en-GB"/>
          </a:p>
        </p:txBody>
      </p:sp>
    </p:spTree>
    <p:extLst>
      <p:ext uri="{BB962C8B-B14F-4D97-AF65-F5344CB8AC3E}">
        <p14:creationId xmlns:p14="http://schemas.microsoft.com/office/powerpoint/2010/main" val="56710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BC13F-2A5A-499E-88B5-CE4BAD3EC217}" type="datetimeFigureOut">
              <a:rPr lang="en-GB" smtClean="0"/>
              <a:t>05/04/2018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68947-3ADC-4B32-86E3-BDB19DF624F5}" type="slidenum">
              <a:rPr lang="en-GB" smtClean="0"/>
              <a:t>‹#›</a:t>
            </a:fld>
            <a:endParaRPr lang="en-GB"/>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3" y="0"/>
            <a:ext cx="9136834" cy="6858000"/>
          </a:xfrm>
          <a:prstGeom prst="rect">
            <a:avLst/>
          </a:prstGeom>
          <a:noFill/>
        </p:spPr>
      </p:pic>
    </p:spTree>
    <p:extLst>
      <p:ext uri="{BB962C8B-B14F-4D97-AF65-F5344CB8AC3E}">
        <p14:creationId xmlns:p14="http://schemas.microsoft.com/office/powerpoint/2010/main" val="9303030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944216"/>
          </a:xfrm>
        </p:spPr>
        <p:txBody>
          <a:bodyPr/>
          <a:lstStyle/>
          <a:p>
            <a:r>
              <a:rPr lang="en-GB" dirty="0" smtClean="0"/>
              <a:t>Fatigue management</a:t>
            </a:r>
            <a:br>
              <a:rPr lang="en-GB" dirty="0" smtClean="0"/>
            </a:br>
            <a:endParaRPr lang="en-GB" dirty="0"/>
          </a:p>
        </p:txBody>
      </p:sp>
      <p:sp>
        <p:nvSpPr>
          <p:cNvPr id="3" name="Subtitle 2"/>
          <p:cNvSpPr>
            <a:spLocks noGrp="1"/>
          </p:cNvSpPr>
          <p:nvPr>
            <p:ph type="subTitle" idx="1"/>
          </p:nvPr>
        </p:nvSpPr>
        <p:spPr>
          <a:xfrm>
            <a:off x="1115616" y="3429000"/>
            <a:ext cx="7772400" cy="1872208"/>
          </a:xfrm>
        </p:spPr>
        <p:txBody>
          <a:bodyPr>
            <a:normAutofit/>
          </a:bodyPr>
          <a:lstStyle/>
          <a:p>
            <a:pPr algn="r"/>
            <a:r>
              <a:rPr lang="en-GB" sz="2400" dirty="0" smtClean="0">
                <a:solidFill>
                  <a:schemeClr val="accent1"/>
                </a:solidFill>
              </a:rPr>
              <a:t>Salvatore Luca Greco</a:t>
            </a:r>
          </a:p>
          <a:p>
            <a:pPr algn="r"/>
            <a:r>
              <a:rPr lang="en-GB" sz="2400" dirty="0" smtClean="0">
                <a:solidFill>
                  <a:schemeClr val="accent1"/>
                </a:solidFill>
              </a:rPr>
              <a:t>ANACNA </a:t>
            </a:r>
          </a:p>
          <a:p>
            <a:pPr algn="r"/>
            <a:r>
              <a:rPr lang="en-GB" sz="2400" dirty="0" smtClean="0">
                <a:solidFill>
                  <a:schemeClr val="accent1"/>
                </a:solidFill>
              </a:rPr>
              <a:t>Italy</a:t>
            </a:r>
            <a:endParaRPr lang="en-GB" sz="2400" dirty="0">
              <a:solidFill>
                <a:schemeClr val="accent1"/>
              </a:solidFill>
            </a:endParaRPr>
          </a:p>
        </p:txBody>
      </p:sp>
    </p:spTree>
    <p:extLst>
      <p:ext uri="{BB962C8B-B14F-4D97-AF65-F5344CB8AC3E}">
        <p14:creationId xmlns:p14="http://schemas.microsoft.com/office/powerpoint/2010/main" val="1402676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30"/>
            <a:ext cx="9144000" cy="720080"/>
          </a:xfrm>
        </p:spPr>
        <p:txBody>
          <a:bodyPr>
            <a:normAutofit/>
          </a:bodyPr>
          <a:lstStyle/>
          <a:p>
            <a:r>
              <a:rPr lang="it-IT" sz="3600" dirty="0" smtClean="0"/>
              <a:t>Sleep restrictions and performance</a:t>
            </a:r>
            <a:endParaRPr lang="it-IT"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240"/>
            <a:ext cx="9144000" cy="6147760"/>
          </a:xfrm>
          <a:prstGeom prst="rect">
            <a:avLst/>
          </a:prstGeom>
        </p:spPr>
      </p:pic>
    </p:spTree>
    <p:extLst>
      <p:ext uri="{BB962C8B-B14F-4D97-AF65-F5344CB8AC3E}">
        <p14:creationId xmlns:p14="http://schemas.microsoft.com/office/powerpoint/2010/main" val="2485735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839"/>
            <a:ext cx="8229600" cy="792088"/>
          </a:xfrm>
        </p:spPr>
        <p:txBody>
          <a:bodyPr>
            <a:normAutofit/>
          </a:bodyPr>
          <a:lstStyle/>
          <a:p>
            <a:r>
              <a:rPr lang="it-IT" sz="4000" dirty="0" smtClean="0"/>
              <a:t>Shift and fatigue</a:t>
            </a:r>
            <a:endParaRPr lang="it-IT" sz="4000" dirty="0"/>
          </a:p>
        </p:txBody>
      </p:sp>
      <p:sp>
        <p:nvSpPr>
          <p:cNvPr id="3" name="Content Placeholder 2"/>
          <p:cNvSpPr>
            <a:spLocks noGrp="1"/>
          </p:cNvSpPr>
          <p:nvPr>
            <p:ph idx="1"/>
          </p:nvPr>
        </p:nvSpPr>
        <p:spPr>
          <a:xfrm>
            <a:off x="0" y="1124744"/>
            <a:ext cx="9144000" cy="2664296"/>
          </a:xfrm>
        </p:spPr>
        <p:txBody>
          <a:bodyPr>
            <a:normAutofit/>
          </a:bodyPr>
          <a:lstStyle/>
          <a:p>
            <a:pPr marL="0" indent="0" algn="ctr">
              <a:buNone/>
            </a:pPr>
            <a:r>
              <a:rPr lang="it-IT" sz="1800" dirty="0" smtClean="0"/>
              <a:t>How is sleep-wake cycle defined?</a:t>
            </a:r>
          </a:p>
          <a:p>
            <a:pPr marL="0" indent="0">
              <a:buNone/>
            </a:pPr>
            <a:endParaRPr lang="it-IT" sz="1600" dirty="0" smtClean="0"/>
          </a:p>
          <a:p>
            <a:pPr marL="0" indent="0" algn="ctr">
              <a:buNone/>
            </a:pPr>
            <a:r>
              <a:rPr lang="it-IT" sz="1800" dirty="0" smtClean="0"/>
              <a:t>Circadian body clock (or circadian rhythm) 	sleep homeostatic process </a:t>
            </a:r>
            <a:endParaRPr lang="it-IT" sz="1800" dirty="0"/>
          </a:p>
        </p:txBody>
      </p:sp>
      <p:sp>
        <p:nvSpPr>
          <p:cNvPr id="4" name="Down Arrow 3"/>
          <p:cNvSpPr/>
          <p:nvPr/>
        </p:nvSpPr>
        <p:spPr>
          <a:xfrm>
            <a:off x="2195736" y="25649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Down Arrow 4"/>
          <p:cNvSpPr/>
          <p:nvPr/>
        </p:nvSpPr>
        <p:spPr>
          <a:xfrm>
            <a:off x="7236296" y="25649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0" y="3798776"/>
            <a:ext cx="4464496" cy="923330"/>
          </a:xfrm>
          <a:prstGeom prst="rect">
            <a:avLst/>
          </a:prstGeom>
          <a:noFill/>
        </p:spPr>
        <p:txBody>
          <a:bodyPr wrap="square" rtlCol="0">
            <a:spAutoFit/>
          </a:bodyPr>
          <a:lstStyle/>
          <a:p>
            <a:pPr algn="ctr"/>
            <a:r>
              <a:rPr lang="it-IT" dirty="0" smtClean="0"/>
              <a:t>Light-stimulated electric signals from eyes to brain, to keep body sincronized with day/night cycle.</a:t>
            </a:r>
          </a:p>
        </p:txBody>
      </p:sp>
      <p:sp>
        <p:nvSpPr>
          <p:cNvPr id="7" name="TextBox 6"/>
          <p:cNvSpPr txBox="1"/>
          <p:nvPr/>
        </p:nvSpPr>
        <p:spPr>
          <a:xfrm>
            <a:off x="4860032" y="3798776"/>
            <a:ext cx="4283968" cy="1477328"/>
          </a:xfrm>
          <a:prstGeom prst="rect">
            <a:avLst/>
          </a:prstGeom>
          <a:noFill/>
        </p:spPr>
        <p:txBody>
          <a:bodyPr wrap="square" rtlCol="0">
            <a:spAutoFit/>
          </a:bodyPr>
          <a:lstStyle/>
          <a:p>
            <a:pPr algn="ctr"/>
            <a:r>
              <a:rPr lang="it-IT" dirty="0"/>
              <a:t>N</a:t>
            </a:r>
            <a:r>
              <a:rPr lang="it-IT" dirty="0" smtClean="0"/>
              <a:t>eed for sleep increases as time spent awake passes.</a:t>
            </a:r>
          </a:p>
          <a:p>
            <a:pPr algn="ctr"/>
            <a:r>
              <a:rPr lang="it-IT" dirty="0" smtClean="0"/>
              <a:t>Endogenous substance (Adenosine) is created during the day, leading to sleepines.</a:t>
            </a:r>
            <a:endParaRPr lang="it-IT" dirty="0"/>
          </a:p>
        </p:txBody>
      </p:sp>
      <p:sp>
        <p:nvSpPr>
          <p:cNvPr id="8" name="TextBox 7"/>
          <p:cNvSpPr txBox="1"/>
          <p:nvPr/>
        </p:nvSpPr>
        <p:spPr>
          <a:xfrm>
            <a:off x="0" y="5484670"/>
            <a:ext cx="9144000" cy="584775"/>
          </a:xfrm>
          <a:prstGeom prst="rect">
            <a:avLst/>
          </a:prstGeom>
          <a:noFill/>
        </p:spPr>
        <p:txBody>
          <a:bodyPr wrap="square" rtlCol="0">
            <a:spAutoFit/>
          </a:bodyPr>
          <a:lstStyle/>
          <a:p>
            <a:pPr algn="ctr"/>
            <a:r>
              <a:rPr lang="it-IT" sz="3200" b="1" dirty="0" smtClean="0"/>
              <a:t>WOCL</a:t>
            </a:r>
            <a:endParaRPr lang="it-IT" b="1" dirty="0"/>
          </a:p>
        </p:txBody>
      </p:sp>
    </p:spTree>
    <p:extLst>
      <p:ext uri="{BB962C8B-B14F-4D97-AF65-F5344CB8AC3E}">
        <p14:creationId xmlns:p14="http://schemas.microsoft.com/office/powerpoint/2010/main" val="1554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
            <a:ext cx="9124122" cy="956388"/>
          </a:xfrm>
        </p:spPr>
        <p:txBody>
          <a:bodyPr>
            <a:normAutofit/>
          </a:bodyPr>
          <a:lstStyle/>
          <a:p>
            <a:r>
              <a:rPr lang="it-IT" sz="4000" dirty="0" smtClean="0"/>
              <a:t>Workload and fatigue</a:t>
            </a:r>
            <a:endParaRPr lang="it-IT" sz="4000" dirty="0"/>
          </a:p>
        </p:txBody>
      </p:sp>
      <p:sp>
        <p:nvSpPr>
          <p:cNvPr id="3" name="Content Placeholder 2"/>
          <p:cNvSpPr>
            <a:spLocks noGrp="1"/>
          </p:cNvSpPr>
          <p:nvPr>
            <p:ph idx="1"/>
          </p:nvPr>
        </p:nvSpPr>
        <p:spPr>
          <a:xfrm>
            <a:off x="27420" y="1124745"/>
            <a:ext cx="9116580" cy="720079"/>
          </a:xfrm>
        </p:spPr>
        <p:txBody>
          <a:bodyPr>
            <a:normAutofit/>
          </a:bodyPr>
          <a:lstStyle/>
          <a:p>
            <a:pPr marL="0" indent="0" algn="ctr">
              <a:buNone/>
            </a:pPr>
            <a:r>
              <a:rPr lang="it-IT" sz="1800" dirty="0" smtClean="0"/>
              <a:t>ICAO defines workload as </a:t>
            </a:r>
            <a:r>
              <a:rPr lang="en-US" sz="1800" dirty="0" smtClean="0"/>
              <a:t>“</a:t>
            </a:r>
            <a:r>
              <a:rPr lang="en-US" sz="1800" dirty="0"/>
              <a:t>mental </a:t>
            </a:r>
            <a:r>
              <a:rPr lang="en-US" sz="1800" dirty="0" smtClean="0"/>
              <a:t>or physical </a:t>
            </a:r>
            <a:r>
              <a:rPr lang="en-US" sz="1800" dirty="0"/>
              <a:t>activity” and recognizes it is a potential cause of </a:t>
            </a:r>
            <a:r>
              <a:rPr lang="en-US" sz="1800" dirty="0" smtClean="0"/>
              <a:t>fatigue</a:t>
            </a:r>
            <a:r>
              <a:rPr lang="en-US" sz="1800" dirty="0"/>
              <a:t>.</a:t>
            </a:r>
          </a:p>
          <a:p>
            <a:pPr marL="0" indent="0">
              <a:buNone/>
            </a:pPr>
            <a:endParaRPr lang="en-US" sz="1800" dirty="0" smtClean="0"/>
          </a:p>
        </p:txBody>
      </p:sp>
      <p:sp>
        <p:nvSpPr>
          <p:cNvPr id="4" name="TextBox 3"/>
          <p:cNvSpPr txBox="1"/>
          <p:nvPr/>
        </p:nvSpPr>
        <p:spPr>
          <a:xfrm>
            <a:off x="0" y="1918884"/>
            <a:ext cx="9144000" cy="369332"/>
          </a:xfrm>
          <a:prstGeom prst="rect">
            <a:avLst/>
          </a:prstGeom>
          <a:noFill/>
        </p:spPr>
        <p:txBody>
          <a:bodyPr wrap="square" rtlCol="0">
            <a:spAutoFit/>
          </a:bodyPr>
          <a:lstStyle/>
          <a:p>
            <a:r>
              <a:rPr lang="en-US" dirty="0"/>
              <a:t>Three main aspects of workload</a:t>
            </a:r>
            <a:r>
              <a:rPr lang="en-US" dirty="0" smtClean="0"/>
              <a:t>:</a:t>
            </a:r>
            <a:endParaRPr lang="en-US" dirty="0"/>
          </a:p>
        </p:txBody>
      </p:sp>
      <p:sp>
        <p:nvSpPr>
          <p:cNvPr id="5" name="TextBox 4"/>
          <p:cNvSpPr txBox="1"/>
          <p:nvPr/>
        </p:nvSpPr>
        <p:spPr>
          <a:xfrm>
            <a:off x="0" y="2472882"/>
            <a:ext cx="9144000" cy="2031325"/>
          </a:xfrm>
          <a:prstGeom prst="rect">
            <a:avLst/>
          </a:prstGeom>
          <a:noFill/>
        </p:spPr>
        <p:txBody>
          <a:bodyPr wrap="square" rtlCol="0">
            <a:spAutoFit/>
          </a:bodyPr>
          <a:lstStyle/>
          <a:p>
            <a:r>
              <a:rPr lang="en-US" dirty="0" smtClean="0"/>
              <a:t>Nature </a:t>
            </a:r>
            <a:r>
              <a:rPr lang="en-US" dirty="0"/>
              <a:t>and amount of work to be done (including time on task, task difficulty and complexity, and work intensity).</a:t>
            </a:r>
          </a:p>
          <a:p>
            <a:endParaRPr lang="en-US" dirty="0"/>
          </a:p>
          <a:p>
            <a:r>
              <a:rPr lang="en-US" dirty="0"/>
              <a:t>Time constraints.</a:t>
            </a:r>
          </a:p>
          <a:p>
            <a:endParaRPr lang="en-US" dirty="0"/>
          </a:p>
          <a:p>
            <a:r>
              <a:rPr lang="en-US" dirty="0"/>
              <a:t>Factors relating to the performance capacity of an individual (for example experience, skill level, effort, sleep history, and circadian phase</a:t>
            </a:r>
            <a:r>
              <a:rPr lang="en-US" dirty="0" smtClean="0"/>
              <a:t>).</a:t>
            </a:r>
            <a:endParaRPr lang="en-US" dirty="0"/>
          </a:p>
        </p:txBody>
      </p:sp>
      <p:sp>
        <p:nvSpPr>
          <p:cNvPr id="6" name="TextBox 5"/>
          <p:cNvSpPr txBox="1"/>
          <p:nvPr/>
        </p:nvSpPr>
        <p:spPr>
          <a:xfrm>
            <a:off x="2784748" y="5526633"/>
            <a:ext cx="6372200" cy="461665"/>
          </a:xfrm>
          <a:prstGeom prst="rect">
            <a:avLst/>
          </a:prstGeom>
          <a:noFill/>
        </p:spPr>
        <p:txBody>
          <a:bodyPr wrap="square" rtlCol="0">
            <a:spAutoFit/>
          </a:bodyPr>
          <a:lstStyle/>
          <a:p>
            <a:r>
              <a:rPr lang="it-IT" sz="1200" dirty="0" smtClean="0"/>
              <a:t>Source: 	Fatigue management guide for Air traffic services providers</a:t>
            </a:r>
          </a:p>
          <a:p>
            <a:r>
              <a:rPr lang="it-IT" sz="1200" dirty="0"/>
              <a:t>	</a:t>
            </a:r>
            <a:r>
              <a:rPr lang="it-IT" sz="1200" dirty="0" smtClean="0"/>
              <a:t>IFATCA, CANSO, ICAO (2016, first edition)</a:t>
            </a:r>
            <a:endParaRPr lang="it-IT" sz="1200" dirty="0"/>
          </a:p>
        </p:txBody>
      </p:sp>
      <p:sp>
        <p:nvSpPr>
          <p:cNvPr id="7" name="TextBox 6"/>
          <p:cNvSpPr txBox="1"/>
          <p:nvPr/>
        </p:nvSpPr>
        <p:spPr>
          <a:xfrm>
            <a:off x="971600" y="4725144"/>
            <a:ext cx="8064896" cy="646331"/>
          </a:xfrm>
          <a:prstGeom prst="rect">
            <a:avLst/>
          </a:prstGeom>
          <a:noFill/>
        </p:spPr>
        <p:txBody>
          <a:bodyPr wrap="square" rtlCol="0">
            <a:spAutoFit/>
          </a:bodyPr>
          <a:lstStyle/>
          <a:p>
            <a:r>
              <a:rPr lang="it-IT" dirty="0" smtClean="0"/>
              <a:t>High and low workload can contribute to fatigue.</a:t>
            </a:r>
          </a:p>
          <a:p>
            <a:r>
              <a:rPr lang="it-IT" dirty="0" smtClean="0"/>
              <a:t>Also, think about continuous changes in tasks, technology &amp; rules</a:t>
            </a:r>
            <a:endParaRPr lang="it-IT" dirty="0"/>
          </a:p>
        </p:txBody>
      </p:sp>
    </p:spTree>
    <p:extLst>
      <p:ext uri="{BB962C8B-B14F-4D97-AF65-F5344CB8AC3E}">
        <p14:creationId xmlns:p14="http://schemas.microsoft.com/office/powerpoint/2010/main" val="19325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2" y="12998"/>
            <a:ext cx="9161512" cy="967730"/>
          </a:xfrm>
        </p:spPr>
        <p:txBody>
          <a:bodyPr>
            <a:normAutofit/>
          </a:bodyPr>
          <a:lstStyle/>
          <a:p>
            <a:r>
              <a:rPr lang="it-IT" sz="4000" dirty="0" smtClean="0"/>
              <a:t>Fatigue management methods</a:t>
            </a:r>
            <a:endParaRPr lang="it-IT" sz="4000" dirty="0"/>
          </a:p>
        </p:txBody>
      </p:sp>
      <p:sp>
        <p:nvSpPr>
          <p:cNvPr id="4" name="TextBox 3"/>
          <p:cNvSpPr txBox="1"/>
          <p:nvPr/>
        </p:nvSpPr>
        <p:spPr>
          <a:xfrm>
            <a:off x="-17853" y="2002023"/>
            <a:ext cx="9156577" cy="369332"/>
          </a:xfrm>
          <a:prstGeom prst="rect">
            <a:avLst/>
          </a:prstGeom>
          <a:noFill/>
        </p:spPr>
        <p:txBody>
          <a:bodyPr wrap="square" rtlCol="0">
            <a:spAutoFit/>
          </a:bodyPr>
          <a:lstStyle/>
          <a:p>
            <a:r>
              <a:rPr lang="it-IT" dirty="0" smtClean="0"/>
              <a:t>  The prescriptive approach			   The proactive approach</a:t>
            </a:r>
            <a:endParaRPr lang="it-IT" dirty="0"/>
          </a:p>
        </p:txBody>
      </p:sp>
      <p:sp>
        <p:nvSpPr>
          <p:cNvPr id="5" name="Down Arrow 4"/>
          <p:cNvSpPr/>
          <p:nvPr/>
        </p:nvSpPr>
        <p:spPr>
          <a:xfrm>
            <a:off x="7029984" y="25649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5472100" y="3861048"/>
            <a:ext cx="3600400" cy="1015663"/>
          </a:xfrm>
          <a:prstGeom prst="rect">
            <a:avLst/>
          </a:prstGeom>
          <a:noFill/>
        </p:spPr>
        <p:txBody>
          <a:bodyPr wrap="square" rtlCol="0">
            <a:spAutoFit/>
          </a:bodyPr>
          <a:lstStyle/>
          <a:p>
            <a:pPr algn="ctr"/>
            <a:r>
              <a:rPr lang="it-IT" sz="2400" b="1" dirty="0" smtClean="0"/>
              <a:t>FRMS</a:t>
            </a:r>
          </a:p>
          <a:p>
            <a:pPr algn="ctr"/>
            <a:r>
              <a:rPr lang="it-IT" dirty="0" smtClean="0"/>
              <a:t>Fatigue risk management system</a:t>
            </a:r>
            <a:endParaRPr lang="it-IT" sz="1600" dirty="0"/>
          </a:p>
        </p:txBody>
      </p:sp>
    </p:spTree>
    <p:extLst>
      <p:ext uri="{BB962C8B-B14F-4D97-AF65-F5344CB8AC3E}">
        <p14:creationId xmlns:p14="http://schemas.microsoft.com/office/powerpoint/2010/main" val="349761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 y="14604"/>
            <a:ext cx="9132236" cy="1038132"/>
          </a:xfrm>
        </p:spPr>
        <p:txBody>
          <a:bodyPr>
            <a:normAutofit/>
          </a:bodyPr>
          <a:lstStyle/>
          <a:p>
            <a:r>
              <a:rPr lang="it-IT" sz="4000" dirty="0" smtClean="0"/>
              <a:t>The prescriptive approach</a:t>
            </a:r>
            <a:endParaRPr lang="it-IT" sz="4000" dirty="0"/>
          </a:p>
        </p:txBody>
      </p:sp>
      <p:sp>
        <p:nvSpPr>
          <p:cNvPr id="3" name="TextBox 2"/>
          <p:cNvSpPr txBox="1"/>
          <p:nvPr/>
        </p:nvSpPr>
        <p:spPr>
          <a:xfrm>
            <a:off x="9331" y="1529332"/>
            <a:ext cx="9144000" cy="646331"/>
          </a:xfrm>
          <a:prstGeom prst="rect">
            <a:avLst/>
          </a:prstGeom>
          <a:noFill/>
        </p:spPr>
        <p:txBody>
          <a:bodyPr wrap="square" rtlCol="0">
            <a:spAutoFit/>
          </a:bodyPr>
          <a:lstStyle/>
          <a:p>
            <a:pPr algn="ctr"/>
            <a:r>
              <a:rPr lang="it-IT" dirty="0" smtClean="0"/>
              <a:t>ICAO requires States to develop regulatory limits for work and non-work periods.</a:t>
            </a:r>
          </a:p>
        </p:txBody>
      </p:sp>
      <p:sp>
        <p:nvSpPr>
          <p:cNvPr id="4" name="TextBox 3"/>
          <p:cNvSpPr txBox="1"/>
          <p:nvPr/>
        </p:nvSpPr>
        <p:spPr>
          <a:xfrm>
            <a:off x="33672" y="2586970"/>
            <a:ext cx="9144000" cy="369332"/>
          </a:xfrm>
          <a:prstGeom prst="rect">
            <a:avLst/>
          </a:prstGeom>
          <a:noFill/>
        </p:spPr>
        <p:txBody>
          <a:bodyPr wrap="square" rtlCol="0">
            <a:spAutoFit/>
          </a:bodyPr>
          <a:lstStyle/>
          <a:p>
            <a:pPr algn="ctr"/>
            <a:r>
              <a:rPr lang="it-IT" dirty="0" smtClean="0"/>
              <a:t>Last minute duty extensions flexibility to manage operational disruptions.</a:t>
            </a:r>
            <a:endParaRPr lang="it-IT" dirty="0"/>
          </a:p>
        </p:txBody>
      </p:sp>
      <p:sp>
        <p:nvSpPr>
          <p:cNvPr id="7" name="TextBox 6"/>
          <p:cNvSpPr txBox="1"/>
          <p:nvPr/>
        </p:nvSpPr>
        <p:spPr>
          <a:xfrm>
            <a:off x="16025" y="3582308"/>
            <a:ext cx="9144000" cy="369332"/>
          </a:xfrm>
          <a:prstGeom prst="rect">
            <a:avLst/>
          </a:prstGeom>
          <a:noFill/>
        </p:spPr>
        <p:txBody>
          <a:bodyPr wrap="square" rtlCol="0">
            <a:spAutoFit/>
          </a:bodyPr>
          <a:lstStyle/>
          <a:p>
            <a:pPr algn="ctr"/>
            <a:r>
              <a:rPr lang="it-IT" dirty="0" smtClean="0"/>
              <a:t>Fatigue risks can be managed using existing SMS processes.</a:t>
            </a:r>
            <a:endParaRPr lang="it-IT" dirty="0"/>
          </a:p>
        </p:txBody>
      </p:sp>
    </p:spTree>
    <p:extLst>
      <p:ext uri="{BB962C8B-B14F-4D97-AF65-F5344CB8AC3E}">
        <p14:creationId xmlns:p14="http://schemas.microsoft.com/office/powerpoint/2010/main" val="16326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 y="116632"/>
            <a:ext cx="9132236" cy="1296144"/>
          </a:xfrm>
        </p:spPr>
        <p:txBody>
          <a:bodyPr>
            <a:noAutofit/>
          </a:bodyPr>
          <a:lstStyle/>
          <a:p>
            <a:r>
              <a:rPr lang="it-IT" sz="4000" dirty="0" smtClean="0"/>
              <a:t>The prescriptive approach</a:t>
            </a:r>
            <a:br>
              <a:rPr lang="it-IT" sz="4000" dirty="0" smtClean="0"/>
            </a:br>
            <a:r>
              <a:rPr lang="it-IT" sz="4000" dirty="0" smtClean="0"/>
              <a:t>HOW TO?</a:t>
            </a:r>
            <a:endParaRPr lang="it-IT" sz="4000" dirty="0"/>
          </a:p>
        </p:txBody>
      </p:sp>
      <p:sp>
        <p:nvSpPr>
          <p:cNvPr id="8" name="TextBox 7"/>
          <p:cNvSpPr txBox="1"/>
          <p:nvPr/>
        </p:nvSpPr>
        <p:spPr>
          <a:xfrm>
            <a:off x="-36512" y="2060848"/>
            <a:ext cx="9144000" cy="1754326"/>
          </a:xfrm>
          <a:prstGeom prst="rect">
            <a:avLst/>
          </a:prstGeom>
          <a:noFill/>
        </p:spPr>
        <p:txBody>
          <a:bodyPr wrap="square" rtlCol="0">
            <a:spAutoFit/>
          </a:bodyPr>
          <a:lstStyle/>
          <a:p>
            <a:pPr marL="285750" indent="-285750">
              <a:buFontTx/>
              <a:buChar char="-"/>
            </a:pPr>
            <a:r>
              <a:rPr lang="it-IT" dirty="0" smtClean="0"/>
              <a:t>Comply with prescribed limits (social regulations can unintentionally help the fatigue management process)</a:t>
            </a:r>
          </a:p>
          <a:p>
            <a:endParaRPr lang="it-IT" dirty="0" smtClean="0"/>
          </a:p>
          <a:p>
            <a:pPr marL="285750" indent="-285750">
              <a:buFontTx/>
              <a:buChar char="-"/>
            </a:pPr>
            <a:r>
              <a:rPr lang="it-IT" dirty="0" smtClean="0"/>
              <a:t>Use scientific principles in rostering (Be aware of Circadian rhytms, WOCL)</a:t>
            </a:r>
          </a:p>
          <a:p>
            <a:pPr marL="285750" indent="-285750">
              <a:buFontTx/>
              <a:buChar char="-"/>
            </a:pPr>
            <a:endParaRPr lang="it-IT" dirty="0"/>
          </a:p>
          <a:p>
            <a:pPr marL="285750" indent="-285750">
              <a:buFontTx/>
              <a:buChar char="-"/>
            </a:pPr>
            <a:r>
              <a:rPr lang="it-IT" dirty="0" smtClean="0"/>
              <a:t>Use caution while assigning unscheduled shifts</a:t>
            </a:r>
          </a:p>
        </p:txBody>
      </p:sp>
      <p:sp>
        <p:nvSpPr>
          <p:cNvPr id="9" name="TextBox 8"/>
          <p:cNvSpPr txBox="1"/>
          <p:nvPr/>
        </p:nvSpPr>
        <p:spPr>
          <a:xfrm>
            <a:off x="0" y="4297134"/>
            <a:ext cx="9107488" cy="369332"/>
          </a:xfrm>
          <a:prstGeom prst="rect">
            <a:avLst/>
          </a:prstGeom>
          <a:noFill/>
        </p:spPr>
        <p:txBody>
          <a:bodyPr wrap="square" rtlCol="0">
            <a:spAutoFit/>
          </a:bodyPr>
          <a:lstStyle/>
          <a:p>
            <a:pPr algn="ctr"/>
            <a:r>
              <a:rPr lang="it-IT" dirty="0" smtClean="0"/>
              <a:t>ATCOs should be careful when swapping shifts</a:t>
            </a:r>
            <a:endParaRPr lang="it-IT" dirty="0"/>
          </a:p>
        </p:txBody>
      </p:sp>
    </p:spTree>
    <p:extLst>
      <p:ext uri="{BB962C8B-B14F-4D97-AF65-F5344CB8AC3E}">
        <p14:creationId xmlns:p14="http://schemas.microsoft.com/office/powerpoint/2010/main" val="36068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 y="-8317"/>
            <a:ext cx="9132236" cy="1038132"/>
          </a:xfrm>
        </p:spPr>
        <p:txBody>
          <a:bodyPr>
            <a:normAutofit/>
          </a:bodyPr>
          <a:lstStyle/>
          <a:p>
            <a:r>
              <a:rPr lang="it-IT" sz="4000" dirty="0" smtClean="0"/>
              <a:t>The prescriptive approach</a:t>
            </a:r>
            <a:endParaRPr lang="it-IT" sz="4000" dirty="0"/>
          </a:p>
        </p:txBody>
      </p:sp>
      <p:sp>
        <p:nvSpPr>
          <p:cNvPr id="3" name="TextBox 2"/>
          <p:cNvSpPr txBox="1"/>
          <p:nvPr/>
        </p:nvSpPr>
        <p:spPr>
          <a:xfrm>
            <a:off x="-10142" y="2564904"/>
            <a:ext cx="9144000" cy="954107"/>
          </a:xfrm>
          <a:prstGeom prst="rect">
            <a:avLst/>
          </a:prstGeom>
          <a:noFill/>
        </p:spPr>
        <p:txBody>
          <a:bodyPr wrap="square" rtlCol="0">
            <a:spAutoFit/>
          </a:bodyPr>
          <a:lstStyle/>
          <a:p>
            <a:pPr algn="ctr"/>
            <a:r>
              <a:rPr lang="it-IT" sz="2800" dirty="0" smtClean="0"/>
              <a:t>Staying within prescribed limits may not be enough to manage fatigue.</a:t>
            </a:r>
            <a:endParaRPr lang="it-IT" sz="2800" dirty="0"/>
          </a:p>
        </p:txBody>
      </p:sp>
    </p:spTree>
    <p:extLst>
      <p:ext uri="{BB962C8B-B14F-4D97-AF65-F5344CB8AC3E}">
        <p14:creationId xmlns:p14="http://schemas.microsoft.com/office/powerpoint/2010/main" val="318664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08720"/>
          </a:xfrm>
        </p:spPr>
        <p:txBody>
          <a:bodyPr>
            <a:normAutofit/>
          </a:bodyPr>
          <a:lstStyle/>
          <a:p>
            <a:r>
              <a:rPr lang="it-IT" sz="4000" dirty="0" smtClean="0"/>
              <a:t>The proactive approach - FRMS</a:t>
            </a:r>
            <a:endParaRPr lang="it-IT" sz="4000" dirty="0"/>
          </a:p>
        </p:txBody>
      </p:sp>
      <p:sp>
        <p:nvSpPr>
          <p:cNvPr id="4" name="TextBox 3"/>
          <p:cNvSpPr txBox="1"/>
          <p:nvPr/>
        </p:nvSpPr>
        <p:spPr>
          <a:xfrm>
            <a:off x="14199" y="1185714"/>
            <a:ext cx="9145016" cy="3108543"/>
          </a:xfrm>
          <a:prstGeom prst="rect">
            <a:avLst/>
          </a:prstGeom>
          <a:noFill/>
        </p:spPr>
        <p:txBody>
          <a:bodyPr wrap="square" rtlCol="0">
            <a:spAutoFit/>
          </a:bodyPr>
          <a:lstStyle/>
          <a:p>
            <a:pPr algn="ctr"/>
            <a:endParaRPr lang="en-US" sz="2800" dirty="0"/>
          </a:p>
          <a:p>
            <a:pPr algn="ctr"/>
            <a:r>
              <a:rPr lang="en-US" sz="2800" dirty="0" smtClean="0"/>
              <a:t>A data-driven </a:t>
            </a:r>
            <a:r>
              <a:rPr lang="en-US" sz="2800" dirty="0"/>
              <a:t>means of </a:t>
            </a:r>
            <a:r>
              <a:rPr lang="en-US" sz="2800" dirty="0" smtClean="0"/>
              <a:t>continuously monitoring </a:t>
            </a:r>
            <a:r>
              <a:rPr lang="en-US" sz="2800" dirty="0"/>
              <a:t>and managing fatigue-related safety risks, based </a:t>
            </a:r>
            <a:r>
              <a:rPr lang="en-US" sz="2800" dirty="0" smtClean="0"/>
              <a:t>upon scientific </a:t>
            </a:r>
            <a:r>
              <a:rPr lang="en-US" sz="2800" dirty="0"/>
              <a:t>principles and knowledge as well as operational experience that aims to ensure relevant personnel are performing at adequate levels of alertness.</a:t>
            </a:r>
            <a:endParaRPr lang="it-IT" sz="2800" dirty="0"/>
          </a:p>
        </p:txBody>
      </p:sp>
      <p:sp>
        <p:nvSpPr>
          <p:cNvPr id="5" name="TextBox 4"/>
          <p:cNvSpPr txBox="1"/>
          <p:nvPr/>
        </p:nvSpPr>
        <p:spPr>
          <a:xfrm>
            <a:off x="1547664" y="4725144"/>
            <a:ext cx="7617839" cy="923330"/>
          </a:xfrm>
          <a:prstGeom prst="rect">
            <a:avLst/>
          </a:prstGeom>
          <a:noFill/>
        </p:spPr>
        <p:txBody>
          <a:bodyPr wrap="square" rtlCol="0">
            <a:spAutoFit/>
          </a:bodyPr>
          <a:lstStyle/>
          <a:p>
            <a:pPr algn="r"/>
            <a:r>
              <a:rPr lang="it-IT" dirty="0" smtClean="0"/>
              <a:t>ICAO DOC 9966</a:t>
            </a:r>
          </a:p>
          <a:p>
            <a:pPr algn="r"/>
            <a:r>
              <a:rPr lang="it-IT" i="1" dirty="0" smtClean="0"/>
              <a:t>Manual for the oversight of fatigue management approaches</a:t>
            </a:r>
          </a:p>
          <a:p>
            <a:pPr algn="r"/>
            <a:r>
              <a:rPr lang="it-IT" dirty="0" smtClean="0"/>
              <a:t>2° edition, 2016</a:t>
            </a:r>
            <a:endParaRPr lang="it-IT" dirty="0"/>
          </a:p>
        </p:txBody>
      </p:sp>
    </p:spTree>
    <p:extLst>
      <p:ext uri="{BB962C8B-B14F-4D97-AF65-F5344CB8AC3E}">
        <p14:creationId xmlns:p14="http://schemas.microsoft.com/office/powerpoint/2010/main" val="4226246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04"/>
            <a:ext cx="9144000" cy="966124"/>
          </a:xfrm>
        </p:spPr>
        <p:txBody>
          <a:bodyPr>
            <a:normAutofit/>
          </a:bodyPr>
          <a:lstStyle/>
          <a:p>
            <a:r>
              <a:rPr lang="it-IT" sz="4000" dirty="0" smtClean="0"/>
              <a:t>Why a FRMS?</a:t>
            </a:r>
            <a:endParaRPr lang="it-IT" sz="4000" dirty="0"/>
          </a:p>
        </p:txBody>
      </p:sp>
      <p:sp>
        <p:nvSpPr>
          <p:cNvPr id="5" name="TextBox 4"/>
          <p:cNvSpPr txBox="1"/>
          <p:nvPr/>
        </p:nvSpPr>
        <p:spPr>
          <a:xfrm>
            <a:off x="0" y="1412776"/>
            <a:ext cx="9144000" cy="2585323"/>
          </a:xfrm>
          <a:prstGeom prst="rect">
            <a:avLst/>
          </a:prstGeom>
          <a:noFill/>
        </p:spPr>
        <p:txBody>
          <a:bodyPr wrap="square" rtlCol="0">
            <a:spAutoFit/>
          </a:bodyPr>
          <a:lstStyle/>
          <a:p>
            <a:pPr algn="ctr"/>
            <a:r>
              <a:rPr lang="en-US" dirty="0"/>
              <a:t>With a prescriptive approach, fatigue is one of the </a:t>
            </a:r>
            <a:r>
              <a:rPr lang="en-US" dirty="0" smtClean="0"/>
              <a:t>possible hazards </a:t>
            </a:r>
            <a:r>
              <a:rPr lang="en-US" dirty="0"/>
              <a:t>that the SMS should </a:t>
            </a:r>
            <a:r>
              <a:rPr lang="en-US" dirty="0" smtClean="0"/>
              <a:t>consider</a:t>
            </a:r>
            <a:endParaRPr lang="en-US" dirty="0"/>
          </a:p>
          <a:p>
            <a:pPr algn="ctr"/>
            <a:endParaRPr lang="en-US" dirty="0"/>
          </a:p>
          <a:p>
            <a:pPr algn="ctr"/>
            <a:r>
              <a:rPr lang="en-US" dirty="0" smtClean="0"/>
              <a:t>but </a:t>
            </a:r>
          </a:p>
          <a:p>
            <a:endParaRPr lang="en-US" dirty="0"/>
          </a:p>
          <a:p>
            <a:pPr algn="ctr"/>
            <a:r>
              <a:rPr lang="en-US" dirty="0" smtClean="0"/>
              <a:t>data-driven evidence related </a:t>
            </a:r>
            <a:r>
              <a:rPr lang="en-US" dirty="0"/>
              <a:t>to fatigue is not specifically and actively collected </a:t>
            </a:r>
            <a:r>
              <a:rPr lang="en-US" dirty="0" smtClean="0"/>
              <a:t>unless a </a:t>
            </a:r>
            <a:r>
              <a:rPr lang="en-US" dirty="0"/>
              <a:t>fatigue issue has been identified by the SMS. </a:t>
            </a:r>
            <a:endParaRPr lang="en-US" dirty="0" smtClean="0"/>
          </a:p>
          <a:p>
            <a:pPr algn="ctr"/>
            <a:r>
              <a:rPr lang="en-US" dirty="0"/>
              <a:t>T</a:t>
            </a:r>
            <a:r>
              <a:rPr lang="en-US" dirty="0" smtClean="0"/>
              <a:t>he ANSP reacts </a:t>
            </a:r>
            <a:r>
              <a:rPr lang="en-US" dirty="0"/>
              <a:t>when a fatigue hazard is identified. </a:t>
            </a:r>
            <a:endParaRPr lang="en-US" dirty="0" smtClean="0"/>
          </a:p>
          <a:p>
            <a:endParaRPr lang="en-US" dirty="0"/>
          </a:p>
        </p:txBody>
      </p:sp>
    </p:spTree>
    <p:extLst>
      <p:ext uri="{BB962C8B-B14F-4D97-AF65-F5344CB8AC3E}">
        <p14:creationId xmlns:p14="http://schemas.microsoft.com/office/powerpoint/2010/main" val="32051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04"/>
            <a:ext cx="9144000" cy="966124"/>
          </a:xfrm>
        </p:spPr>
        <p:txBody>
          <a:bodyPr>
            <a:normAutofit/>
          </a:bodyPr>
          <a:lstStyle/>
          <a:p>
            <a:r>
              <a:rPr lang="it-IT" sz="4000" dirty="0" smtClean="0"/>
              <a:t>FRM process</a:t>
            </a:r>
            <a:endParaRPr lang="it-IT" sz="4000" dirty="0"/>
          </a:p>
        </p:txBody>
      </p:sp>
      <p:sp>
        <p:nvSpPr>
          <p:cNvPr id="5" name="TextBox 4"/>
          <p:cNvSpPr txBox="1"/>
          <p:nvPr/>
        </p:nvSpPr>
        <p:spPr>
          <a:xfrm>
            <a:off x="0" y="1205674"/>
            <a:ext cx="9144000" cy="923330"/>
          </a:xfrm>
          <a:prstGeom prst="rect">
            <a:avLst/>
          </a:prstGeom>
          <a:noFill/>
        </p:spPr>
        <p:txBody>
          <a:bodyPr wrap="square" rtlCol="0">
            <a:spAutoFit/>
          </a:bodyPr>
          <a:lstStyle/>
          <a:p>
            <a:pPr algn="ctr"/>
            <a:r>
              <a:rPr lang="en-US" dirty="0" smtClean="0"/>
              <a:t>Using a FRMS, </a:t>
            </a:r>
            <a:r>
              <a:rPr lang="en-US" dirty="0"/>
              <a:t>the Service Provider must additionally identify and assess potential fatigue risks prior to conducting </a:t>
            </a:r>
            <a:r>
              <a:rPr lang="en-US" dirty="0" smtClean="0"/>
              <a:t>operations, </a:t>
            </a:r>
            <a:r>
              <a:rPr lang="en-US" dirty="0"/>
              <a:t>as well as identifying and assessing actual fatigue risks proactively during operations.</a:t>
            </a:r>
          </a:p>
        </p:txBody>
      </p:sp>
      <p:sp>
        <p:nvSpPr>
          <p:cNvPr id="4" name="Rounded Rectangle 3"/>
          <p:cNvSpPr/>
          <p:nvPr/>
        </p:nvSpPr>
        <p:spPr>
          <a:xfrm>
            <a:off x="1259632" y="2437724"/>
            <a:ext cx="2952328" cy="1512168"/>
          </a:xfrm>
          <a:prstGeom prst="roundRect">
            <a:avLst/>
          </a:prstGeom>
          <a:solidFill>
            <a:srgbClr val="CCFF99">
              <a:alpha val="3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Monitor operations using proactive, predictive and reactive approach</a:t>
            </a:r>
            <a:endParaRPr lang="it-IT" dirty="0">
              <a:solidFill>
                <a:schemeClr val="tx1"/>
              </a:solidFill>
            </a:endParaRPr>
          </a:p>
        </p:txBody>
      </p:sp>
      <p:sp>
        <p:nvSpPr>
          <p:cNvPr id="15" name="Rounded Rectangle 14"/>
          <p:cNvSpPr/>
          <p:nvPr/>
        </p:nvSpPr>
        <p:spPr>
          <a:xfrm>
            <a:off x="5724128" y="2573322"/>
            <a:ext cx="2592288" cy="124097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Identify fatigue hazards</a:t>
            </a:r>
            <a:endParaRPr lang="it-IT" dirty="0">
              <a:solidFill>
                <a:schemeClr val="tx1"/>
              </a:solidFill>
            </a:endParaRPr>
          </a:p>
        </p:txBody>
      </p:sp>
      <p:sp>
        <p:nvSpPr>
          <p:cNvPr id="16" name="Rounded Rectangle 15"/>
          <p:cNvSpPr/>
          <p:nvPr/>
        </p:nvSpPr>
        <p:spPr>
          <a:xfrm>
            <a:off x="5832140" y="4653136"/>
            <a:ext cx="2376264" cy="792088"/>
          </a:xfrm>
          <a:prstGeom prst="roundRect">
            <a:avLst/>
          </a:prstGeom>
          <a:solidFill>
            <a:srgbClr val="FFF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Assess risks</a:t>
            </a:r>
            <a:endParaRPr lang="it-IT" dirty="0">
              <a:solidFill>
                <a:srgbClr val="0070C0"/>
              </a:solidFill>
            </a:endParaRPr>
          </a:p>
        </p:txBody>
      </p:sp>
      <p:sp>
        <p:nvSpPr>
          <p:cNvPr id="18" name="Rounded Rectangle 17"/>
          <p:cNvSpPr/>
          <p:nvPr/>
        </p:nvSpPr>
        <p:spPr>
          <a:xfrm>
            <a:off x="1547664" y="4653136"/>
            <a:ext cx="2376264" cy="792088"/>
          </a:xfrm>
          <a:prstGeom prst="roundRect">
            <a:avLst/>
          </a:prstGeom>
          <a:solidFill>
            <a:srgbClr val="FFF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70C0"/>
                </a:solidFill>
              </a:rPr>
              <a:t>Mitigate risks</a:t>
            </a:r>
            <a:endParaRPr lang="it-IT" dirty="0">
              <a:solidFill>
                <a:srgbClr val="0070C0"/>
              </a:solidFill>
            </a:endParaRPr>
          </a:p>
        </p:txBody>
      </p:sp>
      <p:sp>
        <p:nvSpPr>
          <p:cNvPr id="19" name="Right Arrow 18"/>
          <p:cNvSpPr/>
          <p:nvPr/>
        </p:nvSpPr>
        <p:spPr>
          <a:xfrm>
            <a:off x="4572000" y="3076212"/>
            <a:ext cx="792088" cy="23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ight Arrow 19"/>
          <p:cNvSpPr/>
          <p:nvPr/>
        </p:nvSpPr>
        <p:spPr>
          <a:xfrm rot="10800000">
            <a:off x="4572000" y="4931584"/>
            <a:ext cx="792088" cy="23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Down Arrow 20"/>
          <p:cNvSpPr/>
          <p:nvPr/>
        </p:nvSpPr>
        <p:spPr>
          <a:xfrm>
            <a:off x="6912260" y="3949892"/>
            <a:ext cx="216024" cy="559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Up Arrow 22"/>
          <p:cNvSpPr/>
          <p:nvPr/>
        </p:nvSpPr>
        <p:spPr>
          <a:xfrm>
            <a:off x="2731232" y="4024842"/>
            <a:ext cx="242316" cy="559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10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8" grpId="0" animBg="1"/>
      <p:bldP spid="19" grpId="0" animBg="1"/>
      <p:bldP spid="20" grpId="0" animBg="1"/>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Fatigue: what are we talking about?</a:t>
            </a:r>
            <a:endParaRPr lang="it-IT" dirty="0"/>
          </a:p>
        </p:txBody>
      </p:sp>
      <p:sp>
        <p:nvSpPr>
          <p:cNvPr id="3" name="TextBox 2"/>
          <p:cNvSpPr txBox="1"/>
          <p:nvPr/>
        </p:nvSpPr>
        <p:spPr>
          <a:xfrm>
            <a:off x="-1016" y="1988840"/>
            <a:ext cx="9145016" cy="2677656"/>
          </a:xfrm>
          <a:prstGeom prst="rect">
            <a:avLst/>
          </a:prstGeom>
          <a:noFill/>
        </p:spPr>
        <p:txBody>
          <a:bodyPr wrap="square" rtlCol="0">
            <a:spAutoFit/>
          </a:bodyPr>
          <a:lstStyle/>
          <a:p>
            <a:pPr algn="just"/>
            <a:r>
              <a:rPr lang="en-US" sz="2800" dirty="0" smtClean="0"/>
              <a:t>A physiological </a:t>
            </a:r>
            <a:r>
              <a:rPr lang="en-US" sz="2800" dirty="0"/>
              <a:t>state of reduced mental or physical performance capability resulting from sleep loss or extended wakefulness, circadian phase or workload (mental or physical activity, or both) that can impair an individual's alertness and ability to safely perform his/her tasks;</a:t>
            </a:r>
            <a:endParaRPr lang="it-IT" sz="2800" dirty="0"/>
          </a:p>
        </p:txBody>
      </p:sp>
      <p:sp>
        <p:nvSpPr>
          <p:cNvPr id="4" name="TextBox 3"/>
          <p:cNvSpPr txBox="1"/>
          <p:nvPr/>
        </p:nvSpPr>
        <p:spPr>
          <a:xfrm>
            <a:off x="4860032" y="5085184"/>
            <a:ext cx="4104456" cy="369332"/>
          </a:xfrm>
          <a:prstGeom prst="rect">
            <a:avLst/>
          </a:prstGeom>
          <a:noFill/>
        </p:spPr>
        <p:txBody>
          <a:bodyPr wrap="square" rtlCol="0">
            <a:spAutoFit/>
          </a:bodyPr>
          <a:lstStyle/>
          <a:p>
            <a:pPr algn="r"/>
            <a:r>
              <a:rPr lang="it-IT" dirty="0" smtClean="0"/>
              <a:t>Eu. Reg 373/2017</a:t>
            </a:r>
            <a:endParaRPr lang="it-IT" dirty="0"/>
          </a:p>
        </p:txBody>
      </p:sp>
    </p:spTree>
    <p:extLst>
      <p:ext uri="{BB962C8B-B14F-4D97-AF65-F5344CB8AC3E}">
        <p14:creationId xmlns:p14="http://schemas.microsoft.com/office/powerpoint/2010/main" val="1228254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2" y="0"/>
            <a:ext cx="9127368" cy="908720"/>
          </a:xfrm>
        </p:spPr>
        <p:txBody>
          <a:bodyPr>
            <a:normAutofit/>
          </a:bodyPr>
          <a:lstStyle/>
          <a:p>
            <a:r>
              <a:rPr lang="it-IT" sz="4000" dirty="0" smtClean="0"/>
              <a:t>FRMS - Monitoring phase</a:t>
            </a:r>
            <a:endParaRPr lang="it-IT" sz="4000" dirty="0"/>
          </a:p>
        </p:txBody>
      </p:sp>
      <p:sp>
        <p:nvSpPr>
          <p:cNvPr id="3" name="TextBox 2"/>
          <p:cNvSpPr txBox="1"/>
          <p:nvPr/>
        </p:nvSpPr>
        <p:spPr>
          <a:xfrm>
            <a:off x="-1" y="980728"/>
            <a:ext cx="9144000" cy="369332"/>
          </a:xfrm>
          <a:prstGeom prst="rect">
            <a:avLst/>
          </a:prstGeom>
          <a:noFill/>
        </p:spPr>
        <p:txBody>
          <a:bodyPr wrap="square" rtlCol="0">
            <a:spAutoFit/>
          </a:bodyPr>
          <a:lstStyle/>
          <a:p>
            <a:r>
              <a:rPr lang="it-IT" dirty="0" smtClean="0"/>
              <a:t>Three ways of hazard identification:</a:t>
            </a:r>
          </a:p>
        </p:txBody>
      </p:sp>
      <p:sp>
        <p:nvSpPr>
          <p:cNvPr id="6" name="TextBox 5"/>
          <p:cNvSpPr txBox="1"/>
          <p:nvPr/>
        </p:nvSpPr>
        <p:spPr>
          <a:xfrm>
            <a:off x="6896" y="3861048"/>
            <a:ext cx="2548880" cy="2246769"/>
          </a:xfrm>
          <a:prstGeom prst="rect">
            <a:avLst/>
          </a:prstGeom>
          <a:solidFill>
            <a:srgbClr val="FFFFFF"/>
          </a:solidFill>
        </p:spPr>
        <p:txBody>
          <a:bodyPr wrap="square" rtlCol="0">
            <a:spAutoFit/>
          </a:bodyPr>
          <a:lstStyle/>
          <a:p>
            <a:r>
              <a:rPr lang="it-IT" sz="1400" dirty="0" smtClean="0"/>
              <a:t>Self reported fatigue risks</a:t>
            </a:r>
          </a:p>
          <a:p>
            <a:endParaRPr lang="it-IT" sz="1400" dirty="0" smtClean="0"/>
          </a:p>
          <a:p>
            <a:r>
              <a:rPr lang="it-IT" sz="1400" dirty="0" smtClean="0"/>
              <a:t>Fatigue surveys</a:t>
            </a:r>
          </a:p>
          <a:p>
            <a:endParaRPr lang="it-IT" sz="1400" dirty="0" smtClean="0"/>
          </a:p>
          <a:p>
            <a:r>
              <a:rPr lang="it-IT" sz="1400" dirty="0" smtClean="0"/>
              <a:t>Safety databases</a:t>
            </a:r>
          </a:p>
          <a:p>
            <a:endParaRPr lang="it-IT" sz="1400" dirty="0" smtClean="0"/>
          </a:p>
          <a:p>
            <a:r>
              <a:rPr lang="it-IT" sz="1400" dirty="0" smtClean="0"/>
              <a:t>Scientific studies </a:t>
            </a:r>
          </a:p>
          <a:p>
            <a:endParaRPr lang="it-IT" sz="1400" dirty="0" smtClean="0"/>
          </a:p>
          <a:p>
            <a:r>
              <a:rPr lang="it-IT" sz="1400" dirty="0" smtClean="0"/>
              <a:t>Sleep monitoring</a:t>
            </a:r>
          </a:p>
          <a:p>
            <a:endParaRPr lang="it-IT" sz="1400" dirty="0"/>
          </a:p>
        </p:txBody>
      </p:sp>
      <p:sp>
        <p:nvSpPr>
          <p:cNvPr id="7" name="Rectangle 6"/>
          <p:cNvSpPr/>
          <p:nvPr/>
        </p:nvSpPr>
        <p:spPr>
          <a:xfrm>
            <a:off x="3297560" y="3241447"/>
            <a:ext cx="2548880" cy="461665"/>
          </a:xfrm>
          <a:prstGeom prst="rect">
            <a:avLst/>
          </a:prstGeom>
          <a:no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Predictive</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3297560" y="3861047"/>
            <a:ext cx="2548880" cy="1384995"/>
          </a:xfrm>
          <a:prstGeom prst="rect">
            <a:avLst/>
          </a:prstGeom>
          <a:noFill/>
        </p:spPr>
        <p:txBody>
          <a:bodyPr wrap="square" rtlCol="0">
            <a:spAutoFit/>
          </a:bodyPr>
          <a:lstStyle/>
          <a:p>
            <a:r>
              <a:rPr lang="it-IT" sz="1400" dirty="0" smtClean="0"/>
              <a:t>Previous experience</a:t>
            </a:r>
          </a:p>
          <a:p>
            <a:endParaRPr lang="it-IT" sz="1400" dirty="0"/>
          </a:p>
          <a:p>
            <a:r>
              <a:rPr lang="it-IT" sz="1400" dirty="0" smtClean="0"/>
              <a:t>Evidence based rostering</a:t>
            </a:r>
          </a:p>
          <a:p>
            <a:endParaRPr lang="it-IT" sz="1400" dirty="0"/>
          </a:p>
          <a:p>
            <a:r>
              <a:rPr lang="it-IT" sz="1400" dirty="0" smtClean="0"/>
              <a:t>Bio-mathematical models</a:t>
            </a:r>
          </a:p>
          <a:p>
            <a:endParaRPr lang="it-IT" sz="1400" dirty="0"/>
          </a:p>
        </p:txBody>
      </p:sp>
      <p:sp>
        <p:nvSpPr>
          <p:cNvPr id="9" name="Rectangle 8"/>
          <p:cNvSpPr/>
          <p:nvPr/>
        </p:nvSpPr>
        <p:spPr>
          <a:xfrm>
            <a:off x="6569358" y="3241449"/>
            <a:ext cx="2574641" cy="461665"/>
          </a:xfrm>
          <a:prstGeom prst="rect">
            <a:avLst/>
          </a:prstGeom>
          <a:no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Reactive</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6569358" y="3861047"/>
            <a:ext cx="2548880" cy="954107"/>
          </a:xfrm>
          <a:prstGeom prst="rect">
            <a:avLst/>
          </a:prstGeom>
          <a:noFill/>
        </p:spPr>
        <p:txBody>
          <a:bodyPr wrap="square" rtlCol="0">
            <a:spAutoFit/>
          </a:bodyPr>
          <a:lstStyle/>
          <a:p>
            <a:r>
              <a:rPr lang="it-IT" sz="1400" dirty="0" smtClean="0"/>
              <a:t>Safety reports</a:t>
            </a:r>
          </a:p>
          <a:p>
            <a:endParaRPr lang="it-IT" sz="1400" dirty="0"/>
          </a:p>
          <a:p>
            <a:r>
              <a:rPr lang="it-IT" sz="1400" dirty="0" smtClean="0"/>
              <a:t>Event investigations</a:t>
            </a:r>
          </a:p>
          <a:p>
            <a:endParaRPr lang="it-IT" sz="1400" dirty="0"/>
          </a:p>
        </p:txBody>
      </p:sp>
      <p:sp>
        <p:nvSpPr>
          <p:cNvPr id="12" name="Rectangle 11"/>
          <p:cNvSpPr/>
          <p:nvPr/>
        </p:nvSpPr>
        <p:spPr>
          <a:xfrm>
            <a:off x="-1" y="3241448"/>
            <a:ext cx="2555776" cy="461665"/>
          </a:xfrm>
          <a:prstGeom prst="rect">
            <a:avLst/>
          </a:prstGeom>
          <a:no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Proactive</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TextBox 13"/>
          <p:cNvSpPr txBox="1"/>
          <p:nvPr/>
        </p:nvSpPr>
        <p:spPr>
          <a:xfrm>
            <a:off x="-1" y="1425069"/>
            <a:ext cx="9104446" cy="369332"/>
          </a:xfrm>
          <a:prstGeom prst="rect">
            <a:avLst/>
          </a:prstGeom>
          <a:noFill/>
        </p:spPr>
        <p:txBody>
          <a:bodyPr wrap="square" rtlCol="0">
            <a:spAutoFit/>
          </a:bodyPr>
          <a:lstStyle/>
          <a:p>
            <a:r>
              <a:rPr lang="en-US" dirty="0"/>
              <a:t>- Proactive: Measuring fatigue levels in normal day-to-day </a:t>
            </a:r>
            <a:r>
              <a:rPr lang="en-US" dirty="0" smtClean="0"/>
              <a:t>operations</a:t>
            </a:r>
            <a:endParaRPr lang="en-US" dirty="0"/>
          </a:p>
        </p:txBody>
      </p:sp>
      <p:sp>
        <p:nvSpPr>
          <p:cNvPr id="15" name="TextBox 14"/>
          <p:cNvSpPr txBox="1"/>
          <p:nvPr/>
        </p:nvSpPr>
        <p:spPr>
          <a:xfrm>
            <a:off x="29816" y="1977124"/>
            <a:ext cx="9090653" cy="369332"/>
          </a:xfrm>
          <a:prstGeom prst="rect">
            <a:avLst/>
          </a:prstGeom>
          <a:noFill/>
        </p:spPr>
        <p:txBody>
          <a:bodyPr wrap="square" rtlCol="0">
            <a:spAutoFit/>
          </a:bodyPr>
          <a:lstStyle/>
          <a:p>
            <a:r>
              <a:rPr lang="en-US" dirty="0"/>
              <a:t>- Predictive: Examining scheduled </a:t>
            </a:r>
            <a:r>
              <a:rPr lang="en-US" dirty="0" smtClean="0"/>
              <a:t>rosters - the fatigue management way</a:t>
            </a:r>
            <a:endParaRPr lang="en-US" dirty="0"/>
          </a:p>
        </p:txBody>
      </p:sp>
      <p:sp>
        <p:nvSpPr>
          <p:cNvPr id="16" name="TextBox 15"/>
          <p:cNvSpPr txBox="1"/>
          <p:nvPr/>
        </p:nvSpPr>
        <p:spPr>
          <a:xfrm>
            <a:off x="-1" y="2545643"/>
            <a:ext cx="9104446" cy="369332"/>
          </a:xfrm>
          <a:prstGeom prst="rect">
            <a:avLst/>
          </a:prstGeom>
          <a:noFill/>
        </p:spPr>
        <p:txBody>
          <a:bodyPr wrap="square" rtlCol="0">
            <a:spAutoFit/>
          </a:bodyPr>
          <a:lstStyle/>
          <a:p>
            <a:r>
              <a:rPr lang="en-US" dirty="0" smtClean="0"/>
              <a:t>- </a:t>
            </a:r>
            <a:r>
              <a:rPr lang="en-US" dirty="0"/>
              <a:t>Reactive: Assessing the contributions of fatigue to safety reports/events</a:t>
            </a:r>
          </a:p>
        </p:txBody>
      </p:sp>
    </p:spTree>
    <p:extLst>
      <p:ext uri="{BB962C8B-B14F-4D97-AF65-F5344CB8AC3E}">
        <p14:creationId xmlns:p14="http://schemas.microsoft.com/office/powerpoint/2010/main" val="34971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09"/>
            <a:ext cx="9144000" cy="832656"/>
          </a:xfrm>
        </p:spPr>
        <p:txBody>
          <a:bodyPr>
            <a:normAutofit/>
          </a:bodyPr>
          <a:lstStyle/>
          <a:p>
            <a:r>
              <a:rPr lang="it-IT" sz="4000" dirty="0" smtClean="0"/>
              <a:t>FRMS – Risk assessment</a:t>
            </a:r>
            <a:endParaRPr lang="it-IT" sz="4000" dirty="0"/>
          </a:p>
        </p:txBody>
      </p:sp>
      <p:sp>
        <p:nvSpPr>
          <p:cNvPr id="3" name="TextBox 2"/>
          <p:cNvSpPr txBox="1"/>
          <p:nvPr/>
        </p:nvSpPr>
        <p:spPr>
          <a:xfrm>
            <a:off x="0" y="1268760"/>
            <a:ext cx="9144000" cy="3416320"/>
          </a:xfrm>
          <a:prstGeom prst="rect">
            <a:avLst/>
          </a:prstGeom>
          <a:noFill/>
        </p:spPr>
        <p:txBody>
          <a:bodyPr wrap="square" rtlCol="0">
            <a:spAutoFit/>
          </a:bodyPr>
          <a:lstStyle/>
          <a:p>
            <a:r>
              <a:rPr lang="it-IT" dirty="0" smtClean="0"/>
              <a:t>Assessing fatigue risks is a complex process:</a:t>
            </a:r>
          </a:p>
          <a:p>
            <a:endParaRPr lang="it-IT" dirty="0"/>
          </a:p>
          <a:p>
            <a:pPr marL="285750" indent="-285750">
              <a:buFontTx/>
              <a:buChar char="-"/>
            </a:pPr>
            <a:r>
              <a:rPr lang="it-IT" dirty="0" smtClean="0"/>
              <a:t>Complex interaction between fatigue and performance. </a:t>
            </a:r>
            <a:br>
              <a:rPr lang="it-IT" dirty="0" smtClean="0"/>
            </a:br>
            <a:r>
              <a:rPr lang="it-IT" dirty="0" smtClean="0"/>
              <a:t>Fatigue is rarely the only cause of an event, but it is often a contributing factors.</a:t>
            </a:r>
          </a:p>
          <a:p>
            <a:pPr marL="285750" indent="-285750">
              <a:buFontTx/>
              <a:buChar char="-"/>
            </a:pPr>
            <a:endParaRPr lang="it-IT" dirty="0"/>
          </a:p>
          <a:p>
            <a:pPr marL="285750" indent="-285750">
              <a:buFontTx/>
              <a:buChar char="-"/>
            </a:pPr>
            <a:r>
              <a:rPr lang="it-IT" dirty="0" smtClean="0"/>
              <a:t>Methods need to be used with full knowledge of potential and limitations.</a:t>
            </a:r>
          </a:p>
          <a:p>
            <a:pPr marL="285750" indent="-285750">
              <a:buFontTx/>
              <a:buChar char="-"/>
            </a:pPr>
            <a:endParaRPr lang="it-IT" dirty="0"/>
          </a:p>
          <a:p>
            <a:pPr marL="285750" indent="-285750">
              <a:buFontTx/>
              <a:buChar char="-"/>
            </a:pPr>
            <a:r>
              <a:rPr lang="it-IT" dirty="0" smtClean="0"/>
              <a:t>Fatigue management is under continuous development: fatigue risk assesment processes might change as more experience in fatigue management is achieved all over the world.</a:t>
            </a:r>
          </a:p>
          <a:p>
            <a:endParaRPr lang="it-IT" dirty="0"/>
          </a:p>
        </p:txBody>
      </p:sp>
    </p:spTree>
    <p:extLst>
      <p:ext uri="{BB962C8B-B14F-4D97-AF65-F5344CB8AC3E}">
        <p14:creationId xmlns:p14="http://schemas.microsoft.com/office/powerpoint/2010/main" val="146469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 y="22109"/>
            <a:ext cx="9139741" cy="1390667"/>
          </a:xfrm>
        </p:spPr>
        <p:txBody>
          <a:bodyPr>
            <a:normAutofit/>
          </a:bodyPr>
          <a:lstStyle/>
          <a:p>
            <a:r>
              <a:rPr lang="it-IT" sz="4000" dirty="0" smtClean="0"/>
              <a:t>FRMS – Risk assessment</a:t>
            </a:r>
            <a:br>
              <a:rPr lang="it-IT" sz="4000" dirty="0" smtClean="0"/>
            </a:br>
            <a:r>
              <a:rPr lang="it-IT" sz="4000" dirty="0" smtClean="0"/>
              <a:t>METHODS</a:t>
            </a:r>
            <a:endParaRPr lang="it-IT" sz="4000" dirty="0"/>
          </a:p>
        </p:txBody>
      </p:sp>
      <p:sp>
        <p:nvSpPr>
          <p:cNvPr id="3" name="TextBox 2"/>
          <p:cNvSpPr txBox="1"/>
          <p:nvPr/>
        </p:nvSpPr>
        <p:spPr>
          <a:xfrm>
            <a:off x="0" y="1473200"/>
            <a:ext cx="9103635" cy="646331"/>
          </a:xfrm>
          <a:prstGeom prst="rect">
            <a:avLst/>
          </a:prstGeom>
          <a:noFill/>
        </p:spPr>
        <p:txBody>
          <a:bodyPr wrap="square" rtlCol="0">
            <a:spAutoFit/>
          </a:bodyPr>
          <a:lstStyle/>
          <a:p>
            <a:pPr algn="ctr"/>
            <a:r>
              <a:rPr lang="it-IT" dirty="0" smtClean="0"/>
              <a:t>A risk assessment matrix can be used to calculate fatigue safety risk.</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9531"/>
            <a:ext cx="6206468" cy="3930763"/>
          </a:xfrm>
          <a:prstGeom prst="rect">
            <a:avLst/>
          </a:prstGeom>
        </p:spPr>
      </p:pic>
      <p:sp>
        <p:nvSpPr>
          <p:cNvPr id="5" name="TextBox 4"/>
          <p:cNvSpPr txBox="1"/>
          <p:nvPr/>
        </p:nvSpPr>
        <p:spPr>
          <a:xfrm>
            <a:off x="6419259" y="4540512"/>
            <a:ext cx="2699792" cy="1477328"/>
          </a:xfrm>
          <a:prstGeom prst="rect">
            <a:avLst/>
          </a:prstGeom>
          <a:noFill/>
        </p:spPr>
        <p:txBody>
          <a:bodyPr wrap="square" rtlCol="0">
            <a:spAutoFit/>
          </a:bodyPr>
          <a:lstStyle/>
          <a:p>
            <a:r>
              <a:rPr lang="it-IT" dirty="0" smtClean="0"/>
              <a:t>Source:</a:t>
            </a:r>
          </a:p>
          <a:p>
            <a:endParaRPr lang="it-IT" dirty="0"/>
          </a:p>
          <a:p>
            <a:r>
              <a:rPr lang="it-IT" dirty="0" smtClean="0"/>
              <a:t>ICAO DOC 9859</a:t>
            </a:r>
          </a:p>
          <a:p>
            <a:r>
              <a:rPr lang="it-IT" dirty="0" smtClean="0"/>
              <a:t>Safety Management</a:t>
            </a:r>
          </a:p>
          <a:p>
            <a:r>
              <a:rPr lang="it-IT" dirty="0" smtClean="0"/>
              <a:t>Manual</a:t>
            </a:r>
            <a:endParaRPr lang="it-IT" dirty="0"/>
          </a:p>
        </p:txBody>
      </p:sp>
    </p:spTree>
    <p:extLst>
      <p:ext uri="{BB962C8B-B14F-4D97-AF65-F5344CB8AC3E}">
        <p14:creationId xmlns:p14="http://schemas.microsoft.com/office/powerpoint/2010/main" val="5199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 y="22109"/>
            <a:ext cx="9139741" cy="1390667"/>
          </a:xfrm>
        </p:spPr>
        <p:txBody>
          <a:bodyPr>
            <a:normAutofit/>
          </a:bodyPr>
          <a:lstStyle/>
          <a:p>
            <a:r>
              <a:rPr lang="it-IT" sz="4000" dirty="0" smtClean="0"/>
              <a:t>FRMS – Risk assessment</a:t>
            </a:r>
            <a:br>
              <a:rPr lang="it-IT" sz="4000" dirty="0" smtClean="0"/>
            </a:br>
            <a:r>
              <a:rPr lang="it-IT" sz="4000" dirty="0" smtClean="0"/>
              <a:t>METHODS</a:t>
            </a:r>
            <a:endParaRPr lang="it-IT" sz="4000" dirty="0"/>
          </a:p>
        </p:txBody>
      </p:sp>
      <p:sp>
        <p:nvSpPr>
          <p:cNvPr id="3" name="TextBox 2"/>
          <p:cNvSpPr txBox="1"/>
          <p:nvPr/>
        </p:nvSpPr>
        <p:spPr>
          <a:xfrm>
            <a:off x="0" y="1473200"/>
            <a:ext cx="9103635" cy="1200329"/>
          </a:xfrm>
          <a:prstGeom prst="rect">
            <a:avLst/>
          </a:prstGeom>
          <a:noFill/>
        </p:spPr>
        <p:txBody>
          <a:bodyPr wrap="square" rtlCol="0">
            <a:spAutoFit/>
          </a:bodyPr>
          <a:lstStyle/>
          <a:p>
            <a:pPr algn="ctr"/>
            <a:r>
              <a:rPr lang="it-IT" dirty="0" smtClean="0"/>
              <a:t>A risk assessment matrix can be used to calculate fatigue safety risk.</a:t>
            </a:r>
          </a:p>
          <a:p>
            <a:endParaRPr lang="it-IT" dirty="0" smtClean="0"/>
          </a:p>
          <a:p>
            <a:pPr algn="ctr"/>
            <a:r>
              <a:rPr lang="en-US" dirty="0"/>
              <a:t>Safety risk is defined as the projected likelihood and severity of the outcome from an existing hazard</a:t>
            </a:r>
            <a:endParaRPr lang="it-IT" dirty="0"/>
          </a:p>
        </p:txBody>
      </p:sp>
      <p:sp>
        <p:nvSpPr>
          <p:cNvPr id="6" name="TextBox 5"/>
          <p:cNvSpPr txBox="1"/>
          <p:nvPr/>
        </p:nvSpPr>
        <p:spPr>
          <a:xfrm>
            <a:off x="0" y="2770436"/>
            <a:ext cx="9103635" cy="1477328"/>
          </a:xfrm>
          <a:prstGeom prst="rect">
            <a:avLst/>
          </a:prstGeom>
          <a:noFill/>
        </p:spPr>
        <p:txBody>
          <a:bodyPr wrap="square" rtlCol="0">
            <a:spAutoFit/>
          </a:bodyPr>
          <a:lstStyle/>
          <a:p>
            <a:pPr algn="ctr"/>
            <a:r>
              <a:rPr lang="it-IT" dirty="0" smtClean="0"/>
              <a:t>When managing fatigue risks, different severity classification are needed. Examples are:</a:t>
            </a:r>
          </a:p>
          <a:p>
            <a:pPr algn="ctr"/>
            <a:endParaRPr lang="it-IT" dirty="0"/>
          </a:p>
          <a:p>
            <a:pPr marL="285750" indent="-285750">
              <a:buFontTx/>
              <a:buChar char="-"/>
            </a:pPr>
            <a:r>
              <a:rPr lang="it-IT" dirty="0" smtClean="0"/>
              <a:t>Subjective sleepiness scale (Samn-Perelli, KSS)</a:t>
            </a:r>
          </a:p>
          <a:p>
            <a:pPr marL="285750" indent="-285750">
              <a:buFontTx/>
              <a:buChar char="-"/>
            </a:pP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563239"/>
            <a:ext cx="6120680" cy="47054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485" y="1218608"/>
            <a:ext cx="5976664" cy="45809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532" y="1022598"/>
            <a:ext cx="6545186" cy="39185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114" y="630525"/>
            <a:ext cx="5491113" cy="47027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093" y="1022598"/>
            <a:ext cx="8201448" cy="4393223"/>
          </a:xfrm>
          <a:prstGeom prst="rect">
            <a:avLst/>
          </a:prstGeom>
        </p:spPr>
      </p:pic>
    </p:spTree>
    <p:extLst>
      <p:ext uri="{BB962C8B-B14F-4D97-AF65-F5344CB8AC3E}">
        <p14:creationId xmlns:p14="http://schemas.microsoft.com/office/powerpoint/2010/main" val="8905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 y="22109"/>
            <a:ext cx="9139741" cy="1390667"/>
          </a:xfrm>
        </p:spPr>
        <p:txBody>
          <a:bodyPr>
            <a:normAutofit/>
          </a:bodyPr>
          <a:lstStyle/>
          <a:p>
            <a:r>
              <a:rPr lang="it-IT" sz="4000" dirty="0" smtClean="0"/>
              <a:t>FRMS – Risk assessment</a:t>
            </a:r>
            <a:br>
              <a:rPr lang="it-IT" sz="4000" dirty="0" smtClean="0"/>
            </a:br>
            <a:r>
              <a:rPr lang="it-IT" sz="4000" dirty="0" smtClean="0"/>
              <a:t>METHODS</a:t>
            </a:r>
            <a:endParaRPr lang="it-IT" sz="4000" dirty="0"/>
          </a:p>
        </p:txBody>
      </p:sp>
      <p:sp>
        <p:nvSpPr>
          <p:cNvPr id="3" name="TextBox 2"/>
          <p:cNvSpPr txBox="1"/>
          <p:nvPr/>
        </p:nvSpPr>
        <p:spPr>
          <a:xfrm>
            <a:off x="0" y="1473200"/>
            <a:ext cx="9103635" cy="1200329"/>
          </a:xfrm>
          <a:prstGeom prst="rect">
            <a:avLst/>
          </a:prstGeom>
          <a:noFill/>
        </p:spPr>
        <p:txBody>
          <a:bodyPr wrap="square" rtlCol="0">
            <a:spAutoFit/>
          </a:bodyPr>
          <a:lstStyle/>
          <a:p>
            <a:pPr algn="ctr"/>
            <a:r>
              <a:rPr lang="it-IT" dirty="0" smtClean="0"/>
              <a:t>A risk assessment matrix can be used to calculate fatigue safety risk.</a:t>
            </a:r>
          </a:p>
          <a:p>
            <a:endParaRPr lang="it-IT" dirty="0" smtClean="0"/>
          </a:p>
          <a:p>
            <a:pPr algn="ctr"/>
            <a:r>
              <a:rPr lang="en-US" dirty="0"/>
              <a:t>Safety risk is defined as the projected likelihood and severity of the outcome from an existing hazard</a:t>
            </a:r>
            <a:endParaRPr lang="it-IT" dirty="0"/>
          </a:p>
        </p:txBody>
      </p:sp>
      <p:sp>
        <p:nvSpPr>
          <p:cNvPr id="6" name="TextBox 5"/>
          <p:cNvSpPr txBox="1"/>
          <p:nvPr/>
        </p:nvSpPr>
        <p:spPr>
          <a:xfrm>
            <a:off x="0" y="2770436"/>
            <a:ext cx="9103635" cy="3139321"/>
          </a:xfrm>
          <a:prstGeom prst="rect">
            <a:avLst/>
          </a:prstGeom>
          <a:noFill/>
        </p:spPr>
        <p:txBody>
          <a:bodyPr wrap="square" rtlCol="0">
            <a:spAutoFit/>
          </a:bodyPr>
          <a:lstStyle/>
          <a:p>
            <a:pPr algn="ctr"/>
            <a:r>
              <a:rPr lang="it-IT" dirty="0" smtClean="0"/>
              <a:t>When managing fatigue risks, different severity classification are needed. Examples are:</a:t>
            </a:r>
          </a:p>
          <a:p>
            <a:pPr algn="ctr"/>
            <a:endParaRPr lang="it-IT" dirty="0"/>
          </a:p>
          <a:p>
            <a:pPr marL="285750" indent="-285750">
              <a:buFontTx/>
              <a:buChar char="-"/>
            </a:pPr>
            <a:r>
              <a:rPr lang="it-IT" dirty="0" smtClean="0"/>
              <a:t>Subjective sleepiness scale (Samn-Perelli, KSS)</a:t>
            </a:r>
          </a:p>
          <a:p>
            <a:pPr marL="285750" indent="-285750">
              <a:buFontTx/>
              <a:buChar char="-"/>
            </a:pPr>
            <a:endParaRPr lang="it-IT" dirty="0"/>
          </a:p>
          <a:p>
            <a:pPr marL="285750" indent="-285750">
              <a:buFontTx/>
              <a:buChar char="-"/>
            </a:pPr>
            <a:r>
              <a:rPr lang="it-IT" dirty="0" smtClean="0"/>
              <a:t>Bio-mathematical models (Not to be used as a stand alone method!)</a:t>
            </a:r>
          </a:p>
          <a:p>
            <a:pPr marL="285750" indent="-285750">
              <a:buFontTx/>
              <a:buChar char="-"/>
            </a:pPr>
            <a:endParaRPr lang="it-IT" dirty="0"/>
          </a:p>
          <a:p>
            <a:pPr marL="285750" indent="-285750">
              <a:buFontTx/>
              <a:buChar char="-"/>
            </a:pPr>
            <a:r>
              <a:rPr lang="it-IT" dirty="0" smtClean="0"/>
              <a:t>Assessing </a:t>
            </a:r>
            <a:r>
              <a:rPr lang="en-US" dirty="0"/>
              <a:t>the number of relevant fatigue factors associated with a specific </a:t>
            </a:r>
            <a:r>
              <a:rPr lang="en-US" dirty="0" smtClean="0"/>
              <a:t>	duty or work pattern</a:t>
            </a:r>
            <a:endParaRPr lang="it-IT" dirty="0"/>
          </a:p>
          <a:p>
            <a:pPr marL="285750" indent="-285750">
              <a:buFontTx/>
              <a:buChar char="-"/>
            </a:pPr>
            <a:endParaRPr lang="it-IT" dirty="0" smtClean="0"/>
          </a:p>
          <a:p>
            <a:pPr marL="285750" indent="-285750">
              <a:buFontTx/>
              <a:buChar char="-"/>
            </a:pPr>
            <a:endParaRPr lang="it-IT" dirty="0"/>
          </a:p>
        </p:txBody>
      </p:sp>
    </p:spTree>
    <p:extLst>
      <p:ext uri="{BB962C8B-B14F-4D97-AF65-F5344CB8AC3E}">
        <p14:creationId xmlns:p14="http://schemas.microsoft.com/office/powerpoint/2010/main" val="13103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 y="22109"/>
            <a:ext cx="9139741" cy="1030627"/>
          </a:xfrm>
        </p:spPr>
        <p:txBody>
          <a:bodyPr>
            <a:normAutofit/>
          </a:bodyPr>
          <a:lstStyle/>
          <a:p>
            <a:r>
              <a:rPr lang="it-IT" sz="4000" dirty="0" smtClean="0"/>
              <a:t>FRMS – Risk mitigation</a:t>
            </a:r>
            <a:endParaRPr lang="it-IT" sz="4000" dirty="0"/>
          </a:p>
        </p:txBody>
      </p:sp>
      <p:sp>
        <p:nvSpPr>
          <p:cNvPr id="4" name="TextBox 3"/>
          <p:cNvSpPr txBox="1"/>
          <p:nvPr/>
        </p:nvSpPr>
        <p:spPr>
          <a:xfrm>
            <a:off x="-811" y="1340768"/>
            <a:ext cx="9144000" cy="3416320"/>
          </a:xfrm>
          <a:prstGeom prst="rect">
            <a:avLst/>
          </a:prstGeom>
          <a:noFill/>
        </p:spPr>
        <p:txBody>
          <a:bodyPr wrap="square" rtlCol="0">
            <a:spAutoFit/>
          </a:bodyPr>
          <a:lstStyle/>
          <a:p>
            <a:pPr algn="ctr"/>
            <a:r>
              <a:rPr lang="it-IT" dirty="0" smtClean="0"/>
              <a:t>Risk assessment determines whether or not risk mitigation is required</a:t>
            </a:r>
          </a:p>
          <a:p>
            <a:endParaRPr lang="it-IT" dirty="0"/>
          </a:p>
          <a:p>
            <a:endParaRPr lang="it-IT" dirty="0" smtClean="0"/>
          </a:p>
          <a:p>
            <a:pPr algn="ctr"/>
            <a:r>
              <a:rPr lang="it-IT" dirty="0" smtClean="0"/>
              <a:t>Mitigations are costly in terms of HR, time, money</a:t>
            </a:r>
          </a:p>
          <a:p>
            <a:pPr algn="ctr"/>
            <a:endParaRPr lang="it-IT" dirty="0" smtClean="0"/>
          </a:p>
          <a:p>
            <a:pPr algn="ctr"/>
            <a:endParaRPr lang="it-IT" dirty="0"/>
          </a:p>
          <a:p>
            <a:pPr algn="ctr"/>
            <a:endParaRPr lang="it-IT" dirty="0" smtClean="0"/>
          </a:p>
          <a:p>
            <a:pPr algn="ctr"/>
            <a:r>
              <a:rPr lang="it-IT" dirty="0" smtClean="0"/>
              <a:t>Need for a careful selections of fatigue risks to be mitigated, </a:t>
            </a:r>
          </a:p>
          <a:p>
            <a:pPr algn="ctr"/>
            <a:endParaRPr lang="it-IT" dirty="0"/>
          </a:p>
          <a:p>
            <a:pPr algn="ctr"/>
            <a:r>
              <a:rPr lang="it-IT" dirty="0"/>
              <a:t>g</a:t>
            </a:r>
            <a:r>
              <a:rPr lang="it-IT" dirty="0" smtClean="0"/>
              <a:t>oing beyond duty and rest times!</a:t>
            </a:r>
            <a:endParaRPr lang="it-IT" dirty="0"/>
          </a:p>
          <a:p>
            <a:pPr algn="ctr"/>
            <a:endParaRPr lang="it-IT" dirty="0" smtClean="0"/>
          </a:p>
          <a:p>
            <a:pPr algn="ctr"/>
            <a:endParaRPr lang="it-IT" dirty="0"/>
          </a:p>
        </p:txBody>
      </p:sp>
    </p:spTree>
    <p:extLst>
      <p:ext uri="{BB962C8B-B14F-4D97-AF65-F5344CB8AC3E}">
        <p14:creationId xmlns:p14="http://schemas.microsoft.com/office/powerpoint/2010/main" val="156138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5591"/>
            <a:ext cx="8229600" cy="975178"/>
          </a:xfrm>
        </p:spPr>
        <p:txBody>
          <a:bodyPr>
            <a:normAutofit/>
          </a:bodyPr>
          <a:lstStyle/>
          <a:p>
            <a:r>
              <a:rPr lang="it-IT" sz="4000" dirty="0" smtClean="0"/>
              <a:t>             point of view</a:t>
            </a:r>
            <a:endParaRPr lang="it-IT"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0"/>
            <a:ext cx="2788920" cy="1285920"/>
          </a:xfrm>
          <a:prstGeom prst="rect">
            <a:avLst/>
          </a:prstGeom>
        </p:spPr>
      </p:pic>
      <p:sp>
        <p:nvSpPr>
          <p:cNvPr id="4" name="TextBox 3"/>
          <p:cNvSpPr txBox="1"/>
          <p:nvPr/>
        </p:nvSpPr>
        <p:spPr>
          <a:xfrm>
            <a:off x="-3448" y="1484784"/>
            <a:ext cx="9144000" cy="4247317"/>
          </a:xfrm>
          <a:prstGeom prst="rect">
            <a:avLst/>
          </a:prstGeom>
          <a:noFill/>
        </p:spPr>
        <p:txBody>
          <a:bodyPr wrap="square" rtlCol="0">
            <a:spAutoFit/>
          </a:bodyPr>
          <a:lstStyle/>
          <a:p>
            <a:pPr marL="285750" indent="-285750">
              <a:buFontTx/>
              <a:buChar char="-"/>
            </a:pPr>
            <a:r>
              <a:rPr lang="it-IT" dirty="0" smtClean="0"/>
              <a:t>Prescriptive approach may not be enough for an effective fatigue management. Let’s go (together!) beyond sleep and duty times</a:t>
            </a:r>
          </a:p>
          <a:p>
            <a:pPr marL="285750" indent="-285750">
              <a:buFontTx/>
              <a:buChar char="-"/>
            </a:pPr>
            <a:endParaRPr lang="it-IT" dirty="0"/>
          </a:p>
          <a:p>
            <a:pPr marL="285750" indent="-285750">
              <a:buFontTx/>
              <a:buChar char="-"/>
            </a:pPr>
            <a:r>
              <a:rPr lang="it-IT" dirty="0" smtClean="0"/>
              <a:t>FRMS implementation is fundamental</a:t>
            </a:r>
          </a:p>
          <a:p>
            <a:pPr marL="285750" indent="-285750">
              <a:buFontTx/>
              <a:buChar char="-"/>
            </a:pPr>
            <a:endParaRPr lang="it-IT" dirty="0"/>
          </a:p>
          <a:p>
            <a:pPr marL="285750" indent="-285750">
              <a:buFontTx/>
              <a:buChar char="-"/>
            </a:pPr>
            <a:r>
              <a:rPr lang="it-IT" dirty="0" smtClean="0"/>
              <a:t>A proper caution in shift swap and rest times is required. ATCOs, FISO, and anyone involved in the provision of ANS shall be aware of fatigue risks</a:t>
            </a:r>
          </a:p>
          <a:p>
            <a:pPr marL="285750" indent="-285750">
              <a:buFontTx/>
              <a:buChar char="-"/>
            </a:pPr>
            <a:endParaRPr lang="it-IT" dirty="0"/>
          </a:p>
          <a:p>
            <a:pPr marL="285750" indent="-285750">
              <a:buFontTx/>
              <a:buChar char="-"/>
            </a:pPr>
            <a:r>
              <a:rPr lang="en-US" dirty="0" smtClean="0"/>
              <a:t>In high workload environment no </a:t>
            </a:r>
            <a:r>
              <a:rPr lang="en-US" dirty="0"/>
              <a:t>operational duty shall exceed a period of two hours without </a:t>
            </a:r>
            <a:r>
              <a:rPr lang="en-US" dirty="0" smtClean="0"/>
              <a:t>there being </a:t>
            </a:r>
            <a:r>
              <a:rPr lang="en-US" dirty="0"/>
              <a:t>taken during, or at the end </a:t>
            </a:r>
            <a:r>
              <a:rPr lang="en-US" dirty="0" smtClean="0"/>
              <a:t>of </a:t>
            </a:r>
            <a:r>
              <a:rPr lang="en-US" dirty="0"/>
              <a:t>that </a:t>
            </a:r>
            <a:r>
              <a:rPr lang="en-US" dirty="0" smtClean="0"/>
              <a:t>period, </a:t>
            </a:r>
            <a:r>
              <a:rPr lang="en-US" dirty="0"/>
              <a:t>a </a:t>
            </a:r>
            <a:r>
              <a:rPr lang="en-US" dirty="0" smtClean="0"/>
              <a:t>break </a:t>
            </a:r>
            <a:r>
              <a:rPr lang="en-US" dirty="0" err="1" smtClean="0"/>
              <a:t>totalling</a:t>
            </a:r>
            <a:r>
              <a:rPr lang="en-US" dirty="0" smtClean="0"/>
              <a:t> </a:t>
            </a:r>
            <a:r>
              <a:rPr lang="en-US" dirty="0"/>
              <a:t>not less than 30 </a:t>
            </a:r>
            <a:r>
              <a:rPr lang="en-US" dirty="0" smtClean="0"/>
              <a:t>minutes, as a strong decrease in performance is generally observed after two hours on duty.</a:t>
            </a:r>
            <a:endParaRPr lang="it-IT" dirty="0" smtClean="0"/>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p14="http://schemas.microsoft.com/office/powerpoint/2010/main" val="25044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it-IT" dirty="0" smtClean="0"/>
              <a:t>QUESTION TIME</a:t>
            </a:r>
            <a:endParaRPr lang="it-IT" dirty="0"/>
          </a:p>
        </p:txBody>
      </p:sp>
      <p:sp>
        <p:nvSpPr>
          <p:cNvPr id="3" name="TextBox 2"/>
          <p:cNvSpPr txBox="1"/>
          <p:nvPr/>
        </p:nvSpPr>
        <p:spPr>
          <a:xfrm>
            <a:off x="0" y="1268760"/>
            <a:ext cx="9144000" cy="4985980"/>
          </a:xfrm>
          <a:prstGeom prst="rect">
            <a:avLst/>
          </a:prstGeom>
          <a:noFill/>
        </p:spPr>
        <p:txBody>
          <a:bodyPr wrap="square" rtlCol="0">
            <a:spAutoFit/>
          </a:bodyPr>
          <a:lstStyle/>
          <a:p>
            <a:r>
              <a:rPr lang="it-IT" sz="1600" dirty="0" smtClean="0"/>
              <a:t>Further readings:</a:t>
            </a:r>
          </a:p>
          <a:p>
            <a:pPr marL="285750" indent="-285750">
              <a:buFontTx/>
              <a:buChar char="-"/>
            </a:pPr>
            <a:r>
              <a:rPr lang="en-US" sz="1600" dirty="0" smtClean="0"/>
              <a:t>IFATCA</a:t>
            </a:r>
            <a:r>
              <a:rPr lang="en-US" sz="1600" dirty="0"/>
              <a:t>, CANSO, ICAO (2016) – Fatigue management guide for Air Traffic Services Providers, first </a:t>
            </a:r>
            <a:r>
              <a:rPr lang="en-US" sz="1600" dirty="0" smtClean="0"/>
              <a:t>edition.</a:t>
            </a:r>
          </a:p>
          <a:p>
            <a:pPr marL="285750" indent="-285750">
              <a:buFontTx/>
              <a:buChar char="-"/>
            </a:pPr>
            <a:endParaRPr lang="en-US" sz="1600" dirty="0" smtClean="0"/>
          </a:p>
          <a:p>
            <a:pPr marL="285750" indent="-285750">
              <a:buFontTx/>
              <a:buChar char="-"/>
            </a:pPr>
            <a:r>
              <a:rPr lang="en-US" sz="1600" dirty="0" smtClean="0"/>
              <a:t>ICAO </a:t>
            </a:r>
            <a:r>
              <a:rPr lang="en-US" sz="1600" dirty="0"/>
              <a:t>(2016) DOC9966 - Manual for the Oversight of Fatigue </a:t>
            </a:r>
            <a:r>
              <a:rPr lang="en-US" sz="1600" dirty="0" smtClean="0"/>
              <a:t>Management Approaches</a:t>
            </a:r>
            <a:r>
              <a:rPr lang="en-US" sz="1600" dirty="0"/>
              <a:t>, Second Edition</a:t>
            </a:r>
            <a:r>
              <a:rPr lang="en-US" sz="1600" dirty="0" smtClean="0"/>
              <a:t>.</a:t>
            </a:r>
          </a:p>
          <a:p>
            <a:pPr marL="285750" indent="-285750">
              <a:buFontTx/>
              <a:buChar char="-"/>
            </a:pPr>
            <a:endParaRPr lang="en-US" sz="1600" dirty="0"/>
          </a:p>
          <a:p>
            <a:pPr marL="285750" indent="-285750">
              <a:buFontTx/>
              <a:buChar char="-"/>
            </a:pPr>
            <a:r>
              <a:rPr lang="en-US" sz="1600" dirty="0"/>
              <a:t>Gander, P. (2001), Fatigue management in air traffic control: the New Zealand Approach, </a:t>
            </a:r>
            <a:r>
              <a:rPr lang="en-US" sz="1600" dirty="0" smtClean="0"/>
              <a:t>Transportation Research </a:t>
            </a:r>
            <a:r>
              <a:rPr lang="en-US" sz="1600" dirty="0"/>
              <a:t>Part F: Traffic Psychology and </a:t>
            </a:r>
            <a:r>
              <a:rPr lang="en-US" sz="1600" dirty="0" smtClean="0"/>
              <a:t>Behavior</a:t>
            </a:r>
            <a:r>
              <a:rPr lang="en-US" sz="1600" dirty="0"/>
              <a:t>, 4(1), 49-62</a:t>
            </a:r>
            <a:r>
              <a:rPr lang="en-US" sz="1600" dirty="0" smtClean="0"/>
              <a:t>.</a:t>
            </a:r>
          </a:p>
          <a:p>
            <a:pPr marL="285750" indent="-285750">
              <a:buFontTx/>
              <a:buChar char="-"/>
            </a:pPr>
            <a:endParaRPr lang="en-US" sz="1600" dirty="0"/>
          </a:p>
          <a:p>
            <a:pPr marL="285750" indent="-285750">
              <a:buFontTx/>
              <a:buChar char="-"/>
            </a:pPr>
            <a:r>
              <a:rPr lang="en-US" sz="1600" dirty="0" smtClean="0"/>
              <a:t>EUROCONTROL (2018) – Fatigue and sleep management </a:t>
            </a:r>
          </a:p>
          <a:p>
            <a:pPr marL="285750" indent="-285750">
              <a:buFontTx/>
              <a:buChar char="-"/>
            </a:pPr>
            <a:endParaRPr lang="en-US" dirty="0"/>
          </a:p>
          <a:p>
            <a:pPr algn="ctr"/>
            <a:r>
              <a:rPr lang="it-IT" dirty="0" smtClean="0"/>
              <a:t>CONTACT:</a:t>
            </a:r>
            <a:endParaRPr lang="it-IT" dirty="0"/>
          </a:p>
          <a:p>
            <a:pPr algn="ctr"/>
            <a:r>
              <a:rPr lang="it-IT" dirty="0" smtClean="0"/>
              <a:t>Luca Greco</a:t>
            </a:r>
          </a:p>
          <a:p>
            <a:pPr algn="ctr"/>
            <a:endParaRPr lang="it-IT" dirty="0" smtClean="0"/>
          </a:p>
          <a:p>
            <a:pPr algn="ctr"/>
            <a:r>
              <a:rPr lang="it-IT" dirty="0" smtClean="0"/>
              <a:t>salucagreco@gmail.com</a:t>
            </a:r>
          </a:p>
          <a:p>
            <a:pPr algn="ctr"/>
            <a:r>
              <a:rPr lang="it-IT" dirty="0" smtClean="0"/>
              <a:t>info@anacna.it</a:t>
            </a:r>
          </a:p>
          <a:p>
            <a:pPr algn="ctr"/>
            <a:endParaRPr lang="it-IT" dirty="0"/>
          </a:p>
        </p:txBody>
      </p:sp>
    </p:spTree>
    <p:extLst>
      <p:ext uri="{BB962C8B-B14F-4D97-AF65-F5344CB8AC3E}">
        <p14:creationId xmlns:p14="http://schemas.microsoft.com/office/powerpoint/2010/main" val="421977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Fatigue: why are we talking about it?</a:t>
            </a:r>
            <a:endParaRPr lang="it-IT" dirty="0"/>
          </a:p>
        </p:txBody>
      </p:sp>
      <p:sp>
        <p:nvSpPr>
          <p:cNvPr id="3" name="TextBox 2"/>
          <p:cNvSpPr txBox="1"/>
          <p:nvPr/>
        </p:nvSpPr>
        <p:spPr>
          <a:xfrm>
            <a:off x="-4252" y="1966035"/>
            <a:ext cx="9148251" cy="954107"/>
          </a:xfrm>
          <a:prstGeom prst="rect">
            <a:avLst/>
          </a:prstGeom>
          <a:noFill/>
        </p:spPr>
        <p:txBody>
          <a:bodyPr wrap="square" rtlCol="0">
            <a:spAutoFit/>
          </a:bodyPr>
          <a:lstStyle/>
          <a:p>
            <a:pPr algn="ctr"/>
            <a:r>
              <a:rPr lang="en-US" sz="2800" dirty="0" smtClean="0"/>
              <a:t>“Satisfying increased demand for capacity while maintaining safety”</a:t>
            </a:r>
            <a:endParaRPr lang="it-IT" sz="2800" dirty="0"/>
          </a:p>
        </p:txBody>
      </p:sp>
      <p:sp>
        <p:nvSpPr>
          <p:cNvPr id="4" name="TextBox 3"/>
          <p:cNvSpPr txBox="1"/>
          <p:nvPr/>
        </p:nvSpPr>
        <p:spPr>
          <a:xfrm>
            <a:off x="-4251" y="4293096"/>
            <a:ext cx="9148251" cy="792088"/>
          </a:xfrm>
          <a:prstGeom prst="rect">
            <a:avLst/>
          </a:prstGeom>
          <a:noFill/>
        </p:spPr>
        <p:txBody>
          <a:bodyPr wrap="square" rtlCol="0">
            <a:spAutoFit/>
          </a:bodyPr>
          <a:lstStyle/>
          <a:p>
            <a:endParaRPr lang="it-IT" dirty="0"/>
          </a:p>
        </p:txBody>
      </p:sp>
      <p:sp>
        <p:nvSpPr>
          <p:cNvPr id="5" name="TextBox 4"/>
          <p:cNvSpPr txBox="1"/>
          <p:nvPr/>
        </p:nvSpPr>
        <p:spPr>
          <a:xfrm>
            <a:off x="-21267" y="3602304"/>
            <a:ext cx="9144000" cy="461665"/>
          </a:xfrm>
          <a:prstGeom prst="rect">
            <a:avLst/>
          </a:prstGeom>
          <a:noFill/>
        </p:spPr>
        <p:txBody>
          <a:bodyPr wrap="square" rtlCol="0">
            <a:spAutoFit/>
          </a:bodyPr>
          <a:lstStyle/>
          <a:p>
            <a:pPr algn="ctr"/>
            <a:r>
              <a:rPr lang="en-US" sz="2400" dirty="0"/>
              <a:t>Strong link </a:t>
            </a:r>
            <a:r>
              <a:rPr lang="en-US" sz="2400" dirty="0" smtClean="0"/>
              <a:t>between fatigue, stress </a:t>
            </a:r>
            <a:r>
              <a:rPr lang="en-US" sz="2400" dirty="0"/>
              <a:t>and </a:t>
            </a:r>
            <a:r>
              <a:rPr lang="en-US" sz="2400" dirty="0" smtClean="0"/>
              <a:t>performance.</a:t>
            </a:r>
            <a:endParaRPr lang="it-IT" sz="2400" dirty="0"/>
          </a:p>
        </p:txBody>
      </p:sp>
    </p:spTree>
    <p:extLst>
      <p:ext uri="{BB962C8B-B14F-4D97-AF65-F5344CB8AC3E}">
        <p14:creationId xmlns:p14="http://schemas.microsoft.com/office/powerpoint/2010/main" val="13918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 y="980728"/>
            <a:ext cx="9144000" cy="648072"/>
          </a:xfrm>
        </p:spPr>
        <p:txBody>
          <a:bodyPr>
            <a:normAutofit/>
          </a:bodyPr>
          <a:lstStyle/>
          <a:p>
            <a:r>
              <a:rPr lang="en-US" sz="2800" dirty="0" smtClean="0"/>
              <a:t>Fatigue </a:t>
            </a:r>
            <a:r>
              <a:rPr lang="en-US" sz="2800" dirty="0"/>
              <a:t>is affected by all waking </a:t>
            </a:r>
            <a:r>
              <a:rPr lang="en-US" sz="2800" dirty="0" smtClean="0"/>
              <a:t>activities.</a:t>
            </a:r>
            <a:endParaRPr lang="it-IT" sz="2800" dirty="0"/>
          </a:p>
        </p:txBody>
      </p:sp>
      <p:sp>
        <p:nvSpPr>
          <p:cNvPr id="3" name="TextBox 2"/>
          <p:cNvSpPr txBox="1"/>
          <p:nvPr/>
        </p:nvSpPr>
        <p:spPr>
          <a:xfrm>
            <a:off x="0" y="2383433"/>
            <a:ext cx="9144000" cy="1077218"/>
          </a:xfrm>
          <a:prstGeom prst="rect">
            <a:avLst/>
          </a:prstGeom>
          <a:noFill/>
        </p:spPr>
        <p:txBody>
          <a:bodyPr wrap="square" rtlCol="0">
            <a:spAutoFit/>
          </a:bodyPr>
          <a:lstStyle/>
          <a:p>
            <a:pPr algn="ctr"/>
            <a:r>
              <a:rPr lang="en-US" sz="3200" dirty="0" smtClean="0"/>
              <a:t>Fatigue </a:t>
            </a:r>
            <a:r>
              <a:rPr lang="en-US" sz="3200" dirty="0"/>
              <a:t>management </a:t>
            </a:r>
            <a:r>
              <a:rPr lang="en-US" sz="3200" dirty="0" smtClean="0"/>
              <a:t>is a </a:t>
            </a:r>
            <a:r>
              <a:rPr lang="en-US" sz="3200" dirty="0"/>
              <a:t>shared responsibility </a:t>
            </a:r>
            <a:r>
              <a:rPr lang="en-US" sz="3200" dirty="0" smtClean="0"/>
              <a:t>between</a:t>
            </a:r>
            <a:endParaRPr lang="it-IT" sz="3200" dirty="0"/>
          </a:p>
        </p:txBody>
      </p:sp>
      <p:sp>
        <p:nvSpPr>
          <p:cNvPr id="4" name="TextBox 3"/>
          <p:cNvSpPr txBox="1"/>
          <p:nvPr/>
        </p:nvSpPr>
        <p:spPr>
          <a:xfrm>
            <a:off x="1115616" y="4149080"/>
            <a:ext cx="3024336" cy="461665"/>
          </a:xfrm>
          <a:prstGeom prst="rect">
            <a:avLst/>
          </a:prstGeom>
          <a:noFill/>
        </p:spPr>
        <p:txBody>
          <a:bodyPr wrap="square" rtlCol="0">
            <a:spAutoFit/>
          </a:bodyPr>
          <a:lstStyle/>
          <a:p>
            <a:r>
              <a:rPr lang="it-IT" sz="2400" dirty="0" smtClean="0"/>
              <a:t>Individuals</a:t>
            </a:r>
            <a:endParaRPr lang="it-IT" sz="2400" dirty="0"/>
          </a:p>
        </p:txBody>
      </p:sp>
      <p:sp>
        <p:nvSpPr>
          <p:cNvPr id="5" name="TextBox 4"/>
          <p:cNvSpPr txBox="1"/>
          <p:nvPr/>
        </p:nvSpPr>
        <p:spPr>
          <a:xfrm>
            <a:off x="6300192" y="4149080"/>
            <a:ext cx="2088232" cy="461665"/>
          </a:xfrm>
          <a:prstGeom prst="rect">
            <a:avLst/>
          </a:prstGeom>
          <a:noFill/>
        </p:spPr>
        <p:txBody>
          <a:bodyPr wrap="square" rtlCol="0">
            <a:spAutoFit/>
          </a:bodyPr>
          <a:lstStyle/>
          <a:p>
            <a:r>
              <a:rPr lang="it-IT" sz="2400" dirty="0" smtClean="0"/>
              <a:t>ANSPs</a:t>
            </a:r>
            <a:endParaRPr lang="it-IT" dirty="0"/>
          </a:p>
        </p:txBody>
      </p:sp>
    </p:spTree>
    <p:extLst>
      <p:ext uri="{BB962C8B-B14F-4D97-AF65-F5344CB8AC3E}">
        <p14:creationId xmlns:p14="http://schemas.microsoft.com/office/powerpoint/2010/main" val="35827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800" dirty="0" smtClean="0"/>
              <a:t>The need for sleep</a:t>
            </a:r>
            <a:endParaRPr lang="it-IT" sz="4800" dirty="0"/>
          </a:p>
        </p:txBody>
      </p:sp>
      <p:sp>
        <p:nvSpPr>
          <p:cNvPr id="3" name="TextBox 2"/>
          <p:cNvSpPr txBox="1"/>
          <p:nvPr/>
        </p:nvSpPr>
        <p:spPr>
          <a:xfrm>
            <a:off x="0" y="1700808"/>
            <a:ext cx="9144000" cy="523220"/>
          </a:xfrm>
          <a:prstGeom prst="rect">
            <a:avLst/>
          </a:prstGeom>
          <a:noFill/>
        </p:spPr>
        <p:txBody>
          <a:bodyPr wrap="square" rtlCol="0">
            <a:spAutoFit/>
          </a:bodyPr>
          <a:lstStyle/>
          <a:p>
            <a:pPr algn="ctr"/>
            <a:r>
              <a:rPr lang="it-IT" sz="2800" dirty="0" smtClean="0"/>
              <a:t>Sleep types</a:t>
            </a:r>
            <a:endParaRPr lang="it-IT" sz="2800" dirty="0"/>
          </a:p>
        </p:txBody>
      </p:sp>
      <p:sp>
        <p:nvSpPr>
          <p:cNvPr id="4" name="TextBox 3"/>
          <p:cNvSpPr txBox="1"/>
          <p:nvPr/>
        </p:nvSpPr>
        <p:spPr>
          <a:xfrm>
            <a:off x="1117822" y="3284984"/>
            <a:ext cx="3166146" cy="461665"/>
          </a:xfrm>
          <a:prstGeom prst="rect">
            <a:avLst/>
          </a:prstGeom>
          <a:noFill/>
        </p:spPr>
        <p:txBody>
          <a:bodyPr wrap="square" rtlCol="0">
            <a:spAutoFit/>
          </a:bodyPr>
          <a:lstStyle/>
          <a:p>
            <a:r>
              <a:rPr lang="it-IT" sz="2400" dirty="0" smtClean="0"/>
              <a:t>Non-REM (NREM)	</a:t>
            </a:r>
            <a:endParaRPr lang="it-IT" sz="2400" dirty="0"/>
          </a:p>
        </p:txBody>
      </p:sp>
      <p:sp>
        <p:nvSpPr>
          <p:cNvPr id="5" name="TextBox 4"/>
          <p:cNvSpPr txBox="1"/>
          <p:nvPr/>
        </p:nvSpPr>
        <p:spPr>
          <a:xfrm>
            <a:off x="6300192" y="3284983"/>
            <a:ext cx="853119" cy="461665"/>
          </a:xfrm>
          <a:prstGeom prst="rect">
            <a:avLst/>
          </a:prstGeom>
          <a:noFill/>
        </p:spPr>
        <p:txBody>
          <a:bodyPr wrap="none" rtlCol="0">
            <a:spAutoFit/>
          </a:bodyPr>
          <a:lstStyle/>
          <a:p>
            <a:r>
              <a:rPr lang="it-IT" sz="2400" dirty="0" smtClean="0"/>
              <a:t>REM</a:t>
            </a:r>
            <a:endParaRPr lang="it-IT" sz="2400" dirty="0"/>
          </a:p>
        </p:txBody>
      </p:sp>
    </p:spTree>
    <p:extLst>
      <p:ext uri="{BB962C8B-B14F-4D97-AF65-F5344CB8AC3E}">
        <p14:creationId xmlns:p14="http://schemas.microsoft.com/office/powerpoint/2010/main" val="14558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Non-REM sleep</a:t>
            </a:r>
            <a:endParaRPr lang="it-IT" dirty="0"/>
          </a:p>
        </p:txBody>
      </p:sp>
      <p:sp>
        <p:nvSpPr>
          <p:cNvPr id="3" name="TextBox 2"/>
          <p:cNvSpPr txBox="1"/>
          <p:nvPr/>
        </p:nvSpPr>
        <p:spPr>
          <a:xfrm>
            <a:off x="0" y="1484784"/>
            <a:ext cx="9144000" cy="400110"/>
          </a:xfrm>
          <a:prstGeom prst="rect">
            <a:avLst/>
          </a:prstGeom>
          <a:noFill/>
        </p:spPr>
        <p:txBody>
          <a:bodyPr wrap="square" rtlCol="0">
            <a:spAutoFit/>
          </a:bodyPr>
          <a:lstStyle/>
          <a:p>
            <a:pPr algn="ctr"/>
            <a:r>
              <a:rPr lang="it-IT" sz="2000" dirty="0" smtClean="0"/>
              <a:t>Quiet brain and quiet body. </a:t>
            </a:r>
          </a:p>
        </p:txBody>
      </p:sp>
      <p:sp>
        <p:nvSpPr>
          <p:cNvPr id="4" name="TextBox 3"/>
          <p:cNvSpPr txBox="1"/>
          <p:nvPr/>
        </p:nvSpPr>
        <p:spPr>
          <a:xfrm>
            <a:off x="-35346" y="2123564"/>
            <a:ext cx="9144000" cy="369332"/>
          </a:xfrm>
          <a:prstGeom prst="rect">
            <a:avLst/>
          </a:prstGeom>
          <a:noFill/>
        </p:spPr>
        <p:txBody>
          <a:bodyPr wrap="square" rtlCol="0">
            <a:spAutoFit/>
          </a:bodyPr>
          <a:lstStyle/>
          <a:p>
            <a:pPr algn="ctr"/>
            <a:r>
              <a:rPr lang="it-IT" dirty="0"/>
              <a:t>Brainwave activity slows down.</a:t>
            </a:r>
          </a:p>
        </p:txBody>
      </p:sp>
      <p:sp>
        <p:nvSpPr>
          <p:cNvPr id="5" name="TextBox 4"/>
          <p:cNvSpPr txBox="1"/>
          <p:nvPr/>
        </p:nvSpPr>
        <p:spPr>
          <a:xfrm>
            <a:off x="323528" y="3284984"/>
            <a:ext cx="2051720" cy="646331"/>
          </a:xfrm>
          <a:prstGeom prst="rect">
            <a:avLst/>
          </a:prstGeom>
          <a:noFill/>
        </p:spPr>
        <p:txBody>
          <a:bodyPr wrap="square" rtlCol="0">
            <a:spAutoFit/>
          </a:bodyPr>
          <a:lstStyle/>
          <a:p>
            <a:r>
              <a:rPr lang="it-IT" dirty="0" smtClean="0"/>
              <a:t>Three stages of NREM sleep</a:t>
            </a:r>
            <a:endParaRPr lang="it-IT" dirty="0"/>
          </a:p>
        </p:txBody>
      </p:sp>
      <p:sp>
        <p:nvSpPr>
          <p:cNvPr id="6" name="TextBox 5"/>
          <p:cNvSpPr txBox="1"/>
          <p:nvPr/>
        </p:nvSpPr>
        <p:spPr>
          <a:xfrm>
            <a:off x="3131840" y="2915652"/>
            <a:ext cx="1944216" cy="369332"/>
          </a:xfrm>
          <a:prstGeom prst="rect">
            <a:avLst/>
          </a:prstGeom>
          <a:noFill/>
        </p:spPr>
        <p:txBody>
          <a:bodyPr wrap="square" rtlCol="0">
            <a:spAutoFit/>
          </a:bodyPr>
          <a:lstStyle/>
          <a:p>
            <a:r>
              <a:rPr lang="it-IT" dirty="0" smtClean="0"/>
              <a:t>Phase 1</a:t>
            </a:r>
            <a:endParaRPr lang="it-IT" dirty="0"/>
          </a:p>
        </p:txBody>
      </p:sp>
      <p:sp>
        <p:nvSpPr>
          <p:cNvPr id="7" name="TextBox 6"/>
          <p:cNvSpPr txBox="1"/>
          <p:nvPr/>
        </p:nvSpPr>
        <p:spPr>
          <a:xfrm>
            <a:off x="3131840" y="3515816"/>
            <a:ext cx="2520280" cy="369332"/>
          </a:xfrm>
          <a:prstGeom prst="rect">
            <a:avLst/>
          </a:prstGeom>
          <a:noFill/>
        </p:spPr>
        <p:txBody>
          <a:bodyPr wrap="square" rtlCol="0">
            <a:spAutoFit/>
          </a:bodyPr>
          <a:lstStyle/>
          <a:p>
            <a:r>
              <a:rPr lang="it-IT" dirty="0" smtClean="0"/>
              <a:t>Phase 2</a:t>
            </a:r>
            <a:endParaRPr lang="it-IT" dirty="0"/>
          </a:p>
        </p:txBody>
      </p:sp>
      <p:sp>
        <p:nvSpPr>
          <p:cNvPr id="8" name="TextBox 7"/>
          <p:cNvSpPr txBox="1"/>
          <p:nvPr/>
        </p:nvSpPr>
        <p:spPr>
          <a:xfrm>
            <a:off x="3131840" y="4108430"/>
            <a:ext cx="1260140" cy="369332"/>
          </a:xfrm>
          <a:prstGeom prst="rect">
            <a:avLst/>
          </a:prstGeom>
          <a:noFill/>
        </p:spPr>
        <p:txBody>
          <a:bodyPr wrap="square" rtlCol="0">
            <a:spAutoFit/>
          </a:bodyPr>
          <a:lstStyle/>
          <a:p>
            <a:r>
              <a:rPr lang="it-IT" dirty="0" smtClean="0"/>
              <a:t>Phase 3</a:t>
            </a:r>
            <a:endParaRPr lang="it-IT" dirty="0"/>
          </a:p>
        </p:txBody>
      </p:sp>
      <p:sp>
        <p:nvSpPr>
          <p:cNvPr id="11" name="Notched Right Arrow 10"/>
          <p:cNvSpPr/>
          <p:nvPr/>
        </p:nvSpPr>
        <p:spPr>
          <a:xfrm>
            <a:off x="4572000" y="3196542"/>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5868144" y="3254192"/>
            <a:ext cx="2880320" cy="369332"/>
          </a:xfrm>
          <a:prstGeom prst="rect">
            <a:avLst/>
          </a:prstGeom>
          <a:noFill/>
        </p:spPr>
        <p:txBody>
          <a:bodyPr wrap="square" rtlCol="0">
            <a:spAutoFit/>
          </a:bodyPr>
          <a:lstStyle/>
          <a:p>
            <a:r>
              <a:rPr lang="it-IT" dirty="0" smtClean="0"/>
              <a:t>Light sleep</a:t>
            </a:r>
            <a:endParaRPr lang="it-IT" dirty="0"/>
          </a:p>
        </p:txBody>
      </p:sp>
      <p:sp>
        <p:nvSpPr>
          <p:cNvPr id="13" name="Notched Right Arrow 12"/>
          <p:cNvSpPr/>
          <p:nvPr/>
        </p:nvSpPr>
        <p:spPr>
          <a:xfrm>
            <a:off x="4572000" y="405078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13"/>
          <p:cNvSpPr txBox="1"/>
          <p:nvPr/>
        </p:nvSpPr>
        <p:spPr>
          <a:xfrm>
            <a:off x="5868144" y="3993130"/>
            <a:ext cx="3240510" cy="646331"/>
          </a:xfrm>
          <a:prstGeom prst="rect">
            <a:avLst/>
          </a:prstGeom>
          <a:noFill/>
        </p:spPr>
        <p:txBody>
          <a:bodyPr wrap="square" rtlCol="0">
            <a:spAutoFit/>
          </a:bodyPr>
          <a:lstStyle/>
          <a:p>
            <a:r>
              <a:rPr lang="it-IT" dirty="0" smtClean="0"/>
              <a:t>Deep sleep</a:t>
            </a:r>
          </a:p>
          <a:p>
            <a:r>
              <a:rPr lang="it-IT" dirty="0" smtClean="0"/>
              <a:t>SWS – Slow wave sleep </a:t>
            </a:r>
            <a:endParaRPr lang="it-IT" dirty="0"/>
          </a:p>
        </p:txBody>
      </p:sp>
      <p:sp>
        <p:nvSpPr>
          <p:cNvPr id="15" name="TextBox 14"/>
          <p:cNvSpPr txBox="1"/>
          <p:nvPr/>
        </p:nvSpPr>
        <p:spPr>
          <a:xfrm>
            <a:off x="1810268" y="4835985"/>
            <a:ext cx="5523464" cy="646331"/>
          </a:xfrm>
          <a:prstGeom prst="rect">
            <a:avLst/>
          </a:prstGeom>
          <a:noFill/>
        </p:spPr>
        <p:txBody>
          <a:bodyPr wrap="square" rtlCol="0">
            <a:spAutoFit/>
          </a:bodyPr>
          <a:lstStyle/>
          <a:p>
            <a:pPr algn="ctr"/>
            <a:r>
              <a:rPr lang="it-IT" dirty="0" smtClean="0"/>
              <a:t>Muscles grow, damaged tissues get repaired.</a:t>
            </a:r>
          </a:p>
          <a:p>
            <a:pPr algn="ctr"/>
            <a:r>
              <a:rPr lang="it-IT" dirty="0" smtClean="0"/>
              <a:t>SWS is necessary for learning </a:t>
            </a:r>
            <a:endParaRPr lang="it-IT" dirty="0"/>
          </a:p>
        </p:txBody>
      </p:sp>
    </p:spTree>
    <p:extLst>
      <p:ext uri="{BB962C8B-B14F-4D97-AF65-F5344CB8AC3E}">
        <p14:creationId xmlns:p14="http://schemas.microsoft.com/office/powerpoint/2010/main" val="6451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animBg="1"/>
      <p:bldP spid="12" grpId="0"/>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dirty="0" smtClean="0"/>
              <a:t>REM sleep</a:t>
            </a:r>
            <a:endParaRPr lang="it-IT" sz="4000" dirty="0"/>
          </a:p>
        </p:txBody>
      </p:sp>
      <p:sp>
        <p:nvSpPr>
          <p:cNvPr id="3" name="TextBox 2"/>
          <p:cNvSpPr txBox="1"/>
          <p:nvPr/>
        </p:nvSpPr>
        <p:spPr>
          <a:xfrm>
            <a:off x="0" y="1484784"/>
            <a:ext cx="9144000" cy="400110"/>
          </a:xfrm>
          <a:prstGeom prst="rect">
            <a:avLst/>
          </a:prstGeom>
          <a:noFill/>
        </p:spPr>
        <p:txBody>
          <a:bodyPr wrap="square" rtlCol="0">
            <a:spAutoFit/>
          </a:bodyPr>
          <a:lstStyle/>
          <a:p>
            <a:pPr algn="ctr"/>
            <a:r>
              <a:rPr lang="it-IT" sz="2000" dirty="0" smtClean="0"/>
              <a:t>Busy brain and paralized body. </a:t>
            </a:r>
          </a:p>
        </p:txBody>
      </p:sp>
      <p:sp>
        <p:nvSpPr>
          <p:cNvPr id="4" name="TextBox 3"/>
          <p:cNvSpPr txBox="1"/>
          <p:nvPr/>
        </p:nvSpPr>
        <p:spPr>
          <a:xfrm>
            <a:off x="-35346" y="2123564"/>
            <a:ext cx="9144000" cy="369332"/>
          </a:xfrm>
          <a:prstGeom prst="rect">
            <a:avLst/>
          </a:prstGeom>
          <a:noFill/>
        </p:spPr>
        <p:txBody>
          <a:bodyPr wrap="square" rtlCol="0">
            <a:spAutoFit/>
          </a:bodyPr>
          <a:lstStyle/>
          <a:p>
            <a:pPr algn="ctr"/>
            <a:r>
              <a:rPr lang="it-IT" dirty="0"/>
              <a:t>Brainwave activity </a:t>
            </a:r>
            <a:r>
              <a:rPr lang="it-IT" dirty="0" smtClean="0"/>
              <a:t>looks similar to waking activity.</a:t>
            </a:r>
            <a:endParaRPr lang="it-IT" dirty="0"/>
          </a:p>
        </p:txBody>
      </p:sp>
      <p:sp>
        <p:nvSpPr>
          <p:cNvPr id="15" name="TextBox 14"/>
          <p:cNvSpPr txBox="1"/>
          <p:nvPr/>
        </p:nvSpPr>
        <p:spPr>
          <a:xfrm>
            <a:off x="17673" y="4233140"/>
            <a:ext cx="9108654" cy="369332"/>
          </a:xfrm>
          <a:prstGeom prst="rect">
            <a:avLst/>
          </a:prstGeom>
          <a:noFill/>
        </p:spPr>
        <p:txBody>
          <a:bodyPr wrap="square" rtlCol="0">
            <a:spAutoFit/>
          </a:bodyPr>
          <a:lstStyle/>
          <a:p>
            <a:pPr algn="ctr"/>
            <a:r>
              <a:rPr lang="it-IT" dirty="0" smtClean="0"/>
              <a:t>Brief paralysis  sometimes experienced after waking up. </a:t>
            </a:r>
            <a:endParaRPr lang="it-IT" dirty="0"/>
          </a:p>
        </p:txBody>
      </p:sp>
      <p:sp>
        <p:nvSpPr>
          <p:cNvPr id="9" name="TextBox 8"/>
          <p:cNvSpPr txBox="1"/>
          <p:nvPr/>
        </p:nvSpPr>
        <p:spPr>
          <a:xfrm>
            <a:off x="0" y="2780928"/>
            <a:ext cx="9144000" cy="646331"/>
          </a:xfrm>
          <a:prstGeom prst="rect">
            <a:avLst/>
          </a:prstGeom>
          <a:noFill/>
        </p:spPr>
        <p:txBody>
          <a:bodyPr wrap="square" rtlCol="0">
            <a:spAutoFit/>
          </a:bodyPr>
          <a:lstStyle/>
          <a:p>
            <a:pPr algn="ctr"/>
            <a:r>
              <a:rPr lang="it-IT" dirty="0" smtClean="0"/>
              <a:t>The body can’t move. </a:t>
            </a:r>
          </a:p>
          <a:p>
            <a:pPr algn="ctr"/>
            <a:r>
              <a:rPr lang="it-IT" dirty="0" smtClean="0"/>
              <a:t>Electric signals from brain do not get through spinal cord.</a:t>
            </a:r>
            <a:endParaRPr lang="it-IT" dirty="0"/>
          </a:p>
        </p:txBody>
      </p:sp>
      <p:sp>
        <p:nvSpPr>
          <p:cNvPr id="10" name="TextBox 9"/>
          <p:cNvSpPr txBox="1"/>
          <p:nvPr/>
        </p:nvSpPr>
        <p:spPr>
          <a:xfrm>
            <a:off x="0" y="3658091"/>
            <a:ext cx="9144000" cy="369332"/>
          </a:xfrm>
          <a:prstGeom prst="rect">
            <a:avLst/>
          </a:prstGeom>
          <a:noFill/>
        </p:spPr>
        <p:txBody>
          <a:bodyPr wrap="square" rtlCol="0">
            <a:spAutoFit/>
          </a:bodyPr>
          <a:lstStyle/>
          <a:p>
            <a:pPr algn="ctr"/>
            <a:r>
              <a:rPr lang="en-US" dirty="0"/>
              <a:t>People awaken from REM recall vivid dreaming.</a:t>
            </a:r>
          </a:p>
        </p:txBody>
      </p:sp>
      <p:sp>
        <p:nvSpPr>
          <p:cNvPr id="5" name="TextBox 4"/>
          <p:cNvSpPr txBox="1"/>
          <p:nvPr/>
        </p:nvSpPr>
        <p:spPr>
          <a:xfrm>
            <a:off x="-35346" y="5013176"/>
            <a:ext cx="9144000" cy="369332"/>
          </a:xfrm>
          <a:prstGeom prst="rect">
            <a:avLst/>
          </a:prstGeom>
          <a:noFill/>
        </p:spPr>
        <p:txBody>
          <a:bodyPr wrap="square" rtlCol="0">
            <a:spAutoFit/>
          </a:bodyPr>
          <a:lstStyle/>
          <a:p>
            <a:pPr algn="ctr"/>
            <a:r>
              <a:rPr lang="it-IT" dirty="0" smtClean="0"/>
              <a:t>Brain repairs itself during REM sleep.</a:t>
            </a:r>
            <a:endParaRPr lang="it-IT" dirty="0"/>
          </a:p>
        </p:txBody>
      </p:sp>
    </p:spTree>
    <p:extLst>
      <p:ext uri="{BB962C8B-B14F-4D97-AF65-F5344CB8AC3E}">
        <p14:creationId xmlns:p14="http://schemas.microsoft.com/office/powerpoint/2010/main" val="33788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981818"/>
            <a:ext cx="6264696" cy="369332"/>
          </a:xfrm>
          <a:prstGeom prst="rect">
            <a:avLst/>
          </a:prstGeom>
          <a:noFill/>
        </p:spPr>
        <p:txBody>
          <a:bodyPr wrap="square" rtlCol="0">
            <a:spAutoFit/>
          </a:bodyPr>
          <a:lstStyle/>
          <a:p>
            <a:r>
              <a:rPr lang="it-IT" dirty="0" smtClean="0"/>
              <a:t>Restorative sleep = unbroken REM - NREM cycles</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3" y="548680"/>
            <a:ext cx="8743950" cy="4267200"/>
          </a:xfrm>
          <a:prstGeom prst="rect">
            <a:avLst/>
          </a:prstGeom>
        </p:spPr>
      </p:pic>
    </p:spTree>
    <p:extLst>
      <p:ext uri="{BB962C8B-B14F-4D97-AF65-F5344CB8AC3E}">
        <p14:creationId xmlns:p14="http://schemas.microsoft.com/office/powerpoint/2010/main" val="302152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it-IT" sz="4000" dirty="0" smtClean="0"/>
              <a:t>Factors affecting sleep quality</a:t>
            </a:r>
            <a:endParaRPr lang="it-IT" sz="4000" dirty="0"/>
          </a:p>
        </p:txBody>
      </p:sp>
      <p:sp>
        <p:nvSpPr>
          <p:cNvPr id="3" name="TextBox 2"/>
          <p:cNvSpPr txBox="1"/>
          <p:nvPr/>
        </p:nvSpPr>
        <p:spPr>
          <a:xfrm>
            <a:off x="0" y="1772816"/>
            <a:ext cx="9144000" cy="3139321"/>
          </a:xfrm>
          <a:prstGeom prst="rect">
            <a:avLst/>
          </a:prstGeom>
          <a:noFill/>
        </p:spPr>
        <p:txBody>
          <a:bodyPr wrap="square" rtlCol="0">
            <a:spAutoFit/>
          </a:bodyPr>
          <a:lstStyle/>
          <a:p>
            <a:pPr algn="ctr"/>
            <a:r>
              <a:rPr lang="it-IT" dirty="0" smtClean="0"/>
              <a:t>Caffeine</a:t>
            </a:r>
          </a:p>
          <a:p>
            <a:pPr algn="ctr"/>
            <a:endParaRPr lang="it-IT" dirty="0"/>
          </a:p>
          <a:p>
            <a:pPr algn="ctr"/>
            <a:r>
              <a:rPr lang="it-IT" dirty="0" smtClean="0"/>
              <a:t>Nicotine</a:t>
            </a:r>
          </a:p>
          <a:p>
            <a:pPr algn="ctr"/>
            <a:endParaRPr lang="it-IT" dirty="0"/>
          </a:p>
          <a:p>
            <a:pPr algn="ctr"/>
            <a:r>
              <a:rPr lang="it-IT" dirty="0" smtClean="0"/>
              <a:t>Alcohol</a:t>
            </a:r>
          </a:p>
          <a:p>
            <a:pPr algn="ctr"/>
            <a:endParaRPr lang="it-IT" dirty="0"/>
          </a:p>
          <a:p>
            <a:pPr algn="ctr"/>
            <a:r>
              <a:rPr lang="it-IT" dirty="0" smtClean="0"/>
              <a:t>Environmental factors (light, temperature)</a:t>
            </a:r>
          </a:p>
          <a:p>
            <a:pPr algn="ctr"/>
            <a:endParaRPr lang="it-IT" dirty="0"/>
          </a:p>
          <a:p>
            <a:pPr algn="ctr"/>
            <a:r>
              <a:rPr lang="it-IT" dirty="0" smtClean="0"/>
              <a:t>Unfamiliar environment</a:t>
            </a:r>
          </a:p>
          <a:p>
            <a:pPr algn="ctr"/>
            <a:endParaRPr lang="it-IT" dirty="0"/>
          </a:p>
          <a:p>
            <a:pPr algn="ctr"/>
            <a:r>
              <a:rPr lang="it-IT" dirty="0" smtClean="0"/>
              <a:t>Time on-call</a:t>
            </a:r>
            <a:endParaRPr lang="it-IT" dirty="0"/>
          </a:p>
        </p:txBody>
      </p:sp>
    </p:spTree>
    <p:extLst>
      <p:ext uri="{BB962C8B-B14F-4D97-AF65-F5344CB8AC3E}">
        <p14:creationId xmlns:p14="http://schemas.microsoft.com/office/powerpoint/2010/main" val="21119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AC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1182</Words>
  <Application>Microsoft Office PowerPoint</Application>
  <PresentationFormat>On-screen Show (4:3)</PresentationFormat>
  <Paragraphs>202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Fatigue management </vt:lpstr>
      <vt:lpstr>Fatigue: what are we talking about?</vt:lpstr>
      <vt:lpstr>Fatigue: why are we talking about it?</vt:lpstr>
      <vt:lpstr>Fatigue is affected by all waking activities.</vt:lpstr>
      <vt:lpstr>The need for sleep</vt:lpstr>
      <vt:lpstr>Non-REM sleep</vt:lpstr>
      <vt:lpstr>REM sleep</vt:lpstr>
      <vt:lpstr>PowerPoint Presentation</vt:lpstr>
      <vt:lpstr>Factors affecting sleep quality</vt:lpstr>
      <vt:lpstr>Sleep restrictions and performance</vt:lpstr>
      <vt:lpstr>Shift and fatigue</vt:lpstr>
      <vt:lpstr>Workload and fatigue</vt:lpstr>
      <vt:lpstr>Fatigue management methods</vt:lpstr>
      <vt:lpstr>The prescriptive approach</vt:lpstr>
      <vt:lpstr>The prescriptive approach HOW TO?</vt:lpstr>
      <vt:lpstr>The prescriptive approach</vt:lpstr>
      <vt:lpstr>The proactive approach - FRMS</vt:lpstr>
      <vt:lpstr>Why a FRMS?</vt:lpstr>
      <vt:lpstr>FRM process</vt:lpstr>
      <vt:lpstr>FRMS - Monitoring phase</vt:lpstr>
      <vt:lpstr>FRMS – Risk assessment</vt:lpstr>
      <vt:lpstr>FRMS – Risk assessment METHODS</vt:lpstr>
      <vt:lpstr>FRMS – Risk assessment METHODS</vt:lpstr>
      <vt:lpstr>FRMS – Risk assessment METHODS</vt:lpstr>
      <vt:lpstr>FRMS – Risk mitigation</vt:lpstr>
      <vt:lpstr>             point of view</vt:lpstr>
      <vt:lpstr>QUESTION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Salvatore Luca GRECO</dc:creator>
  <cp:lastModifiedBy>S L Greco</cp:lastModifiedBy>
  <cp:revision>62</cp:revision>
  <dcterms:created xsi:type="dcterms:W3CDTF">2013-10-22T09:37:05Z</dcterms:created>
  <dcterms:modified xsi:type="dcterms:W3CDTF">2018-04-05T05:23:38Z</dcterms:modified>
</cp:coreProperties>
</file>