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717"/>
  </p:normalViewPr>
  <p:slideViewPr>
    <p:cSldViewPr snapToGrid="0" snapToObjects="1">
      <p:cViewPr varScale="1">
        <p:scale>
          <a:sx n="94" d="100"/>
          <a:sy n="94" d="100"/>
        </p:scale>
        <p:origin x="16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8A4E4-266C-3840-91ED-B31919CA194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69C5F8B-8D98-CE45-BC76-01C895BC5542}">
      <dgm:prSet phldrT="[Tekst]" custT="1"/>
      <dgm:spPr>
        <a:solidFill>
          <a:schemeClr val="accent5"/>
        </a:solidFill>
      </dgm:spPr>
      <dgm:t>
        <a:bodyPr/>
        <a:lstStyle/>
        <a:p>
          <a:r>
            <a:rPr lang="en-GB" sz="2400" b="1" noProof="0" dirty="0"/>
            <a:t>Organisation of ANS:</a:t>
          </a:r>
        </a:p>
        <a:p>
          <a:r>
            <a:rPr lang="en-GB" sz="2000" noProof="0" dirty="0"/>
            <a:t>Three different models</a:t>
          </a:r>
          <a:endParaRPr lang="da-DK" sz="2000" dirty="0"/>
        </a:p>
      </dgm:t>
    </dgm:pt>
    <dgm:pt modelId="{F11F5255-0D08-1A4C-A8AA-DE584CD6AE3F}" type="parTrans" cxnId="{58199BA5-DC45-7741-A3CD-4309C27755F0}">
      <dgm:prSet/>
      <dgm:spPr/>
      <dgm:t>
        <a:bodyPr/>
        <a:lstStyle/>
        <a:p>
          <a:endParaRPr lang="da-DK"/>
        </a:p>
      </dgm:t>
    </dgm:pt>
    <dgm:pt modelId="{200A0EC8-ADAA-B24C-8630-6D5409342041}" type="sibTrans" cxnId="{58199BA5-DC45-7741-A3CD-4309C27755F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da-DK"/>
        </a:p>
      </dgm:t>
    </dgm:pt>
    <dgm:pt modelId="{3B6C8614-911F-734C-863F-B596A175AE7A}">
      <dgm:prSet phldrT="[Tekst]" custT="1"/>
      <dgm:spPr>
        <a:solidFill>
          <a:schemeClr val="accent5"/>
        </a:solidFill>
      </dgm:spPr>
      <dgm:t>
        <a:bodyPr/>
        <a:lstStyle/>
        <a:p>
          <a:r>
            <a:rPr lang="en-GB" sz="2400" b="1" noProof="0" dirty="0"/>
            <a:t>IFATCA Observations:</a:t>
          </a:r>
        </a:p>
        <a:p>
          <a:r>
            <a:rPr lang="en-GB" sz="2000" noProof="0" dirty="0"/>
            <a:t>Aspects of what has happened during implementation of new organisational structures</a:t>
          </a:r>
          <a:endParaRPr lang="da-DK" sz="2000" dirty="0"/>
        </a:p>
      </dgm:t>
    </dgm:pt>
    <dgm:pt modelId="{34D4586F-8972-BF4C-9814-14BD1092100F}" type="parTrans" cxnId="{ECD47760-A88A-DA4B-94E5-97C14BD16DAE}">
      <dgm:prSet/>
      <dgm:spPr/>
      <dgm:t>
        <a:bodyPr/>
        <a:lstStyle/>
        <a:p>
          <a:endParaRPr lang="da-DK"/>
        </a:p>
      </dgm:t>
    </dgm:pt>
    <dgm:pt modelId="{7C1DAE72-E529-B541-A487-98972833ABCC}" type="sibTrans" cxnId="{ECD47760-A88A-DA4B-94E5-97C14BD16DAE}">
      <dgm:prSet/>
      <dgm:spPr/>
      <dgm:t>
        <a:bodyPr/>
        <a:lstStyle/>
        <a:p>
          <a:endParaRPr lang="da-DK"/>
        </a:p>
      </dgm:t>
    </dgm:pt>
    <dgm:pt modelId="{0AF9CC45-3FE7-9E48-8B64-25FE515C9A63}">
      <dgm:prSet phldrT="[Tekst]" custT="1"/>
      <dgm:spPr>
        <a:solidFill>
          <a:schemeClr val="accent5"/>
        </a:solidFill>
      </dgm:spPr>
      <dgm:t>
        <a:bodyPr/>
        <a:lstStyle/>
        <a:p>
          <a:r>
            <a:rPr lang="en-GB" sz="2400" b="1" noProof="0" dirty="0"/>
            <a:t>Conclusions</a:t>
          </a:r>
        </a:p>
      </dgm:t>
    </dgm:pt>
    <dgm:pt modelId="{58F44C36-E3E6-9549-84AC-84A5DE4C0A7D}" type="parTrans" cxnId="{4BBC148C-2301-FE4A-8AD6-A8B9338C424E}">
      <dgm:prSet/>
      <dgm:spPr/>
      <dgm:t>
        <a:bodyPr/>
        <a:lstStyle/>
        <a:p>
          <a:endParaRPr lang="da-DK"/>
        </a:p>
      </dgm:t>
    </dgm:pt>
    <dgm:pt modelId="{C2C006CF-72AD-8B4B-A4A2-EDC4C8DB0DE6}" type="sibTrans" cxnId="{4BBC148C-2301-FE4A-8AD6-A8B9338C424E}">
      <dgm:prSet/>
      <dgm:spPr/>
      <dgm:t>
        <a:bodyPr/>
        <a:lstStyle/>
        <a:p>
          <a:endParaRPr lang="da-DK"/>
        </a:p>
      </dgm:t>
    </dgm:pt>
    <dgm:pt modelId="{943B87A0-7749-0F4B-9D68-881891D52E98}" type="pres">
      <dgm:prSet presAssocID="{8A58A4E4-266C-3840-91ED-B31919CA1948}" presName="Name0" presStyleCnt="0">
        <dgm:presLayoutVars>
          <dgm:chMax val="7"/>
          <dgm:chPref val="7"/>
          <dgm:dir/>
        </dgm:presLayoutVars>
      </dgm:prSet>
      <dgm:spPr/>
    </dgm:pt>
    <dgm:pt modelId="{E9BFD0C6-087E-134F-BCA9-A86F0CE891CF}" type="pres">
      <dgm:prSet presAssocID="{8A58A4E4-266C-3840-91ED-B31919CA1948}" presName="Name1" presStyleCnt="0"/>
      <dgm:spPr/>
    </dgm:pt>
    <dgm:pt modelId="{FEBA4942-0DC8-374C-87BD-B633D2D805B9}" type="pres">
      <dgm:prSet presAssocID="{8A58A4E4-266C-3840-91ED-B31919CA1948}" presName="cycle" presStyleCnt="0"/>
      <dgm:spPr/>
    </dgm:pt>
    <dgm:pt modelId="{252B67C5-6FBC-2F42-BAE1-07530615CCF6}" type="pres">
      <dgm:prSet presAssocID="{8A58A4E4-266C-3840-91ED-B31919CA1948}" presName="srcNode" presStyleLbl="node1" presStyleIdx="0" presStyleCnt="3"/>
      <dgm:spPr/>
    </dgm:pt>
    <dgm:pt modelId="{B77F79D2-BE6D-2543-A06E-0FF5A98D298D}" type="pres">
      <dgm:prSet presAssocID="{8A58A4E4-266C-3840-91ED-B31919CA1948}" presName="conn" presStyleLbl="parChTrans1D2" presStyleIdx="0" presStyleCnt="1"/>
      <dgm:spPr/>
    </dgm:pt>
    <dgm:pt modelId="{03B979D0-BA5D-3A40-AE73-B09BC1D5AEDC}" type="pres">
      <dgm:prSet presAssocID="{8A58A4E4-266C-3840-91ED-B31919CA1948}" presName="extraNode" presStyleLbl="node1" presStyleIdx="0" presStyleCnt="3"/>
      <dgm:spPr/>
    </dgm:pt>
    <dgm:pt modelId="{B557DDC9-97F8-2F44-B79E-CC75111A812E}" type="pres">
      <dgm:prSet presAssocID="{8A58A4E4-266C-3840-91ED-B31919CA1948}" presName="dstNode" presStyleLbl="node1" presStyleIdx="0" presStyleCnt="3"/>
      <dgm:spPr/>
    </dgm:pt>
    <dgm:pt modelId="{7E5277C4-FDA8-7C4B-BA27-FC19D30D1D0A}" type="pres">
      <dgm:prSet presAssocID="{D69C5F8B-8D98-CE45-BC76-01C895BC5542}" presName="text_1" presStyleLbl="node1" presStyleIdx="0" presStyleCnt="3">
        <dgm:presLayoutVars>
          <dgm:bulletEnabled val="1"/>
        </dgm:presLayoutVars>
      </dgm:prSet>
      <dgm:spPr/>
    </dgm:pt>
    <dgm:pt modelId="{51579646-A9D4-4442-9FF8-4F7E1138E531}" type="pres">
      <dgm:prSet presAssocID="{D69C5F8B-8D98-CE45-BC76-01C895BC5542}" presName="accent_1" presStyleCnt="0"/>
      <dgm:spPr/>
    </dgm:pt>
    <dgm:pt modelId="{3D9F9295-DAA9-3648-B6AB-889D5E37AF7E}" type="pres">
      <dgm:prSet presAssocID="{D69C5F8B-8D98-CE45-BC76-01C895BC5542}" presName="accentRepeatNode" presStyleLbl="solidFgAcc1" presStyleIdx="0" presStyleCnt="3"/>
      <dgm:spPr>
        <a:ln>
          <a:solidFill>
            <a:schemeClr val="accent5"/>
          </a:solidFill>
        </a:ln>
      </dgm:spPr>
    </dgm:pt>
    <dgm:pt modelId="{FE27F3EE-9382-5B43-8737-04A9B805F460}" type="pres">
      <dgm:prSet presAssocID="{3B6C8614-911F-734C-863F-B596A175AE7A}" presName="text_2" presStyleLbl="node1" presStyleIdx="1" presStyleCnt="3">
        <dgm:presLayoutVars>
          <dgm:bulletEnabled val="1"/>
        </dgm:presLayoutVars>
      </dgm:prSet>
      <dgm:spPr/>
    </dgm:pt>
    <dgm:pt modelId="{56811E34-2DE7-0D46-85B6-CABA56156D8F}" type="pres">
      <dgm:prSet presAssocID="{3B6C8614-911F-734C-863F-B596A175AE7A}" presName="accent_2" presStyleCnt="0"/>
      <dgm:spPr/>
    </dgm:pt>
    <dgm:pt modelId="{67C2E665-6BE4-834F-8ED9-E796B95FB71B}" type="pres">
      <dgm:prSet presAssocID="{3B6C8614-911F-734C-863F-B596A175AE7A}" presName="accentRepeatNode" presStyleLbl="solidFgAcc1" presStyleIdx="1" presStyleCnt="3"/>
      <dgm:spPr>
        <a:ln>
          <a:solidFill>
            <a:schemeClr val="accent5"/>
          </a:solidFill>
        </a:ln>
      </dgm:spPr>
    </dgm:pt>
    <dgm:pt modelId="{18567175-C917-BA40-A206-37D528660BE7}" type="pres">
      <dgm:prSet presAssocID="{0AF9CC45-3FE7-9E48-8B64-25FE515C9A63}" presName="text_3" presStyleLbl="node1" presStyleIdx="2" presStyleCnt="3">
        <dgm:presLayoutVars>
          <dgm:bulletEnabled val="1"/>
        </dgm:presLayoutVars>
      </dgm:prSet>
      <dgm:spPr/>
    </dgm:pt>
    <dgm:pt modelId="{210C2CC4-7D35-4042-AB97-72B9AF903F52}" type="pres">
      <dgm:prSet presAssocID="{0AF9CC45-3FE7-9E48-8B64-25FE515C9A63}" presName="accent_3" presStyleCnt="0"/>
      <dgm:spPr/>
    </dgm:pt>
    <dgm:pt modelId="{305E7AEC-DA3B-B046-9063-A1DFBAD56F06}" type="pres">
      <dgm:prSet presAssocID="{0AF9CC45-3FE7-9E48-8B64-25FE515C9A63}" presName="accentRepeatNode" presStyleLbl="solidFgAcc1" presStyleIdx="2" presStyleCnt="3"/>
      <dgm:spPr>
        <a:ln>
          <a:solidFill>
            <a:schemeClr val="accent5"/>
          </a:solidFill>
        </a:ln>
      </dgm:spPr>
    </dgm:pt>
  </dgm:ptLst>
  <dgm:cxnLst>
    <dgm:cxn modelId="{6488B703-9F6C-2149-899F-47DB7CE3ABA0}" type="presOf" srcId="{200A0EC8-ADAA-B24C-8630-6D5409342041}" destId="{B77F79D2-BE6D-2543-A06E-0FF5A98D298D}" srcOrd="0" destOrd="0" presId="urn:microsoft.com/office/officeart/2008/layout/VerticalCurvedList"/>
    <dgm:cxn modelId="{FB2B2815-E565-5A43-984C-C423263DC739}" type="presOf" srcId="{3B6C8614-911F-734C-863F-B596A175AE7A}" destId="{FE27F3EE-9382-5B43-8737-04A9B805F460}" srcOrd="0" destOrd="0" presId="urn:microsoft.com/office/officeart/2008/layout/VerticalCurvedList"/>
    <dgm:cxn modelId="{430A9C30-DC4A-2041-8412-00B4D000C526}" type="presOf" srcId="{D69C5F8B-8D98-CE45-BC76-01C895BC5542}" destId="{7E5277C4-FDA8-7C4B-BA27-FC19D30D1D0A}" srcOrd="0" destOrd="0" presId="urn:microsoft.com/office/officeart/2008/layout/VerticalCurvedList"/>
    <dgm:cxn modelId="{ECD47760-A88A-DA4B-94E5-97C14BD16DAE}" srcId="{8A58A4E4-266C-3840-91ED-B31919CA1948}" destId="{3B6C8614-911F-734C-863F-B596A175AE7A}" srcOrd="1" destOrd="0" parTransId="{34D4586F-8972-BF4C-9814-14BD1092100F}" sibTransId="{7C1DAE72-E529-B541-A487-98972833ABCC}"/>
    <dgm:cxn modelId="{F005118C-7C59-C44A-8765-D6E5459E0C02}" type="presOf" srcId="{8A58A4E4-266C-3840-91ED-B31919CA1948}" destId="{943B87A0-7749-0F4B-9D68-881891D52E98}" srcOrd="0" destOrd="0" presId="urn:microsoft.com/office/officeart/2008/layout/VerticalCurvedList"/>
    <dgm:cxn modelId="{4BBC148C-2301-FE4A-8AD6-A8B9338C424E}" srcId="{8A58A4E4-266C-3840-91ED-B31919CA1948}" destId="{0AF9CC45-3FE7-9E48-8B64-25FE515C9A63}" srcOrd="2" destOrd="0" parTransId="{58F44C36-E3E6-9549-84AC-84A5DE4C0A7D}" sibTransId="{C2C006CF-72AD-8B4B-A4A2-EDC4C8DB0DE6}"/>
    <dgm:cxn modelId="{58199BA5-DC45-7741-A3CD-4309C27755F0}" srcId="{8A58A4E4-266C-3840-91ED-B31919CA1948}" destId="{D69C5F8B-8D98-CE45-BC76-01C895BC5542}" srcOrd="0" destOrd="0" parTransId="{F11F5255-0D08-1A4C-A8AA-DE584CD6AE3F}" sibTransId="{200A0EC8-ADAA-B24C-8630-6D5409342041}"/>
    <dgm:cxn modelId="{830D7DB6-8E86-1C41-9902-22491E34ADFD}" type="presOf" srcId="{0AF9CC45-3FE7-9E48-8B64-25FE515C9A63}" destId="{18567175-C917-BA40-A206-37D528660BE7}" srcOrd="0" destOrd="0" presId="urn:microsoft.com/office/officeart/2008/layout/VerticalCurvedList"/>
    <dgm:cxn modelId="{3DB525A7-0B67-8A49-B30D-E040AEE2174D}" type="presParOf" srcId="{943B87A0-7749-0F4B-9D68-881891D52E98}" destId="{E9BFD0C6-087E-134F-BCA9-A86F0CE891CF}" srcOrd="0" destOrd="0" presId="urn:microsoft.com/office/officeart/2008/layout/VerticalCurvedList"/>
    <dgm:cxn modelId="{AE91514C-C180-D64F-A02A-92C290B06BE9}" type="presParOf" srcId="{E9BFD0C6-087E-134F-BCA9-A86F0CE891CF}" destId="{FEBA4942-0DC8-374C-87BD-B633D2D805B9}" srcOrd="0" destOrd="0" presId="urn:microsoft.com/office/officeart/2008/layout/VerticalCurvedList"/>
    <dgm:cxn modelId="{29310471-A11D-6842-882C-B2A6923FAD7E}" type="presParOf" srcId="{FEBA4942-0DC8-374C-87BD-B633D2D805B9}" destId="{252B67C5-6FBC-2F42-BAE1-07530615CCF6}" srcOrd="0" destOrd="0" presId="urn:microsoft.com/office/officeart/2008/layout/VerticalCurvedList"/>
    <dgm:cxn modelId="{3785A7DB-622A-0B45-9162-DD204FEA3021}" type="presParOf" srcId="{FEBA4942-0DC8-374C-87BD-B633D2D805B9}" destId="{B77F79D2-BE6D-2543-A06E-0FF5A98D298D}" srcOrd="1" destOrd="0" presId="urn:microsoft.com/office/officeart/2008/layout/VerticalCurvedList"/>
    <dgm:cxn modelId="{BA9D537D-48B9-E347-BD98-5ECF0FA7D9C6}" type="presParOf" srcId="{FEBA4942-0DC8-374C-87BD-B633D2D805B9}" destId="{03B979D0-BA5D-3A40-AE73-B09BC1D5AEDC}" srcOrd="2" destOrd="0" presId="urn:microsoft.com/office/officeart/2008/layout/VerticalCurvedList"/>
    <dgm:cxn modelId="{2BF8F2EA-1EE5-674C-ABE2-FBF96C3C01DC}" type="presParOf" srcId="{FEBA4942-0DC8-374C-87BD-B633D2D805B9}" destId="{B557DDC9-97F8-2F44-B79E-CC75111A812E}" srcOrd="3" destOrd="0" presId="urn:microsoft.com/office/officeart/2008/layout/VerticalCurvedList"/>
    <dgm:cxn modelId="{FD06B208-0877-AC46-A10D-52B04B8EE24F}" type="presParOf" srcId="{E9BFD0C6-087E-134F-BCA9-A86F0CE891CF}" destId="{7E5277C4-FDA8-7C4B-BA27-FC19D30D1D0A}" srcOrd="1" destOrd="0" presId="urn:microsoft.com/office/officeart/2008/layout/VerticalCurvedList"/>
    <dgm:cxn modelId="{0F72B77E-18FF-2646-A1B3-FC423AAC59BA}" type="presParOf" srcId="{E9BFD0C6-087E-134F-BCA9-A86F0CE891CF}" destId="{51579646-A9D4-4442-9FF8-4F7E1138E531}" srcOrd="2" destOrd="0" presId="urn:microsoft.com/office/officeart/2008/layout/VerticalCurvedList"/>
    <dgm:cxn modelId="{C2DEEFCD-ED55-9A4C-8E54-E234FAE7B851}" type="presParOf" srcId="{51579646-A9D4-4442-9FF8-4F7E1138E531}" destId="{3D9F9295-DAA9-3648-B6AB-889D5E37AF7E}" srcOrd="0" destOrd="0" presId="urn:microsoft.com/office/officeart/2008/layout/VerticalCurvedList"/>
    <dgm:cxn modelId="{3AFE1AD2-E4C8-4643-92DB-12A45756E368}" type="presParOf" srcId="{E9BFD0C6-087E-134F-BCA9-A86F0CE891CF}" destId="{FE27F3EE-9382-5B43-8737-04A9B805F460}" srcOrd="3" destOrd="0" presId="urn:microsoft.com/office/officeart/2008/layout/VerticalCurvedList"/>
    <dgm:cxn modelId="{B55803C8-4B70-6E4B-AF63-24DA9E9CDB04}" type="presParOf" srcId="{E9BFD0C6-087E-134F-BCA9-A86F0CE891CF}" destId="{56811E34-2DE7-0D46-85B6-CABA56156D8F}" srcOrd="4" destOrd="0" presId="urn:microsoft.com/office/officeart/2008/layout/VerticalCurvedList"/>
    <dgm:cxn modelId="{C2BF1DAA-A104-8C4C-ADAB-77BAEC486140}" type="presParOf" srcId="{56811E34-2DE7-0D46-85B6-CABA56156D8F}" destId="{67C2E665-6BE4-834F-8ED9-E796B95FB71B}" srcOrd="0" destOrd="0" presId="urn:microsoft.com/office/officeart/2008/layout/VerticalCurvedList"/>
    <dgm:cxn modelId="{58CF4FA2-53B4-ED4D-B630-B390883559DA}" type="presParOf" srcId="{E9BFD0C6-087E-134F-BCA9-A86F0CE891CF}" destId="{18567175-C917-BA40-A206-37D528660BE7}" srcOrd="5" destOrd="0" presId="urn:microsoft.com/office/officeart/2008/layout/VerticalCurvedList"/>
    <dgm:cxn modelId="{AD57B86C-6FFA-8349-AC1B-5ADBB683DE6B}" type="presParOf" srcId="{E9BFD0C6-087E-134F-BCA9-A86F0CE891CF}" destId="{210C2CC4-7D35-4042-AB97-72B9AF903F52}" srcOrd="6" destOrd="0" presId="urn:microsoft.com/office/officeart/2008/layout/VerticalCurvedList"/>
    <dgm:cxn modelId="{73DC1127-1B93-1548-AE97-BF7F7C6A397E}" type="presParOf" srcId="{210C2CC4-7D35-4042-AB97-72B9AF903F52}" destId="{305E7AEC-DA3B-B046-9063-A1DFBAD56F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6500E-502A-6D40-98E5-51FCADFCD849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2353592-292A-F54C-B630-61B4F255302B}">
      <dgm:prSet phldrT="[Tekst]"/>
      <dgm:spPr>
        <a:solidFill>
          <a:schemeClr val="accent5"/>
        </a:solidFill>
      </dgm:spPr>
      <dgm:t>
        <a:bodyPr/>
        <a:lstStyle/>
        <a:p>
          <a:r>
            <a:rPr lang="en-GB" dirty="0"/>
            <a:t>Air Traffic Management (ATM)</a:t>
          </a:r>
          <a:endParaRPr lang="da-DK" dirty="0"/>
        </a:p>
      </dgm:t>
    </dgm:pt>
    <dgm:pt modelId="{6D6CC10B-08E5-514E-B3E8-8749EE960567}" type="parTrans" cxnId="{0DD81A0E-AB3C-2348-9B38-2E001FC897F3}">
      <dgm:prSet/>
      <dgm:spPr/>
      <dgm:t>
        <a:bodyPr/>
        <a:lstStyle/>
        <a:p>
          <a:endParaRPr lang="da-DK"/>
        </a:p>
      </dgm:t>
    </dgm:pt>
    <dgm:pt modelId="{424D8F17-9D36-1E48-B173-68BABBA1B50C}" type="sibTrans" cxnId="{0DD81A0E-AB3C-2348-9B38-2E001FC897F3}">
      <dgm:prSet/>
      <dgm:spPr/>
      <dgm:t>
        <a:bodyPr/>
        <a:lstStyle/>
        <a:p>
          <a:endParaRPr lang="da-DK"/>
        </a:p>
      </dgm:t>
    </dgm:pt>
    <dgm:pt modelId="{C7B65A79-6557-EE4F-B75D-336FB7A9E5A2}">
      <dgm:prSet phldrT="[Tekst]"/>
      <dgm:spPr>
        <a:solidFill>
          <a:schemeClr val="accent5"/>
        </a:solidFill>
      </dgm:spPr>
      <dgm:t>
        <a:bodyPr/>
        <a:lstStyle/>
        <a:p>
          <a:r>
            <a:rPr lang="en-GB" dirty="0"/>
            <a:t>Metrology (MET)</a:t>
          </a:r>
          <a:endParaRPr lang="da-DK" dirty="0"/>
        </a:p>
      </dgm:t>
    </dgm:pt>
    <dgm:pt modelId="{AE9896FB-424B-404C-996D-4E57ED9FC099}" type="parTrans" cxnId="{98797D1C-17A7-614F-99BA-16AEA1D650E8}">
      <dgm:prSet/>
      <dgm:spPr/>
      <dgm:t>
        <a:bodyPr/>
        <a:lstStyle/>
        <a:p>
          <a:endParaRPr lang="da-DK"/>
        </a:p>
      </dgm:t>
    </dgm:pt>
    <dgm:pt modelId="{2811D1FE-93D9-E24F-9FDA-21BD2D272308}" type="sibTrans" cxnId="{98797D1C-17A7-614F-99BA-16AEA1D650E8}">
      <dgm:prSet/>
      <dgm:spPr/>
      <dgm:t>
        <a:bodyPr/>
        <a:lstStyle/>
        <a:p>
          <a:endParaRPr lang="da-DK"/>
        </a:p>
      </dgm:t>
    </dgm:pt>
    <dgm:pt modelId="{A87AAFE1-0514-DE43-B625-9C8A616819EE}">
      <dgm:prSet phldrT="[Tekst]"/>
      <dgm:spPr>
        <a:solidFill>
          <a:schemeClr val="accent5"/>
        </a:solidFill>
      </dgm:spPr>
      <dgm:t>
        <a:bodyPr/>
        <a:lstStyle/>
        <a:p>
          <a:r>
            <a:rPr lang="en-GB" dirty="0"/>
            <a:t>Search and Rescue (SAR)</a:t>
          </a:r>
          <a:endParaRPr lang="da-DK" dirty="0"/>
        </a:p>
      </dgm:t>
    </dgm:pt>
    <dgm:pt modelId="{A614B260-5396-6748-B852-89B390CEBBED}" type="parTrans" cxnId="{76C676B6-9E87-514C-A21B-26E0CA4A3C8E}">
      <dgm:prSet/>
      <dgm:spPr/>
      <dgm:t>
        <a:bodyPr/>
        <a:lstStyle/>
        <a:p>
          <a:endParaRPr lang="da-DK"/>
        </a:p>
      </dgm:t>
    </dgm:pt>
    <dgm:pt modelId="{33A39CE5-0D70-5348-ACE8-DE663E9FE1DE}" type="sibTrans" cxnId="{76C676B6-9E87-514C-A21B-26E0CA4A3C8E}">
      <dgm:prSet/>
      <dgm:spPr/>
      <dgm:t>
        <a:bodyPr/>
        <a:lstStyle/>
        <a:p>
          <a:endParaRPr lang="da-DK"/>
        </a:p>
      </dgm:t>
    </dgm:pt>
    <dgm:pt modelId="{669033BD-6CBD-C640-9A86-FC4559B8AC66}">
      <dgm:prSet phldrT="[Tekst]"/>
      <dgm:spPr>
        <a:solidFill>
          <a:schemeClr val="accent5"/>
        </a:solidFill>
      </dgm:spPr>
      <dgm:t>
        <a:bodyPr/>
        <a:lstStyle/>
        <a:p>
          <a:r>
            <a:rPr lang="en-GB" dirty="0"/>
            <a:t>Communication, Navigation and Surveillance (CNS)</a:t>
          </a:r>
          <a:endParaRPr lang="da-DK" dirty="0"/>
        </a:p>
      </dgm:t>
    </dgm:pt>
    <dgm:pt modelId="{6630A258-06E5-D84A-968A-1F3F2C62056F}" type="parTrans" cxnId="{3973774F-944E-7C43-AE6B-0E7E283A8334}">
      <dgm:prSet/>
      <dgm:spPr/>
      <dgm:t>
        <a:bodyPr/>
        <a:lstStyle/>
        <a:p>
          <a:endParaRPr lang="da-DK"/>
        </a:p>
      </dgm:t>
    </dgm:pt>
    <dgm:pt modelId="{B1EC7C72-A425-FC45-B107-FD27474F2BB7}" type="sibTrans" cxnId="{3973774F-944E-7C43-AE6B-0E7E283A8334}">
      <dgm:prSet/>
      <dgm:spPr/>
      <dgm:t>
        <a:bodyPr/>
        <a:lstStyle/>
        <a:p>
          <a:endParaRPr lang="da-DK"/>
        </a:p>
      </dgm:t>
    </dgm:pt>
    <dgm:pt modelId="{7B4B46C0-AAE0-9C46-8AAE-CAA28A2B3FD9}" type="pres">
      <dgm:prSet presAssocID="{BB76500E-502A-6D40-98E5-51FCADFCD849}" presName="cycle" presStyleCnt="0">
        <dgm:presLayoutVars>
          <dgm:dir/>
          <dgm:resizeHandles val="exact"/>
        </dgm:presLayoutVars>
      </dgm:prSet>
      <dgm:spPr/>
    </dgm:pt>
    <dgm:pt modelId="{6C3E222E-DB3D-9140-B454-DB57CC5F65E2}" type="pres">
      <dgm:prSet presAssocID="{52353592-292A-F54C-B630-61B4F255302B}" presName="node" presStyleLbl="node1" presStyleIdx="0" presStyleCnt="4">
        <dgm:presLayoutVars>
          <dgm:bulletEnabled val="1"/>
        </dgm:presLayoutVars>
      </dgm:prSet>
      <dgm:spPr/>
    </dgm:pt>
    <dgm:pt modelId="{91A18D14-DF84-9E4B-8CFB-A7E90E68AF31}" type="pres">
      <dgm:prSet presAssocID="{52353592-292A-F54C-B630-61B4F255302B}" presName="spNode" presStyleCnt="0"/>
      <dgm:spPr/>
    </dgm:pt>
    <dgm:pt modelId="{2034612D-0A10-934B-ABEE-4280D1E6D9D7}" type="pres">
      <dgm:prSet presAssocID="{424D8F17-9D36-1E48-B173-68BABBA1B50C}" presName="sibTrans" presStyleLbl="sibTrans1D1" presStyleIdx="0" presStyleCnt="4"/>
      <dgm:spPr/>
    </dgm:pt>
    <dgm:pt modelId="{5475512A-1C0A-2545-9E51-E25C462424B7}" type="pres">
      <dgm:prSet presAssocID="{C7B65A79-6557-EE4F-B75D-336FB7A9E5A2}" presName="node" presStyleLbl="node1" presStyleIdx="1" presStyleCnt="4">
        <dgm:presLayoutVars>
          <dgm:bulletEnabled val="1"/>
        </dgm:presLayoutVars>
      </dgm:prSet>
      <dgm:spPr/>
    </dgm:pt>
    <dgm:pt modelId="{8DC2A713-32FC-C247-A377-82FE68E5447B}" type="pres">
      <dgm:prSet presAssocID="{C7B65A79-6557-EE4F-B75D-336FB7A9E5A2}" presName="spNode" presStyleCnt="0"/>
      <dgm:spPr/>
    </dgm:pt>
    <dgm:pt modelId="{8990F4E8-337D-954E-A3D0-C953BC42E361}" type="pres">
      <dgm:prSet presAssocID="{2811D1FE-93D9-E24F-9FDA-21BD2D272308}" presName="sibTrans" presStyleLbl="sibTrans1D1" presStyleIdx="1" presStyleCnt="4"/>
      <dgm:spPr/>
    </dgm:pt>
    <dgm:pt modelId="{33302FE8-ECA5-9C43-B22C-8133AC195C18}" type="pres">
      <dgm:prSet presAssocID="{A87AAFE1-0514-DE43-B625-9C8A616819EE}" presName="node" presStyleLbl="node1" presStyleIdx="2" presStyleCnt="4">
        <dgm:presLayoutVars>
          <dgm:bulletEnabled val="1"/>
        </dgm:presLayoutVars>
      </dgm:prSet>
      <dgm:spPr/>
    </dgm:pt>
    <dgm:pt modelId="{94678DC1-954B-3F42-8221-C0C08F927F2E}" type="pres">
      <dgm:prSet presAssocID="{A87AAFE1-0514-DE43-B625-9C8A616819EE}" presName="spNode" presStyleCnt="0"/>
      <dgm:spPr/>
    </dgm:pt>
    <dgm:pt modelId="{12666368-4E04-BD45-839F-5FE4920050D8}" type="pres">
      <dgm:prSet presAssocID="{33A39CE5-0D70-5348-ACE8-DE663E9FE1DE}" presName="sibTrans" presStyleLbl="sibTrans1D1" presStyleIdx="2" presStyleCnt="4"/>
      <dgm:spPr/>
    </dgm:pt>
    <dgm:pt modelId="{E9997F1D-8FCA-F649-9373-B3F9F7CA9913}" type="pres">
      <dgm:prSet presAssocID="{669033BD-6CBD-C640-9A86-FC4559B8AC66}" presName="node" presStyleLbl="node1" presStyleIdx="3" presStyleCnt="4">
        <dgm:presLayoutVars>
          <dgm:bulletEnabled val="1"/>
        </dgm:presLayoutVars>
      </dgm:prSet>
      <dgm:spPr/>
    </dgm:pt>
    <dgm:pt modelId="{C4927295-FAA5-1A44-9654-73F074B197C1}" type="pres">
      <dgm:prSet presAssocID="{669033BD-6CBD-C640-9A86-FC4559B8AC66}" presName="spNode" presStyleCnt="0"/>
      <dgm:spPr/>
    </dgm:pt>
    <dgm:pt modelId="{8A97D200-026F-BA44-B4D1-463D872988BC}" type="pres">
      <dgm:prSet presAssocID="{B1EC7C72-A425-FC45-B107-FD27474F2BB7}" presName="sibTrans" presStyleLbl="sibTrans1D1" presStyleIdx="3" presStyleCnt="4"/>
      <dgm:spPr/>
    </dgm:pt>
  </dgm:ptLst>
  <dgm:cxnLst>
    <dgm:cxn modelId="{0DD81A0E-AB3C-2348-9B38-2E001FC897F3}" srcId="{BB76500E-502A-6D40-98E5-51FCADFCD849}" destId="{52353592-292A-F54C-B630-61B4F255302B}" srcOrd="0" destOrd="0" parTransId="{6D6CC10B-08E5-514E-B3E8-8749EE960567}" sibTransId="{424D8F17-9D36-1E48-B173-68BABBA1B50C}"/>
    <dgm:cxn modelId="{3CB7C214-597B-3248-B172-6EFCBD10DAE9}" type="presOf" srcId="{B1EC7C72-A425-FC45-B107-FD27474F2BB7}" destId="{8A97D200-026F-BA44-B4D1-463D872988BC}" srcOrd="0" destOrd="0" presId="urn:microsoft.com/office/officeart/2005/8/layout/cycle6"/>
    <dgm:cxn modelId="{98797D1C-17A7-614F-99BA-16AEA1D650E8}" srcId="{BB76500E-502A-6D40-98E5-51FCADFCD849}" destId="{C7B65A79-6557-EE4F-B75D-336FB7A9E5A2}" srcOrd="1" destOrd="0" parTransId="{AE9896FB-424B-404C-996D-4E57ED9FC099}" sibTransId="{2811D1FE-93D9-E24F-9FDA-21BD2D272308}"/>
    <dgm:cxn modelId="{56304C2F-B9F9-B84C-B5AA-DC9E5B79E999}" type="presOf" srcId="{BB76500E-502A-6D40-98E5-51FCADFCD849}" destId="{7B4B46C0-AAE0-9C46-8AAE-CAA28A2B3FD9}" srcOrd="0" destOrd="0" presId="urn:microsoft.com/office/officeart/2005/8/layout/cycle6"/>
    <dgm:cxn modelId="{3973774F-944E-7C43-AE6B-0E7E283A8334}" srcId="{BB76500E-502A-6D40-98E5-51FCADFCD849}" destId="{669033BD-6CBD-C640-9A86-FC4559B8AC66}" srcOrd="3" destOrd="0" parTransId="{6630A258-06E5-D84A-968A-1F3F2C62056F}" sibTransId="{B1EC7C72-A425-FC45-B107-FD27474F2BB7}"/>
    <dgm:cxn modelId="{B131848C-9932-3845-8F68-D5D0C752F499}" type="presOf" srcId="{33A39CE5-0D70-5348-ACE8-DE663E9FE1DE}" destId="{12666368-4E04-BD45-839F-5FE4920050D8}" srcOrd="0" destOrd="0" presId="urn:microsoft.com/office/officeart/2005/8/layout/cycle6"/>
    <dgm:cxn modelId="{48EE5E8F-F7AE-8948-AB26-545529D75250}" type="presOf" srcId="{2811D1FE-93D9-E24F-9FDA-21BD2D272308}" destId="{8990F4E8-337D-954E-A3D0-C953BC42E361}" srcOrd="0" destOrd="0" presId="urn:microsoft.com/office/officeart/2005/8/layout/cycle6"/>
    <dgm:cxn modelId="{D0849897-347F-3C4D-8660-75DD32D89ADF}" type="presOf" srcId="{424D8F17-9D36-1E48-B173-68BABBA1B50C}" destId="{2034612D-0A10-934B-ABEE-4280D1E6D9D7}" srcOrd="0" destOrd="0" presId="urn:microsoft.com/office/officeart/2005/8/layout/cycle6"/>
    <dgm:cxn modelId="{76C676B6-9E87-514C-A21B-26E0CA4A3C8E}" srcId="{BB76500E-502A-6D40-98E5-51FCADFCD849}" destId="{A87AAFE1-0514-DE43-B625-9C8A616819EE}" srcOrd="2" destOrd="0" parTransId="{A614B260-5396-6748-B852-89B390CEBBED}" sibTransId="{33A39CE5-0D70-5348-ACE8-DE663E9FE1DE}"/>
    <dgm:cxn modelId="{BF45CDBA-73BE-C44D-A62F-AD8C49186573}" type="presOf" srcId="{52353592-292A-F54C-B630-61B4F255302B}" destId="{6C3E222E-DB3D-9140-B454-DB57CC5F65E2}" srcOrd="0" destOrd="0" presId="urn:microsoft.com/office/officeart/2005/8/layout/cycle6"/>
    <dgm:cxn modelId="{5029D1C4-C302-A94B-82E8-66FA0E30CC95}" type="presOf" srcId="{A87AAFE1-0514-DE43-B625-9C8A616819EE}" destId="{33302FE8-ECA5-9C43-B22C-8133AC195C18}" srcOrd="0" destOrd="0" presId="urn:microsoft.com/office/officeart/2005/8/layout/cycle6"/>
    <dgm:cxn modelId="{7265B9E5-4DD8-1140-9612-1B7CEB2F18D3}" type="presOf" srcId="{C7B65A79-6557-EE4F-B75D-336FB7A9E5A2}" destId="{5475512A-1C0A-2545-9E51-E25C462424B7}" srcOrd="0" destOrd="0" presId="urn:microsoft.com/office/officeart/2005/8/layout/cycle6"/>
    <dgm:cxn modelId="{EB8B37F7-7BBC-B044-B6FB-4DDE50F79CFB}" type="presOf" srcId="{669033BD-6CBD-C640-9A86-FC4559B8AC66}" destId="{E9997F1D-8FCA-F649-9373-B3F9F7CA9913}" srcOrd="0" destOrd="0" presId="urn:microsoft.com/office/officeart/2005/8/layout/cycle6"/>
    <dgm:cxn modelId="{956F553A-D2DC-DD4E-A62C-D48D2E82F270}" type="presParOf" srcId="{7B4B46C0-AAE0-9C46-8AAE-CAA28A2B3FD9}" destId="{6C3E222E-DB3D-9140-B454-DB57CC5F65E2}" srcOrd="0" destOrd="0" presId="urn:microsoft.com/office/officeart/2005/8/layout/cycle6"/>
    <dgm:cxn modelId="{2F6CABEC-50EF-E048-8CC3-10F1102E8E9A}" type="presParOf" srcId="{7B4B46C0-AAE0-9C46-8AAE-CAA28A2B3FD9}" destId="{91A18D14-DF84-9E4B-8CFB-A7E90E68AF31}" srcOrd="1" destOrd="0" presId="urn:microsoft.com/office/officeart/2005/8/layout/cycle6"/>
    <dgm:cxn modelId="{F6CD5676-C8A9-8949-8699-7D8CBB3EEBC7}" type="presParOf" srcId="{7B4B46C0-AAE0-9C46-8AAE-CAA28A2B3FD9}" destId="{2034612D-0A10-934B-ABEE-4280D1E6D9D7}" srcOrd="2" destOrd="0" presId="urn:microsoft.com/office/officeart/2005/8/layout/cycle6"/>
    <dgm:cxn modelId="{A0F5EBC2-19BD-AB46-AF29-CC6542F2ABE7}" type="presParOf" srcId="{7B4B46C0-AAE0-9C46-8AAE-CAA28A2B3FD9}" destId="{5475512A-1C0A-2545-9E51-E25C462424B7}" srcOrd="3" destOrd="0" presId="urn:microsoft.com/office/officeart/2005/8/layout/cycle6"/>
    <dgm:cxn modelId="{6749245B-0915-F84C-851B-B550AE62AE32}" type="presParOf" srcId="{7B4B46C0-AAE0-9C46-8AAE-CAA28A2B3FD9}" destId="{8DC2A713-32FC-C247-A377-82FE68E5447B}" srcOrd="4" destOrd="0" presId="urn:microsoft.com/office/officeart/2005/8/layout/cycle6"/>
    <dgm:cxn modelId="{33B3AEB9-6497-974E-9443-4D08257880B8}" type="presParOf" srcId="{7B4B46C0-AAE0-9C46-8AAE-CAA28A2B3FD9}" destId="{8990F4E8-337D-954E-A3D0-C953BC42E361}" srcOrd="5" destOrd="0" presId="urn:microsoft.com/office/officeart/2005/8/layout/cycle6"/>
    <dgm:cxn modelId="{0D0E031B-4E36-1849-B005-10791C372E91}" type="presParOf" srcId="{7B4B46C0-AAE0-9C46-8AAE-CAA28A2B3FD9}" destId="{33302FE8-ECA5-9C43-B22C-8133AC195C18}" srcOrd="6" destOrd="0" presId="urn:microsoft.com/office/officeart/2005/8/layout/cycle6"/>
    <dgm:cxn modelId="{55270417-3F43-6F4D-840D-783CA5A7DC38}" type="presParOf" srcId="{7B4B46C0-AAE0-9C46-8AAE-CAA28A2B3FD9}" destId="{94678DC1-954B-3F42-8221-C0C08F927F2E}" srcOrd="7" destOrd="0" presId="urn:microsoft.com/office/officeart/2005/8/layout/cycle6"/>
    <dgm:cxn modelId="{F3263048-7273-7140-871F-06A793EA7ABB}" type="presParOf" srcId="{7B4B46C0-AAE0-9C46-8AAE-CAA28A2B3FD9}" destId="{12666368-4E04-BD45-839F-5FE4920050D8}" srcOrd="8" destOrd="0" presId="urn:microsoft.com/office/officeart/2005/8/layout/cycle6"/>
    <dgm:cxn modelId="{DBA44CF1-71D0-E342-A8A5-253AB7FF6591}" type="presParOf" srcId="{7B4B46C0-AAE0-9C46-8AAE-CAA28A2B3FD9}" destId="{E9997F1D-8FCA-F649-9373-B3F9F7CA9913}" srcOrd="9" destOrd="0" presId="urn:microsoft.com/office/officeart/2005/8/layout/cycle6"/>
    <dgm:cxn modelId="{A8214DE2-7BC4-434A-8E1E-D1ACC437F523}" type="presParOf" srcId="{7B4B46C0-AAE0-9C46-8AAE-CAA28A2B3FD9}" destId="{C4927295-FAA5-1A44-9654-73F074B197C1}" srcOrd="10" destOrd="0" presId="urn:microsoft.com/office/officeart/2005/8/layout/cycle6"/>
    <dgm:cxn modelId="{E7D705D4-B249-0D42-9DA1-9A05DC0FA4EA}" type="presParOf" srcId="{7B4B46C0-AAE0-9C46-8AAE-CAA28A2B3FD9}" destId="{8A97D200-026F-BA44-B4D1-463D872988B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F79D2-BE6D-2543-A06E-0FF5A98D298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277C4-FDA8-7C4B-BA27-FC19D30D1D0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Organisation of ANS: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Three different models</a:t>
          </a:r>
          <a:endParaRPr lang="da-DK" sz="2000" kern="1200" dirty="0"/>
        </a:p>
      </dsp:txBody>
      <dsp:txXfrm>
        <a:off x="752110" y="541866"/>
        <a:ext cx="7301111" cy="1083733"/>
      </dsp:txXfrm>
    </dsp:sp>
    <dsp:sp modelId="{3D9F9295-DAA9-3648-B6AB-889D5E37AF7E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F3EE-9382-5B43-8737-04A9B805F460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IFATCA Observations: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Aspects of what has happened during implementation of new organisational structures</a:t>
          </a:r>
          <a:endParaRPr lang="da-DK" sz="2000" kern="1200" dirty="0"/>
        </a:p>
      </dsp:txBody>
      <dsp:txXfrm>
        <a:off x="1146048" y="2167466"/>
        <a:ext cx="6907174" cy="1083733"/>
      </dsp:txXfrm>
    </dsp:sp>
    <dsp:sp modelId="{67C2E665-6BE4-834F-8ED9-E796B95FB71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67175-C917-BA40-A206-37D528660BE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Conclusions</a:t>
          </a:r>
        </a:p>
      </dsp:txBody>
      <dsp:txXfrm>
        <a:off x="752110" y="3793066"/>
        <a:ext cx="7301111" cy="1083733"/>
      </dsp:txXfrm>
    </dsp:sp>
    <dsp:sp modelId="{305E7AEC-DA3B-B046-9063-A1DFBAD56F0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222E-DB3D-9140-B454-DB57CC5F65E2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Air Traffic Management (ATM)</a:t>
          </a:r>
          <a:endParaRPr lang="da-DK" sz="1700" kern="1200" dirty="0"/>
        </a:p>
      </dsp:txBody>
      <dsp:txXfrm>
        <a:off x="3157078" y="61686"/>
        <a:ext cx="1813842" cy="1135979"/>
      </dsp:txXfrm>
    </dsp:sp>
    <dsp:sp modelId="{2034612D-0A10-934B-ABEE-4280D1E6D9D7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61980" y="246622"/>
              </a:moveTo>
              <a:arcTo wR="2079657" hR="2079657" stAng="178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512A-1C0A-2545-9E51-E25C462424B7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Metrology (MET)</a:t>
          </a:r>
          <a:endParaRPr lang="da-DK" sz="1700" kern="1200" dirty="0"/>
        </a:p>
      </dsp:txBody>
      <dsp:txXfrm>
        <a:off x="5236736" y="2141343"/>
        <a:ext cx="1813842" cy="1135979"/>
      </dsp:txXfrm>
    </dsp:sp>
    <dsp:sp modelId="{8990F4E8-337D-954E-A3D0-C953BC42E36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4056933" y="2724134"/>
              </a:moveTo>
              <a:arcTo wR="2079657" hR="2079657" stAng="10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02FE8-ECA5-9C43-B22C-8133AC195C18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Search and Rescue (SAR)</a:t>
          </a:r>
          <a:endParaRPr lang="da-DK" sz="1700" kern="1200" dirty="0"/>
        </a:p>
      </dsp:txBody>
      <dsp:txXfrm>
        <a:off x="3157079" y="4221000"/>
        <a:ext cx="1813842" cy="1135979"/>
      </dsp:txXfrm>
    </dsp:sp>
    <dsp:sp modelId="{12666368-4E04-BD45-839F-5FE4920050D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97333" y="3912691"/>
              </a:moveTo>
              <a:arcTo wR="2079657" hR="2079657" stAng="70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97F1D-8FCA-F649-9373-B3F9F7CA9913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Communication, Navigation and Surveillance (CNS)</a:t>
          </a:r>
          <a:endParaRPr lang="da-DK" sz="1700" kern="1200" dirty="0"/>
        </a:p>
      </dsp:txBody>
      <dsp:txXfrm>
        <a:off x="1077421" y="2141343"/>
        <a:ext cx="1813842" cy="1135979"/>
      </dsp:txXfrm>
    </dsp:sp>
    <dsp:sp modelId="{8A97D200-026F-BA44-B4D1-463D872988BC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2380" y="1435179"/>
              </a:moveTo>
              <a:arcTo wR="2079657" hR="2079657" stAng="118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C27F0F8B-C030-6D4F-8739-FE5CEFC2A4F9}" type="datetime1">
              <a:rPr lang="en-US" smtClean="0"/>
              <a:t>4/10/18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Federation of Air Traffic Controllers’ Associations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57AF-3C50-744A-BC6F-E57247F7BCCC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EF8C61F5-30D9-874D-A3B8-616B986DD0D4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3pPr>
              <a:defRPr>
                <a:latin typeface="+mn-lt"/>
              </a:defRPr>
            </a:lvl3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230A4472-C53D-F749-AA69-7AA109D289EC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3C4BEBB4-2591-D94E-9AB2-5A35BF75FC6B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EEA158F7-8939-3441-8FB0-27500B60FFC8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9769B414-7EB7-E94A-B81D-39C170806136}" type="datetime1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493331DF-27DB-144B-8BD1-0CFACDBCFBC1}" type="datetime1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F022C3E9-D272-0641-9856-FE686A86F804}" type="datetime1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3CE7F91E-0522-1C43-A5CC-199E4237A7D5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893" y="5718970"/>
            <a:ext cx="2743200" cy="365125"/>
          </a:xfrm>
          <a:prstGeom prst="rect">
            <a:avLst/>
          </a:prstGeom>
        </p:spPr>
        <p:txBody>
          <a:bodyPr/>
          <a:lstStyle/>
          <a:p>
            <a:fld id="{1FA93DCB-0C61-C04B-AD9E-4E980CCF004C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1235" y="6579512"/>
            <a:ext cx="3740727" cy="175077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l">
              <a:defRPr sz="750" spc="70" baseline="0">
                <a:solidFill>
                  <a:schemeClr val="tx2"/>
                </a:solidFill>
                <a:latin typeface="Bebas Neue" charset="0"/>
              </a:defRPr>
            </a:lvl1pPr>
          </a:lstStyle>
          <a:p>
            <a:r>
              <a:rPr lang="en-US" dirty="0"/>
              <a:t>International Federation of Air Traffic Controllers’ Associations</a:t>
            </a:r>
          </a:p>
        </p:txBody>
      </p:sp>
      <p:sp>
        <p:nvSpPr>
          <p:cNvPr id="8" name="Triangle 7"/>
          <p:cNvSpPr/>
          <p:nvPr/>
        </p:nvSpPr>
        <p:spPr>
          <a:xfrm>
            <a:off x="11598730" y="6456148"/>
            <a:ext cx="816428" cy="368298"/>
          </a:xfrm>
          <a:prstGeom prst="triangle">
            <a:avLst>
              <a:gd name="adj" fmla="val 7739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2275" y="6649369"/>
            <a:ext cx="533400" cy="17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Bebas Neue" charset="0"/>
              </a:defRPr>
            </a:lvl1pPr>
          </a:lstStyle>
          <a:p>
            <a:fld id="{6ACAC15D-9447-4B44-A631-DE9E3BEEEE7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781800"/>
            <a:ext cx="12192000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6" y="6471558"/>
            <a:ext cx="835033" cy="2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Bebas Neue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07E0E-6D49-1B40-B53B-1AEEFE220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Optimising Institutional structure of ATS/ 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New business models </a:t>
            </a:r>
            <a:br>
              <a:rPr lang="en-US" sz="4000" dirty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05E381-D2A2-5E41-B71B-F23844458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n-US" dirty="0"/>
              <a:t>om </a:t>
            </a:r>
            <a:r>
              <a:rPr lang="en-US" dirty="0" err="1"/>
              <a:t>Laursen</a:t>
            </a:r>
            <a:r>
              <a:rPr lang="en-US" dirty="0"/>
              <a:t> - IFATCA  EVP Europe</a:t>
            </a:r>
          </a:p>
          <a:p>
            <a:r>
              <a:rPr lang="en-US" sz="2000" dirty="0"/>
              <a:t>NICOSIA- Cyprus, 13 APRIL 2018</a:t>
            </a:r>
            <a:endParaRPr lang="da-DK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80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B49A-CD10-9441-B732-3A07FE5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Legal issues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B8CFA-AB08-A041-B2D9-B6D10AF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latin typeface="+mn-lt"/>
              </a:rPr>
              <a:t>ANSP liability changes:</a:t>
            </a:r>
            <a:endParaRPr lang="en-GB" sz="2100" dirty="0">
              <a:latin typeface="+mn-lt"/>
            </a:endParaRP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Clear arrangements of liability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Insurance needed to avoid bankruptcy? </a:t>
            </a:r>
          </a:p>
          <a:p>
            <a:pPr marL="457200" lvl="1" indent="0">
              <a:buNone/>
            </a:pPr>
            <a:endParaRPr lang="en-GB" sz="2600" dirty="0">
              <a:latin typeface="+mn-lt"/>
            </a:endParaRPr>
          </a:p>
          <a:p>
            <a:r>
              <a:rPr lang="en-GB" sz="2600" dirty="0"/>
              <a:t> Individual liability:</a:t>
            </a:r>
            <a:endParaRPr lang="en-GB" sz="2100" dirty="0">
              <a:latin typeface="+mn-lt"/>
            </a:endParaRP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Make sure that you are covered 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ATCO insurances</a:t>
            </a:r>
            <a:endParaRPr lang="en-GB" dirty="0"/>
          </a:p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2E4A3D-8000-7144-9F32-D5F0A153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4059D6-D777-7A40-8B36-A338CEBD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FBB36-E156-3447-A7C3-96533770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Conclusion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1F818E-90A3-7647-BF1B-5E3C7DB4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representatives needs to involved </a:t>
            </a:r>
          </a:p>
          <a:p>
            <a:endParaRPr lang="en-GB" dirty="0"/>
          </a:p>
          <a:p>
            <a:r>
              <a:rPr lang="en-GB" dirty="0"/>
              <a:t>Get it right the first time – it is difficult to re-open governmental arrangements and laws</a:t>
            </a:r>
          </a:p>
          <a:p>
            <a:endParaRPr lang="en-GB" dirty="0"/>
          </a:p>
          <a:p>
            <a:r>
              <a:rPr lang="en-GB" dirty="0"/>
              <a:t>Build in safety and financial margins</a:t>
            </a:r>
          </a:p>
          <a:p>
            <a:endParaRPr lang="en-GB" dirty="0"/>
          </a:p>
          <a:p>
            <a:r>
              <a:rPr lang="en-GB" dirty="0"/>
              <a:t>Beware of </a:t>
            </a:r>
            <a:r>
              <a:rPr lang="en-GB" b="1" dirty="0"/>
              <a:t>SWEET-POISON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F991796-5240-A347-9A1B-0ADDE236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CFDBA0-3A2E-3A4E-8210-3D0833A5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AC90B-C4F1-9241-9D3D-877E0EC3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7" y="2330404"/>
            <a:ext cx="10515600" cy="1325563"/>
          </a:xfrm>
        </p:spPr>
        <p:txBody>
          <a:bodyPr/>
          <a:lstStyle/>
          <a:p>
            <a:r>
              <a:rPr lang="en-GB" dirty="0"/>
              <a:t>Program: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66AF57-00E9-564C-980D-FFA06355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CF2BE8-D497-C943-A012-E994371E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1DE305-B153-EB41-AD23-9B7061622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976364"/>
              </p:ext>
            </p:extLst>
          </p:nvPr>
        </p:nvGraphicFramePr>
        <p:xfrm>
          <a:off x="3424373" y="4956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4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27ECD-7478-F948-9DCD-793DCA8E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Three models of National organisation of ANS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4D06E5-5B96-634E-8D3B-609C1A88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3</a:t>
            </a:fld>
            <a:endParaRPr lang="en-US"/>
          </a:p>
        </p:txBody>
      </p:sp>
      <p:sp>
        <p:nvSpPr>
          <p:cNvPr id="6" name="Afrundet rektangel 5">
            <a:extLst>
              <a:ext uri="{FF2B5EF4-FFF2-40B4-BE49-F238E27FC236}">
                <a16:creationId xmlns:a16="http://schemas.microsoft.com/office/drawing/2014/main" id="{A38AB8EB-BD6D-614B-B03A-7CDD79417B46}"/>
              </a:ext>
            </a:extLst>
          </p:cNvPr>
          <p:cNvSpPr/>
          <p:nvPr/>
        </p:nvSpPr>
        <p:spPr>
          <a:xfrm>
            <a:off x="748835" y="2591190"/>
            <a:ext cx="3312956" cy="349155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5A11E21-2B5A-5E4E-A398-EB157E4DF1A7}"/>
              </a:ext>
            </a:extLst>
          </p:cNvPr>
          <p:cNvSpPr txBox="1"/>
          <p:nvPr/>
        </p:nvSpPr>
        <p:spPr>
          <a:xfrm>
            <a:off x="899835" y="1523574"/>
            <a:ext cx="3090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ANS governed by:</a:t>
            </a:r>
          </a:p>
          <a:p>
            <a:pPr algn="ctr"/>
            <a:r>
              <a:rPr lang="en-GB" sz="2400" b="1" dirty="0"/>
              <a:t>Governmental depart.</a:t>
            </a:r>
            <a:r>
              <a:rPr lang="da-DK" sz="2400" b="1" dirty="0"/>
              <a:t> </a:t>
            </a:r>
            <a:endParaRPr lang="en-GB" sz="2400" b="1" dirty="0"/>
          </a:p>
        </p:txBody>
      </p:sp>
      <p:sp>
        <p:nvSpPr>
          <p:cNvPr id="10" name="Afrundet rektangel 9">
            <a:extLst>
              <a:ext uri="{FF2B5EF4-FFF2-40B4-BE49-F238E27FC236}">
                <a16:creationId xmlns:a16="http://schemas.microsoft.com/office/drawing/2014/main" id="{081878F4-517A-8443-96DD-0A222839C81D}"/>
              </a:ext>
            </a:extLst>
          </p:cNvPr>
          <p:cNvSpPr/>
          <p:nvPr/>
        </p:nvSpPr>
        <p:spPr>
          <a:xfrm>
            <a:off x="8176919" y="2591190"/>
            <a:ext cx="3312956" cy="34915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ACEC8EC-6424-974F-9223-95516F93782D}"/>
              </a:ext>
            </a:extLst>
          </p:cNvPr>
          <p:cNvSpPr txBox="1"/>
          <p:nvPr/>
        </p:nvSpPr>
        <p:spPr>
          <a:xfrm>
            <a:off x="8829630" y="1558502"/>
            <a:ext cx="200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Private sector </a:t>
            </a:r>
          </a:p>
          <a:p>
            <a:pPr algn="ctr"/>
            <a:r>
              <a:rPr lang="en-GB" sz="2400" b="1" dirty="0"/>
              <a:t>organisations</a:t>
            </a:r>
            <a:r>
              <a:rPr lang="da-DK" sz="2400" b="1" dirty="0"/>
              <a:t> </a:t>
            </a:r>
            <a:endParaRPr lang="en-GB" sz="2400" b="1" dirty="0"/>
          </a:p>
        </p:txBody>
      </p:sp>
      <p:sp>
        <p:nvSpPr>
          <p:cNvPr id="13" name="Tekstrude 12">
            <a:extLst>
              <a:ext uri="{FF2B5EF4-FFF2-40B4-BE49-F238E27FC236}">
                <a16:creationId xmlns:a16="http://schemas.microsoft.com/office/drawing/2014/main" id="{6D991CA4-1D03-C541-BFB5-E186ADA81AD3}"/>
              </a:ext>
            </a:extLst>
          </p:cNvPr>
          <p:cNvSpPr/>
          <p:nvPr/>
        </p:nvSpPr>
        <p:spPr>
          <a:xfrm>
            <a:off x="1159565" y="3001617"/>
            <a:ext cx="2445026" cy="9144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kstrude 15">
            <a:extLst>
              <a:ext uri="{FF2B5EF4-FFF2-40B4-BE49-F238E27FC236}">
                <a16:creationId xmlns:a16="http://schemas.microsoft.com/office/drawing/2014/main" id="{5F6BCD73-8F43-1142-AF81-5A15B67CB25B}"/>
              </a:ext>
            </a:extLst>
          </p:cNvPr>
          <p:cNvSpPr/>
          <p:nvPr/>
        </p:nvSpPr>
        <p:spPr>
          <a:xfrm>
            <a:off x="1159565" y="4412781"/>
            <a:ext cx="2445026" cy="9144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7C9CF75-C86B-C94F-B487-B8E340DF6B92}"/>
              </a:ext>
            </a:extLst>
          </p:cNvPr>
          <p:cNvSpPr txBox="1"/>
          <p:nvPr/>
        </p:nvSpPr>
        <p:spPr>
          <a:xfrm>
            <a:off x="2065182" y="3274757"/>
            <a:ext cx="71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NSA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F301A50-B3CB-0D41-BBF9-475E9F9FEA9B}"/>
              </a:ext>
            </a:extLst>
          </p:cNvPr>
          <p:cNvSpPr txBox="1"/>
          <p:nvPr/>
        </p:nvSpPr>
        <p:spPr>
          <a:xfrm>
            <a:off x="2004271" y="4639148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ANSP</a:t>
            </a:r>
          </a:p>
        </p:txBody>
      </p:sp>
      <p:sp>
        <p:nvSpPr>
          <p:cNvPr id="23" name="Tekstrude 22">
            <a:extLst>
              <a:ext uri="{FF2B5EF4-FFF2-40B4-BE49-F238E27FC236}">
                <a16:creationId xmlns:a16="http://schemas.microsoft.com/office/drawing/2014/main" id="{AEDE592F-7F27-F94F-A429-00A67ACC3C53}"/>
              </a:ext>
            </a:extLst>
          </p:cNvPr>
          <p:cNvSpPr/>
          <p:nvPr/>
        </p:nvSpPr>
        <p:spPr>
          <a:xfrm>
            <a:off x="8610884" y="4616731"/>
            <a:ext cx="2445026" cy="9144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FD072835-307D-E549-9843-0098CFD4D382}"/>
              </a:ext>
            </a:extLst>
          </p:cNvPr>
          <p:cNvGrpSpPr/>
          <p:nvPr/>
        </p:nvGrpSpPr>
        <p:grpSpPr>
          <a:xfrm>
            <a:off x="4489562" y="1524612"/>
            <a:ext cx="3312956" cy="4558136"/>
            <a:chOff x="4489562" y="1524612"/>
            <a:chExt cx="3312956" cy="4558136"/>
          </a:xfrm>
        </p:grpSpPr>
        <p:sp>
          <p:nvSpPr>
            <p:cNvPr id="9" name="Afrundet rektangel 8">
              <a:extLst>
                <a:ext uri="{FF2B5EF4-FFF2-40B4-BE49-F238E27FC236}">
                  <a16:creationId xmlns:a16="http://schemas.microsoft.com/office/drawing/2014/main" id="{E80B1392-8E9D-3A43-88D6-4D741F5EBD38}"/>
                </a:ext>
              </a:extLst>
            </p:cNvPr>
            <p:cNvSpPr/>
            <p:nvPr/>
          </p:nvSpPr>
          <p:spPr>
            <a:xfrm>
              <a:off x="4489562" y="2591190"/>
              <a:ext cx="3312956" cy="349155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9E6A2736-4838-7443-966D-2340FE133705}"/>
                </a:ext>
              </a:extLst>
            </p:cNvPr>
            <p:cNvSpPr txBox="1"/>
            <p:nvPr/>
          </p:nvSpPr>
          <p:spPr>
            <a:xfrm>
              <a:off x="4735398" y="1524612"/>
              <a:ext cx="28212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Autonomous public </a:t>
              </a:r>
            </a:p>
            <a:p>
              <a:pPr algn="ctr"/>
              <a:r>
                <a:rPr lang="en-GB" sz="2400" b="1" dirty="0"/>
                <a:t>sector organisations</a:t>
              </a:r>
              <a:r>
                <a:rPr lang="da-DK" sz="2400" b="1" dirty="0"/>
                <a:t> </a:t>
              </a:r>
              <a:endParaRPr lang="en-GB" sz="2400" b="1" dirty="0"/>
            </a:p>
          </p:txBody>
        </p:sp>
        <p:sp>
          <p:nvSpPr>
            <p:cNvPr id="21" name="Tekstrude 20">
              <a:extLst>
                <a:ext uri="{FF2B5EF4-FFF2-40B4-BE49-F238E27FC236}">
                  <a16:creationId xmlns:a16="http://schemas.microsoft.com/office/drawing/2014/main" id="{76848D3A-9D7E-1444-B670-88D6A1FF69D7}"/>
                </a:ext>
              </a:extLst>
            </p:cNvPr>
            <p:cNvSpPr/>
            <p:nvPr/>
          </p:nvSpPr>
          <p:spPr>
            <a:xfrm>
              <a:off x="4923527" y="4616731"/>
              <a:ext cx="2445026" cy="914400"/>
            </a:xfrm>
            <a:prstGeom prst="fram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A58C61F4-6AEC-174B-AEAD-3C7C8C90E7DB}"/>
                </a:ext>
              </a:extLst>
            </p:cNvPr>
            <p:cNvSpPr/>
            <p:nvPr/>
          </p:nvSpPr>
          <p:spPr>
            <a:xfrm>
              <a:off x="4923527" y="3048389"/>
              <a:ext cx="2445026" cy="914400"/>
            </a:xfrm>
            <a:prstGeom prst="rect">
              <a:avLst/>
            </a:prstGeom>
            <a:solidFill>
              <a:schemeClr val="accent5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1A1050ED-8A19-F948-816E-CA16B9F1A151}"/>
                </a:ext>
              </a:extLst>
            </p:cNvPr>
            <p:cNvSpPr txBox="1"/>
            <p:nvPr/>
          </p:nvSpPr>
          <p:spPr>
            <a:xfrm>
              <a:off x="5788698" y="3284261"/>
              <a:ext cx="714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NSA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93F38E7B-B9BB-8040-93CD-E98486A69C46}"/>
                </a:ext>
              </a:extLst>
            </p:cNvPr>
            <p:cNvSpPr txBox="1"/>
            <p:nvPr/>
          </p:nvSpPr>
          <p:spPr>
            <a:xfrm>
              <a:off x="5705052" y="4843098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ANSP</a:t>
              </a: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A1770B54-0058-3B49-A39B-DF52DF472515}"/>
              </a:ext>
            </a:extLst>
          </p:cNvPr>
          <p:cNvSpPr/>
          <p:nvPr/>
        </p:nvSpPr>
        <p:spPr>
          <a:xfrm>
            <a:off x="8667689" y="3001617"/>
            <a:ext cx="2445026" cy="914400"/>
          </a:xfrm>
          <a:prstGeom prst="rect">
            <a:avLst/>
          </a:prstGeom>
          <a:solidFill>
            <a:schemeClr val="accent5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E5A2FE18-25C4-5C48-AFAA-8256A92DFED1}"/>
              </a:ext>
            </a:extLst>
          </p:cNvPr>
          <p:cNvSpPr txBox="1"/>
          <p:nvPr/>
        </p:nvSpPr>
        <p:spPr>
          <a:xfrm>
            <a:off x="9476055" y="3254566"/>
            <a:ext cx="71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NSA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22D45D3D-AEFE-E04C-9D59-D3EF35B273A9}"/>
              </a:ext>
            </a:extLst>
          </p:cNvPr>
          <p:cNvSpPr txBox="1"/>
          <p:nvPr/>
        </p:nvSpPr>
        <p:spPr>
          <a:xfrm>
            <a:off x="9392409" y="4865516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ANSP</a:t>
            </a:r>
          </a:p>
        </p:txBody>
      </p:sp>
    </p:spTree>
    <p:extLst>
      <p:ext uri="{BB962C8B-B14F-4D97-AF65-F5344CB8AC3E}">
        <p14:creationId xmlns:p14="http://schemas.microsoft.com/office/powerpoint/2010/main" val="318461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027EF-2238-E445-B7F8-98641ED1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IFATCA observations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2050A-E2D7-1047-8F40-4C43B66A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There is a movement from solely government owned Air Navigation Service organisation towards autonomous public or private/public organised ANSPs</a:t>
            </a:r>
          </a:p>
          <a:p>
            <a:endParaRPr lang="en-GB" dirty="0"/>
          </a:p>
          <a:p>
            <a:r>
              <a:rPr lang="en-GB" dirty="0"/>
              <a:t>There is no one-size fits all. The model you chose is dependent on the local context</a:t>
            </a:r>
          </a:p>
          <a:p>
            <a:endParaRPr lang="en-GB" dirty="0"/>
          </a:p>
          <a:p>
            <a:r>
              <a:rPr lang="en-GB" dirty="0"/>
              <a:t>Here I will cover the the following issues:</a:t>
            </a:r>
          </a:p>
          <a:p>
            <a:pPr lvl="1"/>
            <a:r>
              <a:rPr lang="en-GB" dirty="0"/>
              <a:t>Institutional </a:t>
            </a:r>
          </a:p>
          <a:p>
            <a:pPr lvl="1"/>
            <a:r>
              <a:rPr lang="en-GB" dirty="0"/>
              <a:t>Regulatory</a:t>
            </a:r>
          </a:p>
          <a:p>
            <a:pPr lvl="1"/>
            <a:r>
              <a:rPr lang="en-GB" dirty="0"/>
              <a:t>Financial </a:t>
            </a:r>
          </a:p>
          <a:p>
            <a:pPr lvl="1"/>
            <a:r>
              <a:rPr lang="en-GB" dirty="0"/>
              <a:t>Human </a:t>
            </a:r>
          </a:p>
          <a:p>
            <a:pPr lvl="1"/>
            <a:r>
              <a:rPr lang="en-GB" dirty="0"/>
              <a:t>Legal 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8EE8F0E-0BEA-3943-82D4-7D1594A1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90D741-6522-1E44-9693-A4D7B6B0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4</a:t>
            </a:fld>
            <a:endParaRPr lang="en-US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8CD0BF14-AAE2-2142-8EA9-F96D47BD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20" y="4133057"/>
            <a:ext cx="1636821" cy="20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B49A-CD10-9441-B732-3A07FE5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Institutional issues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B8CFA-AB08-A041-B2D9-B6D10AF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Separation of the regulator and the ANSP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Separation of powers (NSA and ANSP)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ILO and IFATCA says that ATC is a government task</a:t>
            </a:r>
          </a:p>
          <a:p>
            <a:pPr lvl="1"/>
            <a:endParaRPr lang="en-GB" dirty="0"/>
          </a:p>
          <a:p>
            <a:r>
              <a:rPr lang="en-GB" dirty="0"/>
              <a:t>The EU Commission has defined ATC as a monopolistic government task </a:t>
            </a:r>
          </a:p>
          <a:p>
            <a:endParaRPr lang="en-GB" dirty="0"/>
          </a:p>
          <a:p>
            <a:r>
              <a:rPr lang="en-GB" dirty="0"/>
              <a:t>Some countries have defined the ANSP task by law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Privatised entities have had problems with financing there ANSP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It is a government task no matter what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2E4A3D-8000-7144-9F32-D5F0A153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4059D6-D777-7A40-8B36-A338CEBD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B49A-CD10-9441-B732-3A07FE5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Regulatory issues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B8CFA-AB08-A041-B2D9-B6D10AF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Two kinds of regulation is needed: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Safety and,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Financial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Safety oversight is key to making sure that the autonomous ANSP model works</a:t>
            </a:r>
          </a:p>
          <a:p>
            <a:pPr lvl="1">
              <a:buFont typeface=".AppleSystemUIFont"/>
              <a:buChar char="-"/>
            </a:pPr>
            <a:r>
              <a:rPr lang="en-GB" dirty="0" err="1"/>
              <a:t>Überlingen</a:t>
            </a:r>
            <a:r>
              <a:rPr lang="en-GB" dirty="0"/>
              <a:t> and Milano Linate accidents are bad examples. But also other bad examples out there</a:t>
            </a:r>
          </a:p>
          <a:p>
            <a:pPr lvl="1">
              <a:buFont typeface=".AppleSystemUIFont"/>
              <a:buChar char="-"/>
            </a:pPr>
            <a:endParaRPr lang="en-GB" dirty="0"/>
          </a:p>
          <a:p>
            <a:r>
              <a:rPr lang="en-GB" dirty="0"/>
              <a:t>Financial regulation is important to prevent ANSP bankruptcy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 Single European Sky financial regulation is an example – Poland, Rumania, Malta etc. </a:t>
            </a:r>
          </a:p>
          <a:p>
            <a:endParaRPr lang="en-GB" dirty="0"/>
          </a:p>
          <a:p>
            <a:r>
              <a:rPr lang="en-GB" dirty="0"/>
              <a:t>Risks: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Understaffed NSAs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Lack of know-how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Governmental re-thinking is necessary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Lack of investments (mainly training and new equipment)</a:t>
            </a:r>
          </a:p>
          <a:p>
            <a:pPr lvl="1">
              <a:buFont typeface=".AppleSystemUIFont"/>
              <a:buChar char="-"/>
            </a:pPr>
            <a:r>
              <a:rPr lang="en-GB" dirty="0"/>
              <a:t>Remember all four ANS tasks – next slide: 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2E4A3D-8000-7144-9F32-D5F0A153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4059D6-D777-7A40-8B36-A338CEBD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EE5C9-4FC9-0E44-88AE-232B0252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692368"/>
            <a:ext cx="4702791" cy="1325563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Who is going to pay for the 4 pillars of Air Navigation Service (ANS)??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214960-9EB1-B845-B5CF-FC9CBBFE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E55832-D2CF-8243-9346-DAAF5383F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669539"/>
              </p:ext>
            </p:extLst>
          </p:nvPr>
        </p:nvGraphicFramePr>
        <p:xfrm>
          <a:off x="3597298" y="6923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69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B49A-CD10-9441-B732-3A07FE5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Financial issues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B8CFA-AB08-A041-B2D9-B6D10AF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ANSP income comprise of:</a:t>
            </a:r>
          </a:p>
          <a:p>
            <a:pPr lvl="1">
              <a:buFont typeface=".AppleSystemUIFont"/>
              <a:buChar char="-"/>
            </a:pPr>
            <a:r>
              <a:rPr lang="en-GB" sz="2300" dirty="0" err="1">
                <a:latin typeface="+mn-lt"/>
              </a:rPr>
              <a:t>En</a:t>
            </a:r>
            <a:r>
              <a:rPr lang="en-GB" sz="2300" dirty="0">
                <a:latin typeface="+mn-lt"/>
              </a:rPr>
              <a:t>-route charges, approach charges, and landing taxes 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Government contribution to MET, SAR, FIS, etc. 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Other income from investments and services</a:t>
            </a:r>
          </a:p>
          <a:p>
            <a:endParaRPr lang="en-GB" dirty="0"/>
          </a:p>
          <a:p>
            <a:r>
              <a:rPr lang="en-GB" dirty="0"/>
              <a:t>This business model is fragile because of possible rapid changes in traffic patterns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Ukraine, Rumania, Poland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Financial crises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Only little margins are allowed (CAPEX)</a:t>
            </a:r>
          </a:p>
          <a:p>
            <a:pPr lvl="1">
              <a:buFont typeface=".AppleSystemUIFont"/>
              <a:buChar char="-"/>
            </a:pPr>
            <a:endParaRPr lang="en-GB" dirty="0"/>
          </a:p>
          <a:p>
            <a:r>
              <a:rPr lang="en-GB" dirty="0"/>
              <a:t>Risks: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Understaffed ANSPs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Lack of investments (mainly training and new equipment)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Pension funds problems</a:t>
            </a:r>
          </a:p>
          <a:p>
            <a:pPr lvl="1">
              <a:buFont typeface=".AppleSystemUIFont"/>
              <a:buChar char="-"/>
            </a:pPr>
            <a:r>
              <a:rPr lang="en-GB" sz="2300" dirty="0">
                <a:latin typeface="+mn-lt"/>
              </a:rPr>
              <a:t>Remember to capitalise your ANSP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2E4A3D-8000-7144-9F32-D5F0A153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4059D6-D777-7A40-8B36-A338CEBD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B49A-CD10-9441-B732-3A07FE5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Human issues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B8CFA-AB08-A041-B2D9-B6D10AF7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/>
              <a:t>When separating the powers of NSA and ANSP and the introduction of SES, IFATCA has observed the following: 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Longer working hours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Longer careers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Single man operations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Rosters with minimum sleep and rest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A move from focus on safety towards focus on finances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Bonus systems for achieving safety goals</a:t>
            </a:r>
          </a:p>
          <a:p>
            <a:pPr lvl="1">
              <a:buFont typeface=".AppleSystemUIFont"/>
              <a:buChar char="-"/>
            </a:pPr>
            <a:endParaRPr lang="en-GB" sz="2600" dirty="0">
              <a:latin typeface="+mn-lt"/>
            </a:endParaRPr>
          </a:p>
          <a:p>
            <a:r>
              <a:rPr lang="en-GB" sz="2600" dirty="0"/>
              <a:t> Individual financial issues: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Initial pay increase!!!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Change of pension systems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Increased use of overtime (is cheaper than hiring new staff)</a:t>
            </a:r>
          </a:p>
          <a:p>
            <a:pPr lvl="1">
              <a:buFont typeface=".AppleSystemUIFont"/>
              <a:buChar char="-"/>
            </a:pPr>
            <a:r>
              <a:rPr lang="en-GB" sz="2100" dirty="0">
                <a:latin typeface="+mn-lt"/>
              </a:rPr>
              <a:t>Outsourcing of services to make it cheaper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2E4A3D-8000-7144-9F32-D5F0A153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4059D6-D777-7A40-8B36-A338CEBD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C15D-9447-4B44-A631-DE9E3BEEEE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7244"/>
      </p:ext>
    </p:extLst>
  </p:cSld>
  <p:clrMapOvr>
    <a:masterClrMapping/>
  </p:clrMapOvr>
</p:sld>
</file>

<file path=ppt/theme/theme1.xml><?xml version="1.0" encoding="utf-8"?>
<a:theme xmlns:a="http://schemas.openxmlformats.org/drawingml/2006/main" name="IFATCA-theme">
  <a:themeElements>
    <a:clrScheme name="IFATCA">
      <a:dk1>
        <a:srgbClr val="000000"/>
      </a:dk1>
      <a:lt1>
        <a:srgbClr val="FFFFFF"/>
      </a:lt1>
      <a:dk2>
        <a:srgbClr val="003469"/>
      </a:dk2>
      <a:lt2>
        <a:srgbClr val="E7E6E6"/>
      </a:lt2>
      <a:accent1>
        <a:srgbClr val="10ADC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TCA-theme" id="{87DEACF3-3857-0545-88D0-2721D8EE7421}" vid="{075EC164-BB4C-C945-A786-9603ABF6C2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IFATCA-theme</Template>
  <TotalTime>1457</TotalTime>
  <Words>561</Words>
  <Application>Microsoft Macintosh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.AppleSystemUIFont</vt:lpstr>
      <vt:lpstr>Arial</vt:lpstr>
      <vt:lpstr>Bebas Neue</vt:lpstr>
      <vt:lpstr>Calibri</vt:lpstr>
      <vt:lpstr>Roboto Regular</vt:lpstr>
      <vt:lpstr>IFATCA-theme</vt:lpstr>
      <vt:lpstr>Optimising Institutional structure of ATS/  New business models  </vt:lpstr>
      <vt:lpstr>Program:</vt:lpstr>
      <vt:lpstr>Three models of National organisation of ANS</vt:lpstr>
      <vt:lpstr>IFATCA observations</vt:lpstr>
      <vt:lpstr>Institutional issues</vt:lpstr>
      <vt:lpstr>Regulatory issues</vt:lpstr>
      <vt:lpstr>Who is going to pay for the 4 pillars of Air Navigation Service (ANS)?? </vt:lpstr>
      <vt:lpstr>Financial issues</vt:lpstr>
      <vt:lpstr>Human issues</vt:lpstr>
      <vt:lpstr>Legal issues</vt:lpstr>
      <vt:lpstr>Conclusion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Tom Laursen</dc:creator>
  <cp:lastModifiedBy>Tom Laursen</cp:lastModifiedBy>
  <cp:revision>39</cp:revision>
  <dcterms:created xsi:type="dcterms:W3CDTF">2018-04-09T04:50:02Z</dcterms:created>
  <dcterms:modified xsi:type="dcterms:W3CDTF">2018-04-11T07:27:34Z</dcterms:modified>
</cp:coreProperties>
</file>