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3.jpg" ContentType="image/jpg"/>
  <Override PartName="/ppt/media/image14.jpg" ContentType="image/jpg"/>
  <Override PartName="/ppt/media/image15.jpg" ContentType="image/jpg"/>
  <Override PartName="/ppt/media/image20.jpg" ContentType="image/jpg"/>
  <Override PartName="/ppt/media/image22.jpg" ContentType="image/jpg"/>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7"/>
  </p:notesMasterIdLst>
  <p:sldIdLst>
    <p:sldId id="256" r:id="rId6"/>
    <p:sldId id="257" r:id="rId7"/>
    <p:sldId id="268" r:id="rId8"/>
    <p:sldId id="312" r:id="rId9"/>
    <p:sldId id="288" r:id="rId10"/>
    <p:sldId id="311" r:id="rId11"/>
    <p:sldId id="269" r:id="rId12"/>
    <p:sldId id="270" r:id="rId13"/>
    <p:sldId id="271" r:id="rId14"/>
    <p:sldId id="292" r:id="rId15"/>
    <p:sldId id="289" r:id="rId16"/>
    <p:sldId id="290" r:id="rId17"/>
    <p:sldId id="313" r:id="rId18"/>
    <p:sldId id="314" r:id="rId19"/>
    <p:sldId id="315" r:id="rId20"/>
    <p:sldId id="316" r:id="rId21"/>
    <p:sldId id="317" r:id="rId22"/>
    <p:sldId id="318" r:id="rId23"/>
    <p:sldId id="319" r:id="rId24"/>
    <p:sldId id="320" r:id="rId25"/>
    <p:sldId id="321" r:id="rId26"/>
    <p:sldId id="322" r:id="rId27"/>
    <p:sldId id="323" r:id="rId28"/>
    <p:sldId id="325" r:id="rId29"/>
    <p:sldId id="326" r:id="rId30"/>
    <p:sldId id="328" r:id="rId31"/>
    <p:sldId id="327" r:id="rId32"/>
    <p:sldId id="307" r:id="rId33"/>
    <p:sldId id="308" r:id="rId34"/>
    <p:sldId id="309" r:id="rId35"/>
    <p:sldId id="262" r:id="rId3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279DD9"/>
    <a:srgbClr val="000066"/>
    <a:srgbClr val="CC8004"/>
    <a:srgbClr val="F37021"/>
    <a:srgbClr val="A74233"/>
    <a:srgbClr val="5A6870"/>
    <a:srgbClr val="C40075"/>
    <a:srgbClr val="7B0052"/>
    <a:srgbClr val="006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98259" autoAdjust="0"/>
  </p:normalViewPr>
  <p:slideViewPr>
    <p:cSldViewPr>
      <p:cViewPr>
        <p:scale>
          <a:sx n="120" d="100"/>
          <a:sy n="120" d="100"/>
        </p:scale>
        <p:origin x="-456" y="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144" y="-67"/>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421886-96BA-4493-9BEB-B0CC99CCFEB5}" type="datetimeFigureOut">
              <a:rPr lang="en-CA" smtClean="0"/>
              <a:t>05/10/2018</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F8E4C8-D931-4F57-AFA2-008830857878}" type="slidenum">
              <a:rPr lang="en-CA" smtClean="0"/>
              <a:t>‹#›</a:t>
            </a:fld>
            <a:endParaRPr lang="en-CA"/>
          </a:p>
        </p:txBody>
      </p:sp>
    </p:spTree>
    <p:extLst>
      <p:ext uri="{BB962C8B-B14F-4D97-AF65-F5344CB8AC3E}">
        <p14:creationId xmlns:p14="http://schemas.microsoft.com/office/powerpoint/2010/main" val="1683187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Introduction  by Secretary General</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DF8E4C8-D931-4F57-AFA2-008830857878}" type="slidenum">
              <a:rPr lang="en-CA" smtClean="0"/>
              <a:t>1</a:t>
            </a:fld>
            <a:endParaRPr lang="en-CA" dirty="0"/>
          </a:p>
        </p:txBody>
      </p:sp>
    </p:spTree>
    <p:extLst>
      <p:ext uri="{BB962C8B-B14F-4D97-AF65-F5344CB8AC3E}">
        <p14:creationId xmlns:p14="http://schemas.microsoft.com/office/powerpoint/2010/main" val="4200162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smtClean="0"/>
              <a:t>Thank you</a:t>
            </a:r>
            <a:r>
              <a:rPr lang="en-CA" baseline="0" dirty="0" smtClean="0"/>
              <a:t> Excellencies , ladies and gentlemen , and now I hand it over again to the </a:t>
            </a:r>
            <a:r>
              <a:rPr lang="en-CA" baseline="0" smtClean="0"/>
              <a:t>Secretary general.</a:t>
            </a:r>
            <a:endParaRPr lang="en-CA"/>
          </a:p>
        </p:txBody>
      </p:sp>
      <p:sp>
        <p:nvSpPr>
          <p:cNvPr id="4" name="Slide Number Placeholder 3"/>
          <p:cNvSpPr>
            <a:spLocks noGrp="1"/>
          </p:cNvSpPr>
          <p:nvPr>
            <p:ph type="sldNum" sz="quarter" idx="10"/>
          </p:nvPr>
        </p:nvSpPr>
        <p:spPr/>
        <p:txBody>
          <a:bodyPr/>
          <a:lstStyle/>
          <a:p>
            <a:fld id="{DDF8E4C8-D931-4F57-AFA2-008830857878}" type="slidenum">
              <a:rPr lang="en-CA" smtClean="0"/>
              <a:t>31</a:t>
            </a:fld>
            <a:endParaRPr lang="en-CA"/>
          </a:p>
        </p:txBody>
      </p:sp>
    </p:spTree>
    <p:extLst>
      <p:ext uri="{BB962C8B-B14F-4D97-AF65-F5344CB8AC3E}">
        <p14:creationId xmlns:p14="http://schemas.microsoft.com/office/powerpoint/2010/main" val="3675813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First part of briefing will provide the background and foundation for the briefing  on the contingency arrangements related to the Qatar circumstances.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DF8E4C8-D931-4F57-AFA2-008830857878}" type="slidenum">
              <a:rPr lang="en-CA" smtClean="0"/>
              <a:t>2</a:t>
            </a:fld>
            <a:endParaRPr lang="en-CA" dirty="0"/>
          </a:p>
        </p:txBody>
      </p:sp>
    </p:spTree>
    <p:extLst>
      <p:ext uri="{BB962C8B-B14F-4D97-AF65-F5344CB8AC3E}">
        <p14:creationId xmlns:p14="http://schemas.microsoft.com/office/powerpoint/2010/main" val="176916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While contingency planning can be complex, as we will see later in the </a:t>
            </a:r>
            <a:r>
              <a:rPr lang="en-CA" dirty="0" err="1" smtClean="0"/>
              <a:t>presnetation</a:t>
            </a:r>
            <a:r>
              <a:rPr lang="en-CA" dirty="0" smtClean="0"/>
              <a:t>, the ICAO provisions are not. There is one main provision that applies to contingency arrangements  contained in Annex 11.</a:t>
            </a:r>
          </a:p>
          <a:p>
            <a:pPr marL="171450" indent="-171450">
              <a:buFont typeface="Arial" panose="020B0604020202020204" pitchFamily="34" charset="0"/>
              <a:buChar char="•"/>
            </a:pPr>
            <a:r>
              <a:rPr lang="en-CA" dirty="0" smtClean="0"/>
              <a:t>There is also about 4 pages of guidance contained in the green pages  of the Annex: Attachment C.</a:t>
            </a:r>
          </a:p>
          <a:p>
            <a:pPr marL="171450" indent="-171450">
              <a:buFont typeface="Arial" panose="020B0604020202020204" pitchFamily="34" charset="0"/>
              <a:buChar char="•"/>
            </a:pPr>
            <a:r>
              <a:rPr lang="en-CA" dirty="0" smtClean="0"/>
              <a:t>It can be surmised that the almost  limitless reasons  why contingency arrangements need to be implemented; combined with the varying circumstances of airspace, traffic, and needs means that prescriptive provisions in the Annex would always be unlikely and the guidance  in the Attachment bears this out.</a:t>
            </a:r>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DDF8E4C8-D931-4F57-AFA2-008830857878}" type="slidenum">
              <a:rPr lang="en-CA" smtClean="0"/>
              <a:t>3</a:t>
            </a:fld>
            <a:endParaRPr lang="en-CA"/>
          </a:p>
        </p:txBody>
      </p:sp>
    </p:spTree>
    <p:extLst>
      <p:ext uri="{BB962C8B-B14F-4D97-AF65-F5344CB8AC3E}">
        <p14:creationId xmlns:p14="http://schemas.microsoft.com/office/powerpoint/2010/main" val="281921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You may wish to note that this is not an exact reproduction of the provision but  a simplified  bullet list of the main points.</a:t>
            </a:r>
          </a:p>
          <a:p>
            <a:pPr marL="171450" indent="-171450">
              <a:buFont typeface="Arial" panose="020B0604020202020204" pitchFamily="34" charset="0"/>
              <a:buChar char="•"/>
            </a:pPr>
            <a:r>
              <a:rPr lang="en-CA" dirty="0" smtClean="0"/>
              <a:t>You will note that it refers to disruptions and potential disruptions.. This effectively means that all States are responsible for develop contingency plans for those disruptions and could normally be expected to occur. The focus or basis for this   work will differ for all States given the natural disasters that can occur in a region. In some States and regions, active volcanoes can be a significant concern, while in others, it may be  potential conflict  between adjacent States</a:t>
            </a:r>
          </a:p>
          <a:p>
            <a:pPr marL="171450" indent="-171450">
              <a:buFont typeface="Arial" panose="020B0604020202020204" pitchFamily="34" charset="0"/>
              <a:buChar char="•"/>
            </a:pPr>
            <a:r>
              <a:rPr lang="en-CA" dirty="0" smtClean="0"/>
              <a:t>Sometimes contingency action will be necessary in real time as a result of disruption, the circumstances of which , could not have been predicted.</a:t>
            </a:r>
          </a:p>
          <a:p>
            <a:pPr marL="171450" indent="-171450">
              <a:buFont typeface="Arial" panose="020B0604020202020204" pitchFamily="34" charset="0"/>
              <a:buChar char="•"/>
            </a:pPr>
            <a:r>
              <a:rPr lang="en-CA" dirty="0" smtClean="0"/>
              <a:t>The plans would be developed to cover all the airspace one is responsible for, including  sovereign airspace, airspace of undetermined sovereignty and high seas airspace.</a:t>
            </a:r>
          </a:p>
          <a:p>
            <a:pPr marL="171450" indent="-171450">
              <a:buFont typeface="Arial" panose="020B0604020202020204" pitchFamily="34" charset="0"/>
              <a:buChar char="•"/>
            </a:pPr>
            <a:r>
              <a:rPr lang="en-CA" dirty="0" smtClean="0"/>
              <a:t>Many States require significant assistance from ICAO,  for almost all disruptions, other States might need assistance for certain types of disruptions and some States need very little assistance at all.. Core western Europe, for instance, utilize the services of the Network Manager  in EUROCONTROL for adapting  the traffic flow in the event traffic is disrupted for some reason, and very quickly aircraft can be  moved to avoid a particular sector of airspace. This comes from many years of experience and having a playbook  for want  of a better term, that can be referred to, for disruptions and can be anticipated.</a:t>
            </a:r>
          </a:p>
          <a:p>
            <a:pPr marL="171450" indent="-171450">
              <a:buFont typeface="Arial" panose="020B0604020202020204" pitchFamily="34" charset="0"/>
              <a:buChar char="•"/>
            </a:pPr>
            <a:r>
              <a:rPr lang="en-CA" dirty="0" smtClean="0"/>
              <a:t>ICAO can sometimes play a lead role in the development of a contingency plan;  and at other times,  a limited role of coordination across regions.</a:t>
            </a:r>
          </a:p>
          <a:p>
            <a:pPr marL="171450" indent="-171450">
              <a:buFont typeface="Arial" panose="020B0604020202020204" pitchFamily="34" charset="0"/>
              <a:buChar char="•"/>
            </a:pPr>
            <a:r>
              <a:rPr lang="en-CA" dirty="0" smtClean="0"/>
              <a:t>IATA often plays a significant role  in most aspects of contingency planning, especially in  voicing the needs of its members and suggesting different safety and efficiency options that need to be considered  in the development of the plan.  </a:t>
            </a:r>
            <a:endParaRPr lang="en-CA" dirty="0"/>
          </a:p>
        </p:txBody>
      </p:sp>
      <p:sp>
        <p:nvSpPr>
          <p:cNvPr id="4" name="Slide Number Placeholder 3"/>
          <p:cNvSpPr>
            <a:spLocks noGrp="1"/>
          </p:cNvSpPr>
          <p:nvPr>
            <p:ph type="sldNum" sz="quarter" idx="10"/>
          </p:nvPr>
        </p:nvSpPr>
        <p:spPr/>
        <p:txBody>
          <a:bodyPr/>
          <a:lstStyle/>
          <a:p>
            <a:fld id="{DDF8E4C8-D931-4F57-AFA2-008830857878}" type="slidenum">
              <a:rPr lang="en-CA" smtClean="0"/>
              <a:t>5</a:t>
            </a:fld>
            <a:endParaRPr lang="en-CA"/>
          </a:p>
        </p:txBody>
      </p:sp>
    </p:spTree>
    <p:extLst>
      <p:ext uri="{BB962C8B-B14F-4D97-AF65-F5344CB8AC3E}">
        <p14:creationId xmlns:p14="http://schemas.microsoft.com/office/powerpoint/2010/main" val="2819219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While every disruption is different , uppermost in our minds is  that the contingency arrangements assist in the safe and orderly flow of international traffic. While progressively, a contingency plan might provide for domestic operations, there is the need to preserve major air routes. The brief  closure of  the airspace of India a number of years ago is an example where the primary focus was  how would the Asia-Europe flow be maintained  India  and what impact would this have on airports where fuels stops  would become necessary .</a:t>
            </a:r>
          </a:p>
          <a:p>
            <a:pPr marL="171450" indent="-171450">
              <a:buFont typeface="Arial" panose="020B0604020202020204" pitchFamily="34" charset="0"/>
              <a:buChar char="•"/>
            </a:pPr>
            <a:r>
              <a:rPr lang="en-CA" dirty="0" smtClean="0"/>
              <a:t>When looking at potential disruptions States, in developing contingency plans should look  especially to  issues outside their airspace, given that when this external disruption occurs, its own airspace could become the solution for the alternative flow.</a:t>
            </a:r>
            <a:endParaRPr lang="en-CA" dirty="0"/>
          </a:p>
        </p:txBody>
      </p:sp>
      <p:sp>
        <p:nvSpPr>
          <p:cNvPr id="4" name="Slide Number Placeholder 3"/>
          <p:cNvSpPr>
            <a:spLocks noGrp="1"/>
          </p:cNvSpPr>
          <p:nvPr>
            <p:ph type="sldNum" sz="quarter" idx="10"/>
          </p:nvPr>
        </p:nvSpPr>
        <p:spPr/>
        <p:txBody>
          <a:bodyPr/>
          <a:lstStyle/>
          <a:p>
            <a:fld id="{DDF8E4C8-D931-4F57-AFA2-008830857878}" type="slidenum">
              <a:rPr lang="en-CA" smtClean="0"/>
              <a:t>7</a:t>
            </a:fld>
            <a:endParaRPr lang="en-CA"/>
          </a:p>
        </p:txBody>
      </p:sp>
    </p:spTree>
    <p:extLst>
      <p:ext uri="{BB962C8B-B14F-4D97-AF65-F5344CB8AC3E}">
        <p14:creationId xmlns:p14="http://schemas.microsoft.com/office/powerpoint/2010/main" val="281921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CA" dirty="0" smtClean="0"/>
              <a:t>For Information in case needed:</a:t>
            </a:r>
          </a:p>
          <a:p>
            <a:pPr marL="171450" indent="-171450">
              <a:buFont typeface="Arial" panose="020B0604020202020204" pitchFamily="34" charset="0"/>
              <a:buChar char="•"/>
            </a:pPr>
            <a:r>
              <a:rPr lang="en-CA" dirty="0" smtClean="0"/>
              <a:t>MIDANPIRG</a:t>
            </a:r>
            <a:r>
              <a:rPr lang="en-CA" baseline="0" dirty="0" smtClean="0"/>
              <a:t> endorsed the MID Region ATM Contingency Plan in 2013 to address contingency planning at regional level through the establishment of Contingency Coordination Team to share information btw stakeholders and agree on measures to overcome the challenges associated with contingency situations such as, conflict zones, weather, users decision to circumnavigate airspace(s); etc.</a:t>
            </a:r>
          </a:p>
          <a:p>
            <a:pPr marL="171450" indent="-171450">
              <a:buFont typeface="Arial" panose="020B0604020202020204" pitchFamily="34" charset="0"/>
              <a:buChar char="•"/>
            </a:pPr>
            <a:r>
              <a:rPr lang="en-CA" baseline="0" dirty="0" smtClean="0"/>
              <a:t>The MID Region Contingency Plan includes notification process with IATA, States and ICAO as main providers for information. CCTs are established based on ICAO internal coordination.; </a:t>
            </a:r>
          </a:p>
          <a:p>
            <a:pPr marL="171450" indent="-171450">
              <a:buFont typeface="Arial" panose="020B0604020202020204" pitchFamily="34" charset="0"/>
              <a:buChar char="•"/>
            </a:pPr>
            <a:r>
              <a:rPr lang="en-CA" baseline="0" dirty="0" smtClean="0"/>
              <a:t>Currently, we have active CCTs for Baghdad, Damascus, Sana’a, Tripoli, FIRs as well as Qatar. </a:t>
            </a:r>
          </a:p>
          <a:p>
            <a:pPr marL="171450" indent="-171450">
              <a:buFont typeface="Arial" panose="020B0604020202020204" pitchFamily="34" charset="0"/>
              <a:buChar char="•"/>
            </a:pPr>
            <a:r>
              <a:rPr lang="en-CA" baseline="0" dirty="0" smtClean="0"/>
              <a:t>CCTs  that have been found  to be no longer necessary includes Cyprus-Lebanon (concerning a high seas issue); The Turkey Coup; and  restricted airspace  related to the Ankara-Baghdad-Tehran  flow.</a:t>
            </a:r>
            <a:endParaRPr lang="en-CA" dirty="0" smtClean="0"/>
          </a:p>
          <a:p>
            <a:endParaRPr lang="en-CA" dirty="0"/>
          </a:p>
        </p:txBody>
      </p:sp>
      <p:sp>
        <p:nvSpPr>
          <p:cNvPr id="4" name="Slide Number Placeholder 3"/>
          <p:cNvSpPr>
            <a:spLocks noGrp="1"/>
          </p:cNvSpPr>
          <p:nvPr>
            <p:ph type="sldNum" sz="quarter" idx="10"/>
          </p:nvPr>
        </p:nvSpPr>
        <p:spPr/>
        <p:txBody>
          <a:bodyPr/>
          <a:lstStyle/>
          <a:p>
            <a:fld id="{DDF8E4C8-D931-4F57-AFA2-008830857878}" type="slidenum">
              <a:rPr lang="en-CA" smtClean="0"/>
              <a:t>8</a:t>
            </a:fld>
            <a:endParaRPr lang="en-CA"/>
          </a:p>
        </p:txBody>
      </p:sp>
    </p:spTree>
    <p:extLst>
      <p:ext uri="{BB962C8B-B14F-4D97-AF65-F5344CB8AC3E}">
        <p14:creationId xmlns:p14="http://schemas.microsoft.com/office/powerpoint/2010/main" val="281921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Occasionally, a part of a contingency plan will differ from the approved regional air navigation plan. Because the contingency arrangements are temporary in nature, they do not constitute an amendment to the air navigation plan. These  temporary deviations  are approved by the by the President of the Council, on behalf of the Council.</a:t>
            </a:r>
          </a:p>
          <a:p>
            <a:pPr marL="171450" indent="-171450">
              <a:buFont typeface="Arial" panose="020B0604020202020204" pitchFamily="34" charset="0"/>
              <a:buChar char="•"/>
            </a:pPr>
            <a:r>
              <a:rPr lang="en-CA" dirty="0" smtClean="0"/>
              <a:t>And this can include temporary reassignment by ICAO of ATS provision and relates services.</a:t>
            </a:r>
          </a:p>
          <a:p>
            <a:pPr marL="171450" indent="-171450">
              <a:buFont typeface="Arial" panose="020B0604020202020204" pitchFamily="34" charset="0"/>
              <a:buChar char="•"/>
            </a:pPr>
            <a:r>
              <a:rPr lang="en-CA" dirty="0" smtClean="0"/>
              <a:t>The most recent example of this was the assignment of the provision of AIS –so, effectively the promulgation of </a:t>
            </a:r>
            <a:r>
              <a:rPr lang="en-CA" dirty="0" err="1" smtClean="0"/>
              <a:t>Notams</a:t>
            </a:r>
            <a:r>
              <a:rPr lang="en-CA" dirty="0" smtClean="0"/>
              <a:t>, for the high seas  airspace within the Tripoli FIR, to Malta,  during the Libyan conflict. This allowed for the promulgation of procedures for humanitarian flights  </a:t>
            </a:r>
            <a:r>
              <a:rPr lang="en-CA" dirty="0" err="1" smtClean="0"/>
              <a:t>en</a:t>
            </a:r>
            <a:r>
              <a:rPr lang="en-CA" dirty="0" smtClean="0"/>
              <a:t> route to Tripoli and some other airports in Libya.</a:t>
            </a:r>
          </a:p>
          <a:p>
            <a:endParaRPr lang="en-CA" dirty="0"/>
          </a:p>
        </p:txBody>
      </p:sp>
      <p:sp>
        <p:nvSpPr>
          <p:cNvPr id="4" name="Slide Number Placeholder 3"/>
          <p:cNvSpPr>
            <a:spLocks noGrp="1"/>
          </p:cNvSpPr>
          <p:nvPr>
            <p:ph type="sldNum" sz="quarter" idx="10"/>
          </p:nvPr>
        </p:nvSpPr>
        <p:spPr/>
        <p:txBody>
          <a:bodyPr/>
          <a:lstStyle/>
          <a:p>
            <a:fld id="{DDF8E4C8-D931-4F57-AFA2-008830857878}" type="slidenum">
              <a:rPr lang="en-CA" smtClean="0"/>
              <a:t>9</a:t>
            </a:fld>
            <a:endParaRPr lang="en-CA"/>
          </a:p>
        </p:txBody>
      </p:sp>
    </p:spTree>
    <p:extLst>
      <p:ext uri="{BB962C8B-B14F-4D97-AF65-F5344CB8AC3E}">
        <p14:creationId xmlns:p14="http://schemas.microsoft.com/office/powerpoint/2010/main" val="281921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F8E4C8-D931-4F57-AFA2-008830857878}" type="slidenum">
              <a:rPr lang="en-CA" smtClean="0"/>
              <a:t>11</a:t>
            </a:fld>
            <a:endParaRPr lang="en-CA"/>
          </a:p>
        </p:txBody>
      </p:sp>
    </p:spTree>
    <p:extLst>
      <p:ext uri="{BB962C8B-B14F-4D97-AF65-F5344CB8AC3E}">
        <p14:creationId xmlns:p14="http://schemas.microsoft.com/office/powerpoint/2010/main" val="575548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8988AC-245C-4859-8AEB-33711A1DC103}" type="slidenum">
              <a:rPr lang="en-GB" smtClean="0"/>
              <a:t>26</a:t>
            </a:fld>
            <a:endParaRPr lang="en-GB" dirty="0"/>
          </a:p>
        </p:txBody>
      </p:sp>
    </p:spTree>
    <p:extLst>
      <p:ext uri="{BB962C8B-B14F-4D97-AF65-F5344CB8AC3E}">
        <p14:creationId xmlns:p14="http://schemas.microsoft.com/office/powerpoint/2010/main" val="2576000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4948014"/>
            <a:ext cx="2133600" cy="273844"/>
          </a:xfrm>
        </p:spPr>
        <p:txBody>
          <a:bodyPr/>
          <a:lstStyle/>
          <a:p>
            <a:fld id="{5E5FE2D7-2607-4A0E-B26B-6244F2953E6B}" type="datetime1">
              <a:rPr lang="en-CA" smtClean="0"/>
              <a:t>05/10/2018</a:t>
            </a:fld>
            <a:endParaRPr lang="en-CA"/>
          </a:p>
        </p:txBody>
      </p:sp>
      <p:sp>
        <p:nvSpPr>
          <p:cNvPr id="5" name="Footer Placeholder 4"/>
          <p:cNvSpPr>
            <a:spLocks noGrp="1"/>
          </p:cNvSpPr>
          <p:nvPr>
            <p:ph type="ftr" sz="quarter" idx="11"/>
          </p:nvPr>
        </p:nvSpPr>
        <p:spPr>
          <a:xfrm>
            <a:off x="3124200" y="4948014"/>
            <a:ext cx="2895600" cy="273844"/>
          </a:xfrm>
        </p:spPr>
        <p:txBody>
          <a:bodyPr/>
          <a:lstStyle/>
          <a:p>
            <a:endParaRPr lang="en-CA"/>
          </a:p>
        </p:txBody>
      </p:sp>
      <p:sp>
        <p:nvSpPr>
          <p:cNvPr id="6" name="Slide Number Placeholder 5"/>
          <p:cNvSpPr>
            <a:spLocks noGrp="1"/>
          </p:cNvSpPr>
          <p:nvPr>
            <p:ph type="sldNum" sz="quarter" idx="12"/>
          </p:nvPr>
        </p:nvSpPr>
        <p:spPr>
          <a:xfrm>
            <a:off x="6553200" y="4948014"/>
            <a:ext cx="2133600" cy="273844"/>
          </a:xfrm>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7574"/>
            <a:ext cx="2057400" cy="3744416"/>
          </a:xfrm>
          <a:prstGeom prst="rect">
            <a:avLst/>
          </a:prstGeom>
        </p:spPr>
        <p:txBody>
          <a:bodyPr vert="eaVert"/>
          <a:lstStyle>
            <a:lvl1pPr>
              <a:defRPr>
                <a:solidFill>
                  <a:srgbClr val="5A6870"/>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987574"/>
            <a:ext cx="6019800" cy="3744416"/>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FA2A7FA-92FE-4D6D-8103-0CDFC82BEF05}" type="datetime1">
              <a:rPr lang="en-CA" smtClean="0"/>
              <a:t>05/10/2018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79D916-040A-4669-83DF-CA2AFBE8F193}"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739799"/>
            <a:ext cx="9217023" cy="4152900"/>
          </a:xfrm>
          <a:prstGeom prst="rect">
            <a:avLst/>
          </a:prstGeom>
        </p:spPr>
      </p:pic>
    </p:spTree>
    <p:extLst>
      <p:ext uri="{BB962C8B-B14F-4D97-AF65-F5344CB8AC3E}">
        <p14:creationId xmlns:p14="http://schemas.microsoft.com/office/powerpoint/2010/main" val="23313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CC29255-553B-4A5E-9065-0659BD7F9670}"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104664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DABE1B6-B029-48FA-BEB1-D8897E03C365}"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210532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65FC4B-D342-4F1F-B353-D975DB2F07B5}"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38778120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031F59-D70A-410D-BE28-AA748CDA010A}"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739799"/>
            <a:ext cx="9144000" cy="4152900"/>
          </a:xfrm>
          <a:prstGeom prst="rect">
            <a:avLst/>
          </a:prstGeom>
        </p:spPr>
      </p:pic>
    </p:spTree>
    <p:extLst>
      <p:ext uri="{BB962C8B-B14F-4D97-AF65-F5344CB8AC3E}">
        <p14:creationId xmlns:p14="http://schemas.microsoft.com/office/powerpoint/2010/main" val="476746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E9E731-E6BD-4CD7-A334-EB2917311F91}"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14" y="1599884"/>
            <a:ext cx="9142286" cy="3291223"/>
          </a:xfrm>
          <a:prstGeom prst="rect">
            <a:avLst/>
          </a:prstGeom>
        </p:spPr>
      </p:pic>
    </p:spTree>
    <p:extLst>
      <p:ext uri="{BB962C8B-B14F-4D97-AF65-F5344CB8AC3E}">
        <p14:creationId xmlns:p14="http://schemas.microsoft.com/office/powerpoint/2010/main" val="1303841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5C3CADC-D50B-457A-8B04-DEE0B8790F9A}"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356"/>
            <a:ext cx="9144000" cy="4176465"/>
          </a:xfrm>
          <a:prstGeom prst="rect">
            <a:avLst/>
          </a:prstGeom>
        </p:spPr>
      </p:pic>
    </p:spTree>
    <p:extLst>
      <p:ext uri="{BB962C8B-B14F-4D97-AF65-F5344CB8AC3E}">
        <p14:creationId xmlns:p14="http://schemas.microsoft.com/office/powerpoint/2010/main" val="3387783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5A135C-6CC2-45C0-8B67-BCBFE27E48AF}"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9654"/>
            <a:ext cx="9144000" cy="3810000"/>
          </a:xfrm>
          <a:prstGeom prst="rect">
            <a:avLst/>
          </a:prstGeom>
        </p:spPr>
      </p:pic>
    </p:spTree>
    <p:extLst>
      <p:ext uri="{BB962C8B-B14F-4D97-AF65-F5344CB8AC3E}">
        <p14:creationId xmlns:p14="http://schemas.microsoft.com/office/powerpoint/2010/main" val="2720376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9A6EF-A986-49C2-9572-BF373418E65C}" type="datetimeFigureOut">
              <a:rPr lang="en-GB" smtClean="0"/>
              <a:t>05/10/2018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F8BB3D8-E6AB-4F1C-B3EE-EF651473C3C3}" type="slidenum">
              <a:rPr lang="en-GB" smtClean="0"/>
              <a:t>‹#›</a:t>
            </a:fld>
            <a:endParaRPr lang="en-GB" dirty="0"/>
          </a:p>
        </p:txBody>
      </p:sp>
    </p:spTree>
    <p:extLst>
      <p:ext uri="{BB962C8B-B14F-4D97-AF65-F5344CB8AC3E}">
        <p14:creationId xmlns:p14="http://schemas.microsoft.com/office/powerpoint/2010/main" val="89976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905678"/>
            <a:ext cx="8229600" cy="288696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09261DEB-7486-4CA9-AAE5-7CAA0BD2C719}" type="datetime1">
              <a:rPr lang="en-CA" smtClean="0"/>
              <a:t>05/10/2018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6585864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3200" b="1" cap="all">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22724E5-F4BF-4CCE-882F-3164F7E154D6}" type="datetime1">
              <a:rPr lang="en-CA" smtClean="0"/>
              <a:t>05/10/2018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1995687"/>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95687"/>
            <a:ext cx="4038600" cy="27789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4CAF994-9266-4886-9DE3-BDFB727D186C}" type="datetime1">
              <a:rPr lang="en-CA" smtClean="0"/>
              <a:t>05/10/2018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4"/>
            <a:ext cx="8229600" cy="857250"/>
          </a:xfrm>
          <a:prstGeom prst="rect">
            <a:avLst/>
          </a:prstGeom>
        </p:spPr>
        <p:txBody>
          <a:bodyPr/>
          <a:lstStyle>
            <a:lvl1pPr>
              <a:defRPr>
                <a:solidFill>
                  <a:srgbClr val="0054A4"/>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1851670"/>
            <a:ext cx="4040188"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27735"/>
            <a:ext cx="4040188"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8" y="1851670"/>
            <a:ext cx="4041775" cy="479822"/>
          </a:xfrm>
        </p:spPr>
        <p:txBody>
          <a:bodyPr anchor="b">
            <a:normAutofit/>
          </a:bodyPr>
          <a:lstStyle>
            <a:lvl1pPr marL="0" indent="0">
              <a:buNone/>
              <a:defRPr sz="1800" b="1">
                <a:solidFill>
                  <a:srgbClr val="5A6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8" y="2427735"/>
            <a:ext cx="4041775" cy="23042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E6247F3D-72D9-4485-82AA-195A370E3573}" type="datetime1">
              <a:rPr lang="en-CA" smtClean="0"/>
              <a:t>05/10/2018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1131589"/>
            <a:ext cx="3008313" cy="871538"/>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31591"/>
            <a:ext cx="5111750" cy="34470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3" y="2003128"/>
            <a:ext cx="3008313" cy="2575545"/>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A1FB0936-5642-4B3C-B83F-200B0328E7D2}" type="datetime1">
              <a:rPr lang="en-CA" smtClean="0"/>
              <a:t>05/10/2018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D41BEB-1144-46EF-A04E-445D8427FC47}" type="datetime1">
              <a:rPr lang="en-CA" smtClean="0"/>
              <a:t>05/10/2018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982900"/>
            <a:ext cx="5486400" cy="425054"/>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059582"/>
            <a:ext cx="5486400" cy="28685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407954"/>
            <a:ext cx="5486400" cy="324036"/>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F3E9EE6-2725-4DE5-9619-8DCF872878D6}" type="datetime1">
              <a:rPr lang="en-CA" smtClean="0"/>
              <a:t>05/10/2018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987573"/>
            <a:ext cx="8229600" cy="756084"/>
          </a:xfrm>
          <a:prstGeom prst="rect">
            <a:avLst/>
          </a:prstGeom>
        </p:spPr>
        <p:txBody>
          <a:bodyPr/>
          <a:lstStyle>
            <a:lvl1pPr>
              <a:defRPr>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851670"/>
            <a:ext cx="8229600" cy="294097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BDCCB69-F662-436A-AC38-B955E214F2E5}" type="datetime1">
              <a:rPr lang="en-CA" smtClean="0"/>
              <a:t>05/10/2018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4894008"/>
            <a:ext cx="9144000" cy="249492"/>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 y="-1"/>
            <a:ext cx="9143981" cy="981073"/>
          </a:xfrm>
          <a:prstGeom prst="rect">
            <a:avLst/>
          </a:prstGeom>
        </p:spPr>
      </p:pic>
      <p:sp>
        <p:nvSpPr>
          <p:cNvPr id="3" name="Text Placeholder 2"/>
          <p:cNvSpPr>
            <a:spLocks noGrp="1"/>
          </p:cNvSpPr>
          <p:nvPr>
            <p:ph type="body" idx="1"/>
          </p:nvPr>
        </p:nvSpPr>
        <p:spPr>
          <a:xfrm>
            <a:off x="457200" y="1200150"/>
            <a:ext cx="8229600" cy="35318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4894008"/>
            <a:ext cx="2133600" cy="249492"/>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A738F76F-C0FF-4BD5-8F19-72289A9C72BF}" type="datetime1">
              <a:rPr lang="en-CA" smtClean="0"/>
              <a:t>05/10/2018</a:t>
            </a:fld>
            <a:endParaRPr lang="en-CA" dirty="0"/>
          </a:p>
        </p:txBody>
      </p:sp>
      <p:sp>
        <p:nvSpPr>
          <p:cNvPr id="5" name="Footer Placeholder 4"/>
          <p:cNvSpPr>
            <a:spLocks noGrp="1"/>
          </p:cNvSpPr>
          <p:nvPr>
            <p:ph type="ftr" sz="quarter" idx="3"/>
          </p:nvPr>
        </p:nvSpPr>
        <p:spPr>
          <a:xfrm>
            <a:off x="3124200" y="4894008"/>
            <a:ext cx="2895600" cy="249492"/>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CA" dirty="0"/>
          </a:p>
        </p:txBody>
      </p:sp>
      <p:sp>
        <p:nvSpPr>
          <p:cNvPr id="6" name="Slide Number Placeholder 5"/>
          <p:cNvSpPr>
            <a:spLocks noGrp="1"/>
          </p:cNvSpPr>
          <p:nvPr>
            <p:ph type="sldNum" sz="quarter" idx="4"/>
          </p:nvPr>
        </p:nvSpPr>
        <p:spPr>
          <a:xfrm>
            <a:off x="6553200" y="4894008"/>
            <a:ext cx="2133600" cy="249492"/>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4" r:id="rId7"/>
    <p:sldLayoutId id="2147483657" r:id="rId8"/>
    <p:sldLayoutId id="2147483658" r:id="rId9"/>
    <p:sldLayoutId id="2147483659" r:id="rId10"/>
    <p:sldLayoutId id="2147483660" r:id="rId11"/>
    <p:sldLayoutId id="2147483668" r:id="rId12"/>
    <p:sldLayoutId id="2147483666" r:id="rId13"/>
    <p:sldLayoutId id="2147483661" r:id="rId14"/>
    <p:sldLayoutId id="2147483663" r:id="rId15"/>
    <p:sldLayoutId id="2147483664" r:id="rId16"/>
    <p:sldLayoutId id="2147483665" r:id="rId17"/>
    <p:sldLayoutId id="2147483667" r:id="rId18"/>
    <p:sldLayoutId id="2147483669"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9.xml"/><Relationship Id="rId7" Type="http://schemas.openxmlformats.org/officeDocument/2006/relationships/image" Target="../media/image26.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oleObject1.bin"/><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1"/>
          <p:cNvSpPr>
            <a:spLocks/>
          </p:cNvSpPr>
          <p:nvPr/>
        </p:nvSpPr>
        <p:spPr bwMode="auto">
          <a:xfrm>
            <a:off x="251522" y="3921038"/>
            <a:ext cx="4103687" cy="882960"/>
          </a:xfrm>
          <a:prstGeom prst="rect">
            <a:avLst/>
          </a:prstGeom>
          <a:noFill/>
          <a:ln w="9525">
            <a:noFill/>
            <a:miter lim="800000"/>
            <a:headEnd/>
            <a:tailEnd/>
          </a:ln>
        </p:spPr>
        <p:txBody>
          <a:bodyPr/>
          <a:lstStyle/>
          <a:p>
            <a:pPr>
              <a:buFont typeface="Arial" charset="0"/>
              <a:buNone/>
            </a:pPr>
            <a:r>
              <a:rPr lang="en-US" sz="1400" i="1" dirty="0" smtClean="0">
                <a:solidFill>
                  <a:schemeClr val="bg2"/>
                </a:solidFill>
                <a:cs typeface="Arial" charset="0"/>
              </a:rPr>
              <a:t>Sarantis Poulimenakos </a:t>
            </a:r>
          </a:p>
          <a:p>
            <a:pPr>
              <a:buFont typeface="Arial" charset="0"/>
              <a:buNone/>
            </a:pPr>
            <a:r>
              <a:rPr lang="en-US" sz="1400" i="1" baseline="0" dirty="0" smtClean="0">
                <a:solidFill>
                  <a:schemeClr val="bg2"/>
                </a:solidFill>
                <a:cs typeface="Arial" charset="0"/>
              </a:rPr>
              <a:t>Program</a:t>
            </a:r>
            <a:r>
              <a:rPr lang="en-US" sz="1400" i="1" dirty="0" smtClean="0">
                <a:solidFill>
                  <a:schemeClr val="bg2"/>
                </a:solidFill>
                <a:cs typeface="Arial" charset="0"/>
              </a:rPr>
              <a:t> Manager Technical Assistance </a:t>
            </a:r>
          </a:p>
          <a:p>
            <a:pPr>
              <a:buFont typeface="Arial" charset="0"/>
              <a:buNone/>
            </a:pPr>
            <a:r>
              <a:rPr lang="en-US" sz="1400" i="1" baseline="0" dirty="0" smtClean="0">
                <a:solidFill>
                  <a:schemeClr val="bg2"/>
                </a:solidFill>
                <a:cs typeface="Arial" charset="0"/>
              </a:rPr>
              <a:t>ANS/Implementation</a:t>
            </a:r>
          </a:p>
        </p:txBody>
      </p:sp>
      <p:sp>
        <p:nvSpPr>
          <p:cNvPr id="7" name="Rectangle 2"/>
          <p:cNvSpPr txBox="1">
            <a:spLocks noChangeArrowheads="1"/>
          </p:cNvSpPr>
          <p:nvPr/>
        </p:nvSpPr>
        <p:spPr>
          <a:xfrm>
            <a:off x="250824" y="1001714"/>
            <a:ext cx="6913464" cy="48991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endParaRPr lang="en-GB" sz="2800" spc="-20" dirty="0" smtClean="0">
              <a:solidFill>
                <a:schemeClr val="bg1"/>
              </a:solidFill>
            </a:endParaRPr>
          </a:p>
        </p:txBody>
      </p:sp>
      <p:sp>
        <p:nvSpPr>
          <p:cNvPr id="8" name="Rectangle 2"/>
          <p:cNvSpPr txBox="1">
            <a:spLocks noChangeArrowheads="1"/>
          </p:cNvSpPr>
          <p:nvPr/>
        </p:nvSpPr>
        <p:spPr>
          <a:xfrm>
            <a:off x="4332584" y="3970966"/>
            <a:ext cx="4415880" cy="43204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ts val="3600"/>
              </a:lnSpc>
              <a:tabLst>
                <a:tab pos="1255713" algn="l"/>
              </a:tabLst>
              <a:defRPr/>
            </a:pPr>
            <a:r>
              <a:rPr lang="en-US" sz="2400" spc="-20" dirty="0" smtClean="0">
                <a:solidFill>
                  <a:schemeClr val="bg1"/>
                </a:solidFill>
              </a:rPr>
              <a:t>12/10/2018</a:t>
            </a:r>
          </a:p>
        </p:txBody>
      </p:sp>
      <p:sp>
        <p:nvSpPr>
          <p:cNvPr id="9" name="Rectangle 2"/>
          <p:cNvSpPr txBox="1">
            <a:spLocks noChangeArrowheads="1"/>
          </p:cNvSpPr>
          <p:nvPr/>
        </p:nvSpPr>
        <p:spPr>
          <a:xfrm>
            <a:off x="236679" y="1779663"/>
            <a:ext cx="6913464" cy="77795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3600"/>
              </a:lnSpc>
              <a:tabLst>
                <a:tab pos="1255713" algn="l"/>
              </a:tabLst>
              <a:defRPr/>
            </a:pPr>
            <a:r>
              <a:rPr lang="en-GB" sz="4000" spc="-20" dirty="0" smtClean="0">
                <a:solidFill>
                  <a:schemeClr val="bg1"/>
                </a:solidFill>
              </a:rPr>
              <a:t>EMERGENCY /CONTIGENCY  PLANS-ICAO POLICIES</a:t>
            </a:r>
            <a:endParaRPr lang="en-US" sz="4000" spc="-20" dirty="0" smtClean="0">
              <a:solidFill>
                <a:schemeClr val="bg1"/>
              </a:solidFill>
            </a:endParaRPr>
          </a:p>
        </p:txBody>
      </p:sp>
      <p:sp>
        <p:nvSpPr>
          <p:cNvPr id="3" name="Slide Number Placeholder 2"/>
          <p:cNvSpPr>
            <a:spLocks noGrp="1"/>
          </p:cNvSpPr>
          <p:nvPr>
            <p:ph type="sldNum" sz="quarter" idx="12"/>
          </p:nvPr>
        </p:nvSpPr>
        <p:spPr/>
        <p:txBody>
          <a:bodyPr/>
          <a:lstStyle/>
          <a:p>
            <a:fld id="{3FF909EE-2C65-48BC-95E5-26F3591A45A6}" type="slidenum">
              <a:rPr lang="en-CA" smtClean="0"/>
              <a:t>1</a:t>
            </a:fld>
            <a:endParaRPr lang="en-CA"/>
          </a:p>
        </p:txBody>
      </p:sp>
    </p:spTree>
    <p:extLst>
      <p:ext uri="{BB962C8B-B14F-4D97-AF65-F5344CB8AC3E}">
        <p14:creationId xmlns:p14="http://schemas.microsoft.com/office/powerpoint/2010/main" val="3107769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 </a:t>
            </a:r>
            <a:r>
              <a:rPr lang="en-US" dirty="0" smtClean="0"/>
              <a:t>       </a:t>
            </a:r>
            <a:r>
              <a:rPr lang="en-US" dirty="0" smtClean="0"/>
              <a:t>       </a:t>
            </a:r>
            <a:r>
              <a:rPr lang="en-US" b="1" dirty="0" smtClean="0"/>
              <a:t>Airport </a:t>
            </a:r>
            <a:r>
              <a:rPr lang="en-US" b="1" dirty="0"/>
              <a:t>Emergency </a:t>
            </a:r>
            <a:r>
              <a:rPr lang="en-US" b="1" dirty="0" smtClean="0"/>
              <a:t>Planning</a:t>
            </a:r>
            <a:endParaRPr lang="en-US" b="1" dirty="0"/>
          </a:p>
        </p:txBody>
      </p:sp>
      <p:sp>
        <p:nvSpPr>
          <p:cNvPr id="5" name="Slide Number Placeholder 4"/>
          <p:cNvSpPr>
            <a:spLocks noGrp="1"/>
          </p:cNvSpPr>
          <p:nvPr>
            <p:ph type="sldNum" sz="quarter" idx="12"/>
          </p:nvPr>
        </p:nvSpPr>
        <p:spPr/>
        <p:txBody>
          <a:bodyPr/>
          <a:lstStyle/>
          <a:p>
            <a:fld id="{3FF909EE-2C65-48BC-95E5-26F3591A45A6}" type="slidenum">
              <a:rPr lang="en-CA" smtClean="0"/>
              <a:t>10</a:t>
            </a:fld>
            <a:endParaRPr lang="en-CA"/>
          </a:p>
        </p:txBody>
      </p:sp>
    </p:spTree>
    <p:extLst>
      <p:ext uri="{BB962C8B-B14F-4D97-AF65-F5344CB8AC3E}">
        <p14:creationId xmlns:p14="http://schemas.microsoft.com/office/powerpoint/2010/main" val="84625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Objectives</a:t>
            </a:r>
            <a:endParaRPr lang="en-US" sz="3200" b="1" dirty="0"/>
          </a:p>
        </p:txBody>
      </p:sp>
      <p:sp>
        <p:nvSpPr>
          <p:cNvPr id="3" name="Content Placeholder 2"/>
          <p:cNvSpPr>
            <a:spLocks noGrp="1"/>
          </p:cNvSpPr>
          <p:nvPr>
            <p:ph idx="1"/>
          </p:nvPr>
        </p:nvSpPr>
        <p:spPr/>
        <p:txBody>
          <a:bodyPr>
            <a:normAutofit/>
          </a:bodyPr>
          <a:lstStyle/>
          <a:p>
            <a:pPr algn="just"/>
            <a:r>
              <a:rPr lang="en-US" sz="2000" dirty="0">
                <a:latin typeface="+mn-lt"/>
              </a:rPr>
              <a:t>The Airport emergency planning is the process of preparing an airport to cope with an emergency occurring at the airport or in its vicinity </a:t>
            </a:r>
          </a:p>
          <a:p>
            <a:pPr algn="just"/>
            <a:r>
              <a:rPr lang="en-US" sz="2000" dirty="0">
                <a:latin typeface="+mn-lt"/>
              </a:rPr>
              <a:t>The objective of an airport emergency plan is to minimize the effects of an emergency, particularly in respect of saving lives and  </a:t>
            </a:r>
          </a:p>
          <a:p>
            <a:pPr algn="just"/>
            <a:r>
              <a:rPr lang="en-US" sz="2000" dirty="0">
                <a:latin typeface="+mn-lt"/>
              </a:rPr>
              <a:t>The airport emergency planning sets forth the procedures for coordinating the response of different airport agencies (or services) and those agencies surrounding community that could be of assistance in responding to the emergency. </a:t>
            </a:r>
          </a:p>
        </p:txBody>
      </p:sp>
      <p:sp>
        <p:nvSpPr>
          <p:cNvPr id="5" name="Slide Number Placeholder 4"/>
          <p:cNvSpPr>
            <a:spLocks noGrp="1"/>
          </p:cNvSpPr>
          <p:nvPr>
            <p:ph type="sldNum" sz="quarter" idx="12"/>
          </p:nvPr>
        </p:nvSpPr>
        <p:spPr/>
        <p:txBody>
          <a:bodyPr/>
          <a:lstStyle/>
          <a:p>
            <a:fld id="{3FF909EE-2C65-48BC-95E5-26F3591A45A6}" type="slidenum">
              <a:rPr lang="en-CA" smtClean="0"/>
              <a:t>11</a:t>
            </a:fld>
            <a:endParaRPr lang="en-CA"/>
          </a:p>
        </p:txBody>
      </p:sp>
    </p:spTree>
    <p:extLst>
      <p:ext uri="{BB962C8B-B14F-4D97-AF65-F5344CB8AC3E}">
        <p14:creationId xmlns:p14="http://schemas.microsoft.com/office/powerpoint/2010/main" val="3572388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Regulatory Framework</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	</a:t>
            </a:r>
            <a:r>
              <a:rPr lang="en-US" sz="2900" dirty="0">
                <a:latin typeface="+mn-lt"/>
              </a:rPr>
              <a:t>Annex 14 - Chapter9</a:t>
            </a:r>
          </a:p>
          <a:p>
            <a:pPr marL="0" indent="0">
              <a:buNone/>
            </a:pPr>
            <a:r>
              <a:rPr lang="en-US" sz="2900" dirty="0">
                <a:latin typeface="+mn-lt"/>
              </a:rPr>
              <a:t>•	Airport services Manual, Part 7</a:t>
            </a:r>
          </a:p>
          <a:p>
            <a:pPr marL="0" indent="0">
              <a:buNone/>
            </a:pPr>
            <a:r>
              <a:rPr lang="en-US" sz="2900" dirty="0">
                <a:latin typeface="+mn-lt"/>
              </a:rPr>
              <a:t>•	Doc 9137-PART 7 – Airport Emergency Planning</a:t>
            </a:r>
          </a:p>
          <a:p>
            <a:pPr marL="0" indent="0">
              <a:buNone/>
            </a:pPr>
            <a:r>
              <a:rPr lang="en-US" sz="2900" dirty="0">
                <a:latin typeface="+mn-lt"/>
              </a:rPr>
              <a:t>•	Manual on certification of Aerodromes</a:t>
            </a:r>
          </a:p>
          <a:p>
            <a:pPr marL="0" indent="0">
              <a:buNone/>
            </a:pPr>
            <a:r>
              <a:rPr lang="en-US" sz="2900" dirty="0">
                <a:latin typeface="+mn-lt"/>
              </a:rPr>
              <a:t>•	Doc 9774, Appendix 1, Part 4.3</a:t>
            </a:r>
          </a:p>
          <a:p>
            <a:pPr marL="0" indent="0">
              <a:buNone/>
            </a:pPr>
            <a:r>
              <a:rPr lang="en-US" sz="2900" dirty="0">
                <a:latin typeface="+mn-lt"/>
              </a:rPr>
              <a:t>•	Safety Management </a:t>
            </a:r>
            <a:r>
              <a:rPr lang="en-US" sz="2900" dirty="0" smtClean="0">
                <a:latin typeface="+mn-lt"/>
              </a:rPr>
              <a:t>Manual</a:t>
            </a:r>
          </a:p>
          <a:p>
            <a:r>
              <a:rPr lang="en-US" sz="2900" dirty="0">
                <a:latin typeface="+mn-lt"/>
              </a:rPr>
              <a:t> </a:t>
            </a:r>
            <a:r>
              <a:rPr lang="en-US" sz="2900" dirty="0" smtClean="0">
                <a:latin typeface="+mn-lt"/>
              </a:rPr>
              <a:t>       Doc9859</a:t>
            </a:r>
            <a:r>
              <a:rPr lang="en-US" sz="2900" dirty="0">
                <a:latin typeface="+mn-lt"/>
              </a:rPr>
              <a:t>, Appendix 3 to Chapter 5 -    </a:t>
            </a:r>
            <a:r>
              <a:rPr lang="en-US" sz="2900" dirty="0" smtClean="0">
                <a:latin typeface="+mn-lt"/>
              </a:rPr>
              <a:t>Emergency 	Response </a:t>
            </a:r>
            <a:r>
              <a:rPr lang="en-US" sz="2900" dirty="0">
                <a:latin typeface="+mn-lt"/>
              </a:rPr>
              <a:t>Planning</a:t>
            </a:r>
          </a:p>
        </p:txBody>
      </p:sp>
      <p:sp>
        <p:nvSpPr>
          <p:cNvPr id="5" name="Slide Number Placeholder 4"/>
          <p:cNvSpPr>
            <a:spLocks noGrp="1"/>
          </p:cNvSpPr>
          <p:nvPr>
            <p:ph type="sldNum" sz="quarter" idx="12"/>
          </p:nvPr>
        </p:nvSpPr>
        <p:spPr/>
        <p:txBody>
          <a:bodyPr/>
          <a:lstStyle/>
          <a:p>
            <a:fld id="{3FF909EE-2C65-48BC-95E5-26F3591A45A6}" type="slidenum">
              <a:rPr lang="en-CA" smtClean="0"/>
              <a:t>12</a:t>
            </a:fld>
            <a:endParaRPr lang="en-CA"/>
          </a:p>
        </p:txBody>
      </p:sp>
    </p:spTree>
    <p:extLst>
      <p:ext uri="{BB962C8B-B14F-4D97-AF65-F5344CB8AC3E}">
        <p14:creationId xmlns:p14="http://schemas.microsoft.com/office/powerpoint/2010/main" val="3236740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9736" y="1495509"/>
            <a:ext cx="4712335" cy="2554545"/>
          </a:xfrm>
          <a:prstGeom prst="rect">
            <a:avLst/>
          </a:prstGeom>
        </p:spPr>
        <p:txBody>
          <a:bodyPr vert="horz" wrap="square" lIns="0" tIns="0" rIns="0" bIns="0" rtlCol="0">
            <a:spAutoFit/>
          </a:bodyPr>
          <a:lstStyle/>
          <a:p>
            <a:pPr marL="12700" marR="448309"/>
            <a:r>
              <a:rPr sz="2000" spc="-30" dirty="0">
                <a:solidFill>
                  <a:srgbClr val="006EB7"/>
                </a:solidFill>
                <a:cs typeface="Calibri"/>
              </a:rPr>
              <a:t>Vol. </a:t>
            </a:r>
            <a:r>
              <a:rPr sz="2000" dirty="0">
                <a:solidFill>
                  <a:srgbClr val="006EB7"/>
                </a:solidFill>
                <a:cs typeface="Calibri"/>
              </a:rPr>
              <a:t>1 – </a:t>
            </a:r>
            <a:r>
              <a:rPr sz="2000" spc="-10" dirty="0">
                <a:solidFill>
                  <a:srgbClr val="006EB7"/>
                </a:solidFill>
                <a:cs typeface="Calibri"/>
              </a:rPr>
              <a:t>Aerodromes </a:t>
            </a:r>
            <a:r>
              <a:rPr sz="2000" spc="-5" dirty="0">
                <a:solidFill>
                  <a:srgbClr val="006EB7"/>
                </a:solidFill>
                <a:cs typeface="Calibri"/>
              </a:rPr>
              <a:t>design </a:t>
            </a:r>
            <a:r>
              <a:rPr sz="2000" dirty="0">
                <a:solidFill>
                  <a:srgbClr val="006EB7"/>
                </a:solidFill>
                <a:cs typeface="Calibri"/>
              </a:rPr>
              <a:t>and  </a:t>
            </a:r>
            <a:r>
              <a:rPr sz="2000" spc="-10" dirty="0">
                <a:solidFill>
                  <a:srgbClr val="006EB7"/>
                </a:solidFill>
                <a:cs typeface="Calibri"/>
              </a:rPr>
              <a:t>operation</a:t>
            </a:r>
            <a:endParaRPr sz="2000" dirty="0">
              <a:solidFill>
                <a:prstClr val="black"/>
              </a:solidFill>
              <a:cs typeface="Calibri"/>
            </a:endParaRPr>
          </a:p>
          <a:p>
            <a:pPr>
              <a:spcBef>
                <a:spcPts val="40"/>
              </a:spcBef>
            </a:pPr>
            <a:endParaRPr sz="2000" dirty="0">
              <a:solidFill>
                <a:prstClr val="black"/>
              </a:solidFill>
              <a:cs typeface="Times New Roman"/>
            </a:endParaRPr>
          </a:p>
          <a:p>
            <a:pPr marL="355600" marR="5080" indent="-342900">
              <a:buClr>
                <a:srgbClr val="0054A4"/>
              </a:buClr>
              <a:buFont typeface="Arial"/>
              <a:buChar char="•"/>
              <a:tabLst>
                <a:tab pos="355600" algn="l"/>
                <a:tab pos="356235" algn="l"/>
              </a:tabLst>
            </a:pPr>
            <a:r>
              <a:rPr sz="2000" spc="-10" dirty="0">
                <a:solidFill>
                  <a:srgbClr val="006EB7"/>
                </a:solidFill>
                <a:cs typeface="Calibri"/>
              </a:rPr>
              <a:t>Chapter </a:t>
            </a:r>
            <a:r>
              <a:rPr sz="2000" dirty="0">
                <a:solidFill>
                  <a:srgbClr val="006EB7"/>
                </a:solidFill>
                <a:cs typeface="Calibri"/>
              </a:rPr>
              <a:t>9 – Services, </a:t>
            </a:r>
            <a:r>
              <a:rPr sz="2000" spc="-5" dirty="0">
                <a:solidFill>
                  <a:srgbClr val="006EB7"/>
                </a:solidFill>
                <a:cs typeface="Calibri"/>
              </a:rPr>
              <a:t>equipment  </a:t>
            </a:r>
            <a:r>
              <a:rPr sz="2000" dirty="0">
                <a:solidFill>
                  <a:srgbClr val="006EB7"/>
                </a:solidFill>
                <a:cs typeface="Calibri"/>
              </a:rPr>
              <a:t>and</a:t>
            </a:r>
            <a:r>
              <a:rPr sz="2000" spc="-65" dirty="0">
                <a:solidFill>
                  <a:srgbClr val="006EB7"/>
                </a:solidFill>
                <a:cs typeface="Calibri"/>
              </a:rPr>
              <a:t> </a:t>
            </a:r>
            <a:r>
              <a:rPr sz="2000" spc="-10" dirty="0">
                <a:solidFill>
                  <a:srgbClr val="006EB7"/>
                </a:solidFill>
                <a:cs typeface="Calibri"/>
              </a:rPr>
              <a:t>installations</a:t>
            </a:r>
            <a:endParaRPr sz="2000" dirty="0">
              <a:solidFill>
                <a:prstClr val="black"/>
              </a:solidFill>
              <a:cs typeface="Calibri"/>
            </a:endParaRPr>
          </a:p>
          <a:p>
            <a:pPr>
              <a:spcBef>
                <a:spcPts val="40"/>
              </a:spcBef>
              <a:buClr>
                <a:srgbClr val="0054A4"/>
              </a:buClr>
              <a:buFont typeface="Arial"/>
              <a:buChar char="•"/>
            </a:pPr>
            <a:endParaRPr sz="2000" dirty="0">
              <a:solidFill>
                <a:prstClr val="black"/>
              </a:solidFill>
              <a:cs typeface="Times New Roman"/>
            </a:endParaRPr>
          </a:p>
          <a:p>
            <a:pPr marL="355600" marR="551180" indent="-342900">
              <a:buClr>
                <a:srgbClr val="0054A4"/>
              </a:buClr>
              <a:buFont typeface="Arial"/>
              <a:buChar char="•"/>
              <a:tabLst>
                <a:tab pos="354965" algn="l"/>
                <a:tab pos="356235" algn="l"/>
                <a:tab pos="1071880" algn="l"/>
              </a:tabLst>
            </a:pPr>
            <a:r>
              <a:rPr sz="2000" dirty="0">
                <a:solidFill>
                  <a:srgbClr val="FF0000"/>
                </a:solidFill>
                <a:cs typeface="Calibri"/>
              </a:rPr>
              <a:t>9.1	</a:t>
            </a:r>
            <a:r>
              <a:rPr sz="2000" spc="-10" dirty="0">
                <a:solidFill>
                  <a:srgbClr val="FF0000"/>
                </a:solidFill>
                <a:cs typeface="Calibri"/>
              </a:rPr>
              <a:t>Aerodrome</a:t>
            </a:r>
            <a:r>
              <a:rPr sz="2000" spc="-80" dirty="0">
                <a:solidFill>
                  <a:srgbClr val="FF0000"/>
                </a:solidFill>
                <a:cs typeface="Calibri"/>
              </a:rPr>
              <a:t> </a:t>
            </a:r>
            <a:r>
              <a:rPr sz="2000" spc="-10" dirty="0">
                <a:solidFill>
                  <a:srgbClr val="FF0000"/>
                </a:solidFill>
                <a:cs typeface="Calibri"/>
              </a:rPr>
              <a:t>Emergency </a:t>
            </a:r>
            <a:r>
              <a:rPr sz="2000" dirty="0">
                <a:solidFill>
                  <a:srgbClr val="FF0000"/>
                </a:solidFill>
                <a:cs typeface="Calibri"/>
              </a:rPr>
              <a:t> Planning </a:t>
            </a:r>
            <a:r>
              <a:rPr sz="2000" spc="-15" dirty="0">
                <a:solidFill>
                  <a:srgbClr val="006EB7"/>
                </a:solidFill>
                <a:cs typeface="Calibri"/>
              </a:rPr>
              <a:t>(contain </a:t>
            </a:r>
            <a:r>
              <a:rPr sz="2000" dirty="0">
                <a:solidFill>
                  <a:srgbClr val="006EB7"/>
                </a:solidFill>
                <a:cs typeface="Calibri"/>
              </a:rPr>
              <a:t>16</a:t>
            </a:r>
            <a:r>
              <a:rPr sz="2000" spc="-75" dirty="0">
                <a:solidFill>
                  <a:srgbClr val="006EB7"/>
                </a:solidFill>
                <a:cs typeface="Calibri"/>
              </a:rPr>
              <a:t> </a:t>
            </a:r>
            <a:r>
              <a:rPr sz="2000" spc="-10" dirty="0">
                <a:solidFill>
                  <a:srgbClr val="006EB7"/>
                </a:solidFill>
                <a:cs typeface="Calibri"/>
              </a:rPr>
              <a:t>SARPs)</a:t>
            </a:r>
            <a:endParaRPr sz="2000" dirty="0">
              <a:solidFill>
                <a:prstClr val="black"/>
              </a:solidFill>
              <a:cs typeface="Calibri"/>
            </a:endParaRPr>
          </a:p>
        </p:txBody>
      </p:sp>
      <p:sp>
        <p:nvSpPr>
          <p:cNvPr id="8" name="object 8"/>
          <p:cNvSpPr/>
          <p:nvPr/>
        </p:nvSpPr>
        <p:spPr>
          <a:xfrm>
            <a:off x="6676646" y="499501"/>
            <a:ext cx="701039" cy="7566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9" name="object 9"/>
          <p:cNvSpPr txBox="1">
            <a:spLocks noGrp="1"/>
          </p:cNvSpPr>
          <p:nvPr>
            <p:ph type="title"/>
          </p:nvPr>
        </p:nvSpPr>
        <p:spPr>
          <a:xfrm>
            <a:off x="462810" y="771550"/>
            <a:ext cx="8229600" cy="492443"/>
          </a:xfrm>
          <a:prstGeom prst="rect">
            <a:avLst/>
          </a:prstGeom>
        </p:spPr>
        <p:txBody>
          <a:bodyPr vert="horz" wrap="square" lIns="0" tIns="0" rIns="0" bIns="0" rtlCol="0">
            <a:spAutoFit/>
          </a:bodyPr>
          <a:lstStyle/>
          <a:p>
            <a:pPr marL="12700">
              <a:lnSpc>
                <a:spcPct val="100000"/>
              </a:lnSpc>
            </a:pPr>
            <a:r>
              <a:rPr sz="3200" b="1" spc="-15" dirty="0">
                <a:latin typeface="Calibri"/>
                <a:cs typeface="Calibri"/>
              </a:rPr>
              <a:t>Annex </a:t>
            </a:r>
            <a:r>
              <a:rPr sz="3200" b="1" dirty="0">
                <a:latin typeface="Calibri"/>
                <a:cs typeface="Calibri"/>
              </a:rPr>
              <a:t>14 –</a:t>
            </a:r>
            <a:r>
              <a:rPr sz="3200" b="1" spc="-55" dirty="0">
                <a:latin typeface="Calibri"/>
                <a:cs typeface="Calibri"/>
              </a:rPr>
              <a:t> </a:t>
            </a:r>
            <a:r>
              <a:rPr sz="3200" b="1" spc="-15" dirty="0">
                <a:latin typeface="Calibri"/>
                <a:cs typeface="Calibri"/>
              </a:rPr>
              <a:t>Aerodromes</a:t>
            </a:r>
            <a:endParaRPr sz="3200" b="1" dirty="0">
              <a:latin typeface="Calibri"/>
              <a:cs typeface="Calibri"/>
            </a:endParaRPr>
          </a:p>
        </p:txBody>
      </p:sp>
      <p:sp>
        <p:nvSpPr>
          <p:cNvPr id="10" name="object 10"/>
          <p:cNvSpPr/>
          <p:nvPr/>
        </p:nvSpPr>
        <p:spPr>
          <a:xfrm>
            <a:off x="5593424" y="1289638"/>
            <a:ext cx="3106685" cy="3010341"/>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17" name="Slide Number Placeholder 16"/>
          <p:cNvSpPr>
            <a:spLocks noGrp="1"/>
          </p:cNvSpPr>
          <p:nvPr>
            <p:ph type="sldNum" sz="quarter" idx="12"/>
          </p:nvPr>
        </p:nvSpPr>
        <p:spPr/>
        <p:txBody>
          <a:bodyPr/>
          <a:lstStyle/>
          <a:p>
            <a:fld id="{3FF909EE-2C65-48BC-95E5-26F3591A45A6}" type="slidenum">
              <a:rPr lang="en-CA" smtClean="0"/>
              <a:t>13</a:t>
            </a:fld>
            <a:endParaRPr lang="en-CA"/>
          </a:p>
        </p:txBody>
      </p:sp>
    </p:spTree>
    <p:extLst>
      <p:ext uri="{BB962C8B-B14F-4D97-AF65-F5344CB8AC3E}">
        <p14:creationId xmlns:p14="http://schemas.microsoft.com/office/powerpoint/2010/main" val="382511873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5476" y="1162977"/>
            <a:ext cx="2169160" cy="338554"/>
          </a:xfrm>
          <a:prstGeom prst="rect">
            <a:avLst/>
          </a:prstGeom>
        </p:spPr>
        <p:txBody>
          <a:bodyPr vert="horz" wrap="square" lIns="0" tIns="0" rIns="0" bIns="0" rtlCol="0">
            <a:spAutoFit/>
          </a:bodyPr>
          <a:lstStyle/>
          <a:p>
            <a:pPr marL="12700">
              <a:tabLst>
                <a:tab pos="299085" algn="l"/>
              </a:tabLst>
            </a:pPr>
            <a:r>
              <a:rPr sz="2200" spc="-5" dirty="0">
                <a:solidFill>
                  <a:srgbClr val="0070C0"/>
                </a:solidFill>
                <a:latin typeface="Arial"/>
                <a:cs typeface="Arial"/>
              </a:rPr>
              <a:t>–	</a:t>
            </a:r>
            <a:r>
              <a:rPr sz="2200" b="1" spc="-15" dirty="0">
                <a:solidFill>
                  <a:srgbClr val="0070C0"/>
                </a:solidFill>
                <a:cs typeface="Calibri"/>
              </a:rPr>
              <a:t>Annex </a:t>
            </a:r>
            <a:r>
              <a:rPr sz="2200" b="1" spc="-5" dirty="0">
                <a:solidFill>
                  <a:srgbClr val="0070C0"/>
                </a:solidFill>
                <a:cs typeface="Calibri"/>
              </a:rPr>
              <a:t>14 -</a:t>
            </a:r>
            <a:r>
              <a:rPr sz="2200" b="1" spc="-40" dirty="0">
                <a:solidFill>
                  <a:srgbClr val="0070C0"/>
                </a:solidFill>
                <a:cs typeface="Calibri"/>
              </a:rPr>
              <a:t> </a:t>
            </a:r>
            <a:r>
              <a:rPr sz="2200" b="1" spc="-5" dirty="0">
                <a:solidFill>
                  <a:srgbClr val="0070C0"/>
                </a:solidFill>
                <a:cs typeface="Calibri"/>
              </a:rPr>
              <a:t>9.1.1</a:t>
            </a:r>
            <a:endParaRPr sz="2200" b="1" dirty="0">
              <a:solidFill>
                <a:prstClr val="black"/>
              </a:solidFill>
              <a:cs typeface="Calibri"/>
            </a:endParaRPr>
          </a:p>
        </p:txBody>
      </p:sp>
      <p:sp>
        <p:nvSpPr>
          <p:cNvPr id="3" name="object 3"/>
          <p:cNvSpPr txBox="1"/>
          <p:nvPr/>
        </p:nvSpPr>
        <p:spPr>
          <a:xfrm>
            <a:off x="1001988" y="1335470"/>
            <a:ext cx="7488831" cy="1231106"/>
          </a:xfrm>
          <a:prstGeom prst="rect">
            <a:avLst/>
          </a:prstGeom>
        </p:spPr>
        <p:txBody>
          <a:bodyPr vert="horz" wrap="square" lIns="0" tIns="0" rIns="0" bIns="0" rtlCol="0">
            <a:spAutoFit/>
          </a:bodyPr>
          <a:lstStyle/>
          <a:p>
            <a:pPr algn="just"/>
            <a:r>
              <a:rPr sz="2000" spc="-5" dirty="0">
                <a:solidFill>
                  <a:srgbClr val="0070C0"/>
                </a:solidFill>
                <a:cs typeface="Calibri"/>
              </a:rPr>
              <a:t>An </a:t>
            </a:r>
            <a:r>
              <a:rPr sz="2000" spc="-15" dirty="0">
                <a:solidFill>
                  <a:srgbClr val="0070C0"/>
                </a:solidFill>
                <a:cs typeface="Calibri"/>
              </a:rPr>
              <a:t>aerodrome emergency </a:t>
            </a:r>
            <a:r>
              <a:rPr sz="2000" spc="-5" dirty="0">
                <a:solidFill>
                  <a:srgbClr val="0070C0"/>
                </a:solidFill>
                <a:cs typeface="Calibri"/>
              </a:rPr>
              <a:t>plan shall</a:t>
            </a:r>
            <a:r>
              <a:rPr sz="2000" spc="50" dirty="0">
                <a:solidFill>
                  <a:srgbClr val="0070C0"/>
                </a:solidFill>
                <a:cs typeface="Calibri"/>
              </a:rPr>
              <a:t> </a:t>
            </a:r>
            <a:r>
              <a:rPr sz="2000" spc="-5" dirty="0" smtClean="0">
                <a:solidFill>
                  <a:srgbClr val="0070C0"/>
                </a:solidFill>
                <a:cs typeface="Calibri"/>
              </a:rPr>
              <a:t>be</a:t>
            </a:r>
            <a:r>
              <a:rPr lang="fr-FR" sz="2000" spc="-5" dirty="0" smtClean="0">
                <a:solidFill>
                  <a:srgbClr val="0070C0"/>
                </a:solidFill>
                <a:cs typeface="Calibri"/>
              </a:rPr>
              <a:t> </a:t>
            </a:r>
            <a:r>
              <a:rPr lang="en-US" sz="2000" spc="-10" dirty="0">
                <a:solidFill>
                  <a:srgbClr val="0070C0"/>
                </a:solidFill>
                <a:cs typeface="Calibri"/>
              </a:rPr>
              <a:t>established </a:t>
            </a:r>
            <a:r>
              <a:rPr lang="en-US" sz="2000" spc="-15" dirty="0">
                <a:solidFill>
                  <a:srgbClr val="0070C0"/>
                </a:solidFill>
                <a:cs typeface="Calibri"/>
              </a:rPr>
              <a:t>at </a:t>
            </a:r>
            <a:r>
              <a:rPr lang="en-US" sz="2000" spc="-5" dirty="0">
                <a:solidFill>
                  <a:srgbClr val="0070C0"/>
                </a:solidFill>
                <a:cs typeface="Calibri"/>
              </a:rPr>
              <a:t>an </a:t>
            </a:r>
            <a:r>
              <a:rPr lang="en-US" sz="2000" spc="-10" dirty="0">
                <a:solidFill>
                  <a:srgbClr val="0070C0"/>
                </a:solidFill>
                <a:cs typeface="Calibri"/>
              </a:rPr>
              <a:t>aerodrome, </a:t>
            </a:r>
            <a:r>
              <a:rPr lang="en-US" sz="2000" spc="-15" dirty="0">
                <a:solidFill>
                  <a:srgbClr val="0070C0"/>
                </a:solidFill>
                <a:cs typeface="Calibri"/>
              </a:rPr>
              <a:t>commensurate </a:t>
            </a:r>
            <a:r>
              <a:rPr lang="en-US" sz="2000" spc="-5" dirty="0">
                <a:solidFill>
                  <a:srgbClr val="0070C0"/>
                </a:solidFill>
                <a:cs typeface="Calibri"/>
              </a:rPr>
              <a:t>with </a:t>
            </a:r>
            <a:r>
              <a:rPr lang="en-US" sz="2000" spc="-10" dirty="0">
                <a:solidFill>
                  <a:srgbClr val="0070C0"/>
                </a:solidFill>
                <a:cs typeface="Calibri"/>
              </a:rPr>
              <a:t>the </a:t>
            </a:r>
            <a:r>
              <a:rPr lang="en-US" sz="2000" spc="-15" dirty="0">
                <a:solidFill>
                  <a:srgbClr val="0070C0"/>
                </a:solidFill>
                <a:cs typeface="Calibri"/>
              </a:rPr>
              <a:t>aircraft  </a:t>
            </a:r>
            <a:r>
              <a:rPr lang="en-US" sz="2000" spc="-10" dirty="0">
                <a:solidFill>
                  <a:srgbClr val="0070C0"/>
                </a:solidFill>
                <a:cs typeface="Calibri"/>
              </a:rPr>
              <a:t>operations </a:t>
            </a:r>
            <a:r>
              <a:rPr lang="en-US" sz="2000" spc="-5" dirty="0">
                <a:solidFill>
                  <a:srgbClr val="0070C0"/>
                </a:solidFill>
                <a:cs typeface="Calibri"/>
              </a:rPr>
              <a:t>and other activities </a:t>
            </a:r>
            <a:r>
              <a:rPr lang="en-US" sz="2000" spc="-15" dirty="0">
                <a:solidFill>
                  <a:srgbClr val="0070C0"/>
                </a:solidFill>
                <a:cs typeface="Calibri"/>
              </a:rPr>
              <a:t>conducted at </a:t>
            </a:r>
            <a:r>
              <a:rPr lang="en-US" sz="2000" spc="-10" dirty="0">
                <a:solidFill>
                  <a:srgbClr val="0070C0"/>
                </a:solidFill>
                <a:cs typeface="Calibri"/>
              </a:rPr>
              <a:t>the</a:t>
            </a:r>
            <a:r>
              <a:rPr lang="en-US" sz="2000" spc="90" dirty="0">
                <a:solidFill>
                  <a:srgbClr val="0070C0"/>
                </a:solidFill>
                <a:cs typeface="Calibri"/>
              </a:rPr>
              <a:t> </a:t>
            </a:r>
            <a:r>
              <a:rPr lang="en-US" sz="2000" spc="-15" dirty="0">
                <a:solidFill>
                  <a:srgbClr val="0070C0"/>
                </a:solidFill>
                <a:cs typeface="Calibri"/>
              </a:rPr>
              <a:t>aerodrome.</a:t>
            </a:r>
            <a:endParaRPr lang="en-US" sz="2000" dirty="0">
              <a:solidFill>
                <a:prstClr val="black"/>
              </a:solidFill>
              <a:cs typeface="Calibri"/>
            </a:endParaRPr>
          </a:p>
          <a:p>
            <a:pPr marL="12700"/>
            <a:endParaRPr sz="2000" dirty="0">
              <a:solidFill>
                <a:prstClr val="black"/>
              </a:solidFill>
              <a:cs typeface="Calibri"/>
            </a:endParaRPr>
          </a:p>
        </p:txBody>
      </p:sp>
      <p:sp>
        <p:nvSpPr>
          <p:cNvPr id="5" name="object 5"/>
          <p:cNvSpPr txBox="1"/>
          <p:nvPr/>
        </p:nvSpPr>
        <p:spPr>
          <a:xfrm>
            <a:off x="715476" y="2135334"/>
            <a:ext cx="2313940" cy="338554"/>
          </a:xfrm>
          <a:prstGeom prst="rect">
            <a:avLst/>
          </a:prstGeom>
        </p:spPr>
        <p:txBody>
          <a:bodyPr vert="horz" wrap="square" lIns="0" tIns="0" rIns="0" bIns="0" rtlCol="0">
            <a:spAutoFit/>
          </a:bodyPr>
          <a:lstStyle/>
          <a:p>
            <a:pPr marL="12700">
              <a:tabLst>
                <a:tab pos="299085" algn="l"/>
              </a:tabLst>
            </a:pPr>
            <a:r>
              <a:rPr sz="2200" spc="-5" dirty="0">
                <a:solidFill>
                  <a:srgbClr val="0070C0"/>
                </a:solidFill>
                <a:latin typeface="Arial"/>
                <a:cs typeface="Arial"/>
              </a:rPr>
              <a:t>–	</a:t>
            </a:r>
            <a:r>
              <a:rPr sz="2200" b="1" spc="-20" dirty="0">
                <a:solidFill>
                  <a:srgbClr val="0070C0"/>
                </a:solidFill>
                <a:cs typeface="Calibri"/>
              </a:rPr>
              <a:t>Annexe </a:t>
            </a:r>
            <a:r>
              <a:rPr sz="2200" b="1" spc="-5" dirty="0">
                <a:solidFill>
                  <a:srgbClr val="0070C0"/>
                </a:solidFill>
                <a:cs typeface="Calibri"/>
              </a:rPr>
              <a:t>14 -</a:t>
            </a:r>
            <a:r>
              <a:rPr sz="2200" b="1" spc="-30" dirty="0">
                <a:solidFill>
                  <a:srgbClr val="0070C0"/>
                </a:solidFill>
                <a:cs typeface="Calibri"/>
              </a:rPr>
              <a:t> </a:t>
            </a:r>
            <a:r>
              <a:rPr sz="2200" b="1" spc="-5" dirty="0">
                <a:solidFill>
                  <a:srgbClr val="0070C0"/>
                </a:solidFill>
                <a:cs typeface="Calibri"/>
              </a:rPr>
              <a:t>9.1.2</a:t>
            </a:r>
            <a:endParaRPr sz="2200" dirty="0">
              <a:solidFill>
                <a:prstClr val="black"/>
              </a:solidFill>
              <a:cs typeface="Calibri"/>
            </a:endParaRPr>
          </a:p>
        </p:txBody>
      </p:sp>
      <p:sp>
        <p:nvSpPr>
          <p:cNvPr id="6" name="object 6"/>
          <p:cNvSpPr txBox="1"/>
          <p:nvPr/>
        </p:nvSpPr>
        <p:spPr>
          <a:xfrm>
            <a:off x="3255995" y="2135334"/>
            <a:ext cx="5535295" cy="307777"/>
          </a:xfrm>
          <a:prstGeom prst="rect">
            <a:avLst/>
          </a:prstGeom>
        </p:spPr>
        <p:txBody>
          <a:bodyPr vert="horz" wrap="square" lIns="0" tIns="0" rIns="0" bIns="0" rtlCol="0">
            <a:spAutoFit/>
          </a:bodyPr>
          <a:lstStyle/>
          <a:p>
            <a:pPr marL="12700"/>
            <a:r>
              <a:rPr sz="2000" spc="-10" dirty="0">
                <a:solidFill>
                  <a:srgbClr val="0070C0"/>
                </a:solidFill>
                <a:cs typeface="Calibri"/>
              </a:rPr>
              <a:t>The </a:t>
            </a:r>
            <a:r>
              <a:rPr sz="2000" spc="-15" dirty="0">
                <a:solidFill>
                  <a:srgbClr val="0070C0"/>
                </a:solidFill>
                <a:cs typeface="Calibri"/>
              </a:rPr>
              <a:t>aerodrome emergency </a:t>
            </a:r>
            <a:r>
              <a:rPr sz="2000" spc="-5" dirty="0">
                <a:solidFill>
                  <a:srgbClr val="0070C0"/>
                </a:solidFill>
                <a:cs typeface="Calibri"/>
              </a:rPr>
              <a:t>plan shall </a:t>
            </a:r>
            <a:r>
              <a:rPr sz="2000" spc="-10" dirty="0">
                <a:solidFill>
                  <a:srgbClr val="0070C0"/>
                </a:solidFill>
                <a:cs typeface="Calibri"/>
              </a:rPr>
              <a:t>provide</a:t>
            </a:r>
            <a:r>
              <a:rPr sz="2000" spc="80" dirty="0">
                <a:solidFill>
                  <a:srgbClr val="0070C0"/>
                </a:solidFill>
                <a:cs typeface="Calibri"/>
              </a:rPr>
              <a:t> </a:t>
            </a:r>
            <a:r>
              <a:rPr sz="2000" spc="-20" dirty="0">
                <a:solidFill>
                  <a:srgbClr val="0070C0"/>
                </a:solidFill>
                <a:cs typeface="Calibri"/>
              </a:rPr>
              <a:t>for</a:t>
            </a:r>
            <a:endParaRPr sz="2000" dirty="0">
              <a:solidFill>
                <a:prstClr val="black"/>
              </a:solidFill>
              <a:cs typeface="Calibri"/>
            </a:endParaRPr>
          </a:p>
        </p:txBody>
      </p:sp>
      <p:sp>
        <p:nvSpPr>
          <p:cNvPr id="7" name="object 7"/>
          <p:cNvSpPr txBox="1"/>
          <p:nvPr/>
        </p:nvSpPr>
        <p:spPr>
          <a:xfrm>
            <a:off x="1001988" y="2386756"/>
            <a:ext cx="8142012" cy="2410916"/>
          </a:xfrm>
          <a:prstGeom prst="rect">
            <a:avLst/>
          </a:prstGeom>
        </p:spPr>
        <p:txBody>
          <a:bodyPr vert="horz" wrap="square" lIns="0" tIns="0" rIns="0" bIns="0" rtlCol="0">
            <a:spAutoFit/>
          </a:bodyPr>
          <a:lstStyle/>
          <a:p>
            <a:pPr marL="12700" marR="929005"/>
            <a:r>
              <a:rPr sz="2000" spc="-10" dirty="0" smtClean="0">
                <a:solidFill>
                  <a:srgbClr val="0070C0"/>
                </a:solidFill>
                <a:cs typeface="Calibri"/>
              </a:rPr>
              <a:t>the </a:t>
            </a:r>
            <a:r>
              <a:rPr sz="2000" spc="-10" dirty="0">
                <a:solidFill>
                  <a:srgbClr val="0070C0"/>
                </a:solidFill>
                <a:cs typeface="Calibri"/>
              </a:rPr>
              <a:t>coordination </a:t>
            </a:r>
            <a:r>
              <a:rPr sz="2000" dirty="0">
                <a:solidFill>
                  <a:srgbClr val="0070C0"/>
                </a:solidFill>
                <a:cs typeface="Calibri"/>
              </a:rPr>
              <a:t>of </a:t>
            </a:r>
            <a:r>
              <a:rPr sz="2000" spc="-10" dirty="0">
                <a:solidFill>
                  <a:srgbClr val="0070C0"/>
                </a:solidFill>
                <a:cs typeface="Calibri"/>
              </a:rPr>
              <a:t>the </a:t>
            </a:r>
            <a:r>
              <a:rPr sz="2000" spc="-5" dirty="0">
                <a:solidFill>
                  <a:srgbClr val="0070C0"/>
                </a:solidFill>
                <a:cs typeface="Calibri"/>
              </a:rPr>
              <a:t>actions </a:t>
            </a:r>
            <a:r>
              <a:rPr sz="2000" spc="-20" dirty="0">
                <a:solidFill>
                  <a:srgbClr val="0070C0"/>
                </a:solidFill>
                <a:cs typeface="Calibri"/>
              </a:rPr>
              <a:t>to </a:t>
            </a:r>
            <a:r>
              <a:rPr sz="2000" spc="-5" dirty="0">
                <a:solidFill>
                  <a:srgbClr val="0070C0"/>
                </a:solidFill>
                <a:cs typeface="Calibri"/>
              </a:rPr>
              <a:t>be </a:t>
            </a:r>
            <a:r>
              <a:rPr sz="2000" spc="-25" dirty="0">
                <a:solidFill>
                  <a:srgbClr val="0070C0"/>
                </a:solidFill>
                <a:cs typeface="Calibri"/>
              </a:rPr>
              <a:t>taken </a:t>
            </a:r>
            <a:r>
              <a:rPr sz="2000" spc="-5" dirty="0">
                <a:solidFill>
                  <a:srgbClr val="0070C0"/>
                </a:solidFill>
                <a:cs typeface="Calibri"/>
              </a:rPr>
              <a:t>in an </a:t>
            </a:r>
            <a:r>
              <a:rPr sz="2000" spc="-15" dirty="0">
                <a:solidFill>
                  <a:srgbClr val="0070C0"/>
                </a:solidFill>
                <a:cs typeface="Calibri"/>
              </a:rPr>
              <a:t>emergency  </a:t>
            </a:r>
            <a:r>
              <a:rPr sz="2000" spc="-5" dirty="0">
                <a:solidFill>
                  <a:srgbClr val="0070C0"/>
                </a:solidFill>
                <a:cs typeface="Calibri"/>
              </a:rPr>
              <a:t>occurring </a:t>
            </a:r>
            <a:r>
              <a:rPr sz="2000" spc="-15" dirty="0">
                <a:solidFill>
                  <a:srgbClr val="0070C0"/>
                </a:solidFill>
                <a:cs typeface="Calibri"/>
              </a:rPr>
              <a:t>at </a:t>
            </a:r>
            <a:r>
              <a:rPr sz="2000" spc="-5" dirty="0">
                <a:solidFill>
                  <a:srgbClr val="0070C0"/>
                </a:solidFill>
                <a:cs typeface="Calibri"/>
              </a:rPr>
              <a:t>an </a:t>
            </a:r>
            <a:r>
              <a:rPr sz="2000" spc="-15" dirty="0">
                <a:solidFill>
                  <a:srgbClr val="0070C0"/>
                </a:solidFill>
                <a:cs typeface="Calibri"/>
              </a:rPr>
              <a:t>aerodrome </a:t>
            </a:r>
            <a:r>
              <a:rPr sz="2000" dirty="0">
                <a:solidFill>
                  <a:srgbClr val="0070C0"/>
                </a:solidFill>
                <a:cs typeface="Calibri"/>
              </a:rPr>
              <a:t>or </a:t>
            </a:r>
            <a:r>
              <a:rPr sz="2000" spc="-5" dirty="0">
                <a:solidFill>
                  <a:srgbClr val="0070C0"/>
                </a:solidFill>
                <a:cs typeface="Calibri"/>
              </a:rPr>
              <a:t>in its</a:t>
            </a:r>
            <a:r>
              <a:rPr sz="2000" spc="15" dirty="0">
                <a:solidFill>
                  <a:srgbClr val="0070C0"/>
                </a:solidFill>
                <a:cs typeface="Calibri"/>
              </a:rPr>
              <a:t> </a:t>
            </a:r>
            <a:r>
              <a:rPr sz="2000" spc="-20" dirty="0">
                <a:solidFill>
                  <a:srgbClr val="0070C0"/>
                </a:solidFill>
                <a:cs typeface="Calibri"/>
              </a:rPr>
              <a:t>vicinity.</a:t>
            </a:r>
            <a:endParaRPr sz="2000" dirty="0">
              <a:solidFill>
                <a:prstClr val="black"/>
              </a:solidFill>
              <a:cs typeface="Calibri"/>
            </a:endParaRPr>
          </a:p>
          <a:p>
            <a:pPr marL="411480" marR="26670" indent="-228600">
              <a:spcBef>
                <a:spcPts val="994"/>
              </a:spcBef>
              <a:buFont typeface="Arial"/>
              <a:buChar char="•"/>
              <a:tabLst>
                <a:tab pos="411480" algn="l"/>
                <a:tab pos="412115" algn="l"/>
              </a:tabLst>
            </a:pPr>
            <a:r>
              <a:rPr sz="1600" i="1" spc="-10" dirty="0">
                <a:solidFill>
                  <a:srgbClr val="5A6870"/>
                </a:solidFill>
                <a:cs typeface="Calibri"/>
              </a:rPr>
              <a:t>Note </a:t>
            </a:r>
            <a:r>
              <a:rPr sz="1600" i="1" spc="-5" dirty="0">
                <a:solidFill>
                  <a:srgbClr val="5A6870"/>
                </a:solidFill>
                <a:cs typeface="Calibri"/>
              </a:rPr>
              <a:t>1.— </a:t>
            </a:r>
            <a:r>
              <a:rPr sz="1600" i="1" spc="-10" dirty="0">
                <a:solidFill>
                  <a:srgbClr val="5A6870"/>
                </a:solidFill>
                <a:cs typeface="Calibri"/>
              </a:rPr>
              <a:t>Examples </a:t>
            </a:r>
            <a:r>
              <a:rPr sz="1600" i="1" spc="-5" dirty="0">
                <a:solidFill>
                  <a:srgbClr val="5A6870"/>
                </a:solidFill>
                <a:cs typeface="Calibri"/>
              </a:rPr>
              <a:t>of emergencies are : aircraft emergencies, </a:t>
            </a:r>
            <a:r>
              <a:rPr sz="1600" i="1" spc="-10" dirty="0">
                <a:solidFill>
                  <a:srgbClr val="5A6870"/>
                </a:solidFill>
                <a:cs typeface="Calibri"/>
              </a:rPr>
              <a:t>sabotage </a:t>
            </a:r>
            <a:r>
              <a:rPr sz="1600" i="1" spc="-5" dirty="0">
                <a:solidFill>
                  <a:srgbClr val="5A6870"/>
                </a:solidFill>
                <a:cs typeface="Calibri"/>
              </a:rPr>
              <a:t>including </a:t>
            </a:r>
            <a:r>
              <a:rPr sz="1600" i="1" spc="-10" dirty="0">
                <a:solidFill>
                  <a:srgbClr val="5A6870"/>
                </a:solidFill>
                <a:cs typeface="Calibri"/>
              </a:rPr>
              <a:t>bomb  </a:t>
            </a:r>
            <a:r>
              <a:rPr sz="1600" i="1" spc="-5" dirty="0">
                <a:solidFill>
                  <a:srgbClr val="5A6870"/>
                </a:solidFill>
                <a:cs typeface="Calibri"/>
              </a:rPr>
              <a:t>threats, unlawful seized aircraft, dangerous </a:t>
            </a:r>
            <a:r>
              <a:rPr sz="1600" i="1" spc="-10" dirty="0">
                <a:solidFill>
                  <a:srgbClr val="5A6870"/>
                </a:solidFill>
                <a:cs typeface="Calibri"/>
              </a:rPr>
              <a:t>goods occurrences, </a:t>
            </a:r>
            <a:r>
              <a:rPr sz="1600" i="1" spc="-5" dirty="0">
                <a:solidFill>
                  <a:srgbClr val="5A6870"/>
                </a:solidFill>
                <a:cs typeface="Calibri"/>
              </a:rPr>
              <a:t>, building </a:t>
            </a:r>
            <a:r>
              <a:rPr sz="1600" i="1" dirty="0">
                <a:solidFill>
                  <a:srgbClr val="5A6870"/>
                </a:solidFill>
                <a:cs typeface="Calibri"/>
              </a:rPr>
              <a:t>fires, </a:t>
            </a:r>
            <a:r>
              <a:rPr sz="1600" i="1" spc="-5" dirty="0">
                <a:solidFill>
                  <a:srgbClr val="5A6870"/>
                </a:solidFill>
                <a:cs typeface="Calibri"/>
              </a:rPr>
              <a:t>natural  disaster </a:t>
            </a:r>
            <a:r>
              <a:rPr sz="1600" i="1" spc="-10" dirty="0">
                <a:solidFill>
                  <a:srgbClr val="5A6870"/>
                </a:solidFill>
                <a:cs typeface="Calibri"/>
              </a:rPr>
              <a:t>and </a:t>
            </a:r>
            <a:r>
              <a:rPr sz="1600" i="1" spc="-5" dirty="0">
                <a:solidFill>
                  <a:srgbClr val="FF0000"/>
                </a:solidFill>
                <a:cs typeface="Calibri"/>
              </a:rPr>
              <a:t>public health emergencies</a:t>
            </a:r>
            <a:r>
              <a:rPr sz="1600" i="1" spc="35" dirty="0">
                <a:solidFill>
                  <a:srgbClr val="FF0000"/>
                </a:solidFill>
                <a:cs typeface="Calibri"/>
              </a:rPr>
              <a:t> </a:t>
            </a:r>
            <a:r>
              <a:rPr sz="1600" i="1" spc="-5" dirty="0">
                <a:solidFill>
                  <a:srgbClr val="5A6870"/>
                </a:solidFill>
                <a:cs typeface="Calibri"/>
              </a:rPr>
              <a:t>.</a:t>
            </a:r>
            <a:endParaRPr sz="1600" dirty="0">
              <a:solidFill>
                <a:prstClr val="black"/>
              </a:solidFill>
              <a:cs typeface="Calibri"/>
            </a:endParaRPr>
          </a:p>
          <a:p>
            <a:pPr marL="411480" marR="5080" indent="-228600">
              <a:spcBef>
                <a:spcPts val="955"/>
              </a:spcBef>
              <a:buFont typeface="Arial"/>
              <a:buChar char="•"/>
              <a:tabLst>
                <a:tab pos="411480" algn="l"/>
                <a:tab pos="412115" algn="l"/>
              </a:tabLst>
            </a:pPr>
            <a:r>
              <a:rPr sz="1600" i="1" spc="-10" dirty="0">
                <a:solidFill>
                  <a:srgbClr val="5A6870"/>
                </a:solidFill>
                <a:cs typeface="Calibri"/>
              </a:rPr>
              <a:t>Note </a:t>
            </a:r>
            <a:r>
              <a:rPr sz="1600" i="1" spc="-5" dirty="0">
                <a:solidFill>
                  <a:srgbClr val="5A6870"/>
                </a:solidFill>
                <a:cs typeface="Calibri"/>
              </a:rPr>
              <a:t>2.— </a:t>
            </a:r>
            <a:r>
              <a:rPr sz="1600" i="1" spc="-10" dirty="0">
                <a:solidFill>
                  <a:srgbClr val="FF0000"/>
                </a:solidFill>
                <a:cs typeface="Calibri"/>
              </a:rPr>
              <a:t>Examples </a:t>
            </a:r>
            <a:r>
              <a:rPr sz="1600" i="1" spc="-5" dirty="0">
                <a:solidFill>
                  <a:srgbClr val="FF0000"/>
                </a:solidFill>
                <a:cs typeface="Calibri"/>
              </a:rPr>
              <a:t>of public health emergencies are increased </a:t>
            </a:r>
            <a:r>
              <a:rPr sz="1600" i="1" dirty="0">
                <a:solidFill>
                  <a:srgbClr val="FF0000"/>
                </a:solidFill>
                <a:cs typeface="Calibri"/>
              </a:rPr>
              <a:t>risk </a:t>
            </a:r>
            <a:r>
              <a:rPr sz="1600" i="1" spc="-5" dirty="0">
                <a:solidFill>
                  <a:srgbClr val="FF0000"/>
                </a:solidFill>
                <a:cs typeface="Calibri"/>
              </a:rPr>
              <a:t>of </a:t>
            </a:r>
            <a:r>
              <a:rPr sz="1600" i="1" dirty="0">
                <a:solidFill>
                  <a:srgbClr val="FF0000"/>
                </a:solidFill>
                <a:cs typeface="Calibri"/>
              </a:rPr>
              <a:t>travellers </a:t>
            </a:r>
            <a:r>
              <a:rPr sz="1600" i="1" spc="-5" dirty="0">
                <a:solidFill>
                  <a:srgbClr val="FF0000"/>
                </a:solidFill>
                <a:cs typeface="Calibri"/>
              </a:rPr>
              <a:t>or </a:t>
            </a:r>
            <a:r>
              <a:rPr sz="1600" i="1" spc="-10" dirty="0">
                <a:solidFill>
                  <a:srgbClr val="FF0000"/>
                </a:solidFill>
                <a:cs typeface="Calibri"/>
              </a:rPr>
              <a:t>cargo  </a:t>
            </a:r>
            <a:r>
              <a:rPr sz="1600" i="1" spc="-5" dirty="0">
                <a:solidFill>
                  <a:srgbClr val="FF0000"/>
                </a:solidFill>
                <a:cs typeface="Calibri"/>
              </a:rPr>
              <a:t>spreading a serious </a:t>
            </a:r>
            <a:r>
              <a:rPr sz="1600" i="1" spc="-10" dirty="0">
                <a:solidFill>
                  <a:srgbClr val="FF0000"/>
                </a:solidFill>
                <a:cs typeface="Calibri"/>
              </a:rPr>
              <a:t>communicable </a:t>
            </a:r>
            <a:r>
              <a:rPr sz="1600" i="1" spc="-5" dirty="0">
                <a:solidFill>
                  <a:srgbClr val="FF0000"/>
                </a:solidFill>
                <a:cs typeface="Calibri"/>
              </a:rPr>
              <a:t>disease internationally </a:t>
            </a:r>
            <a:r>
              <a:rPr sz="1600" i="1" spc="-10" dirty="0">
                <a:solidFill>
                  <a:srgbClr val="FF0000"/>
                </a:solidFill>
                <a:cs typeface="Calibri"/>
              </a:rPr>
              <a:t>through </a:t>
            </a:r>
            <a:r>
              <a:rPr sz="1600" i="1" spc="-5" dirty="0">
                <a:solidFill>
                  <a:srgbClr val="FF0000"/>
                </a:solidFill>
                <a:cs typeface="Calibri"/>
              </a:rPr>
              <a:t>air transport </a:t>
            </a:r>
            <a:r>
              <a:rPr sz="1600" i="1" spc="-15" dirty="0">
                <a:solidFill>
                  <a:srgbClr val="FF0000"/>
                </a:solidFill>
                <a:cs typeface="Calibri"/>
              </a:rPr>
              <a:t>and  </a:t>
            </a:r>
            <a:r>
              <a:rPr sz="1600" i="1" spc="-5" dirty="0">
                <a:solidFill>
                  <a:srgbClr val="FF0000"/>
                </a:solidFill>
                <a:cs typeface="Calibri"/>
              </a:rPr>
              <a:t>severe outbreak of </a:t>
            </a:r>
            <a:r>
              <a:rPr sz="1600" i="1" spc="-10" dirty="0">
                <a:solidFill>
                  <a:srgbClr val="FF0000"/>
                </a:solidFill>
                <a:cs typeface="Calibri"/>
              </a:rPr>
              <a:t>communicable </a:t>
            </a:r>
            <a:r>
              <a:rPr sz="1600" i="1" spc="-5" dirty="0">
                <a:solidFill>
                  <a:srgbClr val="FF0000"/>
                </a:solidFill>
                <a:cs typeface="Calibri"/>
              </a:rPr>
              <a:t>disease potentially affecting a large proportion of  aerodrome</a:t>
            </a:r>
            <a:r>
              <a:rPr sz="1600" i="1" spc="-55" dirty="0">
                <a:solidFill>
                  <a:srgbClr val="FF0000"/>
                </a:solidFill>
                <a:cs typeface="Calibri"/>
              </a:rPr>
              <a:t> </a:t>
            </a:r>
            <a:r>
              <a:rPr sz="1600" i="1" spc="-10" dirty="0">
                <a:solidFill>
                  <a:srgbClr val="FF0000"/>
                </a:solidFill>
                <a:cs typeface="Calibri"/>
              </a:rPr>
              <a:t>staff</a:t>
            </a:r>
            <a:endParaRPr sz="1600" dirty="0">
              <a:solidFill>
                <a:prstClr val="black"/>
              </a:solidFill>
              <a:cs typeface="Calibri"/>
            </a:endParaRPr>
          </a:p>
        </p:txBody>
      </p:sp>
      <p:sp>
        <p:nvSpPr>
          <p:cNvPr id="9" name="object 9"/>
          <p:cNvSpPr/>
          <p:nvPr/>
        </p:nvSpPr>
        <p:spPr>
          <a:xfrm>
            <a:off x="6891531" y="554365"/>
            <a:ext cx="701039" cy="7566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10" name="object 10"/>
          <p:cNvSpPr txBox="1">
            <a:spLocks noGrp="1"/>
          </p:cNvSpPr>
          <p:nvPr>
            <p:ph type="title"/>
          </p:nvPr>
        </p:nvSpPr>
        <p:spPr>
          <a:xfrm>
            <a:off x="539986" y="724833"/>
            <a:ext cx="8229600" cy="492443"/>
          </a:xfrm>
          <a:prstGeom prst="rect">
            <a:avLst/>
          </a:prstGeom>
        </p:spPr>
        <p:txBody>
          <a:bodyPr vert="horz" wrap="square" lIns="0" tIns="0" rIns="0" bIns="0" rtlCol="0">
            <a:spAutoFit/>
          </a:bodyPr>
          <a:lstStyle/>
          <a:p>
            <a:pPr marL="12700">
              <a:lnSpc>
                <a:spcPct val="100000"/>
              </a:lnSpc>
            </a:pPr>
            <a:r>
              <a:rPr sz="3200" b="1" spc="-15" dirty="0">
                <a:latin typeface="Calibri"/>
                <a:cs typeface="Calibri"/>
              </a:rPr>
              <a:t>Aerodrome Emergency</a:t>
            </a:r>
            <a:r>
              <a:rPr sz="3200" b="1" spc="-20" dirty="0">
                <a:latin typeface="Calibri"/>
                <a:cs typeface="Calibri"/>
              </a:rPr>
              <a:t> </a:t>
            </a:r>
            <a:r>
              <a:rPr sz="3200" b="1" spc="-5" dirty="0">
                <a:latin typeface="Calibri"/>
                <a:cs typeface="Calibri"/>
              </a:rPr>
              <a:t>Plan</a:t>
            </a:r>
            <a:endParaRPr sz="3200" b="1" dirty="0">
              <a:latin typeface="Calibri"/>
              <a:cs typeface="Calibri"/>
            </a:endParaRPr>
          </a:p>
        </p:txBody>
      </p:sp>
      <p:sp>
        <p:nvSpPr>
          <p:cNvPr id="13" name="Slide Number Placeholder 12"/>
          <p:cNvSpPr>
            <a:spLocks noGrp="1"/>
          </p:cNvSpPr>
          <p:nvPr>
            <p:ph type="sldNum" sz="quarter" idx="12"/>
          </p:nvPr>
        </p:nvSpPr>
        <p:spPr/>
        <p:txBody>
          <a:bodyPr/>
          <a:lstStyle/>
          <a:p>
            <a:fld id="{3FF909EE-2C65-48BC-95E5-26F3591A45A6}" type="slidenum">
              <a:rPr lang="en-CA" smtClean="0"/>
              <a:t>14</a:t>
            </a:fld>
            <a:endParaRPr lang="en-CA"/>
          </a:p>
        </p:txBody>
      </p:sp>
    </p:spTree>
    <p:extLst>
      <p:ext uri="{BB962C8B-B14F-4D97-AF65-F5344CB8AC3E}">
        <p14:creationId xmlns:p14="http://schemas.microsoft.com/office/powerpoint/2010/main" val="235963614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9820" y="1118092"/>
            <a:ext cx="8292660" cy="3908762"/>
          </a:xfrm>
          <a:prstGeom prst="rect">
            <a:avLst/>
          </a:prstGeom>
        </p:spPr>
        <p:txBody>
          <a:bodyPr vert="horz" wrap="square" lIns="0" tIns="0" rIns="0" bIns="0" rtlCol="0">
            <a:spAutoFit/>
          </a:bodyPr>
          <a:lstStyle/>
          <a:p>
            <a:pPr marL="12700">
              <a:tabLst>
                <a:tab pos="545465" algn="l"/>
              </a:tabLst>
            </a:pPr>
            <a:r>
              <a:rPr sz="2400" spc="-5" dirty="0">
                <a:solidFill>
                  <a:srgbClr val="279DD9"/>
                </a:solidFill>
                <a:latin typeface="Wingdings"/>
                <a:cs typeface="Wingdings"/>
              </a:rPr>
              <a:t></a:t>
            </a:r>
            <a:r>
              <a:rPr sz="2000" spc="-5" dirty="0">
                <a:solidFill>
                  <a:srgbClr val="279DD9"/>
                </a:solidFill>
                <a:latin typeface="Arial" panose="020B0604020202020204" pitchFamily="34" charset="0"/>
                <a:cs typeface="Arial" panose="020B0604020202020204" pitchFamily="34" charset="0"/>
              </a:rPr>
              <a:t>	</a:t>
            </a:r>
            <a:r>
              <a:rPr sz="2000" spc="-25" dirty="0">
                <a:solidFill>
                  <a:srgbClr val="279DD9"/>
                </a:solidFill>
                <a:cs typeface="Arial" panose="020B0604020202020204" pitchFamily="34" charset="0"/>
              </a:rPr>
              <a:t>Types </a:t>
            </a:r>
            <a:r>
              <a:rPr sz="2000" spc="-5" dirty="0">
                <a:solidFill>
                  <a:srgbClr val="279DD9"/>
                </a:solidFill>
                <a:cs typeface="Arial" panose="020B0604020202020204" pitchFamily="34" charset="0"/>
              </a:rPr>
              <a:t>of </a:t>
            </a:r>
            <a:r>
              <a:rPr sz="2000" spc="-10" dirty="0">
                <a:solidFill>
                  <a:srgbClr val="279DD9"/>
                </a:solidFill>
                <a:cs typeface="Arial" panose="020B0604020202020204" pitchFamily="34" charset="0"/>
              </a:rPr>
              <a:t>emergency </a:t>
            </a:r>
            <a:r>
              <a:rPr sz="2000" spc="-5" dirty="0">
                <a:solidFill>
                  <a:srgbClr val="279DD9"/>
                </a:solidFill>
                <a:cs typeface="Arial" panose="020B0604020202020204" pitchFamily="34" charset="0"/>
              </a:rPr>
              <a:t>situation </a:t>
            </a:r>
            <a:r>
              <a:rPr sz="2000" spc="-20" dirty="0">
                <a:solidFill>
                  <a:srgbClr val="279DD9"/>
                </a:solidFill>
                <a:cs typeface="Arial" panose="020B0604020202020204" pitchFamily="34" charset="0"/>
              </a:rPr>
              <a:t>for </a:t>
            </a:r>
            <a:r>
              <a:rPr sz="2000" dirty="0">
                <a:solidFill>
                  <a:srgbClr val="279DD9"/>
                </a:solidFill>
                <a:cs typeface="Arial" panose="020B0604020202020204" pitchFamily="34" charset="0"/>
              </a:rPr>
              <a:t>which it is </a:t>
            </a:r>
            <a:r>
              <a:rPr sz="2000" spc="-10" dirty="0">
                <a:solidFill>
                  <a:srgbClr val="279DD9"/>
                </a:solidFill>
                <a:cs typeface="Arial" panose="020B0604020202020204" pitchFamily="34" charset="0"/>
              </a:rPr>
              <a:t>intended </a:t>
            </a:r>
            <a:r>
              <a:rPr sz="2000" spc="-15" dirty="0">
                <a:solidFill>
                  <a:srgbClr val="279DD9"/>
                </a:solidFill>
                <a:cs typeface="Arial" panose="020B0604020202020204" pitchFamily="34" charset="0"/>
              </a:rPr>
              <a:t>to </a:t>
            </a:r>
            <a:r>
              <a:rPr sz="2000" dirty="0">
                <a:solidFill>
                  <a:srgbClr val="279DD9"/>
                </a:solidFill>
                <a:cs typeface="Arial" panose="020B0604020202020204" pitchFamily="34" charset="0"/>
              </a:rPr>
              <a:t>deal</a:t>
            </a:r>
            <a:endParaRPr sz="2000" dirty="0">
              <a:solidFill>
                <a:prstClr val="black"/>
              </a:solidFill>
              <a:cs typeface="Arial" panose="020B0604020202020204" pitchFamily="34" charset="0"/>
            </a:endParaRPr>
          </a:p>
          <a:p>
            <a:pPr marL="12700">
              <a:spcBef>
                <a:spcPts val="1200"/>
              </a:spcBef>
              <a:tabLst>
                <a:tab pos="545465" algn="l"/>
              </a:tabLst>
            </a:pPr>
            <a:r>
              <a:rPr lang="en-US" sz="2000" spc="-5" dirty="0">
                <a:solidFill>
                  <a:srgbClr val="279DD9"/>
                </a:solidFill>
                <a:latin typeface="Wingdings"/>
                <a:cs typeface="Wingdings"/>
              </a:rPr>
              <a:t></a:t>
            </a:r>
            <a:r>
              <a:rPr lang="en-US" sz="2000" spc="-5" dirty="0">
                <a:solidFill>
                  <a:srgbClr val="279DD9"/>
                </a:solidFill>
                <a:latin typeface="Arial" panose="020B0604020202020204" pitchFamily="34" charset="0"/>
                <a:cs typeface="Arial" panose="020B0604020202020204" pitchFamily="34" charset="0"/>
              </a:rPr>
              <a:t>	</a:t>
            </a:r>
            <a:r>
              <a:rPr sz="2000" spc="-5" dirty="0" smtClean="0">
                <a:solidFill>
                  <a:srgbClr val="279DD9"/>
                </a:solidFill>
                <a:cs typeface="Arial" panose="020B0604020202020204" pitchFamily="34" charset="0"/>
              </a:rPr>
              <a:t>Agencies </a:t>
            </a:r>
            <a:r>
              <a:rPr sz="2000" spc="-15" dirty="0">
                <a:solidFill>
                  <a:srgbClr val="279DD9"/>
                </a:solidFill>
                <a:cs typeface="Arial" panose="020B0604020202020204" pitchFamily="34" charset="0"/>
              </a:rPr>
              <a:t>involved </a:t>
            </a:r>
            <a:r>
              <a:rPr sz="2000" dirty="0">
                <a:solidFill>
                  <a:srgbClr val="279DD9"/>
                </a:solidFill>
                <a:cs typeface="Arial" panose="020B0604020202020204" pitchFamily="34" charset="0"/>
              </a:rPr>
              <a:t>in </a:t>
            </a:r>
            <a:r>
              <a:rPr sz="2000" spc="-5" dirty="0">
                <a:solidFill>
                  <a:srgbClr val="279DD9"/>
                </a:solidFill>
                <a:cs typeface="Arial" panose="020B0604020202020204" pitchFamily="34" charset="0"/>
              </a:rPr>
              <a:t>the</a:t>
            </a:r>
            <a:r>
              <a:rPr sz="2000" spc="-45" dirty="0">
                <a:solidFill>
                  <a:srgbClr val="279DD9"/>
                </a:solidFill>
                <a:cs typeface="Arial" panose="020B0604020202020204" pitchFamily="34" charset="0"/>
              </a:rPr>
              <a:t> </a:t>
            </a:r>
            <a:r>
              <a:rPr sz="2000" spc="-5" dirty="0">
                <a:solidFill>
                  <a:srgbClr val="279DD9"/>
                </a:solidFill>
                <a:cs typeface="Arial" panose="020B0604020202020204" pitchFamily="34" charset="0"/>
              </a:rPr>
              <a:t>plan</a:t>
            </a:r>
            <a:endParaRPr sz="2000" dirty="0">
              <a:solidFill>
                <a:prstClr val="black"/>
              </a:solidFill>
              <a:cs typeface="Arial" panose="020B0604020202020204" pitchFamily="34" charset="0"/>
            </a:endParaRPr>
          </a:p>
          <a:p>
            <a:pPr marL="546100" marR="15240" indent="-533400" algn="just">
              <a:spcBef>
                <a:spcPts val="1200"/>
              </a:spcBef>
            </a:pPr>
            <a:r>
              <a:rPr lang="en-US" sz="2000" spc="-5" dirty="0">
                <a:solidFill>
                  <a:srgbClr val="279DD9"/>
                </a:solidFill>
                <a:latin typeface="Wingdings"/>
                <a:cs typeface="Wingdings"/>
              </a:rPr>
              <a:t></a:t>
            </a:r>
            <a:r>
              <a:rPr lang="en-US" sz="2000" spc="-5" dirty="0">
                <a:solidFill>
                  <a:srgbClr val="279DD9"/>
                </a:solidFill>
                <a:latin typeface="Arial" panose="020B0604020202020204" pitchFamily="34" charset="0"/>
                <a:cs typeface="Arial" panose="020B0604020202020204" pitchFamily="34" charset="0"/>
              </a:rPr>
              <a:t>	</a:t>
            </a:r>
            <a:r>
              <a:rPr sz="2000" spc="-5" dirty="0" smtClean="0">
                <a:solidFill>
                  <a:srgbClr val="279DD9"/>
                </a:solidFill>
                <a:cs typeface="Arial" panose="020B0604020202020204" pitchFamily="34" charset="0"/>
              </a:rPr>
              <a:t> </a:t>
            </a:r>
            <a:r>
              <a:rPr sz="2000" spc="-5" dirty="0">
                <a:solidFill>
                  <a:srgbClr val="279DD9"/>
                </a:solidFill>
                <a:cs typeface="Arial" panose="020B0604020202020204" pitchFamily="34" charset="0"/>
              </a:rPr>
              <a:t>Responsibilities and </a:t>
            </a:r>
            <a:r>
              <a:rPr sz="2000" dirty="0">
                <a:solidFill>
                  <a:srgbClr val="279DD9"/>
                </a:solidFill>
                <a:cs typeface="Arial" panose="020B0604020202020204" pitchFamily="34" charset="0"/>
              </a:rPr>
              <a:t>the </a:t>
            </a:r>
            <a:r>
              <a:rPr sz="2000" spc="-15" dirty="0">
                <a:solidFill>
                  <a:srgbClr val="279DD9"/>
                </a:solidFill>
                <a:cs typeface="Arial" panose="020B0604020202020204" pitchFamily="34" charset="0"/>
              </a:rPr>
              <a:t>role </a:t>
            </a:r>
            <a:r>
              <a:rPr sz="2000" spc="-5" dirty="0">
                <a:solidFill>
                  <a:srgbClr val="279DD9"/>
                </a:solidFill>
                <a:cs typeface="Arial" panose="020B0604020202020204" pitchFamily="34" charset="0"/>
              </a:rPr>
              <a:t>of </a:t>
            </a:r>
            <a:r>
              <a:rPr sz="2000" dirty="0">
                <a:solidFill>
                  <a:srgbClr val="279DD9"/>
                </a:solidFill>
                <a:cs typeface="Arial" panose="020B0604020202020204" pitchFamily="34" charset="0"/>
              </a:rPr>
              <a:t>each </a:t>
            </a:r>
            <a:r>
              <a:rPr sz="2000" spc="-30" dirty="0">
                <a:solidFill>
                  <a:srgbClr val="279DD9"/>
                </a:solidFill>
                <a:cs typeface="Arial" panose="020B0604020202020204" pitchFamily="34" charset="0"/>
              </a:rPr>
              <a:t>agency, </a:t>
            </a:r>
            <a:r>
              <a:rPr sz="2000" dirty="0">
                <a:solidFill>
                  <a:srgbClr val="279DD9"/>
                </a:solidFill>
                <a:cs typeface="Arial" panose="020B0604020202020204" pitchFamily="34" charset="0"/>
              </a:rPr>
              <a:t>the </a:t>
            </a:r>
            <a:r>
              <a:rPr sz="2000" spc="-10" dirty="0">
                <a:solidFill>
                  <a:srgbClr val="279DD9"/>
                </a:solidFill>
                <a:cs typeface="Arial" panose="020B0604020202020204" pitchFamily="34" charset="0"/>
              </a:rPr>
              <a:t>director </a:t>
            </a:r>
            <a:r>
              <a:rPr sz="2000" spc="-5" dirty="0">
                <a:solidFill>
                  <a:srgbClr val="279DD9"/>
                </a:solidFill>
                <a:cs typeface="Arial" panose="020B0604020202020204" pitchFamily="34" charset="0"/>
              </a:rPr>
              <a:t>of  the </a:t>
            </a:r>
            <a:r>
              <a:rPr sz="2000" spc="-10" dirty="0">
                <a:solidFill>
                  <a:srgbClr val="279DD9"/>
                </a:solidFill>
                <a:cs typeface="Arial" panose="020B0604020202020204" pitchFamily="34" charset="0"/>
              </a:rPr>
              <a:t>emergency operations Centre </a:t>
            </a:r>
            <a:r>
              <a:rPr sz="2000" spc="-5" dirty="0">
                <a:solidFill>
                  <a:srgbClr val="279DD9"/>
                </a:solidFill>
                <a:cs typeface="Arial" panose="020B0604020202020204" pitchFamily="34" charset="0"/>
              </a:rPr>
              <a:t>and </a:t>
            </a:r>
            <a:r>
              <a:rPr sz="2000" spc="-10" dirty="0">
                <a:solidFill>
                  <a:srgbClr val="279DD9"/>
                </a:solidFill>
                <a:cs typeface="Arial" panose="020B0604020202020204" pitchFamily="34" charset="0"/>
              </a:rPr>
              <a:t>emergency </a:t>
            </a:r>
            <a:r>
              <a:rPr sz="2000" spc="-5" dirty="0">
                <a:solidFill>
                  <a:srgbClr val="279DD9"/>
                </a:solidFill>
                <a:cs typeface="Arial" panose="020B0604020202020204" pitchFamily="34" charset="0"/>
              </a:rPr>
              <a:t>command  </a:t>
            </a:r>
            <a:r>
              <a:rPr sz="2000" spc="-10" dirty="0">
                <a:solidFill>
                  <a:srgbClr val="279DD9"/>
                </a:solidFill>
                <a:cs typeface="Arial" panose="020B0604020202020204" pitchFamily="34" charset="0"/>
              </a:rPr>
              <a:t>post, </a:t>
            </a:r>
            <a:r>
              <a:rPr sz="2000" spc="-20" dirty="0">
                <a:solidFill>
                  <a:srgbClr val="279DD9"/>
                </a:solidFill>
                <a:cs typeface="Arial" panose="020B0604020202020204" pitchFamily="34" charset="0"/>
              </a:rPr>
              <a:t>for </a:t>
            </a:r>
            <a:r>
              <a:rPr sz="2000" dirty="0">
                <a:solidFill>
                  <a:srgbClr val="279DD9"/>
                </a:solidFill>
                <a:cs typeface="Arial" panose="020B0604020202020204" pitchFamily="34" charset="0"/>
              </a:rPr>
              <a:t>each type </a:t>
            </a:r>
            <a:r>
              <a:rPr sz="2000" spc="-5" dirty="0">
                <a:solidFill>
                  <a:srgbClr val="279DD9"/>
                </a:solidFill>
                <a:cs typeface="Arial" panose="020B0604020202020204" pitchFamily="34" charset="0"/>
              </a:rPr>
              <a:t>of</a:t>
            </a:r>
            <a:r>
              <a:rPr sz="2000" spc="-85" dirty="0">
                <a:solidFill>
                  <a:srgbClr val="279DD9"/>
                </a:solidFill>
                <a:cs typeface="Arial" panose="020B0604020202020204" pitchFamily="34" charset="0"/>
              </a:rPr>
              <a:t> </a:t>
            </a:r>
            <a:r>
              <a:rPr sz="2000" spc="-5" dirty="0">
                <a:solidFill>
                  <a:srgbClr val="279DD9"/>
                </a:solidFill>
                <a:cs typeface="Arial" panose="020B0604020202020204" pitchFamily="34" charset="0"/>
              </a:rPr>
              <a:t>emergency</a:t>
            </a:r>
            <a:endParaRPr sz="2000" dirty="0">
              <a:solidFill>
                <a:prstClr val="black"/>
              </a:solidFill>
              <a:cs typeface="Arial" panose="020B0604020202020204" pitchFamily="34" charset="0"/>
            </a:endParaRPr>
          </a:p>
          <a:p>
            <a:pPr marL="546100" marR="125095" indent="-533400">
              <a:spcBef>
                <a:spcPts val="1200"/>
              </a:spcBef>
              <a:tabLst>
                <a:tab pos="545465" algn="l"/>
              </a:tabLst>
            </a:pPr>
            <a:r>
              <a:rPr lang="en-US" sz="2000" spc="-5" dirty="0">
                <a:solidFill>
                  <a:srgbClr val="279DD9"/>
                </a:solidFill>
                <a:latin typeface="Wingdings"/>
                <a:cs typeface="Wingdings"/>
              </a:rPr>
              <a:t></a:t>
            </a:r>
            <a:r>
              <a:rPr lang="en-US" sz="2000" spc="-5" dirty="0">
                <a:solidFill>
                  <a:srgbClr val="279DD9"/>
                </a:solidFill>
                <a:latin typeface="Arial" panose="020B0604020202020204" pitchFamily="34" charset="0"/>
                <a:cs typeface="Arial" panose="020B0604020202020204" pitchFamily="34" charset="0"/>
              </a:rPr>
              <a:t>	</a:t>
            </a:r>
            <a:r>
              <a:rPr sz="2000" dirty="0" smtClean="0">
                <a:solidFill>
                  <a:srgbClr val="279DD9"/>
                </a:solidFill>
                <a:cs typeface="Arial" panose="020B0604020202020204" pitchFamily="34" charset="0"/>
              </a:rPr>
              <a:t>Names </a:t>
            </a:r>
            <a:r>
              <a:rPr sz="2000" spc="-5" dirty="0">
                <a:solidFill>
                  <a:srgbClr val="279DD9"/>
                </a:solidFill>
                <a:cs typeface="Arial" panose="020B0604020202020204" pitchFamily="34" charset="0"/>
              </a:rPr>
              <a:t>and phone </a:t>
            </a:r>
            <a:r>
              <a:rPr sz="2000" spc="-10" dirty="0">
                <a:solidFill>
                  <a:srgbClr val="279DD9"/>
                </a:solidFill>
                <a:cs typeface="Arial" panose="020B0604020202020204" pitchFamily="34" charset="0"/>
              </a:rPr>
              <a:t>numbers </a:t>
            </a:r>
            <a:r>
              <a:rPr sz="2000" spc="-5" dirty="0">
                <a:solidFill>
                  <a:srgbClr val="279DD9"/>
                </a:solidFill>
                <a:cs typeface="Arial" panose="020B0604020202020204" pitchFamily="34" charset="0"/>
              </a:rPr>
              <a:t>of </a:t>
            </a:r>
            <a:r>
              <a:rPr sz="2000" dirty="0">
                <a:solidFill>
                  <a:srgbClr val="279DD9"/>
                </a:solidFill>
                <a:cs typeface="Arial" panose="020B0604020202020204" pitchFamily="34" charset="0"/>
              </a:rPr>
              <a:t>services </a:t>
            </a:r>
            <a:r>
              <a:rPr sz="2000" spc="-5" dirty="0">
                <a:solidFill>
                  <a:srgbClr val="279DD9"/>
                </a:solidFill>
                <a:cs typeface="Arial" panose="020B0604020202020204" pitchFamily="34" charset="0"/>
              </a:rPr>
              <a:t>or people </a:t>
            </a:r>
            <a:r>
              <a:rPr sz="2000" spc="-15" dirty="0">
                <a:solidFill>
                  <a:srgbClr val="279DD9"/>
                </a:solidFill>
                <a:cs typeface="Arial" panose="020B0604020202020204" pitchFamily="34" charset="0"/>
              </a:rPr>
              <a:t>to</a:t>
            </a:r>
            <a:r>
              <a:rPr sz="2000" spc="-30" dirty="0">
                <a:solidFill>
                  <a:srgbClr val="279DD9"/>
                </a:solidFill>
                <a:cs typeface="Arial" panose="020B0604020202020204" pitchFamily="34" charset="0"/>
              </a:rPr>
              <a:t> </a:t>
            </a:r>
            <a:r>
              <a:rPr sz="2000" dirty="0">
                <a:solidFill>
                  <a:srgbClr val="279DD9"/>
                </a:solidFill>
                <a:cs typeface="Arial" panose="020B0604020202020204" pitchFamily="34" charset="0"/>
              </a:rPr>
              <a:t>alert</a:t>
            </a:r>
            <a:r>
              <a:rPr sz="2000" spc="-20" dirty="0">
                <a:solidFill>
                  <a:srgbClr val="279DD9"/>
                </a:solidFill>
                <a:cs typeface="Arial" panose="020B0604020202020204" pitchFamily="34" charset="0"/>
              </a:rPr>
              <a:t> </a:t>
            </a:r>
            <a:r>
              <a:rPr sz="2000" dirty="0">
                <a:solidFill>
                  <a:srgbClr val="279DD9"/>
                </a:solidFill>
                <a:cs typeface="Arial" panose="020B0604020202020204" pitchFamily="34" charset="0"/>
              </a:rPr>
              <a:t>in  </a:t>
            </a:r>
            <a:r>
              <a:rPr sz="2000" spc="-5" dirty="0">
                <a:solidFill>
                  <a:srgbClr val="279DD9"/>
                </a:solidFill>
                <a:cs typeface="Arial" panose="020B0604020202020204" pitchFamily="34" charset="0"/>
              </a:rPr>
              <a:t>the </a:t>
            </a:r>
            <a:r>
              <a:rPr sz="2000" spc="-10" dirty="0">
                <a:solidFill>
                  <a:srgbClr val="279DD9"/>
                </a:solidFill>
                <a:cs typeface="Arial" panose="020B0604020202020204" pitchFamily="34" charset="0"/>
              </a:rPr>
              <a:t>case </a:t>
            </a:r>
            <a:r>
              <a:rPr sz="2000" spc="-5" dirty="0">
                <a:solidFill>
                  <a:srgbClr val="279DD9"/>
                </a:solidFill>
                <a:cs typeface="Arial" panose="020B0604020202020204" pitchFamily="34" charset="0"/>
              </a:rPr>
              <a:t>of </a:t>
            </a:r>
            <a:r>
              <a:rPr sz="2000" dirty="0">
                <a:solidFill>
                  <a:srgbClr val="279DD9"/>
                </a:solidFill>
                <a:cs typeface="Arial" panose="020B0604020202020204" pitchFamily="34" charset="0"/>
              </a:rPr>
              <a:t>an</a:t>
            </a:r>
            <a:r>
              <a:rPr sz="2000" spc="-80" dirty="0">
                <a:solidFill>
                  <a:srgbClr val="279DD9"/>
                </a:solidFill>
                <a:cs typeface="Arial" panose="020B0604020202020204" pitchFamily="34" charset="0"/>
              </a:rPr>
              <a:t> </a:t>
            </a:r>
            <a:r>
              <a:rPr sz="2000" spc="-5" dirty="0">
                <a:solidFill>
                  <a:srgbClr val="279DD9"/>
                </a:solidFill>
                <a:cs typeface="Arial" panose="020B0604020202020204" pitchFamily="34" charset="0"/>
              </a:rPr>
              <a:t>emergency</a:t>
            </a:r>
            <a:endParaRPr sz="2000" dirty="0">
              <a:solidFill>
                <a:prstClr val="black"/>
              </a:solidFill>
              <a:cs typeface="Arial" panose="020B0604020202020204" pitchFamily="34" charset="0"/>
            </a:endParaRPr>
          </a:p>
          <a:p>
            <a:pPr marL="546100" marR="1691005" indent="-533400" algn="just">
              <a:spcBef>
                <a:spcPts val="1200"/>
              </a:spcBef>
              <a:tabLst>
                <a:tab pos="545465" algn="l"/>
                <a:tab pos="1210310" algn="l"/>
              </a:tabLst>
            </a:pPr>
            <a:r>
              <a:rPr lang="en-US" sz="2000" spc="-5" dirty="0">
                <a:solidFill>
                  <a:srgbClr val="279DD9"/>
                </a:solidFill>
                <a:latin typeface="Wingdings"/>
                <a:cs typeface="Wingdings"/>
              </a:rPr>
              <a:t></a:t>
            </a:r>
            <a:r>
              <a:rPr lang="en-US" sz="2000" spc="-5" dirty="0">
                <a:solidFill>
                  <a:srgbClr val="279DD9"/>
                </a:solidFill>
                <a:latin typeface="Arial" panose="020B0604020202020204" pitchFamily="34" charset="0"/>
                <a:cs typeface="Arial" panose="020B0604020202020204" pitchFamily="34" charset="0"/>
              </a:rPr>
              <a:t>	</a:t>
            </a:r>
            <a:r>
              <a:rPr lang="en-US" sz="2000" spc="-5" dirty="0" smtClean="0">
                <a:solidFill>
                  <a:srgbClr val="279DD9"/>
                </a:solidFill>
                <a:cs typeface="Wingdings"/>
              </a:rPr>
              <a:t> </a:t>
            </a:r>
            <a:r>
              <a:rPr sz="2000" spc="-5" dirty="0" smtClean="0">
                <a:solidFill>
                  <a:srgbClr val="279DD9"/>
                </a:solidFill>
                <a:cs typeface="Arial" panose="020B0604020202020204" pitchFamily="34" charset="0"/>
              </a:rPr>
              <a:t>Grid</a:t>
            </a:r>
            <a:r>
              <a:rPr sz="2000" spc="-5" dirty="0">
                <a:solidFill>
                  <a:srgbClr val="279DD9"/>
                </a:solidFill>
                <a:cs typeface="Arial" panose="020B0604020202020204" pitchFamily="34" charset="0"/>
              </a:rPr>
              <a:t>	</a:t>
            </a:r>
            <a:r>
              <a:rPr sz="2000" dirty="0">
                <a:solidFill>
                  <a:srgbClr val="279DD9"/>
                </a:solidFill>
                <a:cs typeface="Arial" panose="020B0604020202020204" pitchFamily="34" charset="0"/>
              </a:rPr>
              <a:t>map </a:t>
            </a:r>
            <a:r>
              <a:rPr sz="2000" spc="-5" dirty="0">
                <a:solidFill>
                  <a:srgbClr val="279DD9"/>
                </a:solidFill>
                <a:cs typeface="Arial" panose="020B0604020202020204" pitchFamily="34" charset="0"/>
              </a:rPr>
              <a:t>of the </a:t>
            </a:r>
            <a:r>
              <a:rPr sz="2000" spc="-10" dirty="0">
                <a:solidFill>
                  <a:srgbClr val="279DD9"/>
                </a:solidFill>
                <a:cs typeface="Arial" panose="020B0604020202020204" pitchFamily="34" charset="0"/>
              </a:rPr>
              <a:t>aerodrome </a:t>
            </a:r>
            <a:r>
              <a:rPr sz="2000" spc="-5" dirty="0">
                <a:solidFill>
                  <a:srgbClr val="279DD9"/>
                </a:solidFill>
                <a:cs typeface="Arial" panose="020B0604020202020204" pitchFamily="34" charset="0"/>
              </a:rPr>
              <a:t>and</a:t>
            </a:r>
            <a:r>
              <a:rPr sz="2000" spc="-40" dirty="0">
                <a:solidFill>
                  <a:srgbClr val="279DD9"/>
                </a:solidFill>
                <a:cs typeface="Arial" panose="020B0604020202020204" pitchFamily="34" charset="0"/>
              </a:rPr>
              <a:t> </a:t>
            </a:r>
            <a:r>
              <a:rPr sz="2000" dirty="0">
                <a:solidFill>
                  <a:srgbClr val="279DD9"/>
                </a:solidFill>
                <a:cs typeface="Arial" panose="020B0604020202020204" pitchFamily="34" charset="0"/>
              </a:rPr>
              <a:t>its</a:t>
            </a:r>
            <a:r>
              <a:rPr sz="2000" spc="-30" dirty="0">
                <a:solidFill>
                  <a:srgbClr val="279DD9"/>
                </a:solidFill>
                <a:cs typeface="Arial" panose="020B0604020202020204" pitchFamily="34" charset="0"/>
              </a:rPr>
              <a:t> </a:t>
            </a:r>
            <a:r>
              <a:rPr sz="2000" spc="-10" dirty="0" smtClean="0">
                <a:solidFill>
                  <a:srgbClr val="279DD9"/>
                </a:solidFill>
                <a:cs typeface="Arial" panose="020B0604020202020204" pitchFamily="34" charset="0"/>
              </a:rPr>
              <a:t>immediate</a:t>
            </a:r>
            <a:r>
              <a:rPr lang="fr-FR" sz="2000" spc="-10" dirty="0">
                <a:solidFill>
                  <a:srgbClr val="279DD9"/>
                </a:solidFill>
                <a:cs typeface="Arial" panose="020B0604020202020204" pitchFamily="34" charset="0"/>
              </a:rPr>
              <a:t> </a:t>
            </a:r>
            <a:r>
              <a:rPr lang="en-US" sz="2000" spc="-10" dirty="0" smtClean="0">
                <a:solidFill>
                  <a:srgbClr val="279DD9"/>
                </a:solidFill>
                <a:cs typeface="Arial" panose="020B0604020202020204" pitchFamily="34" charset="0"/>
              </a:rPr>
              <a:t>surroundings</a:t>
            </a:r>
            <a:r>
              <a:rPr lang="en-US" sz="2000" spc="-10" dirty="0">
                <a:solidFill>
                  <a:srgbClr val="279DD9"/>
                </a:solidFill>
                <a:cs typeface="Arial" panose="020B0604020202020204" pitchFamily="34" charset="0"/>
              </a:rPr>
              <a:t>.</a:t>
            </a:r>
            <a:endParaRPr lang="en-US" sz="2000" dirty="0">
              <a:solidFill>
                <a:prstClr val="black"/>
              </a:solidFill>
              <a:cs typeface="Arial" panose="020B0604020202020204" pitchFamily="34" charset="0"/>
            </a:endParaRPr>
          </a:p>
          <a:p>
            <a:pPr marL="546100" marR="1691005" indent="-533400">
              <a:spcBef>
                <a:spcPts val="1200"/>
              </a:spcBef>
              <a:tabLst>
                <a:tab pos="545465" algn="l"/>
                <a:tab pos="1210310" algn="l"/>
              </a:tabLst>
            </a:pPr>
            <a:endParaRPr sz="2000" dirty="0">
              <a:solidFill>
                <a:prstClr val="black"/>
              </a:solidFill>
              <a:cs typeface="Arial" panose="020B0604020202020204" pitchFamily="34" charset="0"/>
            </a:endParaRPr>
          </a:p>
        </p:txBody>
      </p:sp>
      <p:sp>
        <p:nvSpPr>
          <p:cNvPr id="3" name="object 3"/>
          <p:cNvSpPr txBox="1"/>
          <p:nvPr/>
        </p:nvSpPr>
        <p:spPr>
          <a:xfrm>
            <a:off x="8504935" y="4946745"/>
            <a:ext cx="101600" cy="184666"/>
          </a:xfrm>
          <a:prstGeom prst="rect">
            <a:avLst/>
          </a:prstGeom>
        </p:spPr>
        <p:txBody>
          <a:bodyPr vert="horz" wrap="square" lIns="0" tIns="0" rIns="0" bIns="0" rtlCol="0">
            <a:spAutoFit/>
          </a:bodyPr>
          <a:lstStyle/>
          <a:p>
            <a:pPr marL="12700"/>
            <a:r>
              <a:rPr sz="1200" dirty="0">
                <a:solidFill>
                  <a:srgbClr val="BDBDBD"/>
                </a:solidFill>
                <a:latin typeface="Times New Roman"/>
                <a:cs typeface="Times New Roman"/>
              </a:rPr>
              <a:t>7</a:t>
            </a:r>
            <a:endParaRPr sz="1200">
              <a:solidFill>
                <a:prstClr val="black"/>
              </a:solidFill>
              <a:latin typeface="Times New Roman"/>
              <a:cs typeface="Times New Roman"/>
            </a:endParaRPr>
          </a:p>
        </p:txBody>
      </p:sp>
      <p:sp>
        <p:nvSpPr>
          <p:cNvPr id="5" name="object 5"/>
          <p:cNvSpPr/>
          <p:nvPr/>
        </p:nvSpPr>
        <p:spPr>
          <a:xfrm>
            <a:off x="5812538" y="564643"/>
            <a:ext cx="649223" cy="67665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6" name="object 6"/>
          <p:cNvSpPr txBox="1">
            <a:spLocks noGrp="1"/>
          </p:cNvSpPr>
          <p:nvPr>
            <p:ph type="title"/>
          </p:nvPr>
        </p:nvSpPr>
        <p:spPr>
          <a:xfrm>
            <a:off x="488377" y="689467"/>
            <a:ext cx="8229600" cy="492443"/>
          </a:xfrm>
          <a:prstGeom prst="rect">
            <a:avLst/>
          </a:prstGeom>
        </p:spPr>
        <p:txBody>
          <a:bodyPr vert="horz" wrap="square" lIns="0" tIns="0" rIns="0" bIns="0" rtlCol="0">
            <a:spAutoFit/>
          </a:bodyPr>
          <a:lstStyle/>
          <a:p>
            <a:pPr marL="12700">
              <a:lnSpc>
                <a:spcPct val="100000"/>
              </a:lnSpc>
            </a:pPr>
            <a:r>
              <a:rPr sz="3200" b="1" spc="-5" dirty="0"/>
              <a:t>Contents of</a:t>
            </a:r>
            <a:r>
              <a:rPr sz="3200" b="1" spc="-229" dirty="0"/>
              <a:t> </a:t>
            </a:r>
            <a:r>
              <a:rPr sz="3200" b="1" dirty="0"/>
              <a:t>AEP</a:t>
            </a:r>
          </a:p>
        </p:txBody>
      </p:sp>
      <p:sp>
        <p:nvSpPr>
          <p:cNvPr id="9" name="Slide Number Placeholder 8"/>
          <p:cNvSpPr>
            <a:spLocks noGrp="1"/>
          </p:cNvSpPr>
          <p:nvPr>
            <p:ph type="sldNum" sz="quarter" idx="12"/>
          </p:nvPr>
        </p:nvSpPr>
        <p:spPr/>
        <p:txBody>
          <a:bodyPr/>
          <a:lstStyle/>
          <a:p>
            <a:fld id="{3FF909EE-2C65-48BC-95E5-26F3591A45A6}" type="slidenum">
              <a:rPr lang="en-CA" smtClean="0"/>
              <a:t>15</a:t>
            </a:fld>
            <a:endParaRPr lang="en-CA"/>
          </a:p>
        </p:txBody>
      </p:sp>
    </p:spTree>
    <p:extLst>
      <p:ext uri="{BB962C8B-B14F-4D97-AF65-F5344CB8AC3E}">
        <p14:creationId xmlns:p14="http://schemas.microsoft.com/office/powerpoint/2010/main" val="104047735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9512" y="972467"/>
            <a:ext cx="2179320" cy="338554"/>
          </a:xfrm>
          <a:prstGeom prst="rect">
            <a:avLst/>
          </a:prstGeom>
        </p:spPr>
        <p:txBody>
          <a:bodyPr vert="horz" wrap="square" lIns="0" tIns="0" rIns="0" bIns="0" rtlCol="0">
            <a:spAutoFit/>
          </a:bodyPr>
          <a:lstStyle/>
          <a:p>
            <a:pPr marL="12700">
              <a:tabLst>
                <a:tab pos="299085" algn="l"/>
              </a:tabLst>
            </a:pPr>
            <a:r>
              <a:rPr sz="2200" spc="-5" dirty="0">
                <a:solidFill>
                  <a:srgbClr val="0070C0"/>
                </a:solidFill>
                <a:latin typeface="Arial"/>
                <a:cs typeface="Arial"/>
              </a:rPr>
              <a:t>–	</a:t>
            </a:r>
            <a:r>
              <a:rPr sz="2200" b="1" spc="-15" dirty="0">
                <a:solidFill>
                  <a:srgbClr val="0070C0"/>
                </a:solidFill>
                <a:cs typeface="Calibri"/>
              </a:rPr>
              <a:t>Annex </a:t>
            </a:r>
            <a:r>
              <a:rPr sz="2200" b="1" spc="-5" dirty="0">
                <a:solidFill>
                  <a:srgbClr val="0070C0"/>
                </a:solidFill>
                <a:cs typeface="Calibri"/>
              </a:rPr>
              <a:t>14 -</a:t>
            </a:r>
            <a:r>
              <a:rPr sz="2200" b="1" spc="-25" dirty="0">
                <a:solidFill>
                  <a:srgbClr val="0070C0"/>
                </a:solidFill>
                <a:cs typeface="Calibri"/>
              </a:rPr>
              <a:t> </a:t>
            </a:r>
            <a:r>
              <a:rPr sz="2200" b="1" spc="-5" dirty="0">
                <a:solidFill>
                  <a:srgbClr val="0070C0"/>
                </a:solidFill>
                <a:cs typeface="Calibri"/>
              </a:rPr>
              <a:t>9.1.3</a:t>
            </a:r>
            <a:endParaRPr sz="2200" dirty="0">
              <a:solidFill>
                <a:prstClr val="black"/>
              </a:solidFill>
              <a:cs typeface="Calibri"/>
            </a:endParaRPr>
          </a:p>
        </p:txBody>
      </p:sp>
      <p:sp>
        <p:nvSpPr>
          <p:cNvPr id="4" name="object 4"/>
          <p:cNvSpPr txBox="1"/>
          <p:nvPr/>
        </p:nvSpPr>
        <p:spPr>
          <a:xfrm>
            <a:off x="539552" y="1258343"/>
            <a:ext cx="8280920" cy="3570208"/>
          </a:xfrm>
          <a:prstGeom prst="rect">
            <a:avLst/>
          </a:prstGeom>
        </p:spPr>
        <p:txBody>
          <a:bodyPr vert="horz" wrap="square" lIns="0" tIns="0" rIns="0" bIns="0" rtlCol="0">
            <a:spAutoFit/>
          </a:bodyPr>
          <a:lstStyle/>
          <a:p>
            <a:pPr marL="12700" marR="437515" algn="just"/>
            <a:r>
              <a:rPr lang="en-US" sz="2000" spc="-10" dirty="0">
                <a:solidFill>
                  <a:srgbClr val="279DD9"/>
                </a:solidFill>
                <a:cs typeface="Calibri"/>
              </a:rPr>
              <a:t>The </a:t>
            </a:r>
            <a:r>
              <a:rPr lang="en-US" sz="2000" spc="-5" dirty="0">
                <a:solidFill>
                  <a:srgbClr val="279DD9"/>
                </a:solidFill>
                <a:cs typeface="Calibri"/>
              </a:rPr>
              <a:t>plan shall </a:t>
            </a:r>
            <a:r>
              <a:rPr lang="en-US" sz="2000" spc="-15" dirty="0">
                <a:solidFill>
                  <a:srgbClr val="279DD9"/>
                </a:solidFill>
                <a:cs typeface="Calibri"/>
              </a:rPr>
              <a:t>coordinate </a:t>
            </a:r>
            <a:r>
              <a:rPr lang="en-US" sz="2000" spc="-10" dirty="0">
                <a:solidFill>
                  <a:srgbClr val="279DD9"/>
                </a:solidFill>
                <a:cs typeface="Calibri"/>
              </a:rPr>
              <a:t>the </a:t>
            </a:r>
            <a:r>
              <a:rPr lang="en-US" sz="2000" spc="-5" dirty="0">
                <a:solidFill>
                  <a:srgbClr val="279DD9"/>
                </a:solidFill>
                <a:cs typeface="Calibri"/>
              </a:rPr>
              <a:t>response</a:t>
            </a:r>
            <a:r>
              <a:rPr lang="en-US" sz="2000" spc="5" dirty="0">
                <a:solidFill>
                  <a:srgbClr val="279DD9"/>
                </a:solidFill>
                <a:cs typeface="Calibri"/>
              </a:rPr>
              <a:t> </a:t>
            </a:r>
            <a:r>
              <a:rPr lang="en-US" sz="2000" dirty="0" smtClean="0">
                <a:solidFill>
                  <a:srgbClr val="279DD9"/>
                </a:solidFill>
                <a:cs typeface="Calibri"/>
              </a:rPr>
              <a:t>or</a:t>
            </a:r>
            <a:r>
              <a:rPr lang="en-US" sz="2000" dirty="0" smtClean="0">
                <a:solidFill>
                  <a:prstClr val="black"/>
                </a:solidFill>
                <a:cs typeface="Calibri"/>
              </a:rPr>
              <a:t> </a:t>
            </a:r>
            <a:r>
              <a:rPr sz="2000" spc="-10" dirty="0" smtClean="0">
                <a:solidFill>
                  <a:srgbClr val="279DD9"/>
                </a:solidFill>
                <a:cs typeface="Calibri"/>
              </a:rPr>
              <a:t>participation </a:t>
            </a:r>
            <a:r>
              <a:rPr sz="2000" dirty="0">
                <a:solidFill>
                  <a:srgbClr val="279DD9"/>
                </a:solidFill>
                <a:cs typeface="Calibri"/>
              </a:rPr>
              <a:t>of </a:t>
            </a:r>
            <a:r>
              <a:rPr sz="2000" spc="-5" dirty="0">
                <a:solidFill>
                  <a:srgbClr val="279DD9"/>
                </a:solidFill>
                <a:cs typeface="Calibri"/>
              </a:rPr>
              <a:t>all </a:t>
            </a:r>
            <a:r>
              <a:rPr sz="2000" spc="-15" dirty="0">
                <a:solidFill>
                  <a:srgbClr val="279DD9"/>
                </a:solidFill>
                <a:cs typeface="Calibri"/>
              </a:rPr>
              <a:t>existing </a:t>
            </a:r>
            <a:r>
              <a:rPr sz="2000" spc="-10" dirty="0">
                <a:solidFill>
                  <a:srgbClr val="279DD9"/>
                </a:solidFill>
                <a:cs typeface="Calibri"/>
              </a:rPr>
              <a:t>agencies </a:t>
            </a:r>
            <a:r>
              <a:rPr sz="2000" spc="-5" dirty="0">
                <a:solidFill>
                  <a:srgbClr val="279DD9"/>
                </a:solidFill>
                <a:cs typeface="Calibri"/>
              </a:rPr>
              <a:t>which, in </a:t>
            </a:r>
            <a:r>
              <a:rPr sz="2000" spc="-10" dirty="0">
                <a:solidFill>
                  <a:srgbClr val="279DD9"/>
                </a:solidFill>
                <a:cs typeface="Calibri"/>
              </a:rPr>
              <a:t>the </a:t>
            </a:r>
            <a:r>
              <a:rPr sz="2000" spc="-5" dirty="0">
                <a:solidFill>
                  <a:srgbClr val="279DD9"/>
                </a:solidFill>
                <a:cs typeface="Calibri"/>
              </a:rPr>
              <a:t>opinion </a:t>
            </a:r>
            <a:r>
              <a:rPr sz="2000" dirty="0">
                <a:solidFill>
                  <a:srgbClr val="279DD9"/>
                </a:solidFill>
                <a:cs typeface="Calibri"/>
              </a:rPr>
              <a:t>of </a:t>
            </a:r>
            <a:r>
              <a:rPr sz="2000" spc="-10" dirty="0">
                <a:solidFill>
                  <a:srgbClr val="279DD9"/>
                </a:solidFill>
                <a:cs typeface="Calibri"/>
              </a:rPr>
              <a:t>the  </a:t>
            </a:r>
            <a:r>
              <a:rPr sz="2000" spc="-15" dirty="0">
                <a:solidFill>
                  <a:srgbClr val="279DD9"/>
                </a:solidFill>
                <a:cs typeface="Calibri"/>
              </a:rPr>
              <a:t>appropriate </a:t>
            </a:r>
            <a:r>
              <a:rPr sz="2000" spc="-20" dirty="0">
                <a:solidFill>
                  <a:srgbClr val="279DD9"/>
                </a:solidFill>
                <a:cs typeface="Calibri"/>
              </a:rPr>
              <a:t>authority, </a:t>
            </a:r>
            <a:r>
              <a:rPr sz="2000" spc="-10" dirty="0">
                <a:solidFill>
                  <a:srgbClr val="279DD9"/>
                </a:solidFill>
                <a:cs typeface="Calibri"/>
              </a:rPr>
              <a:t>could </a:t>
            </a:r>
            <a:r>
              <a:rPr sz="2000" spc="-5" dirty="0">
                <a:solidFill>
                  <a:srgbClr val="279DD9"/>
                </a:solidFill>
                <a:cs typeface="Calibri"/>
              </a:rPr>
              <a:t>be </a:t>
            </a:r>
            <a:r>
              <a:rPr sz="2000" dirty="0">
                <a:solidFill>
                  <a:srgbClr val="279DD9"/>
                </a:solidFill>
                <a:cs typeface="Calibri"/>
              </a:rPr>
              <a:t>of </a:t>
            </a:r>
            <a:r>
              <a:rPr sz="2000" spc="-10" dirty="0">
                <a:solidFill>
                  <a:srgbClr val="279DD9"/>
                </a:solidFill>
                <a:cs typeface="Calibri"/>
              </a:rPr>
              <a:t>assistance </a:t>
            </a:r>
            <a:r>
              <a:rPr sz="2000" spc="-5" dirty="0">
                <a:solidFill>
                  <a:srgbClr val="279DD9"/>
                </a:solidFill>
                <a:cs typeface="Calibri"/>
              </a:rPr>
              <a:t>in </a:t>
            </a:r>
            <a:r>
              <a:rPr sz="2000" spc="-10" dirty="0">
                <a:solidFill>
                  <a:srgbClr val="279DD9"/>
                </a:solidFill>
                <a:cs typeface="Calibri"/>
              </a:rPr>
              <a:t>responding </a:t>
            </a:r>
            <a:r>
              <a:rPr sz="2000" spc="-20" dirty="0">
                <a:solidFill>
                  <a:srgbClr val="279DD9"/>
                </a:solidFill>
                <a:cs typeface="Calibri"/>
              </a:rPr>
              <a:t>to </a:t>
            </a:r>
            <a:r>
              <a:rPr sz="2000" spc="-5" dirty="0">
                <a:solidFill>
                  <a:srgbClr val="279DD9"/>
                </a:solidFill>
                <a:cs typeface="Calibri"/>
              </a:rPr>
              <a:t>an  </a:t>
            </a:r>
            <a:r>
              <a:rPr sz="2000" spc="-25" dirty="0">
                <a:solidFill>
                  <a:srgbClr val="279DD9"/>
                </a:solidFill>
                <a:cs typeface="Calibri"/>
              </a:rPr>
              <a:t>emergency.</a:t>
            </a:r>
            <a:endParaRPr sz="2000" dirty="0">
              <a:solidFill>
                <a:prstClr val="black"/>
              </a:solidFill>
              <a:cs typeface="Calibri"/>
            </a:endParaRPr>
          </a:p>
          <a:p>
            <a:pPr marL="411480" indent="-228600">
              <a:spcBef>
                <a:spcPts val="994"/>
              </a:spcBef>
              <a:buFont typeface="Arial"/>
              <a:buChar char="•"/>
              <a:tabLst>
                <a:tab pos="411480" algn="l"/>
                <a:tab pos="412115" algn="l"/>
              </a:tabLst>
            </a:pPr>
            <a:r>
              <a:rPr sz="1600" i="1" spc="-10" dirty="0">
                <a:solidFill>
                  <a:srgbClr val="5A6870"/>
                </a:solidFill>
                <a:cs typeface="Calibri"/>
              </a:rPr>
              <a:t>Note </a:t>
            </a:r>
            <a:r>
              <a:rPr sz="1600" i="1" spc="-5" dirty="0">
                <a:solidFill>
                  <a:srgbClr val="5A6870"/>
                </a:solidFill>
                <a:cs typeface="Calibri"/>
              </a:rPr>
              <a:t>1.— </a:t>
            </a:r>
            <a:r>
              <a:rPr sz="1600" i="1" spc="-10" dirty="0">
                <a:solidFill>
                  <a:srgbClr val="5A6870"/>
                </a:solidFill>
                <a:cs typeface="Calibri"/>
              </a:rPr>
              <a:t>Examples </a:t>
            </a:r>
            <a:r>
              <a:rPr sz="1600" i="1" spc="-5" dirty="0">
                <a:solidFill>
                  <a:srgbClr val="5A6870"/>
                </a:solidFill>
                <a:cs typeface="Calibri"/>
              </a:rPr>
              <a:t>of emergencies</a:t>
            </a:r>
            <a:r>
              <a:rPr sz="1600" i="1" spc="45" dirty="0">
                <a:solidFill>
                  <a:srgbClr val="5A6870"/>
                </a:solidFill>
                <a:cs typeface="Calibri"/>
              </a:rPr>
              <a:t> </a:t>
            </a:r>
            <a:r>
              <a:rPr sz="1600" i="1" spc="-5" dirty="0">
                <a:solidFill>
                  <a:srgbClr val="5A6870"/>
                </a:solidFill>
                <a:cs typeface="Calibri"/>
              </a:rPr>
              <a:t>are:</a:t>
            </a:r>
            <a:endParaRPr sz="1600" dirty="0">
              <a:solidFill>
                <a:prstClr val="black"/>
              </a:solidFill>
              <a:cs typeface="Calibri"/>
            </a:endParaRPr>
          </a:p>
          <a:p>
            <a:pPr marL="868680" marR="353695" lvl="1" indent="-228600">
              <a:spcBef>
                <a:spcPts val="380"/>
              </a:spcBef>
              <a:buFont typeface="Arial"/>
              <a:buChar char="–"/>
              <a:tabLst>
                <a:tab pos="869315" algn="l"/>
              </a:tabLst>
            </a:pPr>
            <a:r>
              <a:rPr sz="1600" i="1" spc="-5" dirty="0">
                <a:solidFill>
                  <a:srgbClr val="5A6870"/>
                </a:solidFill>
                <a:cs typeface="Calibri"/>
              </a:rPr>
              <a:t>On the aerodrome : air traffic </a:t>
            </a:r>
            <a:r>
              <a:rPr sz="1600" i="1" spc="-10" dirty="0">
                <a:solidFill>
                  <a:srgbClr val="5A6870"/>
                </a:solidFill>
                <a:cs typeface="Calibri"/>
              </a:rPr>
              <a:t>control </a:t>
            </a:r>
            <a:r>
              <a:rPr sz="1600" i="1" spc="-5" dirty="0">
                <a:solidFill>
                  <a:srgbClr val="5A6870"/>
                </a:solidFill>
                <a:cs typeface="Calibri"/>
              </a:rPr>
              <a:t>unit, rescue </a:t>
            </a:r>
            <a:r>
              <a:rPr sz="1600" i="1" spc="-10" dirty="0">
                <a:solidFill>
                  <a:srgbClr val="5A6870"/>
                </a:solidFill>
                <a:cs typeface="Calibri"/>
              </a:rPr>
              <a:t>and </a:t>
            </a:r>
            <a:r>
              <a:rPr sz="1600" i="1" dirty="0">
                <a:solidFill>
                  <a:srgbClr val="5A6870"/>
                </a:solidFill>
                <a:cs typeface="Calibri"/>
              </a:rPr>
              <a:t>fire </a:t>
            </a:r>
            <a:r>
              <a:rPr sz="1600" i="1" spc="-5" dirty="0">
                <a:solidFill>
                  <a:srgbClr val="5A6870"/>
                </a:solidFill>
                <a:cs typeface="Calibri"/>
              </a:rPr>
              <a:t>fighting services,  aerodrome administration, </a:t>
            </a:r>
            <a:r>
              <a:rPr sz="1600" i="1" spc="-10" dirty="0">
                <a:solidFill>
                  <a:srgbClr val="5A6870"/>
                </a:solidFill>
                <a:cs typeface="Calibri"/>
              </a:rPr>
              <a:t>medical and ambulance </a:t>
            </a:r>
            <a:r>
              <a:rPr sz="1600" i="1" spc="-5" dirty="0">
                <a:solidFill>
                  <a:srgbClr val="5A6870"/>
                </a:solidFill>
                <a:cs typeface="Calibri"/>
              </a:rPr>
              <a:t>services, aircraft operators,  security services, </a:t>
            </a:r>
            <a:r>
              <a:rPr sz="1600" i="1" spc="-10" dirty="0">
                <a:solidFill>
                  <a:srgbClr val="5A6870"/>
                </a:solidFill>
                <a:cs typeface="Calibri"/>
              </a:rPr>
              <a:t>and </a:t>
            </a:r>
            <a:r>
              <a:rPr sz="1600" i="1" spc="-5" dirty="0">
                <a:solidFill>
                  <a:srgbClr val="5A6870"/>
                </a:solidFill>
                <a:cs typeface="Calibri"/>
              </a:rPr>
              <a:t>police</a:t>
            </a:r>
            <a:r>
              <a:rPr sz="1600" i="1" spc="10" dirty="0">
                <a:solidFill>
                  <a:srgbClr val="5A6870"/>
                </a:solidFill>
                <a:cs typeface="Calibri"/>
              </a:rPr>
              <a:t> </a:t>
            </a:r>
            <a:r>
              <a:rPr sz="1600" i="1" spc="-5" dirty="0">
                <a:solidFill>
                  <a:srgbClr val="5A6870"/>
                </a:solidFill>
                <a:cs typeface="Calibri"/>
              </a:rPr>
              <a:t>;</a:t>
            </a:r>
            <a:endParaRPr sz="1600" dirty="0">
              <a:solidFill>
                <a:prstClr val="black"/>
              </a:solidFill>
              <a:cs typeface="Calibri"/>
            </a:endParaRPr>
          </a:p>
          <a:p>
            <a:pPr lvl="1">
              <a:spcBef>
                <a:spcPts val="35"/>
              </a:spcBef>
              <a:buClr>
                <a:srgbClr val="5A6870"/>
              </a:buClr>
              <a:buFont typeface="Arial"/>
              <a:buChar char="–"/>
            </a:pPr>
            <a:endParaRPr sz="1300" dirty="0">
              <a:solidFill>
                <a:prstClr val="black"/>
              </a:solidFill>
              <a:latin typeface="Times New Roman"/>
              <a:cs typeface="Times New Roman"/>
            </a:endParaRPr>
          </a:p>
          <a:p>
            <a:pPr marL="868680" marR="5080" lvl="1" indent="-228600">
              <a:spcBef>
                <a:spcPts val="5"/>
              </a:spcBef>
              <a:buFont typeface="Arial"/>
              <a:buChar char="–"/>
              <a:tabLst>
                <a:tab pos="869315" algn="l"/>
              </a:tabLst>
            </a:pPr>
            <a:r>
              <a:rPr sz="1600" i="1" spc="-5" dirty="0">
                <a:solidFill>
                  <a:srgbClr val="5A6870"/>
                </a:solidFill>
                <a:cs typeface="Calibri"/>
              </a:rPr>
              <a:t>Off the aerodrome: </a:t>
            </a:r>
            <a:r>
              <a:rPr sz="1600" i="1" dirty="0">
                <a:solidFill>
                  <a:srgbClr val="5A6870"/>
                </a:solidFill>
                <a:cs typeface="Calibri"/>
              </a:rPr>
              <a:t>fire </a:t>
            </a:r>
            <a:r>
              <a:rPr sz="1600" i="1" spc="-5" dirty="0">
                <a:solidFill>
                  <a:srgbClr val="5A6870"/>
                </a:solidFill>
                <a:cs typeface="Calibri"/>
              </a:rPr>
              <a:t>departments, police, health authorities(including medical,  </a:t>
            </a:r>
            <a:r>
              <a:rPr sz="1600" i="1" spc="-10" dirty="0">
                <a:solidFill>
                  <a:srgbClr val="5A6870"/>
                </a:solidFill>
                <a:cs typeface="Calibri"/>
              </a:rPr>
              <a:t>ambulance, hospital and </a:t>
            </a:r>
            <a:r>
              <a:rPr sz="1600" i="1" spc="-5" dirty="0">
                <a:solidFill>
                  <a:srgbClr val="5A6870"/>
                </a:solidFill>
                <a:cs typeface="Calibri"/>
              </a:rPr>
              <a:t>public health services), </a:t>
            </a:r>
            <a:r>
              <a:rPr sz="1600" i="1" spc="-15" dirty="0">
                <a:solidFill>
                  <a:srgbClr val="5A6870"/>
                </a:solidFill>
                <a:cs typeface="Calibri"/>
              </a:rPr>
              <a:t>military, </a:t>
            </a:r>
            <a:r>
              <a:rPr sz="1600" i="1" spc="-10" dirty="0">
                <a:solidFill>
                  <a:srgbClr val="5A6870"/>
                </a:solidFill>
                <a:cs typeface="Calibri"/>
              </a:rPr>
              <a:t>and harbour </a:t>
            </a:r>
            <a:r>
              <a:rPr sz="1600" i="1" spc="-5" dirty="0">
                <a:solidFill>
                  <a:srgbClr val="5A6870"/>
                </a:solidFill>
                <a:cs typeface="Calibri"/>
              </a:rPr>
              <a:t>patrol or </a:t>
            </a:r>
            <a:r>
              <a:rPr sz="1600" i="1" spc="-15" dirty="0">
                <a:solidFill>
                  <a:srgbClr val="5A6870"/>
                </a:solidFill>
                <a:cs typeface="Calibri"/>
              </a:rPr>
              <a:t>cost  </a:t>
            </a:r>
            <a:r>
              <a:rPr sz="1600" i="1" spc="-10" dirty="0">
                <a:solidFill>
                  <a:srgbClr val="5A6870"/>
                </a:solidFill>
                <a:cs typeface="Calibri"/>
              </a:rPr>
              <a:t>guard.</a:t>
            </a:r>
            <a:endParaRPr sz="1600" dirty="0">
              <a:solidFill>
                <a:prstClr val="black"/>
              </a:solidFill>
              <a:cs typeface="Calibri"/>
            </a:endParaRPr>
          </a:p>
          <a:p>
            <a:pPr marL="411480" marR="365760" indent="-228600">
              <a:spcBef>
                <a:spcPts val="384"/>
              </a:spcBef>
              <a:buFont typeface="Arial"/>
              <a:buChar char="•"/>
              <a:tabLst>
                <a:tab pos="411480" algn="l"/>
                <a:tab pos="412115" algn="l"/>
              </a:tabLst>
            </a:pPr>
            <a:r>
              <a:rPr sz="1600" i="1" spc="-10" dirty="0">
                <a:solidFill>
                  <a:srgbClr val="5A6870"/>
                </a:solidFill>
                <a:cs typeface="Calibri"/>
              </a:rPr>
              <a:t>Note </a:t>
            </a:r>
            <a:r>
              <a:rPr sz="1600" i="1" spc="-5" dirty="0">
                <a:solidFill>
                  <a:srgbClr val="5A6870"/>
                </a:solidFill>
                <a:cs typeface="Calibri"/>
              </a:rPr>
              <a:t>2.— </a:t>
            </a:r>
            <a:r>
              <a:rPr sz="1600" i="1" spc="-5" dirty="0">
                <a:solidFill>
                  <a:srgbClr val="FF0000"/>
                </a:solidFill>
                <a:cs typeface="Calibri"/>
              </a:rPr>
              <a:t>Public health services </a:t>
            </a:r>
            <a:r>
              <a:rPr sz="1600" i="1" spc="-5" dirty="0">
                <a:solidFill>
                  <a:srgbClr val="5A6870"/>
                </a:solidFill>
                <a:cs typeface="Calibri"/>
              </a:rPr>
              <a:t>include planning </a:t>
            </a:r>
            <a:r>
              <a:rPr sz="1600" i="1" spc="-15" dirty="0">
                <a:solidFill>
                  <a:srgbClr val="FF0000"/>
                </a:solidFill>
                <a:cs typeface="Calibri"/>
              </a:rPr>
              <a:t>to </a:t>
            </a:r>
            <a:r>
              <a:rPr sz="1600" i="1" spc="-5" dirty="0">
                <a:solidFill>
                  <a:srgbClr val="FF0000"/>
                </a:solidFill>
                <a:cs typeface="Calibri"/>
              </a:rPr>
              <a:t>minimize adverse effects </a:t>
            </a:r>
            <a:r>
              <a:rPr sz="1600" i="1" spc="-15" dirty="0">
                <a:solidFill>
                  <a:srgbClr val="FF0000"/>
                </a:solidFill>
                <a:cs typeface="Calibri"/>
              </a:rPr>
              <a:t>to </a:t>
            </a:r>
            <a:r>
              <a:rPr sz="1600" i="1" spc="-5" dirty="0">
                <a:solidFill>
                  <a:srgbClr val="FF0000"/>
                </a:solidFill>
                <a:cs typeface="Calibri"/>
              </a:rPr>
              <a:t>the  </a:t>
            </a:r>
            <a:r>
              <a:rPr sz="1600" i="1" spc="-10" dirty="0">
                <a:solidFill>
                  <a:srgbClr val="FF0000"/>
                </a:solidFill>
                <a:cs typeface="Calibri"/>
              </a:rPr>
              <a:t>community </a:t>
            </a:r>
            <a:r>
              <a:rPr sz="1600" i="1" spc="-5" dirty="0">
                <a:solidFill>
                  <a:srgbClr val="FF0000"/>
                </a:solidFill>
                <a:cs typeface="Calibri"/>
              </a:rPr>
              <a:t>from health-related </a:t>
            </a:r>
            <a:r>
              <a:rPr sz="1600" i="1" spc="-10" dirty="0">
                <a:solidFill>
                  <a:srgbClr val="FF0000"/>
                </a:solidFill>
                <a:cs typeface="Calibri"/>
              </a:rPr>
              <a:t>events and </a:t>
            </a:r>
            <a:r>
              <a:rPr sz="1600" i="1" spc="-5" dirty="0">
                <a:solidFill>
                  <a:srgbClr val="FF0000"/>
                </a:solidFill>
                <a:cs typeface="Calibri"/>
              </a:rPr>
              <a:t>deal with public health issues rather </a:t>
            </a:r>
            <a:r>
              <a:rPr sz="1600" i="1" spc="-10" dirty="0">
                <a:solidFill>
                  <a:srgbClr val="FF0000"/>
                </a:solidFill>
                <a:cs typeface="Calibri"/>
              </a:rPr>
              <a:t>than  </a:t>
            </a:r>
            <a:r>
              <a:rPr sz="1600" i="1" spc="-5" dirty="0">
                <a:solidFill>
                  <a:srgbClr val="FF0000"/>
                </a:solidFill>
                <a:cs typeface="Calibri"/>
              </a:rPr>
              <a:t>provision of health services </a:t>
            </a:r>
            <a:r>
              <a:rPr sz="1600" i="1" spc="-15" dirty="0">
                <a:solidFill>
                  <a:srgbClr val="FF0000"/>
                </a:solidFill>
                <a:cs typeface="Calibri"/>
              </a:rPr>
              <a:t>to</a:t>
            </a:r>
            <a:r>
              <a:rPr sz="1600" i="1" spc="60" dirty="0">
                <a:solidFill>
                  <a:srgbClr val="FF0000"/>
                </a:solidFill>
                <a:cs typeface="Calibri"/>
              </a:rPr>
              <a:t> </a:t>
            </a:r>
            <a:r>
              <a:rPr sz="1600" i="1" spc="-5" dirty="0">
                <a:solidFill>
                  <a:srgbClr val="FF0000"/>
                </a:solidFill>
                <a:cs typeface="Calibri"/>
              </a:rPr>
              <a:t>individuals</a:t>
            </a:r>
            <a:endParaRPr sz="1600" dirty="0">
              <a:solidFill>
                <a:prstClr val="black"/>
              </a:solidFill>
              <a:cs typeface="Calibri"/>
            </a:endParaRPr>
          </a:p>
        </p:txBody>
      </p:sp>
      <p:sp>
        <p:nvSpPr>
          <p:cNvPr id="6" name="object 6"/>
          <p:cNvSpPr/>
          <p:nvPr/>
        </p:nvSpPr>
        <p:spPr>
          <a:xfrm>
            <a:off x="5954270" y="554365"/>
            <a:ext cx="701039" cy="7566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7" name="object 7"/>
          <p:cNvSpPr txBox="1">
            <a:spLocks noGrp="1"/>
          </p:cNvSpPr>
          <p:nvPr>
            <p:ph type="title"/>
          </p:nvPr>
        </p:nvSpPr>
        <p:spPr>
          <a:xfrm>
            <a:off x="454192" y="713119"/>
            <a:ext cx="8229600" cy="492443"/>
          </a:xfrm>
          <a:prstGeom prst="rect">
            <a:avLst/>
          </a:prstGeom>
        </p:spPr>
        <p:txBody>
          <a:bodyPr vert="horz" wrap="square" lIns="0" tIns="0" rIns="0" bIns="0" rtlCol="0">
            <a:spAutoFit/>
          </a:bodyPr>
          <a:lstStyle/>
          <a:p>
            <a:pPr marL="12700">
              <a:lnSpc>
                <a:spcPct val="100000"/>
              </a:lnSpc>
            </a:pPr>
            <a:r>
              <a:rPr sz="3200" b="1" spc="-5" dirty="0">
                <a:latin typeface="Calibri"/>
                <a:cs typeface="Calibri"/>
              </a:rPr>
              <a:t>Agencies</a:t>
            </a:r>
            <a:r>
              <a:rPr sz="3200" b="1" spc="-55" dirty="0">
                <a:latin typeface="Calibri"/>
                <a:cs typeface="Calibri"/>
              </a:rPr>
              <a:t> </a:t>
            </a:r>
            <a:r>
              <a:rPr sz="3200" b="1" spc="-20" dirty="0">
                <a:latin typeface="Calibri"/>
                <a:cs typeface="Calibri"/>
              </a:rPr>
              <a:t>involved</a:t>
            </a:r>
            <a:endParaRPr sz="3200" b="1" dirty="0">
              <a:latin typeface="Calibri"/>
              <a:cs typeface="Calibri"/>
            </a:endParaRPr>
          </a:p>
        </p:txBody>
      </p:sp>
      <p:sp>
        <p:nvSpPr>
          <p:cNvPr id="11" name="Slide Number Placeholder 10"/>
          <p:cNvSpPr>
            <a:spLocks noGrp="1"/>
          </p:cNvSpPr>
          <p:nvPr>
            <p:ph type="sldNum" sz="quarter" idx="12"/>
          </p:nvPr>
        </p:nvSpPr>
        <p:spPr/>
        <p:txBody>
          <a:bodyPr/>
          <a:lstStyle/>
          <a:p>
            <a:fld id="{3FF909EE-2C65-48BC-95E5-26F3591A45A6}" type="slidenum">
              <a:rPr lang="en-CA" smtClean="0"/>
              <a:t>16</a:t>
            </a:fld>
            <a:endParaRPr lang="en-CA"/>
          </a:p>
        </p:txBody>
      </p:sp>
    </p:spTree>
    <p:extLst>
      <p:ext uri="{BB962C8B-B14F-4D97-AF65-F5344CB8AC3E}">
        <p14:creationId xmlns:p14="http://schemas.microsoft.com/office/powerpoint/2010/main" val="201234905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831838" y="554365"/>
            <a:ext cx="701039" cy="7566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a:spLocks noGrp="1"/>
          </p:cNvSpPr>
          <p:nvPr>
            <p:ph type="title"/>
          </p:nvPr>
        </p:nvSpPr>
        <p:spPr>
          <a:xfrm>
            <a:off x="539552" y="831803"/>
            <a:ext cx="8229600" cy="492443"/>
          </a:xfrm>
          <a:prstGeom prst="rect">
            <a:avLst/>
          </a:prstGeom>
        </p:spPr>
        <p:txBody>
          <a:bodyPr vert="horz" wrap="square" lIns="0" tIns="0" rIns="0" bIns="0" rtlCol="0">
            <a:spAutoFit/>
          </a:bodyPr>
          <a:lstStyle/>
          <a:p>
            <a:pPr marL="12700">
              <a:lnSpc>
                <a:spcPct val="100000"/>
              </a:lnSpc>
            </a:pPr>
            <a:r>
              <a:rPr sz="3200" b="1" spc="-10" dirty="0">
                <a:latin typeface="Calibri"/>
                <a:cs typeface="Calibri"/>
              </a:rPr>
              <a:t>Emergencies </a:t>
            </a:r>
            <a:r>
              <a:rPr sz="3200" b="1" dirty="0">
                <a:latin typeface="Calibri"/>
                <a:cs typeface="Calibri"/>
              </a:rPr>
              <a:t>in difficult</a:t>
            </a:r>
            <a:r>
              <a:rPr sz="3200" b="1" spc="-60" dirty="0">
                <a:latin typeface="Calibri"/>
                <a:cs typeface="Calibri"/>
              </a:rPr>
              <a:t> </a:t>
            </a:r>
            <a:r>
              <a:rPr sz="3200" b="1" spc="-15" dirty="0">
                <a:latin typeface="Calibri"/>
                <a:cs typeface="Calibri"/>
              </a:rPr>
              <a:t>environments</a:t>
            </a:r>
            <a:endParaRPr sz="3200" b="1" dirty="0">
              <a:latin typeface="Calibri"/>
              <a:cs typeface="Calibri"/>
            </a:endParaRPr>
          </a:p>
        </p:txBody>
      </p:sp>
      <p:sp>
        <p:nvSpPr>
          <p:cNvPr id="5" name="object 5"/>
          <p:cNvSpPr txBox="1"/>
          <p:nvPr/>
        </p:nvSpPr>
        <p:spPr>
          <a:xfrm>
            <a:off x="251520" y="1713290"/>
            <a:ext cx="3954779" cy="2462213"/>
          </a:xfrm>
          <a:prstGeom prst="rect">
            <a:avLst/>
          </a:prstGeom>
        </p:spPr>
        <p:txBody>
          <a:bodyPr vert="horz" wrap="square" lIns="0" tIns="0" rIns="0" bIns="0" rtlCol="0">
            <a:spAutoFit/>
          </a:bodyPr>
          <a:lstStyle/>
          <a:p>
            <a:pPr marL="12700" marR="5080" algn="just"/>
            <a:r>
              <a:rPr sz="2000" spc="-40" dirty="0">
                <a:solidFill>
                  <a:srgbClr val="279DD9"/>
                </a:solidFill>
                <a:cs typeface="Calibri"/>
              </a:rPr>
              <a:t>At </a:t>
            </a:r>
            <a:r>
              <a:rPr sz="2000" spc="-5" dirty="0">
                <a:solidFill>
                  <a:srgbClr val="279DD9"/>
                </a:solidFill>
                <a:cs typeface="Calibri"/>
              </a:rPr>
              <a:t>those </a:t>
            </a:r>
            <a:r>
              <a:rPr sz="2000" spc="-10" dirty="0">
                <a:solidFill>
                  <a:srgbClr val="279DD9"/>
                </a:solidFill>
                <a:cs typeface="Calibri"/>
              </a:rPr>
              <a:t>aerodromes  </a:t>
            </a:r>
            <a:r>
              <a:rPr sz="2000" spc="-15" dirty="0">
                <a:solidFill>
                  <a:srgbClr val="279DD9"/>
                </a:solidFill>
                <a:cs typeface="Calibri"/>
              </a:rPr>
              <a:t>located </a:t>
            </a:r>
            <a:r>
              <a:rPr sz="2000" dirty="0">
                <a:solidFill>
                  <a:srgbClr val="279DD9"/>
                </a:solidFill>
                <a:cs typeface="Calibri"/>
              </a:rPr>
              <a:t>close </a:t>
            </a:r>
            <a:r>
              <a:rPr sz="2000" spc="-15" dirty="0">
                <a:solidFill>
                  <a:srgbClr val="279DD9"/>
                </a:solidFill>
                <a:cs typeface="Calibri"/>
              </a:rPr>
              <a:t>to </a:t>
            </a:r>
            <a:r>
              <a:rPr sz="2000" spc="-20" dirty="0">
                <a:solidFill>
                  <a:srgbClr val="279DD9"/>
                </a:solidFill>
                <a:cs typeface="Calibri"/>
              </a:rPr>
              <a:t>water  </a:t>
            </a:r>
            <a:r>
              <a:rPr sz="2000" spc="-10" dirty="0">
                <a:solidFill>
                  <a:srgbClr val="279DD9"/>
                </a:solidFill>
                <a:cs typeface="Calibri"/>
              </a:rPr>
              <a:t>and/or swampy </a:t>
            </a:r>
            <a:r>
              <a:rPr sz="2000" spc="-5" dirty="0">
                <a:solidFill>
                  <a:srgbClr val="279DD9"/>
                </a:solidFill>
                <a:cs typeface="Calibri"/>
              </a:rPr>
              <a:t>areas, </a:t>
            </a:r>
            <a:r>
              <a:rPr sz="2000" spc="5" dirty="0">
                <a:solidFill>
                  <a:srgbClr val="279DD9"/>
                </a:solidFill>
                <a:cs typeface="Calibri"/>
              </a:rPr>
              <a:t>or  </a:t>
            </a:r>
            <a:r>
              <a:rPr sz="2000" spc="-5" dirty="0">
                <a:solidFill>
                  <a:srgbClr val="279DD9"/>
                </a:solidFill>
                <a:cs typeface="Calibri"/>
              </a:rPr>
              <a:t>difficult</a:t>
            </a:r>
            <a:r>
              <a:rPr sz="2000" spc="530" dirty="0">
                <a:solidFill>
                  <a:srgbClr val="279DD9"/>
                </a:solidFill>
                <a:cs typeface="Calibri"/>
              </a:rPr>
              <a:t> </a:t>
            </a:r>
            <a:r>
              <a:rPr sz="2000" spc="-15" dirty="0">
                <a:solidFill>
                  <a:srgbClr val="279DD9"/>
                </a:solidFill>
                <a:cs typeface="Calibri"/>
              </a:rPr>
              <a:t>terrain, </a:t>
            </a:r>
            <a:r>
              <a:rPr sz="2000" spc="-5" dirty="0">
                <a:solidFill>
                  <a:srgbClr val="279DD9"/>
                </a:solidFill>
                <a:cs typeface="Calibri"/>
              </a:rPr>
              <a:t>the  </a:t>
            </a:r>
            <a:r>
              <a:rPr sz="2000" spc="-10" dirty="0">
                <a:solidFill>
                  <a:srgbClr val="279DD9"/>
                </a:solidFill>
                <a:cs typeface="Calibri"/>
              </a:rPr>
              <a:t>aerodrome emergency  </a:t>
            </a:r>
            <a:r>
              <a:rPr sz="2000" spc="-5" dirty="0">
                <a:solidFill>
                  <a:srgbClr val="279DD9"/>
                </a:solidFill>
                <a:cs typeface="Calibri"/>
              </a:rPr>
              <a:t>plan should include the  </a:t>
            </a:r>
            <a:r>
              <a:rPr sz="2000" spc="-10" dirty="0">
                <a:solidFill>
                  <a:srgbClr val="279DD9"/>
                </a:solidFill>
                <a:cs typeface="Calibri"/>
              </a:rPr>
              <a:t>establishment, testing</a:t>
            </a:r>
            <a:r>
              <a:rPr sz="2000" spc="285" dirty="0">
                <a:solidFill>
                  <a:srgbClr val="279DD9"/>
                </a:solidFill>
                <a:cs typeface="Calibri"/>
              </a:rPr>
              <a:t> </a:t>
            </a:r>
            <a:r>
              <a:rPr sz="2000" spc="-5" dirty="0" smtClean="0">
                <a:solidFill>
                  <a:srgbClr val="279DD9"/>
                </a:solidFill>
                <a:cs typeface="Calibri"/>
              </a:rPr>
              <a:t>and</a:t>
            </a:r>
            <a:r>
              <a:rPr lang="fr-FR" sz="2000" spc="-5" dirty="0" smtClean="0">
                <a:solidFill>
                  <a:srgbClr val="279DD9"/>
                </a:solidFill>
                <a:cs typeface="Calibri"/>
              </a:rPr>
              <a:t> </a:t>
            </a:r>
            <a:r>
              <a:rPr lang="en-US" sz="2000" spc="-5" dirty="0" smtClean="0">
                <a:solidFill>
                  <a:srgbClr val="279DD9"/>
                </a:solidFill>
                <a:cs typeface="Calibri"/>
              </a:rPr>
              <a:t>assessment at regular intervals of a predetermined response for the specialist rescue service.</a:t>
            </a:r>
            <a:endParaRPr lang="en-US" sz="2000" dirty="0">
              <a:solidFill>
                <a:prstClr val="black"/>
              </a:solidFill>
              <a:cs typeface="Calibri"/>
            </a:endParaRPr>
          </a:p>
        </p:txBody>
      </p:sp>
      <p:sp>
        <p:nvSpPr>
          <p:cNvPr id="13" name="object 13"/>
          <p:cNvSpPr/>
          <p:nvPr/>
        </p:nvSpPr>
        <p:spPr>
          <a:xfrm>
            <a:off x="4522851" y="1713290"/>
            <a:ext cx="4122762" cy="2229726"/>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27" name="Slide Number Placeholder 26"/>
          <p:cNvSpPr>
            <a:spLocks noGrp="1"/>
          </p:cNvSpPr>
          <p:nvPr>
            <p:ph type="sldNum" sz="quarter" idx="12"/>
          </p:nvPr>
        </p:nvSpPr>
        <p:spPr/>
        <p:txBody>
          <a:bodyPr/>
          <a:lstStyle/>
          <a:p>
            <a:fld id="{3FF909EE-2C65-48BC-95E5-26F3591A45A6}" type="slidenum">
              <a:rPr lang="en-CA" smtClean="0"/>
              <a:t>17</a:t>
            </a:fld>
            <a:endParaRPr lang="en-CA"/>
          </a:p>
        </p:txBody>
      </p:sp>
    </p:spTree>
    <p:extLst>
      <p:ext uri="{BB962C8B-B14F-4D97-AF65-F5344CB8AC3E}">
        <p14:creationId xmlns:p14="http://schemas.microsoft.com/office/powerpoint/2010/main" val="213491544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31767" y="554365"/>
            <a:ext cx="701039" cy="7566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a:spLocks noGrp="1"/>
          </p:cNvSpPr>
          <p:nvPr>
            <p:ph type="title"/>
          </p:nvPr>
        </p:nvSpPr>
        <p:spPr>
          <a:xfrm>
            <a:off x="3635896" y="823057"/>
            <a:ext cx="6210671" cy="492443"/>
          </a:xfrm>
          <a:prstGeom prst="rect">
            <a:avLst/>
          </a:prstGeom>
        </p:spPr>
        <p:txBody>
          <a:bodyPr vert="horz" wrap="square" lIns="0" tIns="0" rIns="0" bIns="0" rtlCol="0">
            <a:spAutoFit/>
          </a:bodyPr>
          <a:lstStyle/>
          <a:p>
            <a:pPr marL="12700">
              <a:lnSpc>
                <a:spcPct val="100000"/>
              </a:lnSpc>
            </a:pPr>
            <a:r>
              <a:rPr sz="3200" b="1" spc="-15" dirty="0">
                <a:latin typeface="Calibri"/>
                <a:cs typeface="Calibri"/>
              </a:rPr>
              <a:t>Infrastructures</a:t>
            </a:r>
            <a:endParaRPr sz="3200" b="1" dirty="0">
              <a:latin typeface="Calibri"/>
              <a:cs typeface="Calibri"/>
            </a:endParaRPr>
          </a:p>
        </p:txBody>
      </p:sp>
      <p:sp>
        <p:nvSpPr>
          <p:cNvPr id="5" name="object 5"/>
          <p:cNvSpPr txBox="1"/>
          <p:nvPr/>
        </p:nvSpPr>
        <p:spPr>
          <a:xfrm>
            <a:off x="4196991" y="1491630"/>
            <a:ext cx="3352165" cy="2462213"/>
          </a:xfrm>
          <a:prstGeom prst="rect">
            <a:avLst/>
          </a:prstGeom>
        </p:spPr>
        <p:txBody>
          <a:bodyPr vert="horz" wrap="square" lIns="0" tIns="0" rIns="0" bIns="0" rtlCol="0">
            <a:spAutoFit/>
          </a:bodyPr>
          <a:lstStyle/>
          <a:p>
            <a:pPr marL="355600" marR="497840" indent="-342900">
              <a:buClr>
                <a:srgbClr val="0054A4"/>
              </a:buClr>
              <a:buFontTx/>
              <a:buChar char="-"/>
              <a:tabLst>
                <a:tab pos="354965" algn="l"/>
                <a:tab pos="355600" algn="l"/>
              </a:tabLst>
            </a:pPr>
            <a:r>
              <a:rPr sz="2000" spc="-5" dirty="0">
                <a:solidFill>
                  <a:srgbClr val="279DD9"/>
                </a:solidFill>
                <a:cs typeface="Arial"/>
              </a:rPr>
              <a:t>Emergency  Operations</a:t>
            </a:r>
            <a:r>
              <a:rPr sz="2000" spc="-65" dirty="0">
                <a:solidFill>
                  <a:srgbClr val="279DD9"/>
                </a:solidFill>
                <a:cs typeface="Arial"/>
              </a:rPr>
              <a:t> </a:t>
            </a:r>
            <a:r>
              <a:rPr sz="2000" spc="-5" dirty="0">
                <a:solidFill>
                  <a:srgbClr val="279DD9"/>
                </a:solidFill>
                <a:cs typeface="Arial"/>
              </a:rPr>
              <a:t>Centre</a:t>
            </a:r>
            <a:endParaRPr sz="2000" dirty="0">
              <a:solidFill>
                <a:prstClr val="black"/>
              </a:solidFill>
              <a:cs typeface="Arial"/>
            </a:endParaRPr>
          </a:p>
          <a:p>
            <a:pPr marL="355600" indent="-342900">
              <a:spcBef>
                <a:spcPts val="2400"/>
              </a:spcBef>
              <a:buClr>
                <a:srgbClr val="0054A4"/>
              </a:buClr>
              <a:buFontTx/>
              <a:buChar char="-"/>
              <a:tabLst>
                <a:tab pos="354965" algn="l"/>
                <a:tab pos="355600" algn="l"/>
              </a:tabLst>
            </a:pPr>
            <a:r>
              <a:rPr sz="2000" spc="-5" dirty="0">
                <a:solidFill>
                  <a:srgbClr val="279DD9"/>
                </a:solidFill>
                <a:cs typeface="Arial"/>
              </a:rPr>
              <a:t>Mobile command</a:t>
            </a:r>
            <a:r>
              <a:rPr sz="2000" spc="-35" dirty="0">
                <a:solidFill>
                  <a:srgbClr val="279DD9"/>
                </a:solidFill>
                <a:cs typeface="Arial"/>
              </a:rPr>
              <a:t> </a:t>
            </a:r>
            <a:r>
              <a:rPr sz="2000" spc="-5" dirty="0">
                <a:solidFill>
                  <a:srgbClr val="279DD9"/>
                </a:solidFill>
                <a:cs typeface="Arial"/>
              </a:rPr>
              <a:t>post</a:t>
            </a:r>
            <a:endParaRPr sz="2000" dirty="0">
              <a:solidFill>
                <a:prstClr val="black"/>
              </a:solidFill>
              <a:cs typeface="Arial"/>
            </a:endParaRPr>
          </a:p>
          <a:p>
            <a:pPr marL="355600" indent="-342900">
              <a:spcBef>
                <a:spcPts val="2400"/>
              </a:spcBef>
              <a:buClr>
                <a:srgbClr val="0054A4"/>
              </a:buClr>
              <a:buFontTx/>
              <a:buChar char="-"/>
              <a:tabLst>
                <a:tab pos="354965" algn="l"/>
                <a:tab pos="355600" algn="l"/>
              </a:tabLst>
            </a:pPr>
            <a:r>
              <a:rPr sz="2000" spc="-5" dirty="0">
                <a:solidFill>
                  <a:srgbClr val="279DD9"/>
                </a:solidFill>
                <a:cs typeface="Arial"/>
              </a:rPr>
              <a:t>Communication</a:t>
            </a:r>
            <a:endParaRPr sz="2000" dirty="0">
              <a:solidFill>
                <a:prstClr val="black"/>
              </a:solidFill>
              <a:cs typeface="Arial"/>
            </a:endParaRPr>
          </a:p>
          <a:p>
            <a:pPr marL="355600" indent="-342900">
              <a:spcBef>
                <a:spcPts val="2400"/>
              </a:spcBef>
              <a:buClr>
                <a:srgbClr val="0054A4"/>
              </a:buClr>
              <a:buFontTx/>
              <a:buChar char="-"/>
              <a:tabLst>
                <a:tab pos="354965" algn="l"/>
                <a:tab pos="355600" algn="l"/>
              </a:tabLst>
            </a:pPr>
            <a:r>
              <a:rPr sz="2000" spc="-5" dirty="0">
                <a:solidFill>
                  <a:srgbClr val="279DD9"/>
                </a:solidFill>
                <a:cs typeface="Arial"/>
              </a:rPr>
              <a:t>Other</a:t>
            </a:r>
            <a:endParaRPr sz="2000" dirty="0">
              <a:solidFill>
                <a:prstClr val="black"/>
              </a:solidFill>
              <a:cs typeface="Arial"/>
            </a:endParaRPr>
          </a:p>
        </p:txBody>
      </p:sp>
      <p:sp>
        <p:nvSpPr>
          <p:cNvPr id="6" name="object 6"/>
          <p:cNvSpPr/>
          <p:nvPr/>
        </p:nvSpPr>
        <p:spPr>
          <a:xfrm>
            <a:off x="1188069" y="1202323"/>
            <a:ext cx="2727419" cy="1988900"/>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7" name="object 7"/>
          <p:cNvSpPr/>
          <p:nvPr/>
        </p:nvSpPr>
        <p:spPr>
          <a:xfrm>
            <a:off x="1183182" y="3336607"/>
            <a:ext cx="2716822" cy="1491566"/>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20" name="Slide Number Placeholder 19"/>
          <p:cNvSpPr>
            <a:spLocks noGrp="1"/>
          </p:cNvSpPr>
          <p:nvPr>
            <p:ph type="sldNum" sz="quarter" idx="12"/>
          </p:nvPr>
        </p:nvSpPr>
        <p:spPr/>
        <p:txBody>
          <a:bodyPr/>
          <a:lstStyle/>
          <a:p>
            <a:fld id="{3FF909EE-2C65-48BC-95E5-26F3591A45A6}" type="slidenum">
              <a:rPr lang="en-CA" smtClean="0"/>
              <a:t>18</a:t>
            </a:fld>
            <a:endParaRPr lang="en-CA"/>
          </a:p>
        </p:txBody>
      </p:sp>
    </p:spTree>
    <p:extLst>
      <p:ext uri="{BB962C8B-B14F-4D97-AF65-F5344CB8AC3E}">
        <p14:creationId xmlns:p14="http://schemas.microsoft.com/office/powerpoint/2010/main" val="1367480633"/>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980691" y="554365"/>
            <a:ext cx="704087" cy="7566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5" name="object 5"/>
          <p:cNvSpPr/>
          <p:nvPr/>
        </p:nvSpPr>
        <p:spPr>
          <a:xfrm>
            <a:off x="7589522" y="554365"/>
            <a:ext cx="701039" cy="756656"/>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6" name="object 6"/>
          <p:cNvSpPr txBox="1">
            <a:spLocks noGrp="1"/>
          </p:cNvSpPr>
          <p:nvPr>
            <p:ph type="title"/>
          </p:nvPr>
        </p:nvSpPr>
        <p:spPr>
          <a:xfrm>
            <a:off x="569978" y="670826"/>
            <a:ext cx="8229600" cy="492443"/>
          </a:xfrm>
          <a:prstGeom prst="rect">
            <a:avLst/>
          </a:prstGeom>
        </p:spPr>
        <p:txBody>
          <a:bodyPr vert="horz" wrap="square" lIns="0" tIns="0" rIns="0" bIns="0" rtlCol="0">
            <a:spAutoFit/>
          </a:bodyPr>
          <a:lstStyle/>
          <a:p>
            <a:pPr marL="12700">
              <a:lnSpc>
                <a:spcPct val="100000"/>
              </a:lnSpc>
            </a:pPr>
            <a:r>
              <a:rPr sz="3200" b="1" spc="-10" dirty="0">
                <a:latin typeface="Calibri"/>
                <a:cs typeface="Calibri"/>
              </a:rPr>
              <a:t>Implementation </a:t>
            </a:r>
            <a:r>
              <a:rPr sz="3200" b="1" spc="-5" dirty="0">
                <a:latin typeface="Calibri"/>
                <a:cs typeface="Calibri"/>
              </a:rPr>
              <a:t>of </a:t>
            </a:r>
            <a:r>
              <a:rPr sz="3200" b="1" spc="-15" dirty="0">
                <a:latin typeface="Calibri"/>
                <a:cs typeface="Calibri"/>
              </a:rPr>
              <a:t>Emergency </a:t>
            </a:r>
            <a:r>
              <a:rPr sz="3200" b="1" spc="-5" dirty="0">
                <a:latin typeface="Calibri"/>
                <a:cs typeface="Calibri"/>
              </a:rPr>
              <a:t>Plan</a:t>
            </a:r>
            <a:endParaRPr sz="3200" b="1" dirty="0">
              <a:latin typeface="Calibri"/>
              <a:cs typeface="Calibri"/>
            </a:endParaRPr>
          </a:p>
        </p:txBody>
      </p:sp>
      <p:sp>
        <p:nvSpPr>
          <p:cNvPr id="7" name="object 7"/>
          <p:cNvSpPr txBox="1"/>
          <p:nvPr/>
        </p:nvSpPr>
        <p:spPr>
          <a:xfrm>
            <a:off x="715479" y="1276655"/>
            <a:ext cx="2320925" cy="338554"/>
          </a:xfrm>
          <a:prstGeom prst="rect">
            <a:avLst/>
          </a:prstGeom>
        </p:spPr>
        <p:txBody>
          <a:bodyPr vert="horz" wrap="square" lIns="0" tIns="0" rIns="0" bIns="0" rtlCol="0">
            <a:spAutoFit/>
          </a:bodyPr>
          <a:lstStyle/>
          <a:p>
            <a:pPr marL="12700">
              <a:tabLst>
                <a:tab pos="298450" algn="l"/>
              </a:tabLst>
            </a:pPr>
            <a:r>
              <a:rPr sz="2200" spc="-5" dirty="0">
                <a:solidFill>
                  <a:srgbClr val="0070C0"/>
                </a:solidFill>
                <a:latin typeface="Arial"/>
                <a:cs typeface="Arial"/>
              </a:rPr>
              <a:t>–	</a:t>
            </a:r>
            <a:r>
              <a:rPr sz="2200" b="1" spc="-15" dirty="0">
                <a:solidFill>
                  <a:srgbClr val="0070C0"/>
                </a:solidFill>
                <a:cs typeface="Calibri"/>
              </a:rPr>
              <a:t>Annex </a:t>
            </a:r>
            <a:r>
              <a:rPr sz="2200" b="1" spc="-5" dirty="0">
                <a:solidFill>
                  <a:srgbClr val="0070C0"/>
                </a:solidFill>
                <a:cs typeface="Calibri"/>
              </a:rPr>
              <a:t>14 -</a:t>
            </a:r>
            <a:r>
              <a:rPr sz="2200" b="1" spc="-25" dirty="0">
                <a:solidFill>
                  <a:srgbClr val="0070C0"/>
                </a:solidFill>
                <a:cs typeface="Calibri"/>
              </a:rPr>
              <a:t> </a:t>
            </a:r>
            <a:r>
              <a:rPr sz="2200" b="1" spc="-5" dirty="0">
                <a:solidFill>
                  <a:srgbClr val="0070C0"/>
                </a:solidFill>
                <a:cs typeface="Calibri"/>
              </a:rPr>
              <a:t>9.1.12</a:t>
            </a:r>
            <a:endParaRPr sz="2200">
              <a:solidFill>
                <a:prstClr val="black"/>
              </a:solidFill>
              <a:cs typeface="Calibri"/>
            </a:endParaRPr>
          </a:p>
        </p:txBody>
      </p:sp>
      <p:sp>
        <p:nvSpPr>
          <p:cNvPr id="8" name="object 8"/>
          <p:cNvSpPr txBox="1"/>
          <p:nvPr/>
        </p:nvSpPr>
        <p:spPr>
          <a:xfrm>
            <a:off x="3199567" y="1276655"/>
            <a:ext cx="5196840" cy="338554"/>
          </a:xfrm>
          <a:prstGeom prst="rect">
            <a:avLst/>
          </a:prstGeom>
        </p:spPr>
        <p:txBody>
          <a:bodyPr vert="horz" wrap="square" lIns="0" tIns="0" rIns="0" bIns="0" rtlCol="0">
            <a:spAutoFit/>
          </a:bodyPr>
          <a:lstStyle/>
          <a:p>
            <a:pPr marL="12700"/>
            <a:r>
              <a:rPr sz="2200" spc="-10" dirty="0">
                <a:solidFill>
                  <a:srgbClr val="279DD9"/>
                </a:solidFill>
                <a:cs typeface="Calibri"/>
              </a:rPr>
              <a:t>The </a:t>
            </a:r>
            <a:r>
              <a:rPr sz="2200" spc="-5" dirty="0">
                <a:solidFill>
                  <a:srgbClr val="279DD9"/>
                </a:solidFill>
                <a:cs typeface="Calibri"/>
              </a:rPr>
              <a:t>plan shall </a:t>
            </a:r>
            <a:r>
              <a:rPr sz="2200" spc="-15" dirty="0">
                <a:solidFill>
                  <a:srgbClr val="279DD9"/>
                </a:solidFill>
                <a:cs typeface="Calibri"/>
              </a:rPr>
              <a:t>contain procedures </a:t>
            </a:r>
            <a:r>
              <a:rPr sz="2200" spc="-20" dirty="0">
                <a:solidFill>
                  <a:srgbClr val="279DD9"/>
                </a:solidFill>
                <a:cs typeface="Calibri"/>
              </a:rPr>
              <a:t>for</a:t>
            </a:r>
            <a:r>
              <a:rPr sz="2200" spc="35" dirty="0">
                <a:solidFill>
                  <a:srgbClr val="279DD9"/>
                </a:solidFill>
                <a:cs typeface="Calibri"/>
              </a:rPr>
              <a:t> </a:t>
            </a:r>
            <a:r>
              <a:rPr sz="2200" spc="-5" dirty="0">
                <a:solidFill>
                  <a:srgbClr val="279DD9"/>
                </a:solidFill>
                <a:cs typeface="Calibri"/>
              </a:rPr>
              <a:t>periodic</a:t>
            </a:r>
            <a:endParaRPr sz="2200" dirty="0">
              <a:solidFill>
                <a:prstClr val="black"/>
              </a:solidFill>
              <a:cs typeface="Calibri"/>
            </a:endParaRPr>
          </a:p>
        </p:txBody>
      </p:sp>
      <p:sp>
        <p:nvSpPr>
          <p:cNvPr id="9" name="object 9"/>
          <p:cNvSpPr txBox="1"/>
          <p:nvPr/>
        </p:nvSpPr>
        <p:spPr>
          <a:xfrm>
            <a:off x="1001898" y="1528076"/>
            <a:ext cx="7557134" cy="677108"/>
          </a:xfrm>
          <a:prstGeom prst="rect">
            <a:avLst/>
          </a:prstGeom>
        </p:spPr>
        <p:txBody>
          <a:bodyPr vert="horz" wrap="square" lIns="0" tIns="0" rIns="0" bIns="0" rtlCol="0">
            <a:spAutoFit/>
          </a:bodyPr>
          <a:lstStyle/>
          <a:p>
            <a:pPr marL="12700" marR="5080"/>
            <a:r>
              <a:rPr sz="2200" spc="-15" dirty="0">
                <a:solidFill>
                  <a:srgbClr val="279DD9"/>
                </a:solidFill>
                <a:cs typeface="Calibri"/>
              </a:rPr>
              <a:t>testing </a:t>
            </a:r>
            <a:r>
              <a:rPr sz="2200" dirty="0">
                <a:solidFill>
                  <a:srgbClr val="279DD9"/>
                </a:solidFill>
                <a:cs typeface="Calibri"/>
              </a:rPr>
              <a:t>of </a:t>
            </a:r>
            <a:r>
              <a:rPr sz="2200" spc="-10" dirty="0">
                <a:solidFill>
                  <a:srgbClr val="279DD9"/>
                </a:solidFill>
                <a:cs typeface="Calibri"/>
              </a:rPr>
              <a:t>the </a:t>
            </a:r>
            <a:r>
              <a:rPr sz="2200" spc="-5" dirty="0">
                <a:solidFill>
                  <a:srgbClr val="279DD9"/>
                </a:solidFill>
                <a:cs typeface="Calibri"/>
              </a:rPr>
              <a:t>adequacy </a:t>
            </a:r>
            <a:r>
              <a:rPr sz="2200" dirty="0">
                <a:solidFill>
                  <a:srgbClr val="279DD9"/>
                </a:solidFill>
                <a:cs typeface="Calibri"/>
              </a:rPr>
              <a:t>of </a:t>
            </a:r>
            <a:r>
              <a:rPr sz="2200" spc="-10" dirty="0">
                <a:solidFill>
                  <a:srgbClr val="279DD9"/>
                </a:solidFill>
                <a:cs typeface="Calibri"/>
              </a:rPr>
              <a:t>the </a:t>
            </a:r>
            <a:r>
              <a:rPr sz="2200" spc="-5" dirty="0">
                <a:solidFill>
                  <a:srgbClr val="279DD9"/>
                </a:solidFill>
                <a:cs typeface="Calibri"/>
              </a:rPr>
              <a:t>plan and </a:t>
            </a:r>
            <a:r>
              <a:rPr sz="2200" spc="-20" dirty="0">
                <a:solidFill>
                  <a:srgbClr val="279DD9"/>
                </a:solidFill>
                <a:cs typeface="Calibri"/>
              </a:rPr>
              <a:t>for </a:t>
            </a:r>
            <a:r>
              <a:rPr sz="2200" spc="-10" dirty="0">
                <a:solidFill>
                  <a:srgbClr val="279DD9"/>
                </a:solidFill>
                <a:cs typeface="Calibri"/>
              </a:rPr>
              <a:t>reviewing the results in  order </a:t>
            </a:r>
            <a:r>
              <a:rPr sz="2200" spc="-20" dirty="0">
                <a:solidFill>
                  <a:srgbClr val="279DD9"/>
                </a:solidFill>
                <a:cs typeface="Calibri"/>
              </a:rPr>
              <a:t>to </a:t>
            </a:r>
            <a:r>
              <a:rPr sz="2200" spc="-15" dirty="0">
                <a:solidFill>
                  <a:srgbClr val="279DD9"/>
                </a:solidFill>
                <a:cs typeface="Calibri"/>
              </a:rPr>
              <a:t>improve </a:t>
            </a:r>
            <a:r>
              <a:rPr sz="2200" spc="-5" dirty="0">
                <a:solidFill>
                  <a:srgbClr val="279DD9"/>
                </a:solidFill>
                <a:cs typeface="Calibri"/>
              </a:rPr>
              <a:t>its</a:t>
            </a:r>
            <a:r>
              <a:rPr sz="2200" spc="20" dirty="0">
                <a:solidFill>
                  <a:srgbClr val="279DD9"/>
                </a:solidFill>
                <a:cs typeface="Calibri"/>
              </a:rPr>
              <a:t> </a:t>
            </a:r>
            <a:r>
              <a:rPr sz="2200" spc="-15" dirty="0">
                <a:solidFill>
                  <a:srgbClr val="279DD9"/>
                </a:solidFill>
                <a:cs typeface="Calibri"/>
              </a:rPr>
              <a:t>effectiveness.</a:t>
            </a:r>
            <a:endParaRPr sz="2200" dirty="0">
              <a:solidFill>
                <a:prstClr val="black"/>
              </a:solidFill>
              <a:cs typeface="Calibri"/>
            </a:endParaRPr>
          </a:p>
        </p:txBody>
      </p:sp>
      <p:sp>
        <p:nvSpPr>
          <p:cNvPr id="10" name="object 10"/>
          <p:cNvSpPr txBox="1"/>
          <p:nvPr/>
        </p:nvSpPr>
        <p:spPr>
          <a:xfrm>
            <a:off x="715479" y="2081329"/>
            <a:ext cx="2320925" cy="338554"/>
          </a:xfrm>
          <a:prstGeom prst="rect">
            <a:avLst/>
          </a:prstGeom>
        </p:spPr>
        <p:txBody>
          <a:bodyPr vert="horz" wrap="square" lIns="0" tIns="0" rIns="0" bIns="0" rtlCol="0">
            <a:spAutoFit/>
          </a:bodyPr>
          <a:lstStyle/>
          <a:p>
            <a:pPr marL="12700">
              <a:tabLst>
                <a:tab pos="298450" algn="l"/>
              </a:tabLst>
            </a:pPr>
            <a:r>
              <a:rPr sz="2200" spc="-5" dirty="0">
                <a:solidFill>
                  <a:srgbClr val="0070C0"/>
                </a:solidFill>
                <a:latin typeface="Arial"/>
                <a:cs typeface="Arial"/>
              </a:rPr>
              <a:t>–	</a:t>
            </a:r>
            <a:r>
              <a:rPr sz="2200" b="1" spc="-15" dirty="0">
                <a:solidFill>
                  <a:srgbClr val="0070C0"/>
                </a:solidFill>
                <a:cs typeface="Calibri"/>
              </a:rPr>
              <a:t>Annex </a:t>
            </a:r>
            <a:r>
              <a:rPr sz="2200" b="1" spc="-5" dirty="0">
                <a:solidFill>
                  <a:srgbClr val="0070C0"/>
                </a:solidFill>
                <a:cs typeface="Calibri"/>
              </a:rPr>
              <a:t>14 -</a:t>
            </a:r>
            <a:r>
              <a:rPr sz="2200" b="1" spc="-25" dirty="0">
                <a:solidFill>
                  <a:srgbClr val="0070C0"/>
                </a:solidFill>
                <a:cs typeface="Calibri"/>
              </a:rPr>
              <a:t> </a:t>
            </a:r>
            <a:r>
              <a:rPr sz="2200" b="1" spc="-5" dirty="0">
                <a:solidFill>
                  <a:srgbClr val="0070C0"/>
                </a:solidFill>
                <a:cs typeface="Calibri"/>
              </a:rPr>
              <a:t>9.1.13</a:t>
            </a:r>
            <a:endParaRPr sz="2200">
              <a:solidFill>
                <a:prstClr val="black"/>
              </a:solidFill>
              <a:cs typeface="Calibri"/>
            </a:endParaRPr>
          </a:p>
        </p:txBody>
      </p:sp>
      <p:sp>
        <p:nvSpPr>
          <p:cNvPr id="11" name="object 11"/>
          <p:cNvSpPr txBox="1"/>
          <p:nvPr/>
        </p:nvSpPr>
        <p:spPr>
          <a:xfrm>
            <a:off x="3263433" y="2081329"/>
            <a:ext cx="4431030" cy="338554"/>
          </a:xfrm>
          <a:prstGeom prst="rect">
            <a:avLst/>
          </a:prstGeom>
        </p:spPr>
        <p:txBody>
          <a:bodyPr vert="horz" wrap="square" lIns="0" tIns="0" rIns="0" bIns="0" rtlCol="0">
            <a:spAutoFit/>
          </a:bodyPr>
          <a:lstStyle/>
          <a:p>
            <a:pPr marL="12700"/>
            <a:r>
              <a:rPr sz="2200" spc="-10" dirty="0">
                <a:solidFill>
                  <a:srgbClr val="279DD9"/>
                </a:solidFill>
                <a:cs typeface="Calibri"/>
              </a:rPr>
              <a:t>The </a:t>
            </a:r>
            <a:r>
              <a:rPr sz="2200" spc="-5" dirty="0">
                <a:solidFill>
                  <a:srgbClr val="279DD9"/>
                </a:solidFill>
                <a:cs typeface="Calibri"/>
              </a:rPr>
              <a:t>plan shall be </a:t>
            </a:r>
            <a:r>
              <a:rPr sz="2200" spc="-20" dirty="0">
                <a:solidFill>
                  <a:srgbClr val="279DD9"/>
                </a:solidFill>
                <a:cs typeface="Calibri"/>
              </a:rPr>
              <a:t>tested </a:t>
            </a:r>
            <a:r>
              <a:rPr sz="2200" spc="-10" dirty="0">
                <a:solidFill>
                  <a:srgbClr val="279DD9"/>
                </a:solidFill>
                <a:cs typeface="Calibri"/>
              </a:rPr>
              <a:t>by</a:t>
            </a:r>
            <a:r>
              <a:rPr sz="2200" spc="40" dirty="0">
                <a:solidFill>
                  <a:srgbClr val="279DD9"/>
                </a:solidFill>
                <a:cs typeface="Calibri"/>
              </a:rPr>
              <a:t> </a:t>
            </a:r>
            <a:r>
              <a:rPr sz="2200" spc="-10" dirty="0">
                <a:solidFill>
                  <a:srgbClr val="279DD9"/>
                </a:solidFill>
                <a:cs typeface="Calibri"/>
              </a:rPr>
              <a:t>conducting:</a:t>
            </a:r>
            <a:endParaRPr sz="2200" dirty="0">
              <a:solidFill>
                <a:prstClr val="black"/>
              </a:solidFill>
              <a:cs typeface="Calibri"/>
            </a:endParaRPr>
          </a:p>
        </p:txBody>
      </p:sp>
      <p:sp>
        <p:nvSpPr>
          <p:cNvPr id="12" name="object 12"/>
          <p:cNvSpPr txBox="1"/>
          <p:nvPr/>
        </p:nvSpPr>
        <p:spPr>
          <a:xfrm>
            <a:off x="714967" y="2379271"/>
            <a:ext cx="8097520" cy="2344231"/>
          </a:xfrm>
          <a:prstGeom prst="rect">
            <a:avLst/>
          </a:prstGeom>
        </p:spPr>
        <p:txBody>
          <a:bodyPr vert="horz" wrap="square" lIns="0" tIns="0" rIns="0" bIns="0" rtlCol="0">
            <a:spAutoFit/>
          </a:bodyPr>
          <a:lstStyle/>
          <a:p>
            <a:pPr marL="469900" marR="123189" indent="-457200">
              <a:buFontTx/>
              <a:buAutoNum type="alphaLcParenR"/>
              <a:tabLst>
                <a:tab pos="469900" algn="l"/>
                <a:tab pos="470534" algn="l"/>
              </a:tabLst>
            </a:pPr>
            <a:r>
              <a:rPr i="1" dirty="0">
                <a:solidFill>
                  <a:srgbClr val="5A6870"/>
                </a:solidFill>
                <a:cs typeface="Calibri"/>
              </a:rPr>
              <a:t>a </a:t>
            </a:r>
            <a:r>
              <a:rPr i="1" spc="-5" dirty="0">
                <a:solidFill>
                  <a:srgbClr val="5A6870"/>
                </a:solidFill>
                <a:cs typeface="Calibri"/>
              </a:rPr>
              <a:t>full-scale </a:t>
            </a:r>
            <a:r>
              <a:rPr i="1" dirty="0">
                <a:solidFill>
                  <a:srgbClr val="5A6870"/>
                </a:solidFill>
                <a:cs typeface="Calibri"/>
              </a:rPr>
              <a:t>aerodrome </a:t>
            </a:r>
            <a:r>
              <a:rPr i="1" spc="-5" dirty="0">
                <a:solidFill>
                  <a:srgbClr val="5A6870"/>
                </a:solidFill>
                <a:cs typeface="Calibri"/>
              </a:rPr>
              <a:t>emergency </a:t>
            </a:r>
            <a:r>
              <a:rPr i="1" spc="-15" dirty="0">
                <a:solidFill>
                  <a:srgbClr val="5A6870"/>
                </a:solidFill>
                <a:cs typeface="Calibri"/>
              </a:rPr>
              <a:t>exercise </a:t>
            </a:r>
            <a:r>
              <a:rPr i="1" dirty="0">
                <a:solidFill>
                  <a:srgbClr val="5A6870"/>
                </a:solidFill>
                <a:cs typeface="Calibri"/>
              </a:rPr>
              <a:t>at </a:t>
            </a:r>
            <a:r>
              <a:rPr i="1" spc="-5" dirty="0">
                <a:solidFill>
                  <a:srgbClr val="5A6870"/>
                </a:solidFill>
                <a:cs typeface="Calibri"/>
              </a:rPr>
              <a:t>intervals </a:t>
            </a:r>
            <a:r>
              <a:rPr i="1" dirty="0">
                <a:solidFill>
                  <a:srgbClr val="5A6870"/>
                </a:solidFill>
                <a:cs typeface="Calibri"/>
              </a:rPr>
              <a:t>not </a:t>
            </a:r>
            <a:r>
              <a:rPr i="1" spc="-15" dirty="0">
                <a:solidFill>
                  <a:srgbClr val="5A6870"/>
                </a:solidFill>
                <a:cs typeface="Calibri"/>
              </a:rPr>
              <a:t>exceeding </a:t>
            </a:r>
            <a:r>
              <a:rPr i="1" dirty="0">
                <a:solidFill>
                  <a:srgbClr val="5A6870"/>
                </a:solidFill>
                <a:cs typeface="Calibri"/>
              </a:rPr>
              <a:t>two  years and partial emergency </a:t>
            </a:r>
            <a:r>
              <a:rPr i="1" spc="-10" dirty="0">
                <a:solidFill>
                  <a:srgbClr val="5A6870"/>
                </a:solidFill>
                <a:cs typeface="Calibri"/>
              </a:rPr>
              <a:t>exercises </a:t>
            </a:r>
            <a:r>
              <a:rPr i="1" spc="-5" dirty="0">
                <a:solidFill>
                  <a:srgbClr val="5A6870"/>
                </a:solidFill>
                <a:cs typeface="Calibri"/>
              </a:rPr>
              <a:t>in </a:t>
            </a:r>
            <a:r>
              <a:rPr i="1" dirty="0">
                <a:solidFill>
                  <a:srgbClr val="5A6870"/>
                </a:solidFill>
                <a:cs typeface="Calibri"/>
              </a:rPr>
              <a:t>the </a:t>
            </a:r>
            <a:r>
              <a:rPr i="1" spc="-5" dirty="0">
                <a:solidFill>
                  <a:srgbClr val="5A6870"/>
                </a:solidFill>
                <a:cs typeface="Calibri"/>
              </a:rPr>
              <a:t>intervening </a:t>
            </a:r>
            <a:r>
              <a:rPr i="1" dirty="0">
                <a:solidFill>
                  <a:srgbClr val="5A6870"/>
                </a:solidFill>
                <a:cs typeface="Calibri"/>
              </a:rPr>
              <a:t>year </a:t>
            </a:r>
            <a:r>
              <a:rPr i="1" spc="-15" dirty="0">
                <a:solidFill>
                  <a:srgbClr val="5A6870"/>
                </a:solidFill>
                <a:cs typeface="Calibri"/>
              </a:rPr>
              <a:t>to </a:t>
            </a:r>
            <a:r>
              <a:rPr i="1" dirty="0">
                <a:solidFill>
                  <a:srgbClr val="5A6870"/>
                </a:solidFill>
                <a:cs typeface="Calibri"/>
              </a:rPr>
              <a:t>ensure  that </a:t>
            </a:r>
            <a:r>
              <a:rPr i="1" spc="-10" dirty="0">
                <a:solidFill>
                  <a:srgbClr val="5A6870"/>
                </a:solidFill>
                <a:cs typeface="Calibri"/>
              </a:rPr>
              <a:t>any </a:t>
            </a:r>
            <a:r>
              <a:rPr i="1" spc="-5" dirty="0">
                <a:solidFill>
                  <a:srgbClr val="5A6870"/>
                </a:solidFill>
                <a:cs typeface="Calibri"/>
              </a:rPr>
              <a:t>deficiencies found </a:t>
            </a:r>
            <a:r>
              <a:rPr i="1" dirty="0">
                <a:solidFill>
                  <a:srgbClr val="5A6870"/>
                </a:solidFill>
                <a:cs typeface="Calibri"/>
              </a:rPr>
              <a:t>during the </a:t>
            </a:r>
            <a:r>
              <a:rPr i="1" spc="-5" dirty="0">
                <a:solidFill>
                  <a:srgbClr val="5A6870"/>
                </a:solidFill>
                <a:cs typeface="Calibri"/>
              </a:rPr>
              <a:t>full-scale </a:t>
            </a:r>
            <a:r>
              <a:rPr i="1" dirty="0">
                <a:solidFill>
                  <a:srgbClr val="5A6870"/>
                </a:solidFill>
                <a:cs typeface="Calibri"/>
              </a:rPr>
              <a:t>aerodrome </a:t>
            </a:r>
            <a:r>
              <a:rPr i="1" spc="-5" dirty="0">
                <a:solidFill>
                  <a:srgbClr val="5A6870"/>
                </a:solidFill>
                <a:cs typeface="Calibri"/>
              </a:rPr>
              <a:t>emergency  </a:t>
            </a:r>
            <a:r>
              <a:rPr i="1" spc="-15" dirty="0">
                <a:solidFill>
                  <a:srgbClr val="5A6870"/>
                </a:solidFill>
                <a:cs typeface="Calibri"/>
              </a:rPr>
              <a:t>exercise </a:t>
            </a:r>
            <a:r>
              <a:rPr i="1" spc="-5" dirty="0">
                <a:solidFill>
                  <a:srgbClr val="5A6870"/>
                </a:solidFill>
                <a:cs typeface="Calibri"/>
              </a:rPr>
              <a:t>have </a:t>
            </a:r>
            <a:r>
              <a:rPr i="1" dirty="0">
                <a:solidFill>
                  <a:srgbClr val="5A6870"/>
                </a:solidFill>
                <a:cs typeface="Calibri"/>
              </a:rPr>
              <a:t>been </a:t>
            </a:r>
            <a:r>
              <a:rPr i="1" spc="-5" dirty="0">
                <a:solidFill>
                  <a:srgbClr val="5A6870"/>
                </a:solidFill>
                <a:cs typeface="Calibri"/>
              </a:rPr>
              <a:t>corrected;</a:t>
            </a:r>
            <a:r>
              <a:rPr i="1" spc="-120" dirty="0">
                <a:solidFill>
                  <a:srgbClr val="5A6870"/>
                </a:solidFill>
                <a:cs typeface="Calibri"/>
              </a:rPr>
              <a:t> </a:t>
            </a:r>
            <a:r>
              <a:rPr i="1" dirty="0">
                <a:solidFill>
                  <a:srgbClr val="5A6870"/>
                </a:solidFill>
                <a:cs typeface="Calibri"/>
              </a:rPr>
              <a:t>or</a:t>
            </a:r>
            <a:endParaRPr dirty="0">
              <a:solidFill>
                <a:prstClr val="black"/>
              </a:solidFill>
              <a:cs typeface="Calibri"/>
            </a:endParaRPr>
          </a:p>
          <a:p>
            <a:pPr marL="469265" marR="86360" indent="-456565" algn="just">
              <a:spcBef>
                <a:spcPts val="480"/>
              </a:spcBef>
              <a:buFontTx/>
              <a:buAutoNum type="alphaLcParenR"/>
              <a:tabLst>
                <a:tab pos="469900" algn="l"/>
              </a:tabLst>
            </a:pPr>
            <a:r>
              <a:rPr i="1" dirty="0">
                <a:solidFill>
                  <a:srgbClr val="5A6870"/>
                </a:solidFill>
                <a:cs typeface="Calibri"/>
              </a:rPr>
              <a:t>a </a:t>
            </a:r>
            <a:r>
              <a:rPr i="1" spc="-5" dirty="0">
                <a:solidFill>
                  <a:srgbClr val="5A6870"/>
                </a:solidFill>
                <a:cs typeface="Calibri"/>
              </a:rPr>
              <a:t>series </a:t>
            </a:r>
            <a:r>
              <a:rPr i="1" dirty="0">
                <a:solidFill>
                  <a:srgbClr val="5A6870"/>
                </a:solidFill>
                <a:cs typeface="Calibri"/>
              </a:rPr>
              <a:t>of modular </a:t>
            </a:r>
            <a:r>
              <a:rPr i="1" spc="-10" dirty="0">
                <a:solidFill>
                  <a:srgbClr val="5A6870"/>
                </a:solidFill>
                <a:cs typeface="Calibri"/>
              </a:rPr>
              <a:t>tests </a:t>
            </a:r>
            <a:r>
              <a:rPr i="1" spc="-5" dirty="0">
                <a:solidFill>
                  <a:srgbClr val="5A6870"/>
                </a:solidFill>
                <a:cs typeface="Calibri"/>
              </a:rPr>
              <a:t>commencing in </a:t>
            </a:r>
            <a:r>
              <a:rPr i="1" dirty="0">
                <a:solidFill>
                  <a:srgbClr val="5A6870"/>
                </a:solidFill>
                <a:cs typeface="Calibri"/>
              </a:rPr>
              <a:t>the </a:t>
            </a:r>
            <a:r>
              <a:rPr i="1" spc="-10" dirty="0">
                <a:solidFill>
                  <a:srgbClr val="5A6870"/>
                </a:solidFill>
                <a:cs typeface="Calibri"/>
              </a:rPr>
              <a:t>first </a:t>
            </a:r>
            <a:r>
              <a:rPr i="1" dirty="0">
                <a:solidFill>
                  <a:srgbClr val="5A6870"/>
                </a:solidFill>
                <a:cs typeface="Calibri"/>
              </a:rPr>
              <a:t>year and </a:t>
            </a:r>
            <a:r>
              <a:rPr i="1" spc="-5" dirty="0">
                <a:solidFill>
                  <a:srgbClr val="5A6870"/>
                </a:solidFill>
                <a:cs typeface="Calibri"/>
              </a:rPr>
              <a:t>concluding in </a:t>
            </a:r>
            <a:r>
              <a:rPr i="1" dirty="0">
                <a:solidFill>
                  <a:srgbClr val="5A6870"/>
                </a:solidFill>
                <a:cs typeface="Calibri"/>
              </a:rPr>
              <a:t>a  </a:t>
            </a:r>
            <a:r>
              <a:rPr i="1" spc="-5" dirty="0">
                <a:solidFill>
                  <a:srgbClr val="5A6870"/>
                </a:solidFill>
                <a:cs typeface="Calibri"/>
              </a:rPr>
              <a:t>full-scale </a:t>
            </a:r>
            <a:r>
              <a:rPr i="1" dirty="0">
                <a:solidFill>
                  <a:srgbClr val="5A6870"/>
                </a:solidFill>
                <a:cs typeface="Calibri"/>
              </a:rPr>
              <a:t>aerodrome </a:t>
            </a:r>
            <a:r>
              <a:rPr i="1" spc="-5" dirty="0">
                <a:solidFill>
                  <a:srgbClr val="5A6870"/>
                </a:solidFill>
                <a:cs typeface="Calibri"/>
              </a:rPr>
              <a:t>emergency </a:t>
            </a:r>
            <a:r>
              <a:rPr i="1" spc="-15" dirty="0">
                <a:solidFill>
                  <a:srgbClr val="5A6870"/>
                </a:solidFill>
                <a:cs typeface="Calibri"/>
              </a:rPr>
              <a:t>exercise </a:t>
            </a:r>
            <a:r>
              <a:rPr i="1" dirty="0">
                <a:solidFill>
                  <a:srgbClr val="5A6870"/>
                </a:solidFill>
                <a:cs typeface="Calibri"/>
              </a:rPr>
              <a:t>at </a:t>
            </a:r>
            <a:r>
              <a:rPr i="1" spc="-5" dirty="0">
                <a:solidFill>
                  <a:srgbClr val="5A6870"/>
                </a:solidFill>
                <a:cs typeface="Calibri"/>
              </a:rPr>
              <a:t>intervals </a:t>
            </a:r>
            <a:r>
              <a:rPr i="1" dirty="0">
                <a:solidFill>
                  <a:srgbClr val="5A6870"/>
                </a:solidFill>
                <a:cs typeface="Calibri"/>
              </a:rPr>
              <a:t>not </a:t>
            </a:r>
            <a:r>
              <a:rPr i="1" spc="-15" dirty="0">
                <a:solidFill>
                  <a:srgbClr val="5A6870"/>
                </a:solidFill>
                <a:cs typeface="Calibri"/>
              </a:rPr>
              <a:t>exceeding </a:t>
            </a:r>
            <a:r>
              <a:rPr i="1" dirty="0">
                <a:solidFill>
                  <a:srgbClr val="5A6870"/>
                </a:solidFill>
                <a:cs typeface="Calibri"/>
              </a:rPr>
              <a:t>three  years;</a:t>
            </a:r>
            <a:endParaRPr dirty="0">
              <a:solidFill>
                <a:prstClr val="black"/>
              </a:solidFill>
              <a:cs typeface="Calibri"/>
            </a:endParaRPr>
          </a:p>
          <a:p>
            <a:pPr marL="468630" marR="5080" indent="-455930" algn="just">
              <a:spcBef>
                <a:spcPts val="515"/>
              </a:spcBef>
              <a:buFontTx/>
              <a:buAutoNum type="alphaLcParenR"/>
              <a:tabLst>
                <a:tab pos="470534" algn="l"/>
              </a:tabLst>
            </a:pPr>
            <a:r>
              <a:rPr spc="-5" dirty="0">
                <a:solidFill>
                  <a:srgbClr val="279DD9"/>
                </a:solidFill>
                <a:cs typeface="Calibri"/>
              </a:rPr>
              <a:t>and </a:t>
            </a:r>
            <a:r>
              <a:rPr spc="-15" dirty="0">
                <a:solidFill>
                  <a:srgbClr val="279DD9"/>
                </a:solidFill>
                <a:cs typeface="Calibri"/>
              </a:rPr>
              <a:t>reviewed </a:t>
            </a:r>
            <a:r>
              <a:rPr spc="-25" dirty="0">
                <a:solidFill>
                  <a:srgbClr val="279DD9"/>
                </a:solidFill>
                <a:cs typeface="Calibri"/>
              </a:rPr>
              <a:t>thereafter, </a:t>
            </a:r>
            <a:r>
              <a:rPr dirty="0">
                <a:solidFill>
                  <a:srgbClr val="279DD9"/>
                </a:solidFill>
                <a:cs typeface="Calibri"/>
              </a:rPr>
              <a:t>or </a:t>
            </a:r>
            <a:r>
              <a:rPr spc="-15" dirty="0">
                <a:solidFill>
                  <a:srgbClr val="279DD9"/>
                </a:solidFill>
                <a:cs typeface="Calibri"/>
              </a:rPr>
              <a:t>after </a:t>
            </a:r>
            <a:r>
              <a:rPr spc="-5" dirty="0">
                <a:solidFill>
                  <a:srgbClr val="279DD9"/>
                </a:solidFill>
                <a:cs typeface="Calibri"/>
              </a:rPr>
              <a:t>an actual </a:t>
            </a:r>
            <a:r>
              <a:rPr spc="-25" dirty="0">
                <a:solidFill>
                  <a:srgbClr val="279DD9"/>
                </a:solidFill>
                <a:cs typeface="Calibri"/>
              </a:rPr>
              <a:t>emergency, </a:t>
            </a:r>
            <a:r>
              <a:rPr spc="-5" dirty="0">
                <a:solidFill>
                  <a:srgbClr val="279DD9"/>
                </a:solidFill>
                <a:cs typeface="Calibri"/>
              </a:rPr>
              <a:t>so as </a:t>
            </a:r>
            <a:r>
              <a:rPr spc="-25" dirty="0">
                <a:solidFill>
                  <a:srgbClr val="279DD9"/>
                </a:solidFill>
                <a:cs typeface="Calibri"/>
              </a:rPr>
              <a:t>to  </a:t>
            </a:r>
            <a:r>
              <a:rPr spc="-15" dirty="0">
                <a:solidFill>
                  <a:srgbClr val="279DD9"/>
                </a:solidFill>
                <a:cs typeface="Calibri"/>
              </a:rPr>
              <a:t>correct </a:t>
            </a:r>
            <a:r>
              <a:rPr spc="-20" dirty="0">
                <a:solidFill>
                  <a:srgbClr val="279DD9"/>
                </a:solidFill>
                <a:cs typeface="Calibri"/>
              </a:rPr>
              <a:t>any </a:t>
            </a:r>
            <a:r>
              <a:rPr spc="-10" dirty="0">
                <a:solidFill>
                  <a:srgbClr val="279DD9"/>
                </a:solidFill>
                <a:cs typeface="Calibri"/>
              </a:rPr>
              <a:t>deficiency </a:t>
            </a:r>
            <a:r>
              <a:rPr spc="-15" dirty="0">
                <a:solidFill>
                  <a:srgbClr val="279DD9"/>
                </a:solidFill>
                <a:cs typeface="Calibri"/>
              </a:rPr>
              <a:t>found </a:t>
            </a:r>
            <a:r>
              <a:rPr spc="-5" dirty="0">
                <a:solidFill>
                  <a:srgbClr val="279DD9"/>
                </a:solidFill>
                <a:cs typeface="Calibri"/>
              </a:rPr>
              <a:t>during such </a:t>
            </a:r>
            <a:r>
              <a:rPr spc="-20" dirty="0">
                <a:solidFill>
                  <a:srgbClr val="279DD9"/>
                </a:solidFill>
                <a:cs typeface="Calibri"/>
              </a:rPr>
              <a:t>exercises </a:t>
            </a:r>
            <a:r>
              <a:rPr dirty="0">
                <a:solidFill>
                  <a:srgbClr val="279DD9"/>
                </a:solidFill>
                <a:cs typeface="Calibri"/>
              </a:rPr>
              <a:t>or </a:t>
            </a:r>
            <a:r>
              <a:rPr spc="-5" dirty="0">
                <a:solidFill>
                  <a:srgbClr val="279DD9"/>
                </a:solidFill>
                <a:cs typeface="Calibri"/>
              </a:rPr>
              <a:t>actual  </a:t>
            </a:r>
            <a:r>
              <a:rPr spc="-25" dirty="0">
                <a:solidFill>
                  <a:srgbClr val="279DD9"/>
                </a:solidFill>
                <a:cs typeface="Calibri"/>
              </a:rPr>
              <a:t>emergency.</a:t>
            </a:r>
            <a:endParaRPr dirty="0">
              <a:solidFill>
                <a:prstClr val="black"/>
              </a:solidFill>
              <a:cs typeface="Calibri"/>
            </a:endParaRPr>
          </a:p>
        </p:txBody>
      </p:sp>
      <p:sp>
        <p:nvSpPr>
          <p:cNvPr id="25" name="Slide Number Placeholder 24"/>
          <p:cNvSpPr>
            <a:spLocks noGrp="1"/>
          </p:cNvSpPr>
          <p:nvPr>
            <p:ph type="sldNum" sz="quarter" idx="12"/>
          </p:nvPr>
        </p:nvSpPr>
        <p:spPr/>
        <p:txBody>
          <a:bodyPr/>
          <a:lstStyle/>
          <a:p>
            <a:fld id="{3FF909EE-2C65-48BC-95E5-26F3591A45A6}" type="slidenum">
              <a:rPr lang="en-CA" smtClean="0"/>
              <a:t>19</a:t>
            </a:fld>
            <a:endParaRPr lang="en-CA"/>
          </a:p>
        </p:txBody>
      </p:sp>
    </p:spTree>
    <p:extLst>
      <p:ext uri="{BB962C8B-B14F-4D97-AF65-F5344CB8AC3E}">
        <p14:creationId xmlns:p14="http://schemas.microsoft.com/office/powerpoint/2010/main" val="115302742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46108" y="987574"/>
            <a:ext cx="7283878"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pPr algn="l"/>
            <a:endParaRPr lang="en-CA" dirty="0"/>
          </a:p>
        </p:txBody>
      </p:sp>
      <p:sp>
        <p:nvSpPr>
          <p:cNvPr id="3" name="Content Placeholder 2"/>
          <p:cNvSpPr txBox="1">
            <a:spLocks/>
          </p:cNvSpPr>
          <p:nvPr/>
        </p:nvSpPr>
        <p:spPr>
          <a:xfrm>
            <a:off x="367567" y="1321666"/>
            <a:ext cx="8640960" cy="295232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t>Contingency Arrangements –Air Traffic Services </a:t>
            </a:r>
          </a:p>
          <a:p>
            <a:r>
              <a:rPr lang="en-US" sz="2800" dirty="0" smtClean="0"/>
              <a:t>Aerodrome </a:t>
            </a:r>
            <a:r>
              <a:rPr lang="en-US" sz="2800" dirty="0"/>
              <a:t>Emergency Plan </a:t>
            </a:r>
            <a:endParaRPr lang="en-US" sz="2800" dirty="0" smtClean="0"/>
          </a:p>
          <a:p>
            <a:r>
              <a:rPr lang="fr-FR" sz="2800" dirty="0" smtClean="0"/>
              <a:t>ICAO EUR/NAT Crisis </a:t>
            </a:r>
            <a:r>
              <a:rPr lang="fr-FR" sz="2800" dirty="0"/>
              <a:t>Management </a:t>
            </a:r>
            <a:r>
              <a:rPr lang="fr-FR" sz="2800" dirty="0" smtClean="0"/>
              <a:t>Framework Document(EUR </a:t>
            </a:r>
            <a:r>
              <a:rPr lang="fr-FR" sz="2800" dirty="0"/>
              <a:t>Doc 031)</a:t>
            </a:r>
          </a:p>
          <a:p>
            <a:endParaRPr lang="en-US" sz="3000" dirty="0" smtClean="0"/>
          </a:p>
          <a:p>
            <a:endParaRPr lang="en-US" sz="3000" dirty="0" smtClean="0"/>
          </a:p>
          <a:p>
            <a:pPr marL="0" indent="0">
              <a:buNone/>
            </a:pPr>
            <a:endParaRPr lang="en-US" sz="3000" dirty="0" smtClean="0"/>
          </a:p>
        </p:txBody>
      </p:sp>
      <p:sp>
        <p:nvSpPr>
          <p:cNvPr id="5" name="Slide Number Placeholder 4"/>
          <p:cNvSpPr>
            <a:spLocks noGrp="1"/>
          </p:cNvSpPr>
          <p:nvPr>
            <p:ph type="sldNum" sz="quarter" idx="12"/>
          </p:nvPr>
        </p:nvSpPr>
        <p:spPr/>
        <p:txBody>
          <a:bodyPr/>
          <a:lstStyle/>
          <a:p>
            <a:fld id="{3FF909EE-2C65-48BC-95E5-26F3591A45A6}" type="slidenum">
              <a:rPr lang="en-CA" smtClean="0"/>
              <a:t>2</a:t>
            </a:fld>
            <a:endParaRPr lang="en-CA"/>
          </a:p>
        </p:txBody>
      </p:sp>
    </p:spTree>
    <p:extLst>
      <p:ext uri="{BB962C8B-B14F-4D97-AF65-F5344CB8AC3E}">
        <p14:creationId xmlns:p14="http://schemas.microsoft.com/office/powerpoint/2010/main" val="1188498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40931" y="4958937"/>
            <a:ext cx="165735" cy="153888"/>
          </a:xfrm>
          <a:prstGeom prst="rect">
            <a:avLst/>
          </a:prstGeom>
        </p:spPr>
        <p:txBody>
          <a:bodyPr vert="horz" wrap="square" lIns="0" tIns="0" rIns="0" bIns="0" rtlCol="0">
            <a:spAutoFit/>
          </a:bodyPr>
          <a:lstStyle/>
          <a:p>
            <a:pPr marL="12700"/>
            <a:r>
              <a:rPr sz="1000" spc="-10" dirty="0">
                <a:solidFill>
                  <a:srgbClr val="FFFFFF"/>
                </a:solidFill>
                <a:latin typeface="Arial"/>
                <a:cs typeface="Arial"/>
              </a:rPr>
              <a:t>12</a:t>
            </a:r>
            <a:endParaRPr sz="1000">
              <a:solidFill>
                <a:prstClr val="black"/>
              </a:solidFill>
              <a:latin typeface="Arial"/>
              <a:cs typeface="Arial"/>
            </a:endParaRPr>
          </a:p>
        </p:txBody>
      </p:sp>
      <p:sp>
        <p:nvSpPr>
          <p:cNvPr id="3" name="object 3"/>
          <p:cNvSpPr txBox="1"/>
          <p:nvPr/>
        </p:nvSpPr>
        <p:spPr>
          <a:xfrm>
            <a:off x="323528" y="1237590"/>
            <a:ext cx="2846070" cy="1935915"/>
          </a:xfrm>
          <a:prstGeom prst="rect">
            <a:avLst/>
          </a:prstGeom>
        </p:spPr>
        <p:txBody>
          <a:bodyPr vert="horz" wrap="square" lIns="0" tIns="0" rIns="0" bIns="0" rtlCol="0">
            <a:spAutoFit/>
          </a:bodyPr>
          <a:lstStyle/>
          <a:p>
            <a:pPr marL="449580" marR="5080" indent="-437515">
              <a:lnSpc>
                <a:spcPct val="110000"/>
              </a:lnSpc>
              <a:tabLst>
                <a:tab pos="449580" algn="l"/>
              </a:tabLst>
            </a:pPr>
            <a:r>
              <a:rPr sz="2400" spc="-5" dirty="0">
                <a:solidFill>
                  <a:srgbClr val="279DD9"/>
                </a:solidFill>
                <a:latin typeface="Wingdings"/>
                <a:cs typeface="Wingdings"/>
              </a:rPr>
              <a:t></a:t>
            </a:r>
            <a:r>
              <a:rPr sz="2400" spc="-5" dirty="0">
                <a:solidFill>
                  <a:srgbClr val="279DD9"/>
                </a:solidFill>
                <a:latin typeface="Times New Roman"/>
                <a:cs typeface="Times New Roman"/>
              </a:rPr>
              <a:t>	</a:t>
            </a:r>
            <a:r>
              <a:rPr sz="2400" spc="-5" dirty="0">
                <a:solidFill>
                  <a:srgbClr val="FF0000"/>
                </a:solidFill>
                <a:cs typeface="Calibri"/>
              </a:rPr>
              <a:t>MANAGEMENT  </a:t>
            </a:r>
            <a:r>
              <a:rPr sz="2400" dirty="0">
                <a:solidFill>
                  <a:srgbClr val="FF0000"/>
                </a:solidFill>
                <a:cs typeface="Calibri"/>
              </a:rPr>
              <a:t>(</a:t>
            </a:r>
            <a:r>
              <a:rPr sz="2400" spc="-20" dirty="0">
                <a:solidFill>
                  <a:srgbClr val="FF0000"/>
                </a:solidFill>
                <a:cs typeface="Calibri"/>
              </a:rPr>
              <a:t>C</a:t>
            </a:r>
            <a:r>
              <a:rPr sz="2400" spc="-5" dirty="0">
                <a:solidFill>
                  <a:srgbClr val="FF0000"/>
                </a:solidFill>
                <a:cs typeface="Calibri"/>
              </a:rPr>
              <a:t>O</a:t>
            </a:r>
            <a:r>
              <a:rPr sz="2400" dirty="0">
                <a:solidFill>
                  <a:srgbClr val="FF0000"/>
                </a:solidFill>
                <a:cs typeface="Calibri"/>
              </a:rPr>
              <a:t>MMA</a:t>
            </a:r>
            <a:r>
              <a:rPr sz="2400" spc="-5" dirty="0">
                <a:solidFill>
                  <a:srgbClr val="FF0000"/>
                </a:solidFill>
                <a:cs typeface="Calibri"/>
              </a:rPr>
              <a:t>NDM</a:t>
            </a:r>
            <a:r>
              <a:rPr sz="2400" dirty="0">
                <a:solidFill>
                  <a:srgbClr val="FF0000"/>
                </a:solidFill>
                <a:cs typeface="Calibri"/>
              </a:rPr>
              <a:t>E</a:t>
            </a:r>
            <a:r>
              <a:rPr sz="2400" spc="-5" dirty="0">
                <a:solidFill>
                  <a:srgbClr val="FF0000"/>
                </a:solidFill>
                <a:cs typeface="Calibri"/>
              </a:rPr>
              <a:t>N</a:t>
            </a:r>
            <a:r>
              <a:rPr sz="2400" spc="-10" dirty="0">
                <a:solidFill>
                  <a:srgbClr val="FF0000"/>
                </a:solidFill>
                <a:cs typeface="Calibri"/>
              </a:rPr>
              <a:t>T</a:t>
            </a:r>
            <a:r>
              <a:rPr sz="2400" dirty="0">
                <a:solidFill>
                  <a:srgbClr val="FF0000"/>
                </a:solidFill>
                <a:cs typeface="Calibri"/>
              </a:rPr>
              <a:t>)</a:t>
            </a:r>
            <a:endParaRPr sz="2400" dirty="0">
              <a:solidFill>
                <a:prstClr val="black"/>
              </a:solidFill>
              <a:cs typeface="Calibri"/>
            </a:endParaRPr>
          </a:p>
          <a:p>
            <a:pPr marL="12700">
              <a:spcBef>
                <a:spcPts val="1485"/>
              </a:spcBef>
              <a:tabLst>
                <a:tab pos="449580" algn="l"/>
              </a:tabLst>
            </a:pPr>
            <a:r>
              <a:rPr sz="2400" spc="-5" dirty="0">
                <a:solidFill>
                  <a:srgbClr val="279DD9"/>
                </a:solidFill>
                <a:latin typeface="Wingdings"/>
                <a:cs typeface="Wingdings"/>
              </a:rPr>
              <a:t></a:t>
            </a:r>
            <a:r>
              <a:rPr sz="2400" spc="-5" dirty="0">
                <a:solidFill>
                  <a:srgbClr val="279DD9"/>
                </a:solidFill>
                <a:latin typeface="Times New Roman"/>
                <a:cs typeface="Times New Roman"/>
              </a:rPr>
              <a:t>	</a:t>
            </a:r>
            <a:r>
              <a:rPr sz="2400" spc="-25" dirty="0">
                <a:solidFill>
                  <a:srgbClr val="FF0000"/>
                </a:solidFill>
                <a:cs typeface="Calibri"/>
              </a:rPr>
              <a:t>COMMUNICATION</a:t>
            </a:r>
            <a:endParaRPr sz="2400" dirty="0">
              <a:solidFill>
                <a:prstClr val="black"/>
              </a:solidFill>
              <a:cs typeface="Calibri"/>
            </a:endParaRPr>
          </a:p>
          <a:p>
            <a:pPr marL="12700">
              <a:spcBef>
                <a:spcPts val="1485"/>
              </a:spcBef>
              <a:tabLst>
                <a:tab pos="449580" algn="l"/>
              </a:tabLst>
            </a:pPr>
            <a:r>
              <a:rPr sz="2400" spc="-5" dirty="0">
                <a:solidFill>
                  <a:srgbClr val="279DD9"/>
                </a:solidFill>
                <a:latin typeface="Wingdings"/>
                <a:cs typeface="Wingdings"/>
              </a:rPr>
              <a:t></a:t>
            </a:r>
            <a:r>
              <a:rPr sz="2400" spc="-5" dirty="0">
                <a:solidFill>
                  <a:srgbClr val="279DD9"/>
                </a:solidFill>
                <a:latin typeface="Times New Roman"/>
                <a:cs typeface="Times New Roman"/>
              </a:rPr>
              <a:t>	</a:t>
            </a:r>
            <a:r>
              <a:rPr sz="2400" spc="-25" dirty="0">
                <a:solidFill>
                  <a:srgbClr val="FF0000"/>
                </a:solidFill>
                <a:cs typeface="Calibri"/>
              </a:rPr>
              <a:t>COORDINATION</a:t>
            </a:r>
            <a:endParaRPr sz="2400" dirty="0">
              <a:solidFill>
                <a:prstClr val="black"/>
              </a:solidFill>
              <a:cs typeface="Calibri"/>
            </a:endParaRPr>
          </a:p>
        </p:txBody>
      </p:sp>
      <p:sp>
        <p:nvSpPr>
          <p:cNvPr id="5" name="object 5"/>
          <p:cNvSpPr/>
          <p:nvPr/>
        </p:nvSpPr>
        <p:spPr>
          <a:xfrm>
            <a:off x="6019802" y="569216"/>
            <a:ext cx="701039" cy="756665"/>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6" name="object 6"/>
          <p:cNvSpPr txBox="1">
            <a:spLocks noGrp="1"/>
          </p:cNvSpPr>
          <p:nvPr>
            <p:ph type="title"/>
          </p:nvPr>
        </p:nvSpPr>
        <p:spPr>
          <a:xfrm>
            <a:off x="377066" y="808965"/>
            <a:ext cx="8229600" cy="492443"/>
          </a:xfrm>
          <a:prstGeom prst="rect">
            <a:avLst/>
          </a:prstGeom>
        </p:spPr>
        <p:txBody>
          <a:bodyPr vert="horz" wrap="square" lIns="0" tIns="0" rIns="0" bIns="0" rtlCol="0">
            <a:spAutoFit/>
          </a:bodyPr>
          <a:lstStyle/>
          <a:p>
            <a:pPr marL="12700">
              <a:lnSpc>
                <a:spcPct val="100000"/>
              </a:lnSpc>
            </a:pPr>
            <a:r>
              <a:rPr sz="3200" b="1" spc="-35" dirty="0">
                <a:latin typeface="Calibri"/>
                <a:cs typeface="Calibri"/>
              </a:rPr>
              <a:t>Key </a:t>
            </a:r>
            <a:r>
              <a:rPr sz="3200" b="1" dirty="0">
                <a:latin typeface="Calibri"/>
                <a:cs typeface="Calibri"/>
              </a:rPr>
              <a:t>success</a:t>
            </a:r>
            <a:r>
              <a:rPr sz="3200" b="1" spc="-45" dirty="0">
                <a:latin typeface="Calibri"/>
                <a:cs typeface="Calibri"/>
              </a:rPr>
              <a:t> </a:t>
            </a:r>
            <a:r>
              <a:rPr sz="3200" b="1" spc="-25" dirty="0">
                <a:latin typeface="Calibri"/>
                <a:cs typeface="Calibri"/>
              </a:rPr>
              <a:t>factors</a:t>
            </a:r>
            <a:endParaRPr sz="3200" b="1" dirty="0">
              <a:latin typeface="Calibri"/>
              <a:cs typeface="Calibri"/>
            </a:endParaRPr>
          </a:p>
        </p:txBody>
      </p:sp>
      <p:sp>
        <p:nvSpPr>
          <p:cNvPr id="7" name="object 7"/>
          <p:cNvSpPr/>
          <p:nvPr/>
        </p:nvSpPr>
        <p:spPr>
          <a:xfrm>
            <a:off x="3312421" y="2077578"/>
            <a:ext cx="2275840" cy="1706880"/>
          </a:xfrm>
          <a:custGeom>
            <a:avLst/>
            <a:gdLst/>
            <a:ahLst/>
            <a:cxnLst/>
            <a:rect l="l" t="t" r="r" b="b"/>
            <a:pathLst>
              <a:path w="2275840" h="2275840">
                <a:moveTo>
                  <a:pt x="1137729" y="0"/>
                </a:moveTo>
                <a:lnTo>
                  <a:pt x="1089636" y="998"/>
                </a:lnTo>
                <a:lnTo>
                  <a:pt x="1042052" y="3966"/>
                </a:lnTo>
                <a:lnTo>
                  <a:pt x="995016" y="8865"/>
                </a:lnTo>
                <a:lnTo>
                  <a:pt x="948567" y="15654"/>
                </a:lnTo>
                <a:lnTo>
                  <a:pt x="902746" y="24296"/>
                </a:lnTo>
                <a:lnTo>
                  <a:pt x="857592" y="34749"/>
                </a:lnTo>
                <a:lnTo>
                  <a:pt x="813144" y="46975"/>
                </a:lnTo>
                <a:lnTo>
                  <a:pt x="769442" y="60934"/>
                </a:lnTo>
                <a:lnTo>
                  <a:pt x="726524" y="76586"/>
                </a:lnTo>
                <a:lnTo>
                  <a:pt x="684432" y="93893"/>
                </a:lnTo>
                <a:lnTo>
                  <a:pt x="643204" y="112814"/>
                </a:lnTo>
                <a:lnTo>
                  <a:pt x="602879" y="133310"/>
                </a:lnTo>
                <a:lnTo>
                  <a:pt x="563498" y="155342"/>
                </a:lnTo>
                <a:lnTo>
                  <a:pt x="525099" y="178870"/>
                </a:lnTo>
                <a:lnTo>
                  <a:pt x="487722" y="203855"/>
                </a:lnTo>
                <a:lnTo>
                  <a:pt x="451407" y="230256"/>
                </a:lnTo>
                <a:lnTo>
                  <a:pt x="416193" y="258036"/>
                </a:lnTo>
                <a:lnTo>
                  <a:pt x="382120" y="287153"/>
                </a:lnTo>
                <a:lnTo>
                  <a:pt x="349227" y="317570"/>
                </a:lnTo>
                <a:lnTo>
                  <a:pt x="317553" y="349245"/>
                </a:lnTo>
                <a:lnTo>
                  <a:pt x="287138" y="382140"/>
                </a:lnTo>
                <a:lnTo>
                  <a:pt x="258022" y="416215"/>
                </a:lnTo>
                <a:lnTo>
                  <a:pt x="230245" y="451431"/>
                </a:lnTo>
                <a:lnTo>
                  <a:pt x="203844" y="487748"/>
                </a:lnTo>
                <a:lnTo>
                  <a:pt x="178861" y="525127"/>
                </a:lnTo>
                <a:lnTo>
                  <a:pt x="155334" y="563528"/>
                </a:lnTo>
                <a:lnTo>
                  <a:pt x="133303" y="602911"/>
                </a:lnTo>
                <a:lnTo>
                  <a:pt x="112808" y="643238"/>
                </a:lnTo>
                <a:lnTo>
                  <a:pt x="93888" y="684469"/>
                </a:lnTo>
                <a:lnTo>
                  <a:pt x="76582" y="726564"/>
                </a:lnTo>
                <a:lnTo>
                  <a:pt x="60931" y="769483"/>
                </a:lnTo>
                <a:lnTo>
                  <a:pt x="46972" y="813188"/>
                </a:lnTo>
                <a:lnTo>
                  <a:pt x="34747" y="857639"/>
                </a:lnTo>
                <a:lnTo>
                  <a:pt x="24294" y="902796"/>
                </a:lnTo>
                <a:lnTo>
                  <a:pt x="15654" y="948620"/>
                </a:lnTo>
                <a:lnTo>
                  <a:pt x="8864" y="995071"/>
                </a:lnTo>
                <a:lnTo>
                  <a:pt x="3966" y="1042109"/>
                </a:lnTo>
                <a:lnTo>
                  <a:pt x="998" y="1089697"/>
                </a:lnTo>
                <a:lnTo>
                  <a:pt x="0" y="1137793"/>
                </a:lnTo>
                <a:lnTo>
                  <a:pt x="998" y="1185888"/>
                </a:lnTo>
                <a:lnTo>
                  <a:pt x="3966" y="1233476"/>
                </a:lnTo>
                <a:lnTo>
                  <a:pt x="8864" y="1280514"/>
                </a:lnTo>
                <a:lnTo>
                  <a:pt x="15654" y="1326965"/>
                </a:lnTo>
                <a:lnTo>
                  <a:pt x="24294" y="1372789"/>
                </a:lnTo>
                <a:lnTo>
                  <a:pt x="34747" y="1417946"/>
                </a:lnTo>
                <a:lnTo>
                  <a:pt x="46972" y="1462397"/>
                </a:lnTo>
                <a:lnTo>
                  <a:pt x="60931" y="1506102"/>
                </a:lnTo>
                <a:lnTo>
                  <a:pt x="76582" y="1549021"/>
                </a:lnTo>
                <a:lnTo>
                  <a:pt x="93888" y="1591116"/>
                </a:lnTo>
                <a:lnTo>
                  <a:pt x="112808" y="1632347"/>
                </a:lnTo>
                <a:lnTo>
                  <a:pt x="133303" y="1672674"/>
                </a:lnTo>
                <a:lnTo>
                  <a:pt x="155334" y="1712057"/>
                </a:lnTo>
                <a:lnTo>
                  <a:pt x="178861" y="1750458"/>
                </a:lnTo>
                <a:lnTo>
                  <a:pt x="203844" y="1787837"/>
                </a:lnTo>
                <a:lnTo>
                  <a:pt x="230245" y="1824154"/>
                </a:lnTo>
                <a:lnTo>
                  <a:pt x="258022" y="1859370"/>
                </a:lnTo>
                <a:lnTo>
                  <a:pt x="287138" y="1893445"/>
                </a:lnTo>
                <a:lnTo>
                  <a:pt x="317553" y="1926340"/>
                </a:lnTo>
                <a:lnTo>
                  <a:pt x="349227" y="1958015"/>
                </a:lnTo>
                <a:lnTo>
                  <a:pt x="382120" y="1988432"/>
                </a:lnTo>
                <a:lnTo>
                  <a:pt x="416193" y="2017549"/>
                </a:lnTo>
                <a:lnTo>
                  <a:pt x="451407" y="2045329"/>
                </a:lnTo>
                <a:lnTo>
                  <a:pt x="487722" y="2071730"/>
                </a:lnTo>
                <a:lnTo>
                  <a:pt x="525099" y="2096715"/>
                </a:lnTo>
                <a:lnTo>
                  <a:pt x="563498" y="2120243"/>
                </a:lnTo>
                <a:lnTo>
                  <a:pt x="602879" y="2142275"/>
                </a:lnTo>
                <a:lnTo>
                  <a:pt x="643204" y="2162771"/>
                </a:lnTo>
                <a:lnTo>
                  <a:pt x="684432" y="2181692"/>
                </a:lnTo>
                <a:lnTo>
                  <a:pt x="726524" y="2198999"/>
                </a:lnTo>
                <a:lnTo>
                  <a:pt x="769442" y="2214651"/>
                </a:lnTo>
                <a:lnTo>
                  <a:pt x="813144" y="2228610"/>
                </a:lnTo>
                <a:lnTo>
                  <a:pt x="857592" y="2240836"/>
                </a:lnTo>
                <a:lnTo>
                  <a:pt x="902746" y="2251289"/>
                </a:lnTo>
                <a:lnTo>
                  <a:pt x="948567" y="2259931"/>
                </a:lnTo>
                <a:lnTo>
                  <a:pt x="995016" y="2266720"/>
                </a:lnTo>
                <a:lnTo>
                  <a:pt x="1042052" y="2271619"/>
                </a:lnTo>
                <a:lnTo>
                  <a:pt x="1089636" y="2274587"/>
                </a:lnTo>
                <a:lnTo>
                  <a:pt x="1137729" y="2275586"/>
                </a:lnTo>
                <a:lnTo>
                  <a:pt x="1185823" y="2274587"/>
                </a:lnTo>
                <a:lnTo>
                  <a:pt x="1233408" y="2271619"/>
                </a:lnTo>
                <a:lnTo>
                  <a:pt x="1280445" y="2266720"/>
                </a:lnTo>
                <a:lnTo>
                  <a:pt x="1326894" y="2259931"/>
                </a:lnTo>
                <a:lnTo>
                  <a:pt x="1372716" y="2251289"/>
                </a:lnTo>
                <a:lnTo>
                  <a:pt x="1417871" y="2240836"/>
                </a:lnTo>
                <a:lnTo>
                  <a:pt x="1462320" y="2228610"/>
                </a:lnTo>
                <a:lnTo>
                  <a:pt x="1506023" y="2214651"/>
                </a:lnTo>
                <a:lnTo>
                  <a:pt x="1548940" y="2198999"/>
                </a:lnTo>
                <a:lnTo>
                  <a:pt x="1591033" y="2181692"/>
                </a:lnTo>
                <a:lnTo>
                  <a:pt x="1632262" y="2162771"/>
                </a:lnTo>
                <a:lnTo>
                  <a:pt x="1672587" y="2142275"/>
                </a:lnTo>
                <a:lnTo>
                  <a:pt x="1711969" y="2120243"/>
                </a:lnTo>
                <a:lnTo>
                  <a:pt x="1750369" y="2096715"/>
                </a:lnTo>
                <a:lnTo>
                  <a:pt x="1787746" y="2071730"/>
                </a:lnTo>
                <a:lnTo>
                  <a:pt x="1824061" y="2045329"/>
                </a:lnTo>
                <a:lnTo>
                  <a:pt x="1859275" y="2017549"/>
                </a:lnTo>
                <a:lnTo>
                  <a:pt x="1893349" y="1988432"/>
                </a:lnTo>
                <a:lnTo>
                  <a:pt x="1926242" y="1958015"/>
                </a:lnTo>
                <a:lnTo>
                  <a:pt x="1957916" y="1926340"/>
                </a:lnTo>
                <a:lnTo>
                  <a:pt x="1988331" y="1893445"/>
                </a:lnTo>
                <a:lnTo>
                  <a:pt x="2017447" y="1859370"/>
                </a:lnTo>
                <a:lnTo>
                  <a:pt x="2045225" y="1824154"/>
                </a:lnTo>
                <a:lnTo>
                  <a:pt x="2071626" y="1787837"/>
                </a:lnTo>
                <a:lnTo>
                  <a:pt x="2096609" y="1750458"/>
                </a:lnTo>
                <a:lnTo>
                  <a:pt x="2120136" y="1712057"/>
                </a:lnTo>
                <a:lnTo>
                  <a:pt x="2142167" y="1672674"/>
                </a:lnTo>
                <a:lnTo>
                  <a:pt x="2162662" y="1632347"/>
                </a:lnTo>
                <a:lnTo>
                  <a:pt x="2181582" y="1591116"/>
                </a:lnTo>
                <a:lnTo>
                  <a:pt x="2198888" y="1549021"/>
                </a:lnTo>
                <a:lnTo>
                  <a:pt x="2214540" y="1506102"/>
                </a:lnTo>
                <a:lnTo>
                  <a:pt x="2228498" y="1462397"/>
                </a:lnTo>
                <a:lnTo>
                  <a:pt x="2240724" y="1417946"/>
                </a:lnTo>
                <a:lnTo>
                  <a:pt x="2251176" y="1372789"/>
                </a:lnTo>
                <a:lnTo>
                  <a:pt x="2259817" y="1326965"/>
                </a:lnTo>
                <a:lnTo>
                  <a:pt x="2266607" y="1280514"/>
                </a:lnTo>
                <a:lnTo>
                  <a:pt x="2271505" y="1233476"/>
                </a:lnTo>
                <a:lnTo>
                  <a:pt x="2274473" y="1185888"/>
                </a:lnTo>
                <a:lnTo>
                  <a:pt x="2275471" y="1137793"/>
                </a:lnTo>
                <a:lnTo>
                  <a:pt x="2274473" y="1089697"/>
                </a:lnTo>
                <a:lnTo>
                  <a:pt x="2271505" y="1042109"/>
                </a:lnTo>
                <a:lnTo>
                  <a:pt x="2266607" y="995071"/>
                </a:lnTo>
                <a:lnTo>
                  <a:pt x="2259817" y="948620"/>
                </a:lnTo>
                <a:lnTo>
                  <a:pt x="2251176" y="902796"/>
                </a:lnTo>
                <a:lnTo>
                  <a:pt x="2240724" y="857639"/>
                </a:lnTo>
                <a:lnTo>
                  <a:pt x="2228498" y="813188"/>
                </a:lnTo>
                <a:lnTo>
                  <a:pt x="2214540" y="769483"/>
                </a:lnTo>
                <a:lnTo>
                  <a:pt x="2198888" y="726564"/>
                </a:lnTo>
                <a:lnTo>
                  <a:pt x="2181582" y="684469"/>
                </a:lnTo>
                <a:lnTo>
                  <a:pt x="2162662" y="643238"/>
                </a:lnTo>
                <a:lnTo>
                  <a:pt x="2142167" y="602911"/>
                </a:lnTo>
                <a:lnTo>
                  <a:pt x="2120136" y="563528"/>
                </a:lnTo>
                <a:lnTo>
                  <a:pt x="2096609" y="525127"/>
                </a:lnTo>
                <a:lnTo>
                  <a:pt x="2071626" y="487748"/>
                </a:lnTo>
                <a:lnTo>
                  <a:pt x="2045225" y="451431"/>
                </a:lnTo>
                <a:lnTo>
                  <a:pt x="2017447" y="416215"/>
                </a:lnTo>
                <a:lnTo>
                  <a:pt x="1988331" y="382140"/>
                </a:lnTo>
                <a:lnTo>
                  <a:pt x="1957916" y="349245"/>
                </a:lnTo>
                <a:lnTo>
                  <a:pt x="1926242" y="317570"/>
                </a:lnTo>
                <a:lnTo>
                  <a:pt x="1893349" y="287153"/>
                </a:lnTo>
                <a:lnTo>
                  <a:pt x="1859275" y="258036"/>
                </a:lnTo>
                <a:lnTo>
                  <a:pt x="1824061" y="230256"/>
                </a:lnTo>
                <a:lnTo>
                  <a:pt x="1787746" y="203855"/>
                </a:lnTo>
                <a:lnTo>
                  <a:pt x="1750369" y="178870"/>
                </a:lnTo>
                <a:lnTo>
                  <a:pt x="1711969" y="155342"/>
                </a:lnTo>
                <a:lnTo>
                  <a:pt x="1672587" y="133310"/>
                </a:lnTo>
                <a:lnTo>
                  <a:pt x="1632262" y="112814"/>
                </a:lnTo>
                <a:lnTo>
                  <a:pt x="1591033" y="93893"/>
                </a:lnTo>
                <a:lnTo>
                  <a:pt x="1548940" y="76586"/>
                </a:lnTo>
                <a:lnTo>
                  <a:pt x="1506023" y="60934"/>
                </a:lnTo>
                <a:lnTo>
                  <a:pt x="1462320" y="46975"/>
                </a:lnTo>
                <a:lnTo>
                  <a:pt x="1417871" y="34749"/>
                </a:lnTo>
                <a:lnTo>
                  <a:pt x="1372716" y="24296"/>
                </a:lnTo>
                <a:lnTo>
                  <a:pt x="1326894" y="15654"/>
                </a:lnTo>
                <a:lnTo>
                  <a:pt x="1280445" y="8865"/>
                </a:lnTo>
                <a:lnTo>
                  <a:pt x="1233408" y="3966"/>
                </a:lnTo>
                <a:lnTo>
                  <a:pt x="1185823" y="998"/>
                </a:lnTo>
                <a:lnTo>
                  <a:pt x="1137729" y="0"/>
                </a:lnTo>
                <a:close/>
              </a:path>
            </a:pathLst>
          </a:custGeom>
          <a:solidFill>
            <a:srgbClr val="0054A4"/>
          </a:solidFill>
        </p:spPr>
        <p:txBody>
          <a:bodyPr wrap="square" lIns="0" tIns="0" rIns="0" bIns="0" rtlCol="0"/>
          <a:lstStyle/>
          <a:p>
            <a:endParaRPr smtClean="0">
              <a:solidFill>
                <a:prstClr val="black"/>
              </a:solidFill>
            </a:endParaRPr>
          </a:p>
        </p:txBody>
      </p:sp>
      <p:sp>
        <p:nvSpPr>
          <p:cNvPr id="8" name="object 8"/>
          <p:cNvSpPr txBox="1"/>
          <p:nvPr/>
        </p:nvSpPr>
        <p:spPr>
          <a:xfrm>
            <a:off x="3678569" y="2591310"/>
            <a:ext cx="1540510" cy="872034"/>
          </a:xfrm>
          <a:prstGeom prst="rect">
            <a:avLst/>
          </a:prstGeom>
        </p:spPr>
        <p:txBody>
          <a:bodyPr vert="horz" wrap="square" lIns="0" tIns="0" rIns="0" bIns="0" rtlCol="0">
            <a:spAutoFit/>
          </a:bodyPr>
          <a:lstStyle/>
          <a:p>
            <a:pPr marL="12700" marR="5080" indent="189865">
              <a:lnSpc>
                <a:spcPts val="3410"/>
              </a:lnSpc>
            </a:pPr>
            <a:r>
              <a:rPr sz="3100" spc="-10" dirty="0">
                <a:solidFill>
                  <a:srgbClr val="FFFFFF"/>
                </a:solidFill>
                <a:cs typeface="Calibri"/>
              </a:rPr>
              <a:t>Airport  A</a:t>
            </a:r>
            <a:r>
              <a:rPr sz="3100" dirty="0">
                <a:solidFill>
                  <a:srgbClr val="FFFFFF"/>
                </a:solidFill>
                <a:cs typeface="Calibri"/>
              </a:rPr>
              <a:t>u</a:t>
            </a:r>
            <a:r>
              <a:rPr sz="3100" spc="-15" dirty="0">
                <a:solidFill>
                  <a:srgbClr val="FFFFFF"/>
                </a:solidFill>
                <a:cs typeface="Calibri"/>
              </a:rPr>
              <a:t>t</a:t>
            </a:r>
            <a:r>
              <a:rPr sz="3100" dirty="0">
                <a:solidFill>
                  <a:srgbClr val="FFFFFF"/>
                </a:solidFill>
                <a:cs typeface="Calibri"/>
              </a:rPr>
              <a:t>h</a:t>
            </a:r>
            <a:r>
              <a:rPr sz="3100" spc="-10" dirty="0">
                <a:solidFill>
                  <a:srgbClr val="FFFFFF"/>
                </a:solidFill>
                <a:cs typeface="Calibri"/>
              </a:rPr>
              <a:t>o</a:t>
            </a:r>
            <a:r>
              <a:rPr sz="3100" spc="-5" dirty="0">
                <a:solidFill>
                  <a:srgbClr val="FFFFFF"/>
                </a:solidFill>
                <a:cs typeface="Calibri"/>
              </a:rPr>
              <a:t>r</a:t>
            </a:r>
            <a:r>
              <a:rPr sz="3100" spc="-10" dirty="0">
                <a:solidFill>
                  <a:srgbClr val="FFFFFF"/>
                </a:solidFill>
                <a:cs typeface="Calibri"/>
              </a:rPr>
              <a:t>i</a:t>
            </a:r>
            <a:r>
              <a:rPr sz="3100" spc="-15" dirty="0">
                <a:solidFill>
                  <a:srgbClr val="FFFFFF"/>
                </a:solidFill>
                <a:cs typeface="Calibri"/>
              </a:rPr>
              <a:t>ty</a:t>
            </a:r>
            <a:endParaRPr sz="3100">
              <a:solidFill>
                <a:prstClr val="black"/>
              </a:solidFill>
              <a:cs typeface="Calibri"/>
            </a:endParaRPr>
          </a:p>
        </p:txBody>
      </p:sp>
      <p:sp>
        <p:nvSpPr>
          <p:cNvPr id="9" name="object 9"/>
          <p:cNvSpPr/>
          <p:nvPr/>
        </p:nvSpPr>
        <p:spPr>
          <a:xfrm>
            <a:off x="5201804" y="1270884"/>
            <a:ext cx="1525270" cy="3311843"/>
          </a:xfrm>
          <a:custGeom>
            <a:avLst/>
            <a:gdLst/>
            <a:ahLst/>
            <a:cxnLst/>
            <a:rect l="l" t="t" r="r" b="b"/>
            <a:pathLst>
              <a:path w="1525270" h="4415790">
                <a:moveTo>
                  <a:pt x="125818" y="0"/>
                </a:moveTo>
                <a:lnTo>
                  <a:pt x="26428" y="244411"/>
                </a:lnTo>
                <a:lnTo>
                  <a:pt x="70798" y="264887"/>
                </a:lnTo>
                <a:lnTo>
                  <a:pt x="114591" y="286416"/>
                </a:lnTo>
                <a:lnTo>
                  <a:pt x="157793" y="308984"/>
                </a:lnTo>
                <a:lnTo>
                  <a:pt x="200388" y="332577"/>
                </a:lnTo>
                <a:lnTo>
                  <a:pt x="242364" y="357178"/>
                </a:lnTo>
                <a:lnTo>
                  <a:pt x="283706" y="382773"/>
                </a:lnTo>
                <a:lnTo>
                  <a:pt x="324400" y="409348"/>
                </a:lnTo>
                <a:lnTo>
                  <a:pt x="364433" y="436886"/>
                </a:lnTo>
                <a:lnTo>
                  <a:pt x="403789" y="465374"/>
                </a:lnTo>
                <a:lnTo>
                  <a:pt x="442455" y="494796"/>
                </a:lnTo>
                <a:lnTo>
                  <a:pt x="480417" y="525138"/>
                </a:lnTo>
                <a:lnTo>
                  <a:pt x="517661" y="556384"/>
                </a:lnTo>
                <a:lnTo>
                  <a:pt x="554173" y="588519"/>
                </a:lnTo>
                <a:lnTo>
                  <a:pt x="589938" y="621528"/>
                </a:lnTo>
                <a:lnTo>
                  <a:pt x="624943" y="655398"/>
                </a:lnTo>
                <a:lnTo>
                  <a:pt x="659173" y="690111"/>
                </a:lnTo>
                <a:lnTo>
                  <a:pt x="692615" y="725654"/>
                </a:lnTo>
                <a:lnTo>
                  <a:pt x="725254" y="762012"/>
                </a:lnTo>
                <a:lnTo>
                  <a:pt x="757076" y="799170"/>
                </a:lnTo>
                <a:lnTo>
                  <a:pt x="788068" y="837112"/>
                </a:lnTo>
                <a:lnTo>
                  <a:pt x="818214" y="875824"/>
                </a:lnTo>
                <a:lnTo>
                  <a:pt x="847502" y="915291"/>
                </a:lnTo>
                <a:lnTo>
                  <a:pt x="875917" y="955498"/>
                </a:lnTo>
                <a:lnTo>
                  <a:pt x="903444" y="996429"/>
                </a:lnTo>
                <a:lnTo>
                  <a:pt x="930071" y="1038071"/>
                </a:lnTo>
                <a:lnTo>
                  <a:pt x="955782" y="1080407"/>
                </a:lnTo>
                <a:lnTo>
                  <a:pt x="980564" y="1123424"/>
                </a:lnTo>
                <a:lnTo>
                  <a:pt x="1004402" y="1167106"/>
                </a:lnTo>
                <a:lnTo>
                  <a:pt x="1027283" y="1211438"/>
                </a:lnTo>
                <a:lnTo>
                  <a:pt x="1049192" y="1256405"/>
                </a:lnTo>
                <a:lnTo>
                  <a:pt x="1070116" y="1301992"/>
                </a:lnTo>
                <a:lnTo>
                  <a:pt x="1090040" y="1348185"/>
                </a:lnTo>
                <a:lnTo>
                  <a:pt x="1108951" y="1394968"/>
                </a:lnTo>
                <a:lnTo>
                  <a:pt x="1126122" y="1440350"/>
                </a:lnTo>
                <a:lnTo>
                  <a:pt x="1142234" y="1485897"/>
                </a:lnTo>
                <a:lnTo>
                  <a:pt x="1157291" y="1531593"/>
                </a:lnTo>
                <a:lnTo>
                  <a:pt x="1171300" y="1577423"/>
                </a:lnTo>
                <a:lnTo>
                  <a:pt x="1184267" y="1623371"/>
                </a:lnTo>
                <a:lnTo>
                  <a:pt x="1196198" y="1669422"/>
                </a:lnTo>
                <a:lnTo>
                  <a:pt x="1207100" y="1715560"/>
                </a:lnTo>
                <a:lnTo>
                  <a:pt x="1216978" y="1761771"/>
                </a:lnTo>
                <a:lnTo>
                  <a:pt x="1225838" y="1808040"/>
                </a:lnTo>
                <a:lnTo>
                  <a:pt x="1233687" y="1854350"/>
                </a:lnTo>
                <a:lnTo>
                  <a:pt x="1240531" y="1900686"/>
                </a:lnTo>
                <a:lnTo>
                  <a:pt x="1246376" y="1947034"/>
                </a:lnTo>
                <a:lnTo>
                  <a:pt x="1251228" y="1993377"/>
                </a:lnTo>
                <a:lnTo>
                  <a:pt x="1255093" y="2039701"/>
                </a:lnTo>
                <a:lnTo>
                  <a:pt x="1257977" y="2085991"/>
                </a:lnTo>
                <a:lnTo>
                  <a:pt x="1259886" y="2132230"/>
                </a:lnTo>
                <a:lnTo>
                  <a:pt x="1260827" y="2178404"/>
                </a:lnTo>
                <a:lnTo>
                  <a:pt x="1260805" y="2224497"/>
                </a:lnTo>
                <a:lnTo>
                  <a:pt x="1259827" y="2270495"/>
                </a:lnTo>
                <a:lnTo>
                  <a:pt x="1257899" y="2316381"/>
                </a:lnTo>
                <a:lnTo>
                  <a:pt x="1255027" y="2362140"/>
                </a:lnTo>
                <a:lnTo>
                  <a:pt x="1251217" y="2407758"/>
                </a:lnTo>
                <a:lnTo>
                  <a:pt x="1246475" y="2453219"/>
                </a:lnTo>
                <a:lnTo>
                  <a:pt x="1240807" y="2498507"/>
                </a:lnTo>
                <a:lnTo>
                  <a:pt x="1234220" y="2543607"/>
                </a:lnTo>
                <a:lnTo>
                  <a:pt x="1226719" y="2588504"/>
                </a:lnTo>
                <a:lnTo>
                  <a:pt x="1218311" y="2633183"/>
                </a:lnTo>
                <a:lnTo>
                  <a:pt x="1209002" y="2677628"/>
                </a:lnTo>
                <a:lnTo>
                  <a:pt x="1198797" y="2721825"/>
                </a:lnTo>
                <a:lnTo>
                  <a:pt x="1187704" y="2765757"/>
                </a:lnTo>
                <a:lnTo>
                  <a:pt x="1175727" y="2809409"/>
                </a:lnTo>
                <a:lnTo>
                  <a:pt x="1162874" y="2852766"/>
                </a:lnTo>
                <a:lnTo>
                  <a:pt x="1149150" y="2895813"/>
                </a:lnTo>
                <a:lnTo>
                  <a:pt x="1134561" y="2938535"/>
                </a:lnTo>
                <a:lnTo>
                  <a:pt x="1119114" y="2980916"/>
                </a:lnTo>
                <a:lnTo>
                  <a:pt x="1102815" y="3022941"/>
                </a:lnTo>
                <a:lnTo>
                  <a:pt x="1085670" y="3064594"/>
                </a:lnTo>
                <a:lnTo>
                  <a:pt x="1067684" y="3105861"/>
                </a:lnTo>
                <a:lnTo>
                  <a:pt x="1048865" y="3146725"/>
                </a:lnTo>
                <a:lnTo>
                  <a:pt x="1029217" y="3187173"/>
                </a:lnTo>
                <a:lnTo>
                  <a:pt x="1008748" y="3227187"/>
                </a:lnTo>
                <a:lnTo>
                  <a:pt x="987463" y="3266754"/>
                </a:lnTo>
                <a:lnTo>
                  <a:pt x="965369" y="3305857"/>
                </a:lnTo>
                <a:lnTo>
                  <a:pt x="942471" y="3344482"/>
                </a:lnTo>
                <a:lnTo>
                  <a:pt x="918777" y="3382613"/>
                </a:lnTo>
                <a:lnTo>
                  <a:pt x="894291" y="3420235"/>
                </a:lnTo>
                <a:lnTo>
                  <a:pt x="869020" y="3457332"/>
                </a:lnTo>
                <a:lnTo>
                  <a:pt x="842970" y="3493890"/>
                </a:lnTo>
                <a:lnTo>
                  <a:pt x="816147" y="3529892"/>
                </a:lnTo>
                <a:lnTo>
                  <a:pt x="788557" y="3565325"/>
                </a:lnTo>
                <a:lnTo>
                  <a:pt x="760207" y="3600171"/>
                </a:lnTo>
                <a:lnTo>
                  <a:pt x="731103" y="3634416"/>
                </a:lnTo>
                <a:lnTo>
                  <a:pt x="701250" y="3668046"/>
                </a:lnTo>
                <a:lnTo>
                  <a:pt x="670655" y="3701043"/>
                </a:lnTo>
                <a:lnTo>
                  <a:pt x="639324" y="3733394"/>
                </a:lnTo>
                <a:lnTo>
                  <a:pt x="607263" y="3765082"/>
                </a:lnTo>
                <a:lnTo>
                  <a:pt x="574478" y="3796093"/>
                </a:lnTo>
                <a:lnTo>
                  <a:pt x="540975" y="3826411"/>
                </a:lnTo>
                <a:lnTo>
                  <a:pt x="506761" y="3856021"/>
                </a:lnTo>
                <a:lnTo>
                  <a:pt x="471841" y="3884908"/>
                </a:lnTo>
                <a:lnTo>
                  <a:pt x="436222" y="3913056"/>
                </a:lnTo>
                <a:lnTo>
                  <a:pt x="399909" y="3940450"/>
                </a:lnTo>
                <a:lnTo>
                  <a:pt x="362909" y="3967074"/>
                </a:lnTo>
                <a:lnTo>
                  <a:pt x="325229" y="3992914"/>
                </a:lnTo>
                <a:lnTo>
                  <a:pt x="286873" y="4017954"/>
                </a:lnTo>
                <a:lnTo>
                  <a:pt x="247849" y="4042179"/>
                </a:lnTo>
                <a:lnTo>
                  <a:pt x="208162" y="4065573"/>
                </a:lnTo>
                <a:lnTo>
                  <a:pt x="167818" y="4088121"/>
                </a:lnTo>
                <a:lnTo>
                  <a:pt x="126824" y="4109808"/>
                </a:lnTo>
                <a:lnTo>
                  <a:pt x="85185" y="4130619"/>
                </a:lnTo>
                <a:lnTo>
                  <a:pt x="42908" y="4150537"/>
                </a:lnTo>
                <a:lnTo>
                  <a:pt x="0" y="4169549"/>
                </a:lnTo>
                <a:lnTo>
                  <a:pt x="96050" y="4415282"/>
                </a:lnTo>
                <a:lnTo>
                  <a:pt x="141326" y="4395461"/>
                </a:lnTo>
                <a:lnTo>
                  <a:pt x="186093" y="4374678"/>
                </a:lnTo>
                <a:lnTo>
                  <a:pt x="230340" y="4352947"/>
                </a:lnTo>
                <a:lnTo>
                  <a:pt x="274055" y="4330277"/>
                </a:lnTo>
                <a:lnTo>
                  <a:pt x="317226" y="4306683"/>
                </a:lnTo>
                <a:lnTo>
                  <a:pt x="359842" y="4282174"/>
                </a:lnTo>
                <a:lnTo>
                  <a:pt x="401892" y="4256764"/>
                </a:lnTo>
                <a:lnTo>
                  <a:pt x="443363" y="4230464"/>
                </a:lnTo>
                <a:lnTo>
                  <a:pt x="484244" y="4203286"/>
                </a:lnTo>
                <a:lnTo>
                  <a:pt x="524523" y="4175243"/>
                </a:lnTo>
                <a:lnTo>
                  <a:pt x="564190" y="4146345"/>
                </a:lnTo>
                <a:lnTo>
                  <a:pt x="603231" y="4116605"/>
                </a:lnTo>
                <a:lnTo>
                  <a:pt x="641636" y="4086035"/>
                </a:lnTo>
                <a:lnTo>
                  <a:pt x="679393" y="4054647"/>
                </a:lnTo>
                <a:lnTo>
                  <a:pt x="716491" y="4022453"/>
                </a:lnTo>
                <a:lnTo>
                  <a:pt x="752917" y="3989464"/>
                </a:lnTo>
                <a:lnTo>
                  <a:pt x="788660" y="3955693"/>
                </a:lnTo>
                <a:lnTo>
                  <a:pt x="823709" y="3921151"/>
                </a:lnTo>
                <a:lnTo>
                  <a:pt x="858052" y="3885851"/>
                </a:lnTo>
                <a:lnTo>
                  <a:pt x="891677" y="3849804"/>
                </a:lnTo>
                <a:lnTo>
                  <a:pt x="924573" y="3813023"/>
                </a:lnTo>
                <a:lnTo>
                  <a:pt x="956728" y="3775519"/>
                </a:lnTo>
                <a:lnTo>
                  <a:pt x="988130" y="3737303"/>
                </a:lnTo>
                <a:lnTo>
                  <a:pt x="1018769" y="3698389"/>
                </a:lnTo>
                <a:lnTo>
                  <a:pt x="1048631" y="3658788"/>
                </a:lnTo>
                <a:lnTo>
                  <a:pt x="1077707" y="3618512"/>
                </a:lnTo>
                <a:lnTo>
                  <a:pt x="1105983" y="3577573"/>
                </a:lnTo>
                <a:lnTo>
                  <a:pt x="1133449" y="3535983"/>
                </a:lnTo>
                <a:lnTo>
                  <a:pt x="1160092" y="3493753"/>
                </a:lnTo>
                <a:lnTo>
                  <a:pt x="1185902" y="3450896"/>
                </a:lnTo>
                <a:lnTo>
                  <a:pt x="1210866" y="3407424"/>
                </a:lnTo>
                <a:lnTo>
                  <a:pt x="1234974" y="3363348"/>
                </a:lnTo>
                <a:lnTo>
                  <a:pt x="1258213" y="3318681"/>
                </a:lnTo>
                <a:lnTo>
                  <a:pt x="1280571" y="3273434"/>
                </a:lnTo>
                <a:lnTo>
                  <a:pt x="1302038" y="3227619"/>
                </a:lnTo>
                <a:lnTo>
                  <a:pt x="1322601" y="3181248"/>
                </a:lnTo>
                <a:lnTo>
                  <a:pt x="1342250" y="3134334"/>
                </a:lnTo>
                <a:lnTo>
                  <a:pt x="1360086" y="3089225"/>
                </a:lnTo>
                <a:lnTo>
                  <a:pt x="1376976" y="3043956"/>
                </a:lnTo>
                <a:lnTo>
                  <a:pt x="1392926" y="2998540"/>
                </a:lnTo>
                <a:lnTo>
                  <a:pt x="1407939" y="2952988"/>
                </a:lnTo>
                <a:lnTo>
                  <a:pt x="1422022" y="2907314"/>
                </a:lnTo>
                <a:lnTo>
                  <a:pt x="1435177" y="2861529"/>
                </a:lnTo>
                <a:lnTo>
                  <a:pt x="1447411" y="2815645"/>
                </a:lnTo>
                <a:lnTo>
                  <a:pt x="1458728" y="2769675"/>
                </a:lnTo>
                <a:lnTo>
                  <a:pt x="1469132" y="2723630"/>
                </a:lnTo>
                <a:lnTo>
                  <a:pt x="1478629" y="2677523"/>
                </a:lnTo>
                <a:lnTo>
                  <a:pt x="1487222" y="2631366"/>
                </a:lnTo>
                <a:lnTo>
                  <a:pt x="1494918" y="2585171"/>
                </a:lnTo>
                <a:lnTo>
                  <a:pt x="1501719" y="2538950"/>
                </a:lnTo>
                <a:lnTo>
                  <a:pt x="1507632" y="2492715"/>
                </a:lnTo>
                <a:lnTo>
                  <a:pt x="1512661" y="2446479"/>
                </a:lnTo>
                <a:lnTo>
                  <a:pt x="1516810" y="2400253"/>
                </a:lnTo>
                <a:lnTo>
                  <a:pt x="1520084" y="2354050"/>
                </a:lnTo>
                <a:lnTo>
                  <a:pt x="1522488" y="2307882"/>
                </a:lnTo>
                <a:lnTo>
                  <a:pt x="1524027" y="2261761"/>
                </a:lnTo>
                <a:lnTo>
                  <a:pt x="1524706" y="2215699"/>
                </a:lnTo>
                <a:lnTo>
                  <a:pt x="1524528" y="2169709"/>
                </a:lnTo>
                <a:lnTo>
                  <a:pt x="1523500" y="2123802"/>
                </a:lnTo>
                <a:lnTo>
                  <a:pt x="1521624" y="2077990"/>
                </a:lnTo>
                <a:lnTo>
                  <a:pt x="1518908" y="2032287"/>
                </a:lnTo>
                <a:lnTo>
                  <a:pt x="1515354" y="1986703"/>
                </a:lnTo>
                <a:lnTo>
                  <a:pt x="1510967" y="1941251"/>
                </a:lnTo>
                <a:lnTo>
                  <a:pt x="1505753" y="1895943"/>
                </a:lnTo>
                <a:lnTo>
                  <a:pt x="1499717" y="1850792"/>
                </a:lnTo>
                <a:lnTo>
                  <a:pt x="1492862" y="1805809"/>
                </a:lnTo>
                <a:lnTo>
                  <a:pt x="1485193" y="1761006"/>
                </a:lnTo>
                <a:lnTo>
                  <a:pt x="1476716" y="1716397"/>
                </a:lnTo>
                <a:lnTo>
                  <a:pt x="1467434" y="1671992"/>
                </a:lnTo>
                <a:lnTo>
                  <a:pt x="1457354" y="1627804"/>
                </a:lnTo>
                <a:lnTo>
                  <a:pt x="1446478" y="1583845"/>
                </a:lnTo>
                <a:lnTo>
                  <a:pt x="1434813" y="1540128"/>
                </a:lnTo>
                <a:lnTo>
                  <a:pt x="1422363" y="1496664"/>
                </a:lnTo>
                <a:lnTo>
                  <a:pt x="1409132" y="1453466"/>
                </a:lnTo>
                <a:lnTo>
                  <a:pt x="1395125" y="1410545"/>
                </a:lnTo>
                <a:lnTo>
                  <a:pt x="1380347" y="1367915"/>
                </a:lnTo>
                <a:lnTo>
                  <a:pt x="1364803" y="1325586"/>
                </a:lnTo>
                <a:lnTo>
                  <a:pt x="1348497" y="1283572"/>
                </a:lnTo>
                <a:lnTo>
                  <a:pt x="1331435" y="1241883"/>
                </a:lnTo>
                <a:lnTo>
                  <a:pt x="1313620" y="1200534"/>
                </a:lnTo>
                <a:lnTo>
                  <a:pt x="1295057" y="1159534"/>
                </a:lnTo>
                <a:lnTo>
                  <a:pt x="1275752" y="1118898"/>
                </a:lnTo>
                <a:lnTo>
                  <a:pt x="1255709" y="1078636"/>
                </a:lnTo>
                <a:lnTo>
                  <a:pt x="1234932" y="1038762"/>
                </a:lnTo>
                <a:lnTo>
                  <a:pt x="1213427" y="999286"/>
                </a:lnTo>
                <a:lnTo>
                  <a:pt x="1191198" y="960222"/>
                </a:lnTo>
                <a:lnTo>
                  <a:pt x="1168249" y="921582"/>
                </a:lnTo>
                <a:lnTo>
                  <a:pt x="1144586" y="883377"/>
                </a:lnTo>
                <a:lnTo>
                  <a:pt x="1120213" y="845619"/>
                </a:lnTo>
                <a:lnTo>
                  <a:pt x="1095135" y="808322"/>
                </a:lnTo>
                <a:lnTo>
                  <a:pt x="1069357" y="771496"/>
                </a:lnTo>
                <a:lnTo>
                  <a:pt x="1042883" y="735155"/>
                </a:lnTo>
                <a:lnTo>
                  <a:pt x="1015718" y="699310"/>
                </a:lnTo>
                <a:lnTo>
                  <a:pt x="987867" y="663973"/>
                </a:lnTo>
                <a:lnTo>
                  <a:pt x="959334" y="629157"/>
                </a:lnTo>
                <a:lnTo>
                  <a:pt x="930125" y="594874"/>
                </a:lnTo>
                <a:lnTo>
                  <a:pt x="900243" y="561136"/>
                </a:lnTo>
                <a:lnTo>
                  <a:pt x="869694" y="527954"/>
                </a:lnTo>
                <a:lnTo>
                  <a:pt x="838482" y="495342"/>
                </a:lnTo>
                <a:lnTo>
                  <a:pt x="806613" y="463311"/>
                </a:lnTo>
                <a:lnTo>
                  <a:pt x="774090" y="431874"/>
                </a:lnTo>
                <a:lnTo>
                  <a:pt x="740918" y="401042"/>
                </a:lnTo>
                <a:lnTo>
                  <a:pt x="707103" y="370828"/>
                </a:lnTo>
                <a:lnTo>
                  <a:pt x="672648" y="341243"/>
                </a:lnTo>
                <a:lnTo>
                  <a:pt x="637560" y="312301"/>
                </a:lnTo>
                <a:lnTo>
                  <a:pt x="601841" y="284013"/>
                </a:lnTo>
                <a:lnTo>
                  <a:pt x="565498" y="256391"/>
                </a:lnTo>
                <a:lnTo>
                  <a:pt x="528534" y="229448"/>
                </a:lnTo>
                <a:lnTo>
                  <a:pt x="490955" y="203195"/>
                </a:lnTo>
                <a:lnTo>
                  <a:pt x="452764" y="177645"/>
                </a:lnTo>
                <a:lnTo>
                  <a:pt x="413968" y="152810"/>
                </a:lnTo>
                <a:lnTo>
                  <a:pt x="374570" y="128702"/>
                </a:lnTo>
                <a:lnTo>
                  <a:pt x="334576" y="105332"/>
                </a:lnTo>
                <a:lnTo>
                  <a:pt x="293990" y="82715"/>
                </a:lnTo>
                <a:lnTo>
                  <a:pt x="252816" y="60860"/>
                </a:lnTo>
                <a:lnTo>
                  <a:pt x="211060" y="39782"/>
                </a:lnTo>
                <a:lnTo>
                  <a:pt x="168726" y="19491"/>
                </a:lnTo>
                <a:lnTo>
                  <a:pt x="125818" y="0"/>
                </a:lnTo>
                <a:close/>
              </a:path>
            </a:pathLst>
          </a:custGeom>
          <a:solidFill>
            <a:srgbClr val="0054A4"/>
          </a:solidFill>
        </p:spPr>
        <p:txBody>
          <a:bodyPr wrap="square" lIns="0" tIns="0" rIns="0" bIns="0" rtlCol="0"/>
          <a:lstStyle/>
          <a:p>
            <a:endParaRPr smtClean="0">
              <a:solidFill>
                <a:prstClr val="black"/>
              </a:solidFill>
            </a:endParaRPr>
          </a:p>
        </p:txBody>
      </p:sp>
      <p:sp>
        <p:nvSpPr>
          <p:cNvPr id="10" name="object 10"/>
          <p:cNvSpPr/>
          <p:nvPr/>
        </p:nvSpPr>
        <p:spPr>
          <a:xfrm>
            <a:off x="5201804" y="1270884"/>
            <a:ext cx="1525270" cy="3311843"/>
          </a:xfrm>
          <a:custGeom>
            <a:avLst/>
            <a:gdLst/>
            <a:ahLst/>
            <a:cxnLst/>
            <a:rect l="l" t="t" r="r" b="b"/>
            <a:pathLst>
              <a:path w="1525270" h="4415790">
                <a:moveTo>
                  <a:pt x="125818" y="0"/>
                </a:moveTo>
                <a:lnTo>
                  <a:pt x="168726" y="19491"/>
                </a:lnTo>
                <a:lnTo>
                  <a:pt x="211060" y="39782"/>
                </a:lnTo>
                <a:lnTo>
                  <a:pt x="252816" y="60860"/>
                </a:lnTo>
                <a:lnTo>
                  <a:pt x="293990" y="82715"/>
                </a:lnTo>
                <a:lnTo>
                  <a:pt x="334576" y="105332"/>
                </a:lnTo>
                <a:lnTo>
                  <a:pt x="374570" y="128702"/>
                </a:lnTo>
                <a:lnTo>
                  <a:pt x="413968" y="152810"/>
                </a:lnTo>
                <a:lnTo>
                  <a:pt x="452764" y="177645"/>
                </a:lnTo>
                <a:lnTo>
                  <a:pt x="490955" y="203195"/>
                </a:lnTo>
                <a:lnTo>
                  <a:pt x="528534" y="229448"/>
                </a:lnTo>
                <a:lnTo>
                  <a:pt x="565498" y="256391"/>
                </a:lnTo>
                <a:lnTo>
                  <a:pt x="601841" y="284013"/>
                </a:lnTo>
                <a:lnTo>
                  <a:pt x="637560" y="312301"/>
                </a:lnTo>
                <a:lnTo>
                  <a:pt x="672648" y="341243"/>
                </a:lnTo>
                <a:lnTo>
                  <a:pt x="707103" y="370828"/>
                </a:lnTo>
                <a:lnTo>
                  <a:pt x="740918" y="401042"/>
                </a:lnTo>
                <a:lnTo>
                  <a:pt x="774090" y="431874"/>
                </a:lnTo>
                <a:lnTo>
                  <a:pt x="806613" y="463311"/>
                </a:lnTo>
                <a:lnTo>
                  <a:pt x="838482" y="495342"/>
                </a:lnTo>
                <a:lnTo>
                  <a:pt x="869694" y="527954"/>
                </a:lnTo>
                <a:lnTo>
                  <a:pt x="900243" y="561136"/>
                </a:lnTo>
                <a:lnTo>
                  <a:pt x="930125" y="594874"/>
                </a:lnTo>
                <a:lnTo>
                  <a:pt x="959334" y="629157"/>
                </a:lnTo>
                <a:lnTo>
                  <a:pt x="987867" y="663973"/>
                </a:lnTo>
                <a:lnTo>
                  <a:pt x="1015718" y="699310"/>
                </a:lnTo>
                <a:lnTo>
                  <a:pt x="1042883" y="735155"/>
                </a:lnTo>
                <a:lnTo>
                  <a:pt x="1069357" y="771496"/>
                </a:lnTo>
                <a:lnTo>
                  <a:pt x="1095135" y="808322"/>
                </a:lnTo>
                <a:lnTo>
                  <a:pt x="1120213" y="845619"/>
                </a:lnTo>
                <a:lnTo>
                  <a:pt x="1144586" y="883377"/>
                </a:lnTo>
                <a:lnTo>
                  <a:pt x="1168249" y="921582"/>
                </a:lnTo>
                <a:lnTo>
                  <a:pt x="1191198" y="960222"/>
                </a:lnTo>
                <a:lnTo>
                  <a:pt x="1213427" y="999286"/>
                </a:lnTo>
                <a:lnTo>
                  <a:pt x="1234932" y="1038762"/>
                </a:lnTo>
                <a:lnTo>
                  <a:pt x="1255709" y="1078636"/>
                </a:lnTo>
                <a:lnTo>
                  <a:pt x="1275752" y="1118898"/>
                </a:lnTo>
                <a:lnTo>
                  <a:pt x="1295057" y="1159534"/>
                </a:lnTo>
                <a:lnTo>
                  <a:pt x="1313620" y="1200534"/>
                </a:lnTo>
                <a:lnTo>
                  <a:pt x="1331435" y="1241883"/>
                </a:lnTo>
                <a:lnTo>
                  <a:pt x="1348497" y="1283572"/>
                </a:lnTo>
                <a:lnTo>
                  <a:pt x="1364803" y="1325586"/>
                </a:lnTo>
                <a:lnTo>
                  <a:pt x="1380347" y="1367915"/>
                </a:lnTo>
                <a:lnTo>
                  <a:pt x="1395125" y="1410545"/>
                </a:lnTo>
                <a:lnTo>
                  <a:pt x="1409132" y="1453466"/>
                </a:lnTo>
                <a:lnTo>
                  <a:pt x="1422363" y="1496664"/>
                </a:lnTo>
                <a:lnTo>
                  <a:pt x="1434813" y="1540128"/>
                </a:lnTo>
                <a:lnTo>
                  <a:pt x="1446478" y="1583845"/>
                </a:lnTo>
                <a:lnTo>
                  <a:pt x="1457354" y="1627804"/>
                </a:lnTo>
                <a:lnTo>
                  <a:pt x="1467434" y="1671992"/>
                </a:lnTo>
                <a:lnTo>
                  <a:pt x="1476716" y="1716397"/>
                </a:lnTo>
                <a:lnTo>
                  <a:pt x="1485193" y="1761006"/>
                </a:lnTo>
                <a:lnTo>
                  <a:pt x="1492862" y="1805809"/>
                </a:lnTo>
                <a:lnTo>
                  <a:pt x="1499717" y="1850792"/>
                </a:lnTo>
                <a:lnTo>
                  <a:pt x="1505753" y="1895943"/>
                </a:lnTo>
                <a:lnTo>
                  <a:pt x="1510967" y="1941251"/>
                </a:lnTo>
                <a:lnTo>
                  <a:pt x="1515354" y="1986703"/>
                </a:lnTo>
                <a:lnTo>
                  <a:pt x="1518908" y="2032287"/>
                </a:lnTo>
                <a:lnTo>
                  <a:pt x="1521624" y="2077990"/>
                </a:lnTo>
                <a:lnTo>
                  <a:pt x="1523500" y="2123802"/>
                </a:lnTo>
                <a:lnTo>
                  <a:pt x="1524528" y="2169709"/>
                </a:lnTo>
                <a:lnTo>
                  <a:pt x="1524706" y="2215699"/>
                </a:lnTo>
                <a:lnTo>
                  <a:pt x="1524027" y="2261761"/>
                </a:lnTo>
                <a:lnTo>
                  <a:pt x="1522488" y="2307882"/>
                </a:lnTo>
                <a:lnTo>
                  <a:pt x="1520084" y="2354050"/>
                </a:lnTo>
                <a:lnTo>
                  <a:pt x="1516810" y="2400253"/>
                </a:lnTo>
                <a:lnTo>
                  <a:pt x="1512661" y="2446479"/>
                </a:lnTo>
                <a:lnTo>
                  <a:pt x="1507632" y="2492715"/>
                </a:lnTo>
                <a:lnTo>
                  <a:pt x="1501719" y="2538950"/>
                </a:lnTo>
                <a:lnTo>
                  <a:pt x="1494918" y="2585171"/>
                </a:lnTo>
                <a:lnTo>
                  <a:pt x="1487222" y="2631366"/>
                </a:lnTo>
                <a:lnTo>
                  <a:pt x="1478629" y="2677523"/>
                </a:lnTo>
                <a:lnTo>
                  <a:pt x="1469132" y="2723630"/>
                </a:lnTo>
                <a:lnTo>
                  <a:pt x="1458728" y="2769675"/>
                </a:lnTo>
                <a:lnTo>
                  <a:pt x="1447411" y="2815645"/>
                </a:lnTo>
                <a:lnTo>
                  <a:pt x="1435177" y="2861529"/>
                </a:lnTo>
                <a:lnTo>
                  <a:pt x="1422022" y="2907314"/>
                </a:lnTo>
                <a:lnTo>
                  <a:pt x="1407939" y="2952988"/>
                </a:lnTo>
                <a:lnTo>
                  <a:pt x="1392926" y="2998540"/>
                </a:lnTo>
                <a:lnTo>
                  <a:pt x="1376976" y="3043956"/>
                </a:lnTo>
                <a:lnTo>
                  <a:pt x="1360086" y="3089225"/>
                </a:lnTo>
                <a:lnTo>
                  <a:pt x="1342250" y="3134334"/>
                </a:lnTo>
                <a:lnTo>
                  <a:pt x="1322601" y="3181248"/>
                </a:lnTo>
                <a:lnTo>
                  <a:pt x="1302038" y="3227619"/>
                </a:lnTo>
                <a:lnTo>
                  <a:pt x="1280571" y="3273434"/>
                </a:lnTo>
                <a:lnTo>
                  <a:pt x="1258213" y="3318681"/>
                </a:lnTo>
                <a:lnTo>
                  <a:pt x="1234974" y="3363348"/>
                </a:lnTo>
                <a:lnTo>
                  <a:pt x="1210866" y="3407424"/>
                </a:lnTo>
                <a:lnTo>
                  <a:pt x="1185902" y="3450896"/>
                </a:lnTo>
                <a:lnTo>
                  <a:pt x="1160092" y="3493753"/>
                </a:lnTo>
                <a:lnTo>
                  <a:pt x="1133449" y="3535983"/>
                </a:lnTo>
                <a:lnTo>
                  <a:pt x="1105983" y="3577573"/>
                </a:lnTo>
                <a:lnTo>
                  <a:pt x="1077707" y="3618512"/>
                </a:lnTo>
                <a:lnTo>
                  <a:pt x="1048631" y="3658788"/>
                </a:lnTo>
                <a:lnTo>
                  <a:pt x="1018769" y="3698389"/>
                </a:lnTo>
                <a:lnTo>
                  <a:pt x="988130" y="3737303"/>
                </a:lnTo>
                <a:lnTo>
                  <a:pt x="956728" y="3775519"/>
                </a:lnTo>
                <a:lnTo>
                  <a:pt x="924573" y="3813023"/>
                </a:lnTo>
                <a:lnTo>
                  <a:pt x="891677" y="3849804"/>
                </a:lnTo>
                <a:lnTo>
                  <a:pt x="858052" y="3885851"/>
                </a:lnTo>
                <a:lnTo>
                  <a:pt x="823709" y="3921151"/>
                </a:lnTo>
                <a:lnTo>
                  <a:pt x="788660" y="3955693"/>
                </a:lnTo>
                <a:lnTo>
                  <a:pt x="752917" y="3989464"/>
                </a:lnTo>
                <a:lnTo>
                  <a:pt x="716491" y="4022453"/>
                </a:lnTo>
                <a:lnTo>
                  <a:pt x="679393" y="4054647"/>
                </a:lnTo>
                <a:lnTo>
                  <a:pt x="641636" y="4086035"/>
                </a:lnTo>
                <a:lnTo>
                  <a:pt x="603231" y="4116605"/>
                </a:lnTo>
                <a:lnTo>
                  <a:pt x="564190" y="4146345"/>
                </a:lnTo>
                <a:lnTo>
                  <a:pt x="524523" y="4175243"/>
                </a:lnTo>
                <a:lnTo>
                  <a:pt x="484244" y="4203286"/>
                </a:lnTo>
                <a:lnTo>
                  <a:pt x="443363" y="4230464"/>
                </a:lnTo>
                <a:lnTo>
                  <a:pt x="401892" y="4256764"/>
                </a:lnTo>
                <a:lnTo>
                  <a:pt x="359842" y="4282174"/>
                </a:lnTo>
                <a:lnTo>
                  <a:pt x="317226" y="4306683"/>
                </a:lnTo>
                <a:lnTo>
                  <a:pt x="274055" y="4330277"/>
                </a:lnTo>
                <a:lnTo>
                  <a:pt x="230340" y="4352947"/>
                </a:lnTo>
                <a:lnTo>
                  <a:pt x="186093" y="4374678"/>
                </a:lnTo>
                <a:lnTo>
                  <a:pt x="141326" y="4395461"/>
                </a:lnTo>
                <a:lnTo>
                  <a:pt x="96050" y="4415282"/>
                </a:lnTo>
                <a:lnTo>
                  <a:pt x="0" y="4169549"/>
                </a:lnTo>
                <a:lnTo>
                  <a:pt x="42908" y="4150537"/>
                </a:lnTo>
                <a:lnTo>
                  <a:pt x="85185" y="4130619"/>
                </a:lnTo>
                <a:lnTo>
                  <a:pt x="126824" y="4109808"/>
                </a:lnTo>
                <a:lnTo>
                  <a:pt x="167818" y="4088121"/>
                </a:lnTo>
                <a:lnTo>
                  <a:pt x="208162" y="4065573"/>
                </a:lnTo>
                <a:lnTo>
                  <a:pt x="247849" y="4042179"/>
                </a:lnTo>
                <a:lnTo>
                  <a:pt x="286873" y="4017954"/>
                </a:lnTo>
                <a:lnTo>
                  <a:pt x="325229" y="3992914"/>
                </a:lnTo>
                <a:lnTo>
                  <a:pt x="362909" y="3967074"/>
                </a:lnTo>
                <a:lnTo>
                  <a:pt x="399909" y="3940450"/>
                </a:lnTo>
                <a:lnTo>
                  <a:pt x="436222" y="3913056"/>
                </a:lnTo>
                <a:lnTo>
                  <a:pt x="471841" y="3884908"/>
                </a:lnTo>
                <a:lnTo>
                  <a:pt x="506761" y="3856021"/>
                </a:lnTo>
                <a:lnTo>
                  <a:pt x="540975" y="3826411"/>
                </a:lnTo>
                <a:lnTo>
                  <a:pt x="574478" y="3796093"/>
                </a:lnTo>
                <a:lnTo>
                  <a:pt x="607263" y="3765082"/>
                </a:lnTo>
                <a:lnTo>
                  <a:pt x="639324" y="3733394"/>
                </a:lnTo>
                <a:lnTo>
                  <a:pt x="670655" y="3701043"/>
                </a:lnTo>
                <a:lnTo>
                  <a:pt x="701250" y="3668046"/>
                </a:lnTo>
                <a:lnTo>
                  <a:pt x="731103" y="3634416"/>
                </a:lnTo>
                <a:lnTo>
                  <a:pt x="760207" y="3600171"/>
                </a:lnTo>
                <a:lnTo>
                  <a:pt x="788557" y="3565325"/>
                </a:lnTo>
                <a:lnTo>
                  <a:pt x="816147" y="3529892"/>
                </a:lnTo>
                <a:lnTo>
                  <a:pt x="842970" y="3493890"/>
                </a:lnTo>
                <a:lnTo>
                  <a:pt x="869020" y="3457332"/>
                </a:lnTo>
                <a:lnTo>
                  <a:pt x="894291" y="3420235"/>
                </a:lnTo>
                <a:lnTo>
                  <a:pt x="918777" y="3382613"/>
                </a:lnTo>
                <a:lnTo>
                  <a:pt x="942471" y="3344482"/>
                </a:lnTo>
                <a:lnTo>
                  <a:pt x="965369" y="3305857"/>
                </a:lnTo>
                <a:lnTo>
                  <a:pt x="987463" y="3266754"/>
                </a:lnTo>
                <a:lnTo>
                  <a:pt x="1008748" y="3227187"/>
                </a:lnTo>
                <a:lnTo>
                  <a:pt x="1029217" y="3187173"/>
                </a:lnTo>
                <a:lnTo>
                  <a:pt x="1048865" y="3146725"/>
                </a:lnTo>
                <a:lnTo>
                  <a:pt x="1067684" y="3105861"/>
                </a:lnTo>
                <a:lnTo>
                  <a:pt x="1085670" y="3064594"/>
                </a:lnTo>
                <a:lnTo>
                  <a:pt x="1102815" y="3022941"/>
                </a:lnTo>
                <a:lnTo>
                  <a:pt x="1119114" y="2980916"/>
                </a:lnTo>
                <a:lnTo>
                  <a:pt x="1134561" y="2938535"/>
                </a:lnTo>
                <a:lnTo>
                  <a:pt x="1149150" y="2895813"/>
                </a:lnTo>
                <a:lnTo>
                  <a:pt x="1162874" y="2852766"/>
                </a:lnTo>
                <a:lnTo>
                  <a:pt x="1175727" y="2809409"/>
                </a:lnTo>
                <a:lnTo>
                  <a:pt x="1187704" y="2765757"/>
                </a:lnTo>
                <a:lnTo>
                  <a:pt x="1198797" y="2721825"/>
                </a:lnTo>
                <a:lnTo>
                  <a:pt x="1209002" y="2677628"/>
                </a:lnTo>
                <a:lnTo>
                  <a:pt x="1218311" y="2633183"/>
                </a:lnTo>
                <a:lnTo>
                  <a:pt x="1226719" y="2588504"/>
                </a:lnTo>
                <a:lnTo>
                  <a:pt x="1234220" y="2543607"/>
                </a:lnTo>
                <a:lnTo>
                  <a:pt x="1240807" y="2498507"/>
                </a:lnTo>
                <a:lnTo>
                  <a:pt x="1246475" y="2453219"/>
                </a:lnTo>
                <a:lnTo>
                  <a:pt x="1251217" y="2407758"/>
                </a:lnTo>
                <a:lnTo>
                  <a:pt x="1255027" y="2362140"/>
                </a:lnTo>
                <a:lnTo>
                  <a:pt x="1257899" y="2316381"/>
                </a:lnTo>
                <a:lnTo>
                  <a:pt x="1259827" y="2270495"/>
                </a:lnTo>
                <a:lnTo>
                  <a:pt x="1260805" y="2224497"/>
                </a:lnTo>
                <a:lnTo>
                  <a:pt x="1260827" y="2178404"/>
                </a:lnTo>
                <a:lnTo>
                  <a:pt x="1259886" y="2132230"/>
                </a:lnTo>
                <a:lnTo>
                  <a:pt x="1257977" y="2085991"/>
                </a:lnTo>
                <a:lnTo>
                  <a:pt x="1255093" y="2039701"/>
                </a:lnTo>
                <a:lnTo>
                  <a:pt x="1251228" y="1993377"/>
                </a:lnTo>
                <a:lnTo>
                  <a:pt x="1246376" y="1947034"/>
                </a:lnTo>
                <a:lnTo>
                  <a:pt x="1240531" y="1900686"/>
                </a:lnTo>
                <a:lnTo>
                  <a:pt x="1233687" y="1854350"/>
                </a:lnTo>
                <a:lnTo>
                  <a:pt x="1225838" y="1808040"/>
                </a:lnTo>
                <a:lnTo>
                  <a:pt x="1216978" y="1761771"/>
                </a:lnTo>
                <a:lnTo>
                  <a:pt x="1207100" y="1715560"/>
                </a:lnTo>
                <a:lnTo>
                  <a:pt x="1196198" y="1669422"/>
                </a:lnTo>
                <a:lnTo>
                  <a:pt x="1184267" y="1623371"/>
                </a:lnTo>
                <a:lnTo>
                  <a:pt x="1171300" y="1577423"/>
                </a:lnTo>
                <a:lnTo>
                  <a:pt x="1157291" y="1531593"/>
                </a:lnTo>
                <a:lnTo>
                  <a:pt x="1142234" y="1485897"/>
                </a:lnTo>
                <a:lnTo>
                  <a:pt x="1126122" y="1440350"/>
                </a:lnTo>
                <a:lnTo>
                  <a:pt x="1108951" y="1394968"/>
                </a:lnTo>
                <a:lnTo>
                  <a:pt x="1090040" y="1348185"/>
                </a:lnTo>
                <a:lnTo>
                  <a:pt x="1070116" y="1301992"/>
                </a:lnTo>
                <a:lnTo>
                  <a:pt x="1049192" y="1256405"/>
                </a:lnTo>
                <a:lnTo>
                  <a:pt x="1027283" y="1211438"/>
                </a:lnTo>
                <a:lnTo>
                  <a:pt x="1004402" y="1167106"/>
                </a:lnTo>
                <a:lnTo>
                  <a:pt x="980564" y="1123424"/>
                </a:lnTo>
                <a:lnTo>
                  <a:pt x="955782" y="1080407"/>
                </a:lnTo>
                <a:lnTo>
                  <a:pt x="930071" y="1038071"/>
                </a:lnTo>
                <a:lnTo>
                  <a:pt x="903444" y="996429"/>
                </a:lnTo>
                <a:lnTo>
                  <a:pt x="875917" y="955498"/>
                </a:lnTo>
                <a:lnTo>
                  <a:pt x="847502" y="915291"/>
                </a:lnTo>
                <a:lnTo>
                  <a:pt x="818214" y="875824"/>
                </a:lnTo>
                <a:lnTo>
                  <a:pt x="788068" y="837112"/>
                </a:lnTo>
                <a:lnTo>
                  <a:pt x="757076" y="799170"/>
                </a:lnTo>
                <a:lnTo>
                  <a:pt x="725254" y="762012"/>
                </a:lnTo>
                <a:lnTo>
                  <a:pt x="692615" y="725654"/>
                </a:lnTo>
                <a:lnTo>
                  <a:pt x="659173" y="690111"/>
                </a:lnTo>
                <a:lnTo>
                  <a:pt x="624943" y="655398"/>
                </a:lnTo>
                <a:lnTo>
                  <a:pt x="589938" y="621528"/>
                </a:lnTo>
                <a:lnTo>
                  <a:pt x="554173" y="588519"/>
                </a:lnTo>
                <a:lnTo>
                  <a:pt x="517661" y="556384"/>
                </a:lnTo>
                <a:lnTo>
                  <a:pt x="480417" y="525138"/>
                </a:lnTo>
                <a:lnTo>
                  <a:pt x="442455" y="494796"/>
                </a:lnTo>
                <a:lnTo>
                  <a:pt x="403789" y="465374"/>
                </a:lnTo>
                <a:lnTo>
                  <a:pt x="364433" y="436886"/>
                </a:lnTo>
                <a:lnTo>
                  <a:pt x="324400" y="409348"/>
                </a:lnTo>
                <a:lnTo>
                  <a:pt x="283706" y="382773"/>
                </a:lnTo>
                <a:lnTo>
                  <a:pt x="242364" y="357178"/>
                </a:lnTo>
                <a:lnTo>
                  <a:pt x="200388" y="332577"/>
                </a:lnTo>
                <a:lnTo>
                  <a:pt x="157793" y="308984"/>
                </a:lnTo>
                <a:lnTo>
                  <a:pt x="114591" y="286416"/>
                </a:lnTo>
                <a:lnTo>
                  <a:pt x="70798" y="264887"/>
                </a:lnTo>
                <a:lnTo>
                  <a:pt x="26428" y="244411"/>
                </a:lnTo>
                <a:lnTo>
                  <a:pt x="125818" y="0"/>
                </a:lnTo>
                <a:close/>
              </a:path>
            </a:pathLst>
          </a:custGeom>
          <a:ln w="25400">
            <a:solidFill>
              <a:srgbClr val="FFFFFF"/>
            </a:solidFill>
          </a:ln>
        </p:spPr>
        <p:txBody>
          <a:bodyPr wrap="square" lIns="0" tIns="0" rIns="0" bIns="0" rtlCol="0"/>
          <a:lstStyle/>
          <a:p>
            <a:endParaRPr smtClean="0">
              <a:solidFill>
                <a:prstClr val="black"/>
              </a:solidFill>
            </a:endParaRPr>
          </a:p>
        </p:txBody>
      </p:sp>
      <p:sp>
        <p:nvSpPr>
          <p:cNvPr id="11" name="object 11"/>
          <p:cNvSpPr/>
          <p:nvPr/>
        </p:nvSpPr>
        <p:spPr>
          <a:xfrm>
            <a:off x="5516504" y="1430983"/>
            <a:ext cx="1218971" cy="914495"/>
          </a:xfrm>
          <a:prstGeom prst="rect">
            <a:avLst/>
          </a:prstGeom>
          <a:blipFill>
            <a:blip r:embed="rId3" cstate="print"/>
            <a:stretch>
              <a:fillRect/>
            </a:stretch>
          </a:blipFill>
        </p:spPr>
        <p:txBody>
          <a:bodyPr wrap="square" lIns="0" tIns="0" rIns="0" bIns="0" rtlCol="0"/>
          <a:lstStyle/>
          <a:p>
            <a:endParaRPr smtClean="0">
              <a:solidFill>
                <a:prstClr val="black"/>
              </a:solidFill>
            </a:endParaRPr>
          </a:p>
        </p:txBody>
      </p:sp>
      <p:sp>
        <p:nvSpPr>
          <p:cNvPr id="12" name="object 12"/>
          <p:cNvSpPr/>
          <p:nvPr/>
        </p:nvSpPr>
        <p:spPr>
          <a:xfrm>
            <a:off x="5516501" y="1430983"/>
            <a:ext cx="1219200" cy="914876"/>
          </a:xfrm>
          <a:custGeom>
            <a:avLst/>
            <a:gdLst/>
            <a:ahLst/>
            <a:cxnLst/>
            <a:rect l="l" t="t" r="r" b="b"/>
            <a:pathLst>
              <a:path w="1219200" h="1219835">
                <a:moveTo>
                  <a:pt x="0" y="609663"/>
                </a:moveTo>
                <a:lnTo>
                  <a:pt x="1833" y="562019"/>
                </a:lnTo>
                <a:lnTo>
                  <a:pt x="7244" y="515378"/>
                </a:lnTo>
                <a:lnTo>
                  <a:pt x="16096" y="469874"/>
                </a:lnTo>
                <a:lnTo>
                  <a:pt x="28255" y="425645"/>
                </a:lnTo>
                <a:lnTo>
                  <a:pt x="43584" y="382826"/>
                </a:lnTo>
                <a:lnTo>
                  <a:pt x="61948" y="341551"/>
                </a:lnTo>
                <a:lnTo>
                  <a:pt x="83211" y="301957"/>
                </a:lnTo>
                <a:lnTo>
                  <a:pt x="107239" y="264178"/>
                </a:lnTo>
                <a:lnTo>
                  <a:pt x="133895" y="228352"/>
                </a:lnTo>
                <a:lnTo>
                  <a:pt x="163045" y="194612"/>
                </a:lnTo>
                <a:lnTo>
                  <a:pt x="194552" y="163096"/>
                </a:lnTo>
                <a:lnTo>
                  <a:pt x="228281" y="133937"/>
                </a:lnTo>
                <a:lnTo>
                  <a:pt x="264097" y="107273"/>
                </a:lnTo>
                <a:lnTo>
                  <a:pt x="301864" y="83238"/>
                </a:lnTo>
                <a:lnTo>
                  <a:pt x="341447" y="61967"/>
                </a:lnTo>
                <a:lnTo>
                  <a:pt x="382710" y="43598"/>
                </a:lnTo>
                <a:lnTo>
                  <a:pt x="425518" y="28264"/>
                </a:lnTo>
                <a:lnTo>
                  <a:pt x="469735" y="16101"/>
                </a:lnTo>
                <a:lnTo>
                  <a:pt x="515225" y="7246"/>
                </a:lnTo>
                <a:lnTo>
                  <a:pt x="561854" y="1834"/>
                </a:lnTo>
                <a:lnTo>
                  <a:pt x="609485" y="0"/>
                </a:lnTo>
                <a:lnTo>
                  <a:pt x="657117" y="1834"/>
                </a:lnTo>
                <a:lnTo>
                  <a:pt x="703745" y="7246"/>
                </a:lnTo>
                <a:lnTo>
                  <a:pt x="749236" y="16101"/>
                </a:lnTo>
                <a:lnTo>
                  <a:pt x="793453" y="28264"/>
                </a:lnTo>
                <a:lnTo>
                  <a:pt x="836260" y="43598"/>
                </a:lnTo>
                <a:lnTo>
                  <a:pt x="877523" y="61967"/>
                </a:lnTo>
                <a:lnTo>
                  <a:pt x="917106" y="83238"/>
                </a:lnTo>
                <a:lnTo>
                  <a:pt x="954873" y="107273"/>
                </a:lnTo>
                <a:lnTo>
                  <a:pt x="990689" y="133937"/>
                </a:lnTo>
                <a:lnTo>
                  <a:pt x="1024418" y="163096"/>
                </a:lnTo>
                <a:lnTo>
                  <a:pt x="1055925" y="194612"/>
                </a:lnTo>
                <a:lnTo>
                  <a:pt x="1085075" y="228352"/>
                </a:lnTo>
                <a:lnTo>
                  <a:pt x="1111731" y="264178"/>
                </a:lnTo>
                <a:lnTo>
                  <a:pt x="1135759" y="301957"/>
                </a:lnTo>
                <a:lnTo>
                  <a:pt x="1157023" y="341551"/>
                </a:lnTo>
                <a:lnTo>
                  <a:pt x="1175387" y="382826"/>
                </a:lnTo>
                <a:lnTo>
                  <a:pt x="1190716" y="425645"/>
                </a:lnTo>
                <a:lnTo>
                  <a:pt x="1202874" y="469874"/>
                </a:lnTo>
                <a:lnTo>
                  <a:pt x="1211726" y="515378"/>
                </a:lnTo>
                <a:lnTo>
                  <a:pt x="1217137" y="562019"/>
                </a:lnTo>
                <a:lnTo>
                  <a:pt x="1218971" y="609663"/>
                </a:lnTo>
                <a:lnTo>
                  <a:pt x="1217137" y="657307"/>
                </a:lnTo>
                <a:lnTo>
                  <a:pt x="1211726" y="703948"/>
                </a:lnTo>
                <a:lnTo>
                  <a:pt x="1202874" y="749452"/>
                </a:lnTo>
                <a:lnTo>
                  <a:pt x="1190716" y="793681"/>
                </a:lnTo>
                <a:lnTo>
                  <a:pt x="1175387" y="836500"/>
                </a:lnTo>
                <a:lnTo>
                  <a:pt x="1157023" y="877775"/>
                </a:lnTo>
                <a:lnTo>
                  <a:pt x="1135759" y="917369"/>
                </a:lnTo>
                <a:lnTo>
                  <a:pt x="1111731" y="955148"/>
                </a:lnTo>
                <a:lnTo>
                  <a:pt x="1085075" y="990974"/>
                </a:lnTo>
                <a:lnTo>
                  <a:pt x="1055925" y="1024714"/>
                </a:lnTo>
                <a:lnTo>
                  <a:pt x="1024418" y="1056230"/>
                </a:lnTo>
                <a:lnTo>
                  <a:pt x="990689" y="1085389"/>
                </a:lnTo>
                <a:lnTo>
                  <a:pt x="954873" y="1112053"/>
                </a:lnTo>
                <a:lnTo>
                  <a:pt x="917106" y="1136088"/>
                </a:lnTo>
                <a:lnTo>
                  <a:pt x="877523" y="1157359"/>
                </a:lnTo>
                <a:lnTo>
                  <a:pt x="836260" y="1175728"/>
                </a:lnTo>
                <a:lnTo>
                  <a:pt x="793453" y="1191062"/>
                </a:lnTo>
                <a:lnTo>
                  <a:pt x="749236" y="1203225"/>
                </a:lnTo>
                <a:lnTo>
                  <a:pt x="703745" y="1212080"/>
                </a:lnTo>
                <a:lnTo>
                  <a:pt x="657117" y="1217492"/>
                </a:lnTo>
                <a:lnTo>
                  <a:pt x="609485" y="1219327"/>
                </a:lnTo>
                <a:lnTo>
                  <a:pt x="561854" y="1217492"/>
                </a:lnTo>
                <a:lnTo>
                  <a:pt x="515225" y="1212080"/>
                </a:lnTo>
                <a:lnTo>
                  <a:pt x="469735" y="1203225"/>
                </a:lnTo>
                <a:lnTo>
                  <a:pt x="425518" y="1191062"/>
                </a:lnTo>
                <a:lnTo>
                  <a:pt x="382710" y="1175728"/>
                </a:lnTo>
                <a:lnTo>
                  <a:pt x="341447" y="1157359"/>
                </a:lnTo>
                <a:lnTo>
                  <a:pt x="301864" y="1136088"/>
                </a:lnTo>
                <a:lnTo>
                  <a:pt x="264097" y="1112053"/>
                </a:lnTo>
                <a:lnTo>
                  <a:pt x="228281" y="1085389"/>
                </a:lnTo>
                <a:lnTo>
                  <a:pt x="194552" y="1056230"/>
                </a:lnTo>
                <a:lnTo>
                  <a:pt x="163045" y="1024714"/>
                </a:lnTo>
                <a:lnTo>
                  <a:pt x="133895" y="990974"/>
                </a:lnTo>
                <a:lnTo>
                  <a:pt x="107239" y="955148"/>
                </a:lnTo>
                <a:lnTo>
                  <a:pt x="83211" y="917369"/>
                </a:lnTo>
                <a:lnTo>
                  <a:pt x="61948" y="877775"/>
                </a:lnTo>
                <a:lnTo>
                  <a:pt x="43584" y="836500"/>
                </a:lnTo>
                <a:lnTo>
                  <a:pt x="28255" y="793681"/>
                </a:lnTo>
                <a:lnTo>
                  <a:pt x="16096" y="749452"/>
                </a:lnTo>
                <a:lnTo>
                  <a:pt x="7244" y="703948"/>
                </a:lnTo>
                <a:lnTo>
                  <a:pt x="1833" y="657307"/>
                </a:lnTo>
                <a:lnTo>
                  <a:pt x="0" y="609663"/>
                </a:lnTo>
                <a:close/>
              </a:path>
            </a:pathLst>
          </a:custGeom>
          <a:ln w="25400">
            <a:solidFill>
              <a:srgbClr val="FFFFFF"/>
            </a:solidFill>
          </a:ln>
        </p:spPr>
        <p:txBody>
          <a:bodyPr wrap="square" lIns="0" tIns="0" rIns="0" bIns="0" rtlCol="0"/>
          <a:lstStyle/>
          <a:p>
            <a:endParaRPr smtClean="0">
              <a:solidFill>
                <a:prstClr val="black"/>
              </a:solidFill>
            </a:endParaRPr>
          </a:p>
        </p:txBody>
      </p:sp>
      <p:sp>
        <p:nvSpPr>
          <p:cNvPr id="13" name="object 13"/>
          <p:cNvSpPr txBox="1"/>
          <p:nvPr/>
        </p:nvSpPr>
        <p:spPr>
          <a:xfrm>
            <a:off x="6838096" y="1692587"/>
            <a:ext cx="1083310" cy="512961"/>
          </a:xfrm>
          <a:prstGeom prst="rect">
            <a:avLst/>
          </a:prstGeom>
        </p:spPr>
        <p:txBody>
          <a:bodyPr vert="horz" wrap="square" lIns="0" tIns="0" rIns="0" bIns="0" rtlCol="0">
            <a:spAutoFit/>
          </a:bodyPr>
          <a:lstStyle/>
          <a:p>
            <a:pPr marL="12700" marR="5080">
              <a:lnSpc>
                <a:spcPts val="1970"/>
              </a:lnSpc>
            </a:pPr>
            <a:r>
              <a:rPr dirty="0">
                <a:solidFill>
                  <a:srgbClr val="279DD9"/>
                </a:solidFill>
                <a:cs typeface="Calibri"/>
              </a:rPr>
              <a:t>Ae</a:t>
            </a:r>
            <a:r>
              <a:rPr spc="-30" dirty="0">
                <a:solidFill>
                  <a:srgbClr val="279DD9"/>
                </a:solidFill>
                <a:cs typeface="Calibri"/>
              </a:rPr>
              <a:t>r</a:t>
            </a:r>
            <a:r>
              <a:rPr spc="-5" dirty="0">
                <a:solidFill>
                  <a:srgbClr val="279DD9"/>
                </a:solidFill>
                <a:cs typeface="Calibri"/>
              </a:rPr>
              <a:t>o</a:t>
            </a:r>
            <a:r>
              <a:rPr dirty="0">
                <a:solidFill>
                  <a:srgbClr val="279DD9"/>
                </a:solidFill>
                <a:cs typeface="Calibri"/>
              </a:rPr>
              <a:t>d</a:t>
            </a:r>
            <a:r>
              <a:rPr spc="-30" dirty="0">
                <a:solidFill>
                  <a:srgbClr val="279DD9"/>
                </a:solidFill>
                <a:cs typeface="Calibri"/>
              </a:rPr>
              <a:t>r</a:t>
            </a:r>
            <a:r>
              <a:rPr spc="-5" dirty="0">
                <a:solidFill>
                  <a:srgbClr val="279DD9"/>
                </a:solidFill>
                <a:cs typeface="Calibri"/>
              </a:rPr>
              <a:t>o</a:t>
            </a:r>
            <a:r>
              <a:rPr dirty="0">
                <a:solidFill>
                  <a:srgbClr val="279DD9"/>
                </a:solidFill>
                <a:cs typeface="Calibri"/>
              </a:rPr>
              <a:t>me  </a:t>
            </a:r>
            <a:r>
              <a:rPr spc="-5" dirty="0">
                <a:solidFill>
                  <a:srgbClr val="279DD9"/>
                </a:solidFill>
                <a:cs typeface="Calibri"/>
              </a:rPr>
              <a:t>Agencies</a:t>
            </a:r>
            <a:endParaRPr>
              <a:solidFill>
                <a:prstClr val="black"/>
              </a:solidFill>
              <a:cs typeface="Calibri"/>
            </a:endParaRPr>
          </a:p>
        </p:txBody>
      </p:sp>
      <p:sp>
        <p:nvSpPr>
          <p:cNvPr id="14" name="object 14"/>
          <p:cNvSpPr/>
          <p:nvPr/>
        </p:nvSpPr>
        <p:spPr>
          <a:xfrm>
            <a:off x="5987641" y="2471346"/>
            <a:ext cx="1218971" cy="914495"/>
          </a:xfrm>
          <a:prstGeom prst="rect">
            <a:avLst/>
          </a:prstGeom>
          <a:blipFill>
            <a:blip r:embed="rId4" cstate="print"/>
            <a:stretch>
              <a:fillRect/>
            </a:stretch>
          </a:blipFill>
        </p:spPr>
        <p:txBody>
          <a:bodyPr wrap="square" lIns="0" tIns="0" rIns="0" bIns="0" rtlCol="0"/>
          <a:lstStyle/>
          <a:p>
            <a:endParaRPr smtClean="0">
              <a:solidFill>
                <a:prstClr val="black"/>
              </a:solidFill>
            </a:endParaRPr>
          </a:p>
        </p:txBody>
      </p:sp>
      <p:sp>
        <p:nvSpPr>
          <p:cNvPr id="15" name="object 15"/>
          <p:cNvSpPr/>
          <p:nvPr/>
        </p:nvSpPr>
        <p:spPr>
          <a:xfrm>
            <a:off x="5987639" y="2471346"/>
            <a:ext cx="1219200" cy="914876"/>
          </a:xfrm>
          <a:custGeom>
            <a:avLst/>
            <a:gdLst/>
            <a:ahLst/>
            <a:cxnLst/>
            <a:rect l="l" t="t" r="r" b="b"/>
            <a:pathLst>
              <a:path w="1219200" h="1219835">
                <a:moveTo>
                  <a:pt x="0" y="609663"/>
                </a:moveTo>
                <a:lnTo>
                  <a:pt x="1833" y="562019"/>
                </a:lnTo>
                <a:lnTo>
                  <a:pt x="7244" y="515378"/>
                </a:lnTo>
                <a:lnTo>
                  <a:pt x="16096" y="469874"/>
                </a:lnTo>
                <a:lnTo>
                  <a:pt x="28255" y="425645"/>
                </a:lnTo>
                <a:lnTo>
                  <a:pt x="43584" y="382826"/>
                </a:lnTo>
                <a:lnTo>
                  <a:pt x="61948" y="341551"/>
                </a:lnTo>
                <a:lnTo>
                  <a:pt x="83211" y="301957"/>
                </a:lnTo>
                <a:lnTo>
                  <a:pt x="107239" y="264178"/>
                </a:lnTo>
                <a:lnTo>
                  <a:pt x="133895" y="228352"/>
                </a:lnTo>
                <a:lnTo>
                  <a:pt x="163045" y="194612"/>
                </a:lnTo>
                <a:lnTo>
                  <a:pt x="194552" y="163096"/>
                </a:lnTo>
                <a:lnTo>
                  <a:pt x="228281" y="133937"/>
                </a:lnTo>
                <a:lnTo>
                  <a:pt x="264097" y="107273"/>
                </a:lnTo>
                <a:lnTo>
                  <a:pt x="301864" y="83238"/>
                </a:lnTo>
                <a:lnTo>
                  <a:pt x="341447" y="61967"/>
                </a:lnTo>
                <a:lnTo>
                  <a:pt x="382710" y="43598"/>
                </a:lnTo>
                <a:lnTo>
                  <a:pt x="425518" y="28264"/>
                </a:lnTo>
                <a:lnTo>
                  <a:pt x="469735" y="16101"/>
                </a:lnTo>
                <a:lnTo>
                  <a:pt x="515225" y="7246"/>
                </a:lnTo>
                <a:lnTo>
                  <a:pt x="561854" y="1834"/>
                </a:lnTo>
                <a:lnTo>
                  <a:pt x="609485" y="0"/>
                </a:lnTo>
                <a:lnTo>
                  <a:pt x="657117" y="1834"/>
                </a:lnTo>
                <a:lnTo>
                  <a:pt x="703745" y="7246"/>
                </a:lnTo>
                <a:lnTo>
                  <a:pt x="749236" y="16101"/>
                </a:lnTo>
                <a:lnTo>
                  <a:pt x="793453" y="28264"/>
                </a:lnTo>
                <a:lnTo>
                  <a:pt x="836260" y="43598"/>
                </a:lnTo>
                <a:lnTo>
                  <a:pt x="877523" y="61967"/>
                </a:lnTo>
                <a:lnTo>
                  <a:pt x="917106" y="83238"/>
                </a:lnTo>
                <a:lnTo>
                  <a:pt x="954873" y="107273"/>
                </a:lnTo>
                <a:lnTo>
                  <a:pt x="990689" y="133937"/>
                </a:lnTo>
                <a:lnTo>
                  <a:pt x="1024418" y="163096"/>
                </a:lnTo>
                <a:lnTo>
                  <a:pt x="1055925" y="194612"/>
                </a:lnTo>
                <a:lnTo>
                  <a:pt x="1085075" y="228352"/>
                </a:lnTo>
                <a:lnTo>
                  <a:pt x="1111731" y="264178"/>
                </a:lnTo>
                <a:lnTo>
                  <a:pt x="1135759" y="301957"/>
                </a:lnTo>
                <a:lnTo>
                  <a:pt x="1157023" y="341551"/>
                </a:lnTo>
                <a:lnTo>
                  <a:pt x="1175387" y="382826"/>
                </a:lnTo>
                <a:lnTo>
                  <a:pt x="1190716" y="425645"/>
                </a:lnTo>
                <a:lnTo>
                  <a:pt x="1202874" y="469874"/>
                </a:lnTo>
                <a:lnTo>
                  <a:pt x="1211726" y="515378"/>
                </a:lnTo>
                <a:lnTo>
                  <a:pt x="1217137" y="562019"/>
                </a:lnTo>
                <a:lnTo>
                  <a:pt x="1218971" y="609663"/>
                </a:lnTo>
                <a:lnTo>
                  <a:pt x="1217137" y="657307"/>
                </a:lnTo>
                <a:lnTo>
                  <a:pt x="1211726" y="703948"/>
                </a:lnTo>
                <a:lnTo>
                  <a:pt x="1202874" y="749452"/>
                </a:lnTo>
                <a:lnTo>
                  <a:pt x="1190716" y="793681"/>
                </a:lnTo>
                <a:lnTo>
                  <a:pt x="1175387" y="836500"/>
                </a:lnTo>
                <a:lnTo>
                  <a:pt x="1157023" y="877775"/>
                </a:lnTo>
                <a:lnTo>
                  <a:pt x="1135759" y="917369"/>
                </a:lnTo>
                <a:lnTo>
                  <a:pt x="1111731" y="955148"/>
                </a:lnTo>
                <a:lnTo>
                  <a:pt x="1085075" y="990974"/>
                </a:lnTo>
                <a:lnTo>
                  <a:pt x="1055925" y="1024714"/>
                </a:lnTo>
                <a:lnTo>
                  <a:pt x="1024418" y="1056230"/>
                </a:lnTo>
                <a:lnTo>
                  <a:pt x="990689" y="1085389"/>
                </a:lnTo>
                <a:lnTo>
                  <a:pt x="954873" y="1112053"/>
                </a:lnTo>
                <a:lnTo>
                  <a:pt x="917106" y="1136088"/>
                </a:lnTo>
                <a:lnTo>
                  <a:pt x="877523" y="1157359"/>
                </a:lnTo>
                <a:lnTo>
                  <a:pt x="836260" y="1175728"/>
                </a:lnTo>
                <a:lnTo>
                  <a:pt x="793453" y="1191062"/>
                </a:lnTo>
                <a:lnTo>
                  <a:pt x="749236" y="1203225"/>
                </a:lnTo>
                <a:lnTo>
                  <a:pt x="703745" y="1212080"/>
                </a:lnTo>
                <a:lnTo>
                  <a:pt x="657117" y="1217492"/>
                </a:lnTo>
                <a:lnTo>
                  <a:pt x="609485" y="1219327"/>
                </a:lnTo>
                <a:lnTo>
                  <a:pt x="561854" y="1217492"/>
                </a:lnTo>
                <a:lnTo>
                  <a:pt x="515225" y="1212080"/>
                </a:lnTo>
                <a:lnTo>
                  <a:pt x="469735" y="1203225"/>
                </a:lnTo>
                <a:lnTo>
                  <a:pt x="425518" y="1191062"/>
                </a:lnTo>
                <a:lnTo>
                  <a:pt x="382710" y="1175728"/>
                </a:lnTo>
                <a:lnTo>
                  <a:pt x="341447" y="1157359"/>
                </a:lnTo>
                <a:lnTo>
                  <a:pt x="301864" y="1136088"/>
                </a:lnTo>
                <a:lnTo>
                  <a:pt x="264097" y="1112053"/>
                </a:lnTo>
                <a:lnTo>
                  <a:pt x="228281" y="1085389"/>
                </a:lnTo>
                <a:lnTo>
                  <a:pt x="194552" y="1056230"/>
                </a:lnTo>
                <a:lnTo>
                  <a:pt x="163045" y="1024714"/>
                </a:lnTo>
                <a:lnTo>
                  <a:pt x="133895" y="990974"/>
                </a:lnTo>
                <a:lnTo>
                  <a:pt x="107239" y="955148"/>
                </a:lnTo>
                <a:lnTo>
                  <a:pt x="83211" y="917369"/>
                </a:lnTo>
                <a:lnTo>
                  <a:pt x="61948" y="877775"/>
                </a:lnTo>
                <a:lnTo>
                  <a:pt x="43584" y="836500"/>
                </a:lnTo>
                <a:lnTo>
                  <a:pt x="28255" y="793681"/>
                </a:lnTo>
                <a:lnTo>
                  <a:pt x="16096" y="749452"/>
                </a:lnTo>
                <a:lnTo>
                  <a:pt x="7244" y="703948"/>
                </a:lnTo>
                <a:lnTo>
                  <a:pt x="1833" y="657307"/>
                </a:lnTo>
                <a:lnTo>
                  <a:pt x="0" y="609663"/>
                </a:lnTo>
                <a:close/>
              </a:path>
            </a:pathLst>
          </a:custGeom>
          <a:ln w="25400">
            <a:solidFill>
              <a:srgbClr val="FFFFFF"/>
            </a:solidFill>
          </a:ln>
        </p:spPr>
        <p:txBody>
          <a:bodyPr wrap="square" lIns="0" tIns="0" rIns="0" bIns="0" rtlCol="0"/>
          <a:lstStyle/>
          <a:p>
            <a:endParaRPr smtClean="0">
              <a:solidFill>
                <a:prstClr val="black"/>
              </a:solidFill>
            </a:endParaRPr>
          </a:p>
        </p:txBody>
      </p:sp>
      <p:sp>
        <p:nvSpPr>
          <p:cNvPr id="16" name="object 16"/>
          <p:cNvSpPr txBox="1"/>
          <p:nvPr/>
        </p:nvSpPr>
        <p:spPr>
          <a:xfrm>
            <a:off x="7176881" y="2731156"/>
            <a:ext cx="1196975" cy="512961"/>
          </a:xfrm>
          <a:prstGeom prst="rect">
            <a:avLst/>
          </a:prstGeom>
        </p:spPr>
        <p:txBody>
          <a:bodyPr vert="horz" wrap="square" lIns="0" tIns="0" rIns="0" bIns="0" rtlCol="0">
            <a:spAutoFit/>
          </a:bodyPr>
          <a:lstStyle/>
          <a:p>
            <a:pPr marL="12700" marR="5080">
              <a:lnSpc>
                <a:spcPts val="1970"/>
              </a:lnSpc>
            </a:pPr>
            <a:r>
              <a:rPr dirty="0">
                <a:solidFill>
                  <a:srgbClr val="279DD9"/>
                </a:solidFill>
                <a:cs typeface="Calibri"/>
              </a:rPr>
              <a:t>G</a:t>
            </a:r>
            <a:r>
              <a:rPr spc="-15" dirty="0">
                <a:solidFill>
                  <a:srgbClr val="279DD9"/>
                </a:solidFill>
                <a:cs typeface="Calibri"/>
              </a:rPr>
              <a:t>o</a:t>
            </a:r>
            <a:r>
              <a:rPr spc="-10" dirty="0">
                <a:solidFill>
                  <a:srgbClr val="279DD9"/>
                </a:solidFill>
                <a:cs typeface="Calibri"/>
              </a:rPr>
              <a:t>v</a:t>
            </a:r>
            <a:r>
              <a:rPr dirty="0">
                <a:solidFill>
                  <a:srgbClr val="279DD9"/>
                </a:solidFill>
                <a:cs typeface="Calibri"/>
              </a:rPr>
              <a:t>e</a:t>
            </a:r>
            <a:r>
              <a:rPr spc="-5" dirty="0">
                <a:solidFill>
                  <a:srgbClr val="279DD9"/>
                </a:solidFill>
                <a:cs typeface="Calibri"/>
              </a:rPr>
              <a:t>r</a:t>
            </a:r>
            <a:r>
              <a:rPr dirty="0">
                <a:solidFill>
                  <a:srgbClr val="279DD9"/>
                </a:solidFill>
                <a:cs typeface="Calibri"/>
              </a:rPr>
              <a:t>nme</a:t>
            </a:r>
            <a:r>
              <a:rPr spc="-10" dirty="0">
                <a:solidFill>
                  <a:srgbClr val="279DD9"/>
                </a:solidFill>
                <a:cs typeface="Calibri"/>
              </a:rPr>
              <a:t>nt  </a:t>
            </a:r>
            <a:r>
              <a:rPr spc="-5" dirty="0">
                <a:solidFill>
                  <a:srgbClr val="279DD9"/>
                </a:solidFill>
                <a:cs typeface="Calibri"/>
              </a:rPr>
              <a:t>Authorities</a:t>
            </a:r>
            <a:endParaRPr>
              <a:solidFill>
                <a:prstClr val="black"/>
              </a:solidFill>
              <a:cs typeface="Calibri"/>
            </a:endParaRPr>
          </a:p>
        </p:txBody>
      </p:sp>
      <p:sp>
        <p:nvSpPr>
          <p:cNvPr id="17" name="object 17"/>
          <p:cNvSpPr/>
          <p:nvPr/>
        </p:nvSpPr>
        <p:spPr>
          <a:xfrm>
            <a:off x="5516504" y="3526412"/>
            <a:ext cx="1218971" cy="914495"/>
          </a:xfrm>
          <a:prstGeom prst="rect">
            <a:avLst/>
          </a:prstGeom>
          <a:blipFill>
            <a:blip r:embed="rId5" cstate="print"/>
            <a:stretch>
              <a:fillRect/>
            </a:stretch>
          </a:blipFill>
        </p:spPr>
        <p:txBody>
          <a:bodyPr wrap="square" lIns="0" tIns="0" rIns="0" bIns="0" rtlCol="0"/>
          <a:lstStyle/>
          <a:p>
            <a:endParaRPr smtClean="0">
              <a:solidFill>
                <a:prstClr val="black"/>
              </a:solidFill>
            </a:endParaRPr>
          </a:p>
        </p:txBody>
      </p:sp>
      <p:sp>
        <p:nvSpPr>
          <p:cNvPr id="18" name="object 18"/>
          <p:cNvSpPr/>
          <p:nvPr/>
        </p:nvSpPr>
        <p:spPr>
          <a:xfrm>
            <a:off x="5516501" y="3526411"/>
            <a:ext cx="1219200" cy="914876"/>
          </a:xfrm>
          <a:custGeom>
            <a:avLst/>
            <a:gdLst/>
            <a:ahLst/>
            <a:cxnLst/>
            <a:rect l="l" t="t" r="r" b="b"/>
            <a:pathLst>
              <a:path w="1219200" h="1219835">
                <a:moveTo>
                  <a:pt x="0" y="609663"/>
                </a:moveTo>
                <a:lnTo>
                  <a:pt x="1833" y="562019"/>
                </a:lnTo>
                <a:lnTo>
                  <a:pt x="7244" y="515378"/>
                </a:lnTo>
                <a:lnTo>
                  <a:pt x="16096" y="469874"/>
                </a:lnTo>
                <a:lnTo>
                  <a:pt x="28255" y="425645"/>
                </a:lnTo>
                <a:lnTo>
                  <a:pt x="43584" y="382826"/>
                </a:lnTo>
                <a:lnTo>
                  <a:pt x="61948" y="341551"/>
                </a:lnTo>
                <a:lnTo>
                  <a:pt x="83211" y="301957"/>
                </a:lnTo>
                <a:lnTo>
                  <a:pt x="107239" y="264178"/>
                </a:lnTo>
                <a:lnTo>
                  <a:pt x="133895" y="228352"/>
                </a:lnTo>
                <a:lnTo>
                  <a:pt x="163045" y="194612"/>
                </a:lnTo>
                <a:lnTo>
                  <a:pt x="194552" y="163096"/>
                </a:lnTo>
                <a:lnTo>
                  <a:pt x="228281" y="133937"/>
                </a:lnTo>
                <a:lnTo>
                  <a:pt x="264097" y="107273"/>
                </a:lnTo>
                <a:lnTo>
                  <a:pt x="301864" y="83238"/>
                </a:lnTo>
                <a:lnTo>
                  <a:pt x="341447" y="61967"/>
                </a:lnTo>
                <a:lnTo>
                  <a:pt x="382710" y="43598"/>
                </a:lnTo>
                <a:lnTo>
                  <a:pt x="425518" y="28264"/>
                </a:lnTo>
                <a:lnTo>
                  <a:pt x="469735" y="16101"/>
                </a:lnTo>
                <a:lnTo>
                  <a:pt x="515225" y="7246"/>
                </a:lnTo>
                <a:lnTo>
                  <a:pt x="561854" y="1834"/>
                </a:lnTo>
                <a:lnTo>
                  <a:pt x="609485" y="0"/>
                </a:lnTo>
                <a:lnTo>
                  <a:pt x="657117" y="1834"/>
                </a:lnTo>
                <a:lnTo>
                  <a:pt x="703745" y="7246"/>
                </a:lnTo>
                <a:lnTo>
                  <a:pt x="749236" y="16101"/>
                </a:lnTo>
                <a:lnTo>
                  <a:pt x="793453" y="28264"/>
                </a:lnTo>
                <a:lnTo>
                  <a:pt x="836260" y="43598"/>
                </a:lnTo>
                <a:lnTo>
                  <a:pt x="877523" y="61967"/>
                </a:lnTo>
                <a:lnTo>
                  <a:pt x="917106" y="83238"/>
                </a:lnTo>
                <a:lnTo>
                  <a:pt x="954873" y="107273"/>
                </a:lnTo>
                <a:lnTo>
                  <a:pt x="990689" y="133937"/>
                </a:lnTo>
                <a:lnTo>
                  <a:pt x="1024418" y="163096"/>
                </a:lnTo>
                <a:lnTo>
                  <a:pt x="1055925" y="194612"/>
                </a:lnTo>
                <a:lnTo>
                  <a:pt x="1085075" y="228352"/>
                </a:lnTo>
                <a:lnTo>
                  <a:pt x="1111731" y="264178"/>
                </a:lnTo>
                <a:lnTo>
                  <a:pt x="1135759" y="301957"/>
                </a:lnTo>
                <a:lnTo>
                  <a:pt x="1157023" y="341551"/>
                </a:lnTo>
                <a:lnTo>
                  <a:pt x="1175387" y="382826"/>
                </a:lnTo>
                <a:lnTo>
                  <a:pt x="1190716" y="425645"/>
                </a:lnTo>
                <a:lnTo>
                  <a:pt x="1202874" y="469874"/>
                </a:lnTo>
                <a:lnTo>
                  <a:pt x="1211726" y="515378"/>
                </a:lnTo>
                <a:lnTo>
                  <a:pt x="1217137" y="562019"/>
                </a:lnTo>
                <a:lnTo>
                  <a:pt x="1218971" y="609663"/>
                </a:lnTo>
                <a:lnTo>
                  <a:pt x="1217137" y="657307"/>
                </a:lnTo>
                <a:lnTo>
                  <a:pt x="1211726" y="703948"/>
                </a:lnTo>
                <a:lnTo>
                  <a:pt x="1202874" y="749452"/>
                </a:lnTo>
                <a:lnTo>
                  <a:pt x="1190716" y="793681"/>
                </a:lnTo>
                <a:lnTo>
                  <a:pt x="1175387" y="836500"/>
                </a:lnTo>
                <a:lnTo>
                  <a:pt x="1157023" y="877775"/>
                </a:lnTo>
                <a:lnTo>
                  <a:pt x="1135759" y="917369"/>
                </a:lnTo>
                <a:lnTo>
                  <a:pt x="1111731" y="955148"/>
                </a:lnTo>
                <a:lnTo>
                  <a:pt x="1085075" y="990974"/>
                </a:lnTo>
                <a:lnTo>
                  <a:pt x="1055925" y="1024714"/>
                </a:lnTo>
                <a:lnTo>
                  <a:pt x="1024418" y="1056230"/>
                </a:lnTo>
                <a:lnTo>
                  <a:pt x="990689" y="1085389"/>
                </a:lnTo>
                <a:lnTo>
                  <a:pt x="954873" y="1112053"/>
                </a:lnTo>
                <a:lnTo>
                  <a:pt x="917106" y="1136088"/>
                </a:lnTo>
                <a:lnTo>
                  <a:pt x="877523" y="1157359"/>
                </a:lnTo>
                <a:lnTo>
                  <a:pt x="836260" y="1175728"/>
                </a:lnTo>
                <a:lnTo>
                  <a:pt x="793453" y="1191062"/>
                </a:lnTo>
                <a:lnTo>
                  <a:pt x="749236" y="1203225"/>
                </a:lnTo>
                <a:lnTo>
                  <a:pt x="703745" y="1212080"/>
                </a:lnTo>
                <a:lnTo>
                  <a:pt x="657117" y="1217492"/>
                </a:lnTo>
                <a:lnTo>
                  <a:pt x="609485" y="1219327"/>
                </a:lnTo>
                <a:lnTo>
                  <a:pt x="561854" y="1217492"/>
                </a:lnTo>
                <a:lnTo>
                  <a:pt x="515225" y="1212080"/>
                </a:lnTo>
                <a:lnTo>
                  <a:pt x="469735" y="1203225"/>
                </a:lnTo>
                <a:lnTo>
                  <a:pt x="425518" y="1191062"/>
                </a:lnTo>
                <a:lnTo>
                  <a:pt x="382710" y="1175728"/>
                </a:lnTo>
                <a:lnTo>
                  <a:pt x="341447" y="1157359"/>
                </a:lnTo>
                <a:lnTo>
                  <a:pt x="301864" y="1136088"/>
                </a:lnTo>
                <a:lnTo>
                  <a:pt x="264097" y="1112053"/>
                </a:lnTo>
                <a:lnTo>
                  <a:pt x="228281" y="1085389"/>
                </a:lnTo>
                <a:lnTo>
                  <a:pt x="194552" y="1056230"/>
                </a:lnTo>
                <a:lnTo>
                  <a:pt x="163045" y="1024714"/>
                </a:lnTo>
                <a:lnTo>
                  <a:pt x="133895" y="990974"/>
                </a:lnTo>
                <a:lnTo>
                  <a:pt x="107239" y="955148"/>
                </a:lnTo>
                <a:lnTo>
                  <a:pt x="83211" y="917369"/>
                </a:lnTo>
                <a:lnTo>
                  <a:pt x="61948" y="877775"/>
                </a:lnTo>
                <a:lnTo>
                  <a:pt x="43584" y="836500"/>
                </a:lnTo>
                <a:lnTo>
                  <a:pt x="28255" y="793681"/>
                </a:lnTo>
                <a:lnTo>
                  <a:pt x="16096" y="749452"/>
                </a:lnTo>
                <a:lnTo>
                  <a:pt x="7244" y="703948"/>
                </a:lnTo>
                <a:lnTo>
                  <a:pt x="1833" y="657307"/>
                </a:lnTo>
                <a:lnTo>
                  <a:pt x="0" y="609663"/>
                </a:lnTo>
                <a:close/>
              </a:path>
            </a:pathLst>
          </a:custGeom>
          <a:ln w="25400">
            <a:solidFill>
              <a:srgbClr val="FFFFFF"/>
            </a:solidFill>
          </a:ln>
        </p:spPr>
        <p:txBody>
          <a:bodyPr wrap="square" lIns="0" tIns="0" rIns="0" bIns="0" rtlCol="0"/>
          <a:lstStyle/>
          <a:p>
            <a:endParaRPr smtClean="0">
              <a:solidFill>
                <a:prstClr val="black"/>
              </a:solidFill>
            </a:endParaRPr>
          </a:p>
        </p:txBody>
      </p:sp>
      <p:sp>
        <p:nvSpPr>
          <p:cNvPr id="19" name="object 19"/>
          <p:cNvSpPr txBox="1"/>
          <p:nvPr/>
        </p:nvSpPr>
        <p:spPr>
          <a:xfrm>
            <a:off x="6814404" y="3824125"/>
            <a:ext cx="1852930" cy="512961"/>
          </a:xfrm>
          <a:prstGeom prst="rect">
            <a:avLst/>
          </a:prstGeom>
        </p:spPr>
        <p:txBody>
          <a:bodyPr vert="horz" wrap="square" lIns="0" tIns="0" rIns="0" bIns="0" rtlCol="0">
            <a:spAutoFit/>
          </a:bodyPr>
          <a:lstStyle/>
          <a:p>
            <a:pPr marL="12700" marR="5080">
              <a:lnSpc>
                <a:spcPts val="1970"/>
              </a:lnSpc>
            </a:pPr>
            <a:r>
              <a:rPr spc="-5" dirty="0">
                <a:solidFill>
                  <a:srgbClr val="279DD9"/>
                </a:solidFill>
                <a:cs typeface="Calibri"/>
              </a:rPr>
              <a:t>Other Agencies</a:t>
            </a:r>
            <a:r>
              <a:rPr spc="-65" dirty="0">
                <a:solidFill>
                  <a:srgbClr val="279DD9"/>
                </a:solidFill>
                <a:cs typeface="Calibri"/>
              </a:rPr>
              <a:t> </a:t>
            </a:r>
            <a:r>
              <a:rPr spc="-10" dirty="0">
                <a:solidFill>
                  <a:srgbClr val="279DD9"/>
                </a:solidFill>
                <a:cs typeface="Calibri"/>
              </a:rPr>
              <a:t>(Off  Aerodrome)</a:t>
            </a:r>
            <a:endParaRPr>
              <a:solidFill>
                <a:prstClr val="black"/>
              </a:solidFill>
              <a:cs typeface="Calibri"/>
            </a:endParaRPr>
          </a:p>
        </p:txBody>
      </p:sp>
      <p:sp>
        <p:nvSpPr>
          <p:cNvPr id="20" name="object 20"/>
          <p:cNvSpPr/>
          <p:nvPr/>
        </p:nvSpPr>
        <p:spPr>
          <a:xfrm>
            <a:off x="5360456" y="2145102"/>
            <a:ext cx="321310" cy="217170"/>
          </a:xfrm>
          <a:custGeom>
            <a:avLst/>
            <a:gdLst/>
            <a:ahLst/>
            <a:cxnLst/>
            <a:rect l="l" t="t" r="r" b="b"/>
            <a:pathLst>
              <a:path w="321310" h="289560">
                <a:moveTo>
                  <a:pt x="27317" y="86410"/>
                </a:moveTo>
                <a:lnTo>
                  <a:pt x="0" y="261886"/>
                </a:lnTo>
                <a:lnTo>
                  <a:pt x="175475" y="289217"/>
                </a:lnTo>
                <a:lnTo>
                  <a:pt x="138442" y="238506"/>
                </a:lnTo>
                <a:lnTo>
                  <a:pt x="256717" y="152095"/>
                </a:lnTo>
                <a:lnTo>
                  <a:pt x="301656" y="152095"/>
                </a:lnTo>
                <a:lnTo>
                  <a:pt x="303989" y="137109"/>
                </a:lnTo>
                <a:lnTo>
                  <a:pt x="64363" y="137109"/>
                </a:lnTo>
                <a:lnTo>
                  <a:pt x="27317" y="86410"/>
                </a:lnTo>
                <a:close/>
              </a:path>
              <a:path w="321310" h="289560">
                <a:moveTo>
                  <a:pt x="301656" y="152095"/>
                </a:moveTo>
                <a:lnTo>
                  <a:pt x="256717" y="152095"/>
                </a:lnTo>
                <a:lnTo>
                  <a:pt x="293763" y="202793"/>
                </a:lnTo>
                <a:lnTo>
                  <a:pt x="301656" y="152095"/>
                </a:lnTo>
                <a:close/>
              </a:path>
              <a:path w="321310" h="289560">
                <a:moveTo>
                  <a:pt x="145605" y="0"/>
                </a:moveTo>
                <a:lnTo>
                  <a:pt x="182638" y="50698"/>
                </a:lnTo>
                <a:lnTo>
                  <a:pt x="64363" y="137109"/>
                </a:lnTo>
                <a:lnTo>
                  <a:pt x="303989" y="137109"/>
                </a:lnTo>
                <a:lnTo>
                  <a:pt x="321081" y="27317"/>
                </a:lnTo>
                <a:lnTo>
                  <a:pt x="145605" y="0"/>
                </a:lnTo>
                <a:close/>
              </a:path>
            </a:pathLst>
          </a:custGeom>
          <a:solidFill>
            <a:srgbClr val="0054A4"/>
          </a:solidFill>
        </p:spPr>
        <p:txBody>
          <a:bodyPr wrap="square" lIns="0" tIns="0" rIns="0" bIns="0" rtlCol="0"/>
          <a:lstStyle/>
          <a:p>
            <a:endParaRPr smtClean="0">
              <a:solidFill>
                <a:prstClr val="black"/>
              </a:solidFill>
            </a:endParaRPr>
          </a:p>
        </p:txBody>
      </p:sp>
      <p:sp>
        <p:nvSpPr>
          <p:cNvPr id="21" name="object 21"/>
          <p:cNvSpPr/>
          <p:nvPr/>
        </p:nvSpPr>
        <p:spPr>
          <a:xfrm>
            <a:off x="5360458" y="2145102"/>
            <a:ext cx="321310" cy="217170"/>
          </a:xfrm>
          <a:custGeom>
            <a:avLst/>
            <a:gdLst/>
            <a:ahLst/>
            <a:cxnLst/>
            <a:rect l="l" t="t" r="r" b="b"/>
            <a:pathLst>
              <a:path w="321310" h="289560">
                <a:moveTo>
                  <a:pt x="145605" y="0"/>
                </a:moveTo>
                <a:lnTo>
                  <a:pt x="321081" y="27317"/>
                </a:lnTo>
                <a:lnTo>
                  <a:pt x="293763" y="202793"/>
                </a:lnTo>
                <a:lnTo>
                  <a:pt x="256717" y="152095"/>
                </a:lnTo>
                <a:lnTo>
                  <a:pt x="138442" y="238506"/>
                </a:lnTo>
                <a:lnTo>
                  <a:pt x="175475" y="289217"/>
                </a:lnTo>
                <a:lnTo>
                  <a:pt x="0" y="261886"/>
                </a:lnTo>
                <a:lnTo>
                  <a:pt x="27317" y="86410"/>
                </a:lnTo>
                <a:lnTo>
                  <a:pt x="64363" y="137109"/>
                </a:lnTo>
                <a:lnTo>
                  <a:pt x="182638" y="50698"/>
                </a:lnTo>
                <a:lnTo>
                  <a:pt x="145605" y="0"/>
                </a:lnTo>
                <a:close/>
              </a:path>
            </a:pathLst>
          </a:custGeom>
          <a:ln w="25400">
            <a:solidFill>
              <a:srgbClr val="003B77"/>
            </a:solidFill>
          </a:ln>
        </p:spPr>
        <p:txBody>
          <a:bodyPr wrap="square" lIns="0" tIns="0" rIns="0" bIns="0" rtlCol="0"/>
          <a:lstStyle/>
          <a:p>
            <a:endParaRPr smtClean="0">
              <a:solidFill>
                <a:prstClr val="black"/>
              </a:solidFill>
            </a:endParaRPr>
          </a:p>
        </p:txBody>
      </p:sp>
      <p:sp>
        <p:nvSpPr>
          <p:cNvPr id="22" name="object 22"/>
          <p:cNvSpPr/>
          <p:nvPr/>
        </p:nvSpPr>
        <p:spPr>
          <a:xfrm>
            <a:off x="5498675" y="3427490"/>
            <a:ext cx="294640" cy="248603"/>
          </a:xfrm>
          <a:custGeom>
            <a:avLst/>
            <a:gdLst/>
            <a:ahLst/>
            <a:cxnLst/>
            <a:rect l="l" t="t" r="r" b="b"/>
            <a:pathLst>
              <a:path w="294639" h="331470">
                <a:moveTo>
                  <a:pt x="191844" y="128257"/>
                </a:moveTo>
                <a:lnTo>
                  <a:pt x="46774" y="128257"/>
                </a:lnTo>
                <a:lnTo>
                  <a:pt x="153746" y="272376"/>
                </a:lnTo>
                <a:lnTo>
                  <a:pt x="106972" y="307085"/>
                </a:lnTo>
                <a:lnTo>
                  <a:pt x="269925" y="331190"/>
                </a:lnTo>
                <a:lnTo>
                  <a:pt x="288906" y="202945"/>
                </a:lnTo>
                <a:lnTo>
                  <a:pt x="247281" y="202945"/>
                </a:lnTo>
                <a:lnTo>
                  <a:pt x="191844" y="128257"/>
                </a:lnTo>
                <a:close/>
              </a:path>
              <a:path w="294639" h="331470">
                <a:moveTo>
                  <a:pt x="294043" y="168236"/>
                </a:moveTo>
                <a:lnTo>
                  <a:pt x="247281" y="202945"/>
                </a:lnTo>
                <a:lnTo>
                  <a:pt x="288906" y="202945"/>
                </a:lnTo>
                <a:lnTo>
                  <a:pt x="294043" y="168236"/>
                </a:lnTo>
                <a:close/>
              </a:path>
              <a:path w="294639" h="331470">
                <a:moveTo>
                  <a:pt x="24117" y="0"/>
                </a:moveTo>
                <a:lnTo>
                  <a:pt x="0" y="162966"/>
                </a:lnTo>
                <a:lnTo>
                  <a:pt x="46774" y="128257"/>
                </a:lnTo>
                <a:lnTo>
                  <a:pt x="191844" y="128257"/>
                </a:lnTo>
                <a:lnTo>
                  <a:pt x="140309" y="58826"/>
                </a:lnTo>
                <a:lnTo>
                  <a:pt x="187071" y="24117"/>
                </a:lnTo>
                <a:lnTo>
                  <a:pt x="24117" y="0"/>
                </a:lnTo>
                <a:close/>
              </a:path>
            </a:pathLst>
          </a:custGeom>
          <a:solidFill>
            <a:srgbClr val="0054A4"/>
          </a:solidFill>
        </p:spPr>
        <p:txBody>
          <a:bodyPr wrap="square" lIns="0" tIns="0" rIns="0" bIns="0" rtlCol="0"/>
          <a:lstStyle/>
          <a:p>
            <a:endParaRPr smtClean="0">
              <a:solidFill>
                <a:prstClr val="black"/>
              </a:solidFill>
            </a:endParaRPr>
          </a:p>
        </p:txBody>
      </p:sp>
      <p:sp>
        <p:nvSpPr>
          <p:cNvPr id="23" name="object 23"/>
          <p:cNvSpPr/>
          <p:nvPr/>
        </p:nvSpPr>
        <p:spPr>
          <a:xfrm>
            <a:off x="5498675" y="3427490"/>
            <a:ext cx="294640" cy="248603"/>
          </a:xfrm>
          <a:custGeom>
            <a:avLst/>
            <a:gdLst/>
            <a:ahLst/>
            <a:cxnLst/>
            <a:rect l="l" t="t" r="r" b="b"/>
            <a:pathLst>
              <a:path w="294639" h="331470">
                <a:moveTo>
                  <a:pt x="294043" y="168236"/>
                </a:moveTo>
                <a:lnTo>
                  <a:pt x="269925" y="331190"/>
                </a:lnTo>
                <a:lnTo>
                  <a:pt x="106972" y="307085"/>
                </a:lnTo>
                <a:lnTo>
                  <a:pt x="153746" y="272376"/>
                </a:lnTo>
                <a:lnTo>
                  <a:pt x="46774" y="128257"/>
                </a:lnTo>
                <a:lnTo>
                  <a:pt x="0" y="162966"/>
                </a:lnTo>
                <a:lnTo>
                  <a:pt x="24117" y="0"/>
                </a:lnTo>
                <a:lnTo>
                  <a:pt x="187071" y="24117"/>
                </a:lnTo>
                <a:lnTo>
                  <a:pt x="140309" y="58826"/>
                </a:lnTo>
                <a:lnTo>
                  <a:pt x="247281" y="202945"/>
                </a:lnTo>
                <a:lnTo>
                  <a:pt x="294043" y="168236"/>
                </a:lnTo>
                <a:close/>
              </a:path>
            </a:pathLst>
          </a:custGeom>
          <a:ln w="25400">
            <a:solidFill>
              <a:srgbClr val="003B77"/>
            </a:solidFill>
          </a:ln>
        </p:spPr>
        <p:txBody>
          <a:bodyPr wrap="square" lIns="0" tIns="0" rIns="0" bIns="0" rtlCol="0"/>
          <a:lstStyle/>
          <a:p>
            <a:endParaRPr smtClean="0">
              <a:solidFill>
                <a:prstClr val="black"/>
              </a:solidFill>
            </a:endParaRPr>
          </a:p>
        </p:txBody>
      </p:sp>
      <p:sp>
        <p:nvSpPr>
          <p:cNvPr id="24" name="object 24"/>
          <p:cNvSpPr/>
          <p:nvPr/>
        </p:nvSpPr>
        <p:spPr>
          <a:xfrm>
            <a:off x="5643570" y="2786065"/>
            <a:ext cx="368300" cy="164306"/>
          </a:xfrm>
          <a:custGeom>
            <a:avLst/>
            <a:gdLst/>
            <a:ahLst/>
            <a:cxnLst/>
            <a:rect l="l" t="t" r="r" b="b"/>
            <a:pathLst>
              <a:path w="368300" h="219075">
                <a:moveTo>
                  <a:pt x="109359" y="0"/>
                </a:moveTo>
                <a:lnTo>
                  <a:pt x="0" y="109359"/>
                </a:lnTo>
                <a:lnTo>
                  <a:pt x="109359" y="218719"/>
                </a:lnTo>
                <a:lnTo>
                  <a:pt x="109359" y="164045"/>
                </a:lnTo>
                <a:lnTo>
                  <a:pt x="313436" y="164045"/>
                </a:lnTo>
                <a:lnTo>
                  <a:pt x="368122" y="109359"/>
                </a:lnTo>
                <a:lnTo>
                  <a:pt x="313436" y="54673"/>
                </a:lnTo>
                <a:lnTo>
                  <a:pt x="109359" y="54673"/>
                </a:lnTo>
                <a:lnTo>
                  <a:pt x="109359" y="0"/>
                </a:lnTo>
                <a:close/>
              </a:path>
              <a:path w="368300" h="219075">
                <a:moveTo>
                  <a:pt x="313436" y="164045"/>
                </a:moveTo>
                <a:lnTo>
                  <a:pt x="258762" y="164045"/>
                </a:lnTo>
                <a:lnTo>
                  <a:pt x="258762" y="218719"/>
                </a:lnTo>
                <a:lnTo>
                  <a:pt x="313436" y="164045"/>
                </a:lnTo>
                <a:close/>
              </a:path>
              <a:path w="368300" h="219075">
                <a:moveTo>
                  <a:pt x="258762" y="0"/>
                </a:moveTo>
                <a:lnTo>
                  <a:pt x="258762" y="54673"/>
                </a:lnTo>
                <a:lnTo>
                  <a:pt x="313436" y="54673"/>
                </a:lnTo>
                <a:lnTo>
                  <a:pt x="258762" y="0"/>
                </a:lnTo>
                <a:close/>
              </a:path>
            </a:pathLst>
          </a:custGeom>
          <a:solidFill>
            <a:srgbClr val="0054A4"/>
          </a:solidFill>
        </p:spPr>
        <p:txBody>
          <a:bodyPr wrap="square" lIns="0" tIns="0" rIns="0" bIns="0" rtlCol="0"/>
          <a:lstStyle/>
          <a:p>
            <a:endParaRPr smtClean="0">
              <a:solidFill>
                <a:prstClr val="black"/>
              </a:solidFill>
            </a:endParaRPr>
          </a:p>
        </p:txBody>
      </p:sp>
      <p:sp>
        <p:nvSpPr>
          <p:cNvPr id="25" name="object 25"/>
          <p:cNvSpPr/>
          <p:nvPr/>
        </p:nvSpPr>
        <p:spPr>
          <a:xfrm>
            <a:off x="5643570" y="2786065"/>
            <a:ext cx="368300" cy="164306"/>
          </a:xfrm>
          <a:custGeom>
            <a:avLst/>
            <a:gdLst/>
            <a:ahLst/>
            <a:cxnLst/>
            <a:rect l="l" t="t" r="r" b="b"/>
            <a:pathLst>
              <a:path w="368300" h="219075">
                <a:moveTo>
                  <a:pt x="0" y="109359"/>
                </a:moveTo>
                <a:lnTo>
                  <a:pt x="109359" y="0"/>
                </a:lnTo>
                <a:lnTo>
                  <a:pt x="109359" y="54673"/>
                </a:lnTo>
                <a:lnTo>
                  <a:pt x="258762" y="54673"/>
                </a:lnTo>
                <a:lnTo>
                  <a:pt x="258762" y="0"/>
                </a:lnTo>
                <a:lnTo>
                  <a:pt x="368122" y="109359"/>
                </a:lnTo>
                <a:lnTo>
                  <a:pt x="258762" y="218719"/>
                </a:lnTo>
                <a:lnTo>
                  <a:pt x="258762" y="164045"/>
                </a:lnTo>
                <a:lnTo>
                  <a:pt x="109359" y="164045"/>
                </a:lnTo>
                <a:lnTo>
                  <a:pt x="109359" y="218719"/>
                </a:lnTo>
                <a:lnTo>
                  <a:pt x="0" y="109359"/>
                </a:lnTo>
                <a:close/>
              </a:path>
            </a:pathLst>
          </a:custGeom>
          <a:ln w="25400">
            <a:solidFill>
              <a:srgbClr val="003B77"/>
            </a:solidFill>
          </a:ln>
        </p:spPr>
        <p:txBody>
          <a:bodyPr wrap="square" lIns="0" tIns="0" rIns="0" bIns="0" rtlCol="0"/>
          <a:lstStyle/>
          <a:p>
            <a:endParaRPr smtClean="0">
              <a:solidFill>
                <a:prstClr val="black"/>
              </a:solidFill>
            </a:endParaRPr>
          </a:p>
        </p:txBody>
      </p:sp>
      <p:sp>
        <p:nvSpPr>
          <p:cNvPr id="26" name="object 26"/>
          <p:cNvSpPr txBox="1"/>
          <p:nvPr/>
        </p:nvSpPr>
        <p:spPr>
          <a:xfrm>
            <a:off x="238161" y="3603039"/>
            <a:ext cx="4266565" cy="276999"/>
          </a:xfrm>
          <a:prstGeom prst="rect">
            <a:avLst/>
          </a:prstGeom>
        </p:spPr>
        <p:txBody>
          <a:bodyPr vert="horz" wrap="square" lIns="0" tIns="0" rIns="0" bIns="0" rtlCol="0">
            <a:spAutoFit/>
          </a:bodyPr>
          <a:lstStyle/>
          <a:p>
            <a:pPr marL="12700"/>
            <a:r>
              <a:rPr spc="-5" dirty="0">
                <a:solidFill>
                  <a:srgbClr val="2D3438"/>
                </a:solidFill>
                <a:cs typeface="Calibri"/>
              </a:rPr>
              <a:t>The plan </a:t>
            </a:r>
            <a:r>
              <a:rPr dirty="0">
                <a:solidFill>
                  <a:srgbClr val="2D3438"/>
                </a:solidFill>
                <a:cs typeface="Calibri"/>
              </a:rPr>
              <a:t>will </a:t>
            </a:r>
            <a:r>
              <a:rPr spc="-25" dirty="0">
                <a:solidFill>
                  <a:srgbClr val="2D3438"/>
                </a:solidFill>
                <a:cs typeface="Calibri"/>
              </a:rPr>
              <a:t>take </a:t>
            </a:r>
            <a:r>
              <a:rPr spc="-15" dirty="0">
                <a:solidFill>
                  <a:srgbClr val="2D3438"/>
                </a:solidFill>
                <a:cs typeface="Calibri"/>
              </a:rPr>
              <a:t>into </a:t>
            </a:r>
            <a:r>
              <a:rPr spc="-10" dirty="0">
                <a:solidFill>
                  <a:srgbClr val="2D3438"/>
                </a:solidFill>
                <a:cs typeface="Calibri"/>
              </a:rPr>
              <a:t>account</a:t>
            </a:r>
            <a:r>
              <a:rPr spc="-65" dirty="0">
                <a:solidFill>
                  <a:srgbClr val="2D3438"/>
                </a:solidFill>
                <a:cs typeface="Calibri"/>
              </a:rPr>
              <a:t> </a:t>
            </a:r>
            <a:r>
              <a:rPr dirty="0">
                <a:solidFill>
                  <a:srgbClr val="2D3438"/>
                </a:solidFill>
                <a:cs typeface="Calibri"/>
              </a:rPr>
              <a:t>the</a:t>
            </a:r>
            <a:endParaRPr dirty="0">
              <a:solidFill>
                <a:prstClr val="black"/>
              </a:solidFill>
              <a:cs typeface="Calibri"/>
            </a:endParaRPr>
          </a:p>
        </p:txBody>
      </p:sp>
      <p:sp>
        <p:nvSpPr>
          <p:cNvPr id="27" name="object 27"/>
          <p:cNvSpPr txBox="1"/>
          <p:nvPr/>
        </p:nvSpPr>
        <p:spPr>
          <a:xfrm>
            <a:off x="190626" y="3880038"/>
            <a:ext cx="4474210" cy="914096"/>
          </a:xfrm>
          <a:prstGeom prst="rect">
            <a:avLst/>
          </a:prstGeom>
        </p:spPr>
        <p:txBody>
          <a:bodyPr vert="horz" wrap="square" lIns="0" tIns="0" rIns="0" bIns="0" rtlCol="0">
            <a:spAutoFit/>
          </a:bodyPr>
          <a:lstStyle/>
          <a:p>
            <a:pPr marL="12700" marR="5080">
              <a:lnSpc>
                <a:spcPct val="110000"/>
              </a:lnSpc>
            </a:pPr>
            <a:r>
              <a:rPr spc="-5" dirty="0">
                <a:solidFill>
                  <a:srgbClr val="2D3438"/>
                </a:solidFill>
                <a:cs typeface="Calibri"/>
              </a:rPr>
              <a:t>principles of human </a:t>
            </a:r>
            <a:r>
              <a:rPr spc="-20" dirty="0">
                <a:solidFill>
                  <a:srgbClr val="2D3438"/>
                </a:solidFill>
                <a:cs typeface="Calibri"/>
              </a:rPr>
              <a:t>factors </a:t>
            </a:r>
            <a:r>
              <a:rPr spc="-15" dirty="0">
                <a:solidFill>
                  <a:srgbClr val="2D3438"/>
                </a:solidFill>
                <a:cs typeface="Calibri"/>
              </a:rPr>
              <a:t>to  promote </a:t>
            </a:r>
            <a:r>
              <a:rPr lang="fr-FR" spc="-15" dirty="0" smtClean="0">
                <a:solidFill>
                  <a:srgbClr val="2D3438"/>
                </a:solidFill>
                <a:cs typeface="Calibri"/>
              </a:rPr>
              <a:t> </a:t>
            </a:r>
            <a:r>
              <a:rPr spc="-5" dirty="0" smtClean="0">
                <a:solidFill>
                  <a:srgbClr val="2D3438"/>
                </a:solidFill>
                <a:cs typeface="Calibri"/>
              </a:rPr>
              <a:t>the </a:t>
            </a:r>
            <a:r>
              <a:rPr spc="-5" dirty="0">
                <a:solidFill>
                  <a:srgbClr val="2D3438"/>
                </a:solidFill>
                <a:cs typeface="Calibri"/>
              </a:rPr>
              <a:t>optimal </a:t>
            </a:r>
            <a:r>
              <a:rPr spc="-10" dirty="0">
                <a:solidFill>
                  <a:srgbClr val="2D3438"/>
                </a:solidFill>
                <a:cs typeface="Calibri"/>
              </a:rPr>
              <a:t>response </a:t>
            </a:r>
            <a:r>
              <a:rPr spc="-5" dirty="0">
                <a:solidFill>
                  <a:srgbClr val="2D3438"/>
                </a:solidFill>
                <a:cs typeface="Calibri"/>
              </a:rPr>
              <a:t>of </a:t>
            </a:r>
            <a:r>
              <a:rPr dirty="0">
                <a:solidFill>
                  <a:srgbClr val="2D3438"/>
                </a:solidFill>
                <a:cs typeface="Calibri"/>
              </a:rPr>
              <a:t>all  </a:t>
            </a:r>
            <a:r>
              <a:rPr spc="-10" dirty="0">
                <a:solidFill>
                  <a:srgbClr val="2D3438"/>
                </a:solidFill>
                <a:cs typeface="Calibri"/>
              </a:rPr>
              <a:t>existing </a:t>
            </a:r>
            <a:r>
              <a:rPr spc="-5" dirty="0">
                <a:solidFill>
                  <a:srgbClr val="2D3438"/>
                </a:solidFill>
                <a:cs typeface="Calibri"/>
              </a:rPr>
              <a:t>agencies </a:t>
            </a:r>
            <a:r>
              <a:rPr spc="-15" dirty="0">
                <a:solidFill>
                  <a:srgbClr val="2D3438"/>
                </a:solidFill>
                <a:cs typeface="Calibri"/>
              </a:rPr>
              <a:t>involved </a:t>
            </a:r>
            <a:r>
              <a:rPr dirty="0">
                <a:solidFill>
                  <a:srgbClr val="2D3438"/>
                </a:solidFill>
                <a:cs typeface="Calibri"/>
              </a:rPr>
              <a:t>in an  </a:t>
            </a:r>
            <a:r>
              <a:rPr spc="-10" dirty="0">
                <a:solidFill>
                  <a:srgbClr val="2D3438"/>
                </a:solidFill>
                <a:cs typeface="Calibri"/>
              </a:rPr>
              <a:t>emergency</a:t>
            </a:r>
            <a:r>
              <a:rPr spc="-75" dirty="0">
                <a:solidFill>
                  <a:srgbClr val="2D3438"/>
                </a:solidFill>
                <a:cs typeface="Calibri"/>
              </a:rPr>
              <a:t> </a:t>
            </a:r>
            <a:r>
              <a:rPr spc="-10" dirty="0">
                <a:solidFill>
                  <a:srgbClr val="2D3438"/>
                </a:solidFill>
                <a:cs typeface="Calibri"/>
              </a:rPr>
              <a:t>operations.</a:t>
            </a:r>
            <a:endParaRPr dirty="0">
              <a:solidFill>
                <a:prstClr val="black"/>
              </a:solidFill>
              <a:cs typeface="Calibri"/>
            </a:endParaRPr>
          </a:p>
        </p:txBody>
      </p:sp>
      <p:sp>
        <p:nvSpPr>
          <p:cNvPr id="40" name="Slide Number Placeholder 39"/>
          <p:cNvSpPr>
            <a:spLocks noGrp="1"/>
          </p:cNvSpPr>
          <p:nvPr>
            <p:ph type="sldNum" sz="quarter" idx="12"/>
          </p:nvPr>
        </p:nvSpPr>
        <p:spPr/>
        <p:txBody>
          <a:bodyPr/>
          <a:lstStyle/>
          <a:p>
            <a:fld id="{3FF909EE-2C65-48BC-95E5-26F3591A45A6}" type="slidenum">
              <a:rPr lang="en-CA" smtClean="0"/>
              <a:t>20</a:t>
            </a:fld>
            <a:endParaRPr lang="en-CA"/>
          </a:p>
        </p:txBody>
      </p:sp>
    </p:spTree>
    <p:extLst>
      <p:ext uri="{BB962C8B-B14F-4D97-AF65-F5344CB8AC3E}">
        <p14:creationId xmlns:p14="http://schemas.microsoft.com/office/powerpoint/2010/main" val="1014400548"/>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847" y="741708"/>
            <a:ext cx="8229600" cy="492443"/>
          </a:xfrm>
          <a:prstGeom prst="rect">
            <a:avLst/>
          </a:prstGeom>
        </p:spPr>
        <p:txBody>
          <a:bodyPr vert="horz" wrap="square" lIns="0" tIns="0" rIns="0" bIns="0" rtlCol="0">
            <a:spAutoFit/>
          </a:bodyPr>
          <a:lstStyle/>
          <a:p>
            <a:pPr marL="12700">
              <a:lnSpc>
                <a:spcPct val="100000"/>
              </a:lnSpc>
            </a:pPr>
            <a:r>
              <a:rPr sz="3200" b="1" spc="-5" dirty="0"/>
              <a:t>Aerodrome Emergency Planning </a:t>
            </a:r>
            <a:r>
              <a:rPr sz="3200" b="1" dirty="0"/>
              <a:t>9137 </a:t>
            </a:r>
            <a:r>
              <a:rPr sz="3200" b="1" spc="-5" dirty="0"/>
              <a:t>– Part</a:t>
            </a:r>
            <a:r>
              <a:rPr sz="3200" b="1" spc="55" dirty="0"/>
              <a:t> </a:t>
            </a:r>
            <a:r>
              <a:rPr sz="3200" b="1" spc="-5" dirty="0"/>
              <a:t>7</a:t>
            </a:r>
          </a:p>
        </p:txBody>
      </p:sp>
      <p:sp>
        <p:nvSpPr>
          <p:cNvPr id="3" name="object 3"/>
          <p:cNvSpPr/>
          <p:nvPr/>
        </p:nvSpPr>
        <p:spPr>
          <a:xfrm>
            <a:off x="5583507" y="1779824"/>
            <a:ext cx="2820411" cy="2750913"/>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p:nvPr/>
        </p:nvSpPr>
        <p:spPr>
          <a:xfrm>
            <a:off x="5575353" y="1773707"/>
            <a:ext cx="2830195" cy="2758440"/>
          </a:xfrm>
          <a:custGeom>
            <a:avLst/>
            <a:gdLst/>
            <a:ahLst/>
            <a:cxnLst/>
            <a:rect l="l" t="t" r="r" b="b"/>
            <a:pathLst>
              <a:path w="2830195" h="3677920">
                <a:moveTo>
                  <a:pt x="0" y="0"/>
                </a:moveTo>
                <a:lnTo>
                  <a:pt x="2829941" y="0"/>
                </a:lnTo>
                <a:lnTo>
                  <a:pt x="2829941" y="3677412"/>
                </a:lnTo>
                <a:lnTo>
                  <a:pt x="0" y="3677412"/>
                </a:lnTo>
                <a:lnTo>
                  <a:pt x="0" y="0"/>
                </a:lnTo>
                <a:close/>
              </a:path>
            </a:pathLst>
          </a:custGeom>
          <a:ln w="9525">
            <a:solidFill>
              <a:srgbClr val="002060"/>
            </a:solidFill>
          </a:ln>
        </p:spPr>
        <p:txBody>
          <a:bodyPr wrap="square" lIns="0" tIns="0" rIns="0" bIns="0" rtlCol="0"/>
          <a:lstStyle/>
          <a:p>
            <a:endParaRPr smtClean="0">
              <a:solidFill>
                <a:prstClr val="black"/>
              </a:solidFill>
            </a:endParaRPr>
          </a:p>
        </p:txBody>
      </p:sp>
      <p:sp>
        <p:nvSpPr>
          <p:cNvPr id="5" name="object 5"/>
          <p:cNvSpPr txBox="1"/>
          <p:nvPr/>
        </p:nvSpPr>
        <p:spPr>
          <a:xfrm>
            <a:off x="395536" y="1347614"/>
            <a:ext cx="4725035" cy="3411190"/>
          </a:xfrm>
          <a:prstGeom prst="rect">
            <a:avLst/>
          </a:prstGeom>
        </p:spPr>
        <p:txBody>
          <a:bodyPr vert="horz" wrap="square" lIns="0" tIns="0" rIns="0" bIns="0" rtlCol="0">
            <a:spAutoFit/>
          </a:bodyPr>
          <a:lstStyle/>
          <a:p>
            <a:pPr marL="299085" indent="-286385">
              <a:buFont typeface="Arial"/>
              <a:buChar char="•"/>
              <a:tabLst>
                <a:tab pos="299085" algn="l"/>
                <a:tab pos="299720" algn="l"/>
              </a:tabLst>
            </a:pPr>
            <a:r>
              <a:rPr sz="2000" spc="-5" dirty="0">
                <a:solidFill>
                  <a:srgbClr val="279DD9"/>
                </a:solidFill>
                <a:cs typeface="Calibri"/>
              </a:rPr>
              <a:t>Agencies</a:t>
            </a:r>
            <a:r>
              <a:rPr sz="2000" spc="-85" dirty="0">
                <a:solidFill>
                  <a:srgbClr val="279DD9"/>
                </a:solidFill>
                <a:cs typeface="Calibri"/>
              </a:rPr>
              <a:t> </a:t>
            </a:r>
            <a:r>
              <a:rPr sz="2000" spc="-15" dirty="0">
                <a:solidFill>
                  <a:srgbClr val="279DD9"/>
                </a:solidFill>
                <a:cs typeface="Calibri"/>
              </a:rPr>
              <a:t>involved</a:t>
            </a:r>
            <a:endParaRPr sz="2000" dirty="0">
              <a:solidFill>
                <a:prstClr val="black"/>
              </a:solidFill>
              <a:cs typeface="Calibri"/>
            </a:endParaRPr>
          </a:p>
          <a:p>
            <a:pPr marL="299085" marR="113664" indent="-286385">
              <a:spcBef>
                <a:spcPts val="1870"/>
              </a:spcBef>
              <a:buFont typeface="Arial"/>
              <a:buChar char="•"/>
              <a:tabLst>
                <a:tab pos="299085" algn="l"/>
                <a:tab pos="299720" algn="l"/>
              </a:tabLst>
            </a:pPr>
            <a:r>
              <a:rPr sz="2000" spc="-5" dirty="0">
                <a:solidFill>
                  <a:srgbClr val="279DD9"/>
                </a:solidFill>
                <a:cs typeface="Calibri"/>
              </a:rPr>
              <a:t>Responsibilities and </a:t>
            </a:r>
            <a:r>
              <a:rPr sz="2000" spc="-15" dirty="0">
                <a:solidFill>
                  <a:srgbClr val="279DD9"/>
                </a:solidFill>
                <a:cs typeface="Calibri"/>
              </a:rPr>
              <a:t>role </a:t>
            </a:r>
            <a:r>
              <a:rPr sz="2000" spc="-5" dirty="0">
                <a:solidFill>
                  <a:srgbClr val="279DD9"/>
                </a:solidFill>
                <a:cs typeface="Calibri"/>
              </a:rPr>
              <a:t>of </a:t>
            </a:r>
            <a:r>
              <a:rPr sz="2000" dirty="0">
                <a:solidFill>
                  <a:srgbClr val="279DD9"/>
                </a:solidFill>
                <a:cs typeface="Calibri"/>
              </a:rPr>
              <a:t>the  </a:t>
            </a:r>
            <a:r>
              <a:rPr sz="2000" spc="-10" dirty="0">
                <a:solidFill>
                  <a:srgbClr val="279DD9"/>
                </a:solidFill>
                <a:cs typeface="Calibri"/>
              </a:rPr>
              <a:t>various </a:t>
            </a:r>
            <a:r>
              <a:rPr sz="2000" spc="-15" dirty="0">
                <a:solidFill>
                  <a:srgbClr val="279DD9"/>
                </a:solidFill>
                <a:cs typeface="Calibri"/>
              </a:rPr>
              <a:t>stakeholders </a:t>
            </a:r>
            <a:r>
              <a:rPr sz="2000" spc="-5" dirty="0">
                <a:solidFill>
                  <a:srgbClr val="279DD9"/>
                </a:solidFill>
                <a:cs typeface="Calibri"/>
              </a:rPr>
              <a:t>depending on  the </a:t>
            </a:r>
            <a:r>
              <a:rPr sz="2000" dirty="0">
                <a:solidFill>
                  <a:srgbClr val="279DD9"/>
                </a:solidFill>
                <a:cs typeface="Calibri"/>
              </a:rPr>
              <a:t>type </a:t>
            </a:r>
            <a:r>
              <a:rPr sz="2000" spc="-5" dirty="0">
                <a:solidFill>
                  <a:srgbClr val="279DD9"/>
                </a:solidFill>
                <a:cs typeface="Calibri"/>
              </a:rPr>
              <a:t>of</a:t>
            </a:r>
            <a:r>
              <a:rPr sz="2000" spc="-100" dirty="0">
                <a:solidFill>
                  <a:srgbClr val="279DD9"/>
                </a:solidFill>
                <a:cs typeface="Calibri"/>
              </a:rPr>
              <a:t> </a:t>
            </a:r>
            <a:r>
              <a:rPr sz="2000" spc="-5" dirty="0">
                <a:solidFill>
                  <a:srgbClr val="279DD9"/>
                </a:solidFill>
                <a:cs typeface="Calibri"/>
              </a:rPr>
              <a:t>emergency</a:t>
            </a:r>
            <a:endParaRPr sz="2000" dirty="0">
              <a:solidFill>
                <a:prstClr val="black"/>
              </a:solidFill>
              <a:cs typeface="Calibri"/>
            </a:endParaRPr>
          </a:p>
          <a:p>
            <a:pPr marL="299085" marR="223520" indent="-286385">
              <a:spcBef>
                <a:spcPts val="575"/>
              </a:spcBef>
              <a:buFont typeface="Arial"/>
              <a:buChar char="•"/>
              <a:tabLst>
                <a:tab pos="299085" algn="l"/>
                <a:tab pos="299720" algn="l"/>
              </a:tabLst>
            </a:pPr>
            <a:r>
              <a:rPr sz="2000" spc="-10" dirty="0">
                <a:solidFill>
                  <a:srgbClr val="279DD9"/>
                </a:solidFill>
                <a:cs typeface="Calibri"/>
              </a:rPr>
              <a:t>Emergency operations Centre </a:t>
            </a:r>
            <a:r>
              <a:rPr sz="2000" spc="-5" dirty="0">
                <a:solidFill>
                  <a:srgbClr val="279DD9"/>
                </a:solidFill>
                <a:cs typeface="Calibri"/>
              </a:rPr>
              <a:t>and  position of mobile</a:t>
            </a:r>
            <a:r>
              <a:rPr sz="2000" spc="-75" dirty="0">
                <a:solidFill>
                  <a:srgbClr val="279DD9"/>
                </a:solidFill>
                <a:cs typeface="Calibri"/>
              </a:rPr>
              <a:t> </a:t>
            </a:r>
            <a:r>
              <a:rPr sz="2000" spc="-5" dirty="0">
                <a:solidFill>
                  <a:srgbClr val="279DD9"/>
                </a:solidFill>
                <a:cs typeface="Calibri"/>
              </a:rPr>
              <a:t>command</a:t>
            </a:r>
            <a:endParaRPr sz="2000" dirty="0">
              <a:solidFill>
                <a:prstClr val="black"/>
              </a:solidFill>
              <a:cs typeface="Calibri"/>
            </a:endParaRPr>
          </a:p>
          <a:p>
            <a:pPr marL="299085" marR="5080" indent="-286385">
              <a:spcBef>
                <a:spcPts val="1870"/>
              </a:spcBef>
              <a:buFont typeface="Arial"/>
              <a:buChar char="•"/>
              <a:tabLst>
                <a:tab pos="299085" algn="l"/>
                <a:tab pos="299720" algn="l"/>
              </a:tabLst>
            </a:pPr>
            <a:r>
              <a:rPr sz="2000" spc="-5" dirty="0">
                <a:solidFill>
                  <a:srgbClr val="279DD9"/>
                </a:solidFill>
                <a:cs typeface="Calibri"/>
              </a:rPr>
              <a:t>Commander and </a:t>
            </a:r>
            <a:r>
              <a:rPr sz="2000" spc="-15" dirty="0">
                <a:solidFill>
                  <a:srgbClr val="279DD9"/>
                </a:solidFill>
                <a:cs typeface="Calibri"/>
              </a:rPr>
              <a:t>Coordinator </a:t>
            </a:r>
            <a:r>
              <a:rPr sz="2000" spc="-5" dirty="0">
                <a:solidFill>
                  <a:srgbClr val="279DD9"/>
                </a:solidFill>
                <a:cs typeface="Calibri"/>
              </a:rPr>
              <a:t>(s) </a:t>
            </a:r>
            <a:r>
              <a:rPr sz="2000" spc="-20" dirty="0">
                <a:solidFill>
                  <a:srgbClr val="279DD9"/>
                </a:solidFill>
                <a:cs typeface="Calibri"/>
              </a:rPr>
              <a:t>for  </a:t>
            </a:r>
            <a:r>
              <a:rPr sz="2000" dirty="0">
                <a:solidFill>
                  <a:srgbClr val="279DD9"/>
                </a:solidFill>
                <a:cs typeface="Calibri"/>
              </a:rPr>
              <a:t>the</a:t>
            </a:r>
            <a:r>
              <a:rPr sz="2000" spc="-85" dirty="0">
                <a:solidFill>
                  <a:srgbClr val="279DD9"/>
                </a:solidFill>
                <a:cs typeface="Calibri"/>
              </a:rPr>
              <a:t> </a:t>
            </a:r>
            <a:r>
              <a:rPr sz="2000" spc="-5" dirty="0">
                <a:solidFill>
                  <a:srgbClr val="279DD9"/>
                </a:solidFill>
                <a:cs typeface="Calibri"/>
              </a:rPr>
              <a:t>plan</a:t>
            </a:r>
            <a:endParaRPr sz="2000" dirty="0">
              <a:solidFill>
                <a:prstClr val="black"/>
              </a:solidFill>
              <a:cs typeface="Calibri"/>
            </a:endParaRPr>
          </a:p>
          <a:p>
            <a:pPr marL="299085" indent="-286385">
              <a:spcBef>
                <a:spcPts val="570"/>
              </a:spcBef>
              <a:buFont typeface="Arial"/>
              <a:buChar char="•"/>
              <a:tabLst>
                <a:tab pos="299085" algn="l"/>
                <a:tab pos="299720" algn="l"/>
              </a:tabLst>
            </a:pPr>
            <a:r>
              <a:rPr sz="2000" spc="-5" dirty="0">
                <a:solidFill>
                  <a:srgbClr val="279DD9"/>
                </a:solidFill>
                <a:cs typeface="Calibri"/>
              </a:rPr>
              <a:t>Grid</a:t>
            </a:r>
            <a:r>
              <a:rPr sz="2000" spc="-95" dirty="0">
                <a:solidFill>
                  <a:srgbClr val="279DD9"/>
                </a:solidFill>
                <a:cs typeface="Calibri"/>
              </a:rPr>
              <a:t> </a:t>
            </a:r>
            <a:r>
              <a:rPr sz="2000" dirty="0">
                <a:solidFill>
                  <a:srgbClr val="279DD9"/>
                </a:solidFill>
                <a:cs typeface="Calibri"/>
              </a:rPr>
              <a:t>map</a:t>
            </a:r>
            <a:endParaRPr sz="2000" dirty="0">
              <a:solidFill>
                <a:prstClr val="black"/>
              </a:solidFill>
              <a:cs typeface="Calibri"/>
            </a:endParaRPr>
          </a:p>
        </p:txBody>
      </p:sp>
      <p:sp>
        <p:nvSpPr>
          <p:cNvPr id="18" name="Slide Number Placeholder 17"/>
          <p:cNvSpPr>
            <a:spLocks noGrp="1"/>
          </p:cNvSpPr>
          <p:nvPr>
            <p:ph type="sldNum" sz="quarter" idx="12"/>
          </p:nvPr>
        </p:nvSpPr>
        <p:spPr/>
        <p:txBody>
          <a:bodyPr/>
          <a:lstStyle/>
          <a:p>
            <a:fld id="{3FF909EE-2C65-48BC-95E5-26F3591A45A6}" type="slidenum">
              <a:rPr lang="en-CA" smtClean="0"/>
              <a:t>21</a:t>
            </a:fld>
            <a:endParaRPr lang="en-CA"/>
          </a:p>
        </p:txBody>
      </p:sp>
    </p:spTree>
    <p:extLst>
      <p:ext uri="{BB962C8B-B14F-4D97-AF65-F5344CB8AC3E}">
        <p14:creationId xmlns:p14="http://schemas.microsoft.com/office/powerpoint/2010/main" val="204889042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83507" y="1779824"/>
            <a:ext cx="2820411" cy="2750913"/>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3" name="object 3"/>
          <p:cNvSpPr/>
          <p:nvPr/>
        </p:nvSpPr>
        <p:spPr>
          <a:xfrm>
            <a:off x="5575353" y="1773707"/>
            <a:ext cx="2830195" cy="2758440"/>
          </a:xfrm>
          <a:custGeom>
            <a:avLst/>
            <a:gdLst/>
            <a:ahLst/>
            <a:cxnLst/>
            <a:rect l="l" t="t" r="r" b="b"/>
            <a:pathLst>
              <a:path w="2830195" h="3677920">
                <a:moveTo>
                  <a:pt x="0" y="0"/>
                </a:moveTo>
                <a:lnTo>
                  <a:pt x="2829941" y="0"/>
                </a:lnTo>
                <a:lnTo>
                  <a:pt x="2829941" y="3677412"/>
                </a:lnTo>
                <a:lnTo>
                  <a:pt x="0" y="3677412"/>
                </a:lnTo>
                <a:lnTo>
                  <a:pt x="0" y="0"/>
                </a:lnTo>
                <a:close/>
              </a:path>
            </a:pathLst>
          </a:custGeom>
          <a:ln w="9525">
            <a:solidFill>
              <a:srgbClr val="002060"/>
            </a:solidFill>
          </a:ln>
        </p:spPr>
        <p:txBody>
          <a:bodyPr wrap="square" lIns="0" tIns="0" rIns="0" bIns="0" rtlCol="0"/>
          <a:lstStyle/>
          <a:p>
            <a:endParaRPr smtClean="0">
              <a:solidFill>
                <a:prstClr val="black"/>
              </a:solidFill>
            </a:endParaRPr>
          </a:p>
        </p:txBody>
      </p:sp>
      <p:sp>
        <p:nvSpPr>
          <p:cNvPr id="4" name="object 4"/>
          <p:cNvSpPr txBox="1"/>
          <p:nvPr/>
        </p:nvSpPr>
        <p:spPr>
          <a:xfrm>
            <a:off x="355412" y="1511061"/>
            <a:ext cx="4114800" cy="3154710"/>
          </a:xfrm>
          <a:prstGeom prst="rect">
            <a:avLst/>
          </a:prstGeom>
        </p:spPr>
        <p:txBody>
          <a:bodyPr vert="horz" wrap="square" lIns="0" tIns="0" rIns="0" bIns="0" rtlCol="0">
            <a:spAutoFit/>
          </a:bodyPr>
          <a:lstStyle/>
          <a:p>
            <a:pPr marL="299085" indent="-286385">
              <a:buClr>
                <a:srgbClr val="279DD9"/>
              </a:buClr>
              <a:buFont typeface="Arial"/>
              <a:buChar char="•"/>
              <a:tabLst>
                <a:tab pos="299085" algn="l"/>
                <a:tab pos="299720" algn="l"/>
              </a:tabLst>
            </a:pPr>
            <a:r>
              <a:rPr sz="2000" spc="-15" dirty="0">
                <a:solidFill>
                  <a:srgbClr val="279DD9"/>
                </a:solidFill>
                <a:cs typeface="Calibri"/>
              </a:rPr>
              <a:t>Information </a:t>
            </a:r>
            <a:r>
              <a:rPr sz="2000" spc="-5" dirty="0">
                <a:solidFill>
                  <a:srgbClr val="279DD9"/>
                </a:solidFill>
                <a:cs typeface="Calibri"/>
              </a:rPr>
              <a:t>on agencies </a:t>
            </a:r>
            <a:r>
              <a:rPr sz="2000" spc="-15" dirty="0">
                <a:solidFill>
                  <a:srgbClr val="279DD9"/>
                </a:solidFill>
                <a:cs typeface="Calibri"/>
              </a:rPr>
              <a:t>to</a:t>
            </a:r>
            <a:r>
              <a:rPr sz="2000" spc="-50" dirty="0">
                <a:solidFill>
                  <a:srgbClr val="279DD9"/>
                </a:solidFill>
                <a:cs typeface="Calibri"/>
              </a:rPr>
              <a:t> </a:t>
            </a:r>
            <a:r>
              <a:rPr sz="2000" spc="-5" dirty="0">
                <a:solidFill>
                  <a:srgbClr val="279DD9"/>
                </a:solidFill>
                <a:cs typeface="Calibri"/>
              </a:rPr>
              <a:t>call</a:t>
            </a:r>
            <a:endParaRPr sz="2000" dirty="0">
              <a:solidFill>
                <a:prstClr val="black"/>
              </a:solidFill>
              <a:cs typeface="Calibri"/>
            </a:endParaRPr>
          </a:p>
          <a:p>
            <a:pPr marL="299085" marR="229870" indent="-286385">
              <a:spcBef>
                <a:spcPts val="575"/>
              </a:spcBef>
              <a:buFont typeface="Arial"/>
              <a:buChar char="•"/>
              <a:tabLst>
                <a:tab pos="299085" algn="l"/>
                <a:tab pos="299720" algn="l"/>
              </a:tabLst>
            </a:pPr>
            <a:r>
              <a:rPr sz="2000" spc="-30" dirty="0">
                <a:solidFill>
                  <a:srgbClr val="279DD9"/>
                </a:solidFill>
                <a:cs typeface="Calibri"/>
              </a:rPr>
              <a:t>Triage </a:t>
            </a:r>
            <a:r>
              <a:rPr sz="2000" spc="-5" dirty="0">
                <a:solidFill>
                  <a:srgbClr val="279DD9"/>
                </a:solidFill>
                <a:cs typeface="Calibri"/>
              </a:rPr>
              <a:t>of </a:t>
            </a:r>
            <a:r>
              <a:rPr sz="2000" dirty="0">
                <a:solidFill>
                  <a:srgbClr val="279DD9"/>
                </a:solidFill>
                <a:cs typeface="Calibri"/>
              </a:rPr>
              <a:t>victims </a:t>
            </a:r>
            <a:r>
              <a:rPr sz="2000" spc="-5" dirty="0">
                <a:solidFill>
                  <a:srgbClr val="279DD9"/>
                </a:solidFill>
                <a:cs typeface="Calibri"/>
              </a:rPr>
              <a:t>and</a:t>
            </a:r>
            <a:r>
              <a:rPr sz="2000" spc="-70" dirty="0">
                <a:solidFill>
                  <a:srgbClr val="279DD9"/>
                </a:solidFill>
                <a:cs typeface="Calibri"/>
              </a:rPr>
              <a:t> </a:t>
            </a:r>
            <a:r>
              <a:rPr sz="2000" spc="-5" dirty="0">
                <a:solidFill>
                  <a:srgbClr val="279DD9"/>
                </a:solidFill>
                <a:cs typeface="Calibri"/>
              </a:rPr>
              <a:t>medical  </a:t>
            </a:r>
            <a:r>
              <a:rPr sz="2000" dirty="0">
                <a:solidFill>
                  <a:srgbClr val="279DD9"/>
                </a:solidFill>
                <a:cs typeface="Calibri"/>
              </a:rPr>
              <a:t>services </a:t>
            </a:r>
            <a:r>
              <a:rPr sz="2000" spc="-5" dirty="0">
                <a:solidFill>
                  <a:srgbClr val="279DD9"/>
                </a:solidFill>
                <a:cs typeface="Calibri"/>
              </a:rPr>
              <a:t>of</a:t>
            </a:r>
            <a:r>
              <a:rPr sz="2000" spc="-60" dirty="0">
                <a:solidFill>
                  <a:srgbClr val="279DD9"/>
                </a:solidFill>
                <a:cs typeface="Calibri"/>
              </a:rPr>
              <a:t> </a:t>
            </a:r>
            <a:r>
              <a:rPr sz="2000" spc="-10" dirty="0">
                <a:solidFill>
                  <a:srgbClr val="279DD9"/>
                </a:solidFill>
                <a:cs typeface="Calibri"/>
              </a:rPr>
              <a:t>survivors</a:t>
            </a:r>
            <a:endParaRPr sz="2000" dirty="0">
              <a:solidFill>
                <a:prstClr val="black"/>
              </a:solidFill>
              <a:cs typeface="Calibri"/>
            </a:endParaRPr>
          </a:p>
          <a:p>
            <a:pPr marL="299085" indent="-286385">
              <a:spcBef>
                <a:spcPts val="575"/>
              </a:spcBef>
              <a:buFont typeface="Arial"/>
              <a:buChar char="•"/>
              <a:tabLst>
                <a:tab pos="299085" algn="l"/>
                <a:tab pos="299720" algn="l"/>
              </a:tabLst>
            </a:pPr>
            <a:r>
              <a:rPr sz="2000" spc="-15" dirty="0">
                <a:solidFill>
                  <a:srgbClr val="279DD9"/>
                </a:solidFill>
                <a:cs typeface="Calibri"/>
              </a:rPr>
              <a:t>Removal </a:t>
            </a:r>
            <a:r>
              <a:rPr sz="2000" spc="-5" dirty="0">
                <a:solidFill>
                  <a:srgbClr val="279DD9"/>
                </a:solidFill>
                <a:cs typeface="Calibri"/>
              </a:rPr>
              <a:t>of </a:t>
            </a:r>
            <a:r>
              <a:rPr sz="2000" dirty="0">
                <a:solidFill>
                  <a:srgbClr val="279DD9"/>
                </a:solidFill>
                <a:cs typeface="Calibri"/>
              </a:rPr>
              <a:t>dead</a:t>
            </a:r>
            <a:r>
              <a:rPr sz="2000" spc="-75" dirty="0">
                <a:solidFill>
                  <a:srgbClr val="279DD9"/>
                </a:solidFill>
                <a:cs typeface="Calibri"/>
              </a:rPr>
              <a:t> </a:t>
            </a:r>
            <a:r>
              <a:rPr sz="2000" spc="-5" dirty="0">
                <a:solidFill>
                  <a:srgbClr val="279DD9"/>
                </a:solidFill>
                <a:cs typeface="Calibri"/>
              </a:rPr>
              <a:t>bodies</a:t>
            </a:r>
            <a:endParaRPr sz="2000" dirty="0">
              <a:solidFill>
                <a:prstClr val="black"/>
              </a:solidFill>
              <a:cs typeface="Calibri"/>
            </a:endParaRPr>
          </a:p>
          <a:p>
            <a:pPr marL="299085" indent="-286385">
              <a:spcBef>
                <a:spcPts val="575"/>
              </a:spcBef>
              <a:buFont typeface="Arial"/>
              <a:buChar char="•"/>
              <a:tabLst>
                <a:tab pos="299085" algn="l"/>
                <a:tab pos="299720" algn="l"/>
              </a:tabLst>
            </a:pPr>
            <a:r>
              <a:rPr sz="2000" spc="-20" dirty="0">
                <a:solidFill>
                  <a:srgbClr val="279DD9"/>
                </a:solidFill>
                <a:cs typeface="Calibri"/>
              </a:rPr>
              <a:t>Telecommunications</a:t>
            </a:r>
            <a:endParaRPr sz="2000" dirty="0">
              <a:solidFill>
                <a:prstClr val="black"/>
              </a:solidFill>
              <a:cs typeface="Calibri"/>
            </a:endParaRPr>
          </a:p>
          <a:p>
            <a:pPr marL="299085" marR="72390" indent="-286385">
              <a:spcBef>
                <a:spcPts val="575"/>
              </a:spcBef>
              <a:buFont typeface="Arial"/>
              <a:buChar char="•"/>
              <a:tabLst>
                <a:tab pos="299085" algn="l"/>
                <a:tab pos="299720" algn="l"/>
              </a:tabLst>
            </a:pPr>
            <a:r>
              <a:rPr sz="2000" spc="-10" dirty="0">
                <a:solidFill>
                  <a:srgbClr val="279DD9"/>
                </a:solidFill>
                <a:cs typeface="Calibri"/>
              </a:rPr>
              <a:t>Exercises </a:t>
            </a:r>
            <a:r>
              <a:rPr sz="2000" spc="-20" dirty="0">
                <a:solidFill>
                  <a:srgbClr val="279DD9"/>
                </a:solidFill>
                <a:cs typeface="Calibri"/>
              </a:rPr>
              <a:t>for </a:t>
            </a:r>
            <a:r>
              <a:rPr sz="2000" spc="-5" dirty="0">
                <a:solidFill>
                  <a:srgbClr val="279DD9"/>
                </a:solidFill>
                <a:cs typeface="Calibri"/>
              </a:rPr>
              <a:t>the </a:t>
            </a:r>
            <a:r>
              <a:rPr sz="2000" spc="-10" dirty="0">
                <a:solidFill>
                  <a:srgbClr val="279DD9"/>
                </a:solidFill>
                <a:cs typeface="Calibri"/>
              </a:rPr>
              <a:t>testing </a:t>
            </a:r>
            <a:r>
              <a:rPr sz="2000" spc="-5" dirty="0">
                <a:solidFill>
                  <a:srgbClr val="279DD9"/>
                </a:solidFill>
                <a:cs typeface="Calibri"/>
              </a:rPr>
              <a:t>of</a:t>
            </a:r>
            <a:r>
              <a:rPr sz="2000" spc="-80" dirty="0">
                <a:solidFill>
                  <a:srgbClr val="279DD9"/>
                </a:solidFill>
                <a:cs typeface="Calibri"/>
              </a:rPr>
              <a:t> </a:t>
            </a:r>
            <a:r>
              <a:rPr sz="2000" dirty="0">
                <a:solidFill>
                  <a:srgbClr val="279DD9"/>
                </a:solidFill>
                <a:cs typeface="Calibri"/>
              </a:rPr>
              <a:t>the  </a:t>
            </a:r>
            <a:r>
              <a:rPr sz="2000" spc="-10" dirty="0">
                <a:solidFill>
                  <a:srgbClr val="279DD9"/>
                </a:solidFill>
                <a:cs typeface="Calibri"/>
              </a:rPr>
              <a:t>aerodrome emergency</a:t>
            </a:r>
            <a:r>
              <a:rPr sz="2000" spc="-70" dirty="0">
                <a:solidFill>
                  <a:srgbClr val="279DD9"/>
                </a:solidFill>
                <a:cs typeface="Calibri"/>
              </a:rPr>
              <a:t> </a:t>
            </a:r>
            <a:r>
              <a:rPr sz="2000" spc="-5" dirty="0">
                <a:solidFill>
                  <a:srgbClr val="279DD9"/>
                </a:solidFill>
                <a:cs typeface="Calibri"/>
              </a:rPr>
              <a:t>plan</a:t>
            </a:r>
            <a:endParaRPr sz="2000" dirty="0">
              <a:solidFill>
                <a:prstClr val="black"/>
              </a:solidFill>
              <a:cs typeface="Calibri"/>
            </a:endParaRPr>
          </a:p>
          <a:p>
            <a:pPr marL="299085" marR="645795" indent="-286385">
              <a:spcBef>
                <a:spcPts val="575"/>
              </a:spcBef>
              <a:buFont typeface="Arial"/>
              <a:buChar char="•"/>
              <a:tabLst>
                <a:tab pos="299085" algn="l"/>
                <a:tab pos="299720" algn="l"/>
              </a:tabLst>
            </a:pPr>
            <a:r>
              <a:rPr sz="2000" spc="-15" dirty="0">
                <a:solidFill>
                  <a:srgbClr val="279DD9"/>
                </a:solidFill>
                <a:cs typeface="Calibri"/>
              </a:rPr>
              <a:t>Update </a:t>
            </a:r>
            <a:r>
              <a:rPr sz="2000" spc="-5" dirty="0">
                <a:solidFill>
                  <a:srgbClr val="279DD9"/>
                </a:solidFill>
                <a:cs typeface="Calibri"/>
              </a:rPr>
              <a:t>of </a:t>
            </a:r>
            <a:r>
              <a:rPr sz="2000" dirty="0">
                <a:solidFill>
                  <a:srgbClr val="279DD9"/>
                </a:solidFill>
                <a:cs typeface="Calibri"/>
              </a:rPr>
              <a:t>the</a:t>
            </a:r>
            <a:r>
              <a:rPr sz="2000" spc="-60" dirty="0">
                <a:solidFill>
                  <a:srgbClr val="279DD9"/>
                </a:solidFill>
                <a:cs typeface="Calibri"/>
              </a:rPr>
              <a:t> </a:t>
            </a:r>
            <a:r>
              <a:rPr sz="2000" spc="-10" dirty="0">
                <a:solidFill>
                  <a:srgbClr val="279DD9"/>
                </a:solidFill>
                <a:cs typeface="Calibri"/>
              </a:rPr>
              <a:t>aerodrome  emergency</a:t>
            </a:r>
            <a:r>
              <a:rPr sz="2000" spc="-70" dirty="0">
                <a:solidFill>
                  <a:srgbClr val="279DD9"/>
                </a:solidFill>
                <a:cs typeface="Calibri"/>
              </a:rPr>
              <a:t> </a:t>
            </a:r>
            <a:r>
              <a:rPr sz="2000" spc="-5" dirty="0">
                <a:solidFill>
                  <a:srgbClr val="279DD9"/>
                </a:solidFill>
                <a:cs typeface="Calibri"/>
              </a:rPr>
              <a:t>plan</a:t>
            </a:r>
            <a:endParaRPr sz="2000" dirty="0">
              <a:solidFill>
                <a:prstClr val="black"/>
              </a:solidFill>
              <a:cs typeface="Calibri"/>
            </a:endParaRPr>
          </a:p>
        </p:txBody>
      </p:sp>
      <p:sp>
        <p:nvSpPr>
          <p:cNvPr id="5" name="object 5"/>
          <p:cNvSpPr txBox="1">
            <a:spLocks noGrp="1"/>
          </p:cNvSpPr>
          <p:nvPr>
            <p:ph type="title"/>
          </p:nvPr>
        </p:nvSpPr>
        <p:spPr>
          <a:xfrm>
            <a:off x="457200" y="987574"/>
            <a:ext cx="8229600" cy="492443"/>
          </a:xfrm>
          <a:prstGeom prst="rect">
            <a:avLst/>
          </a:prstGeom>
        </p:spPr>
        <p:txBody>
          <a:bodyPr vert="horz" wrap="square" lIns="0" tIns="0" rIns="0" bIns="0" rtlCol="0">
            <a:spAutoFit/>
          </a:bodyPr>
          <a:lstStyle/>
          <a:p>
            <a:pPr marL="12700">
              <a:lnSpc>
                <a:spcPct val="100000"/>
              </a:lnSpc>
            </a:pPr>
            <a:r>
              <a:rPr sz="3200" b="1" spc="-5" dirty="0"/>
              <a:t>Aerodrome Emergency Planning </a:t>
            </a:r>
            <a:r>
              <a:rPr sz="3200" b="1" dirty="0"/>
              <a:t>9137 </a:t>
            </a:r>
            <a:r>
              <a:rPr sz="3200" b="1" spc="-5" dirty="0"/>
              <a:t>– Part</a:t>
            </a:r>
            <a:r>
              <a:rPr sz="3200" b="1" spc="55" dirty="0"/>
              <a:t> </a:t>
            </a:r>
            <a:r>
              <a:rPr sz="3200" b="1" spc="-5" dirty="0"/>
              <a:t>7</a:t>
            </a:r>
          </a:p>
        </p:txBody>
      </p:sp>
      <p:sp>
        <p:nvSpPr>
          <p:cNvPr id="18" name="Slide Number Placeholder 17"/>
          <p:cNvSpPr>
            <a:spLocks noGrp="1"/>
          </p:cNvSpPr>
          <p:nvPr>
            <p:ph type="sldNum" sz="quarter" idx="12"/>
          </p:nvPr>
        </p:nvSpPr>
        <p:spPr/>
        <p:txBody>
          <a:bodyPr/>
          <a:lstStyle/>
          <a:p>
            <a:fld id="{3FF909EE-2C65-48BC-95E5-26F3591A45A6}" type="slidenum">
              <a:rPr lang="en-CA" smtClean="0"/>
              <a:t>22</a:t>
            </a:fld>
            <a:endParaRPr lang="en-CA"/>
          </a:p>
        </p:txBody>
      </p:sp>
    </p:spTree>
    <p:extLst>
      <p:ext uri="{BB962C8B-B14F-4D97-AF65-F5344CB8AC3E}">
        <p14:creationId xmlns:p14="http://schemas.microsoft.com/office/powerpoint/2010/main" val="2252480897"/>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894003"/>
            <a:ext cx="9144000" cy="249555"/>
          </a:xfrm>
          <a:custGeom>
            <a:avLst/>
            <a:gdLst/>
            <a:ahLst/>
            <a:cxnLst/>
            <a:rect l="l" t="t" r="r" b="b"/>
            <a:pathLst>
              <a:path w="9144000" h="332740">
                <a:moveTo>
                  <a:pt x="0" y="332663"/>
                </a:moveTo>
                <a:lnTo>
                  <a:pt x="9144000" y="332663"/>
                </a:lnTo>
                <a:lnTo>
                  <a:pt x="9144000" y="0"/>
                </a:lnTo>
                <a:lnTo>
                  <a:pt x="0" y="0"/>
                </a:lnTo>
                <a:lnTo>
                  <a:pt x="0" y="332663"/>
                </a:lnTo>
                <a:close/>
              </a:path>
            </a:pathLst>
          </a:custGeom>
          <a:solidFill>
            <a:srgbClr val="8C99A1"/>
          </a:solidFill>
        </p:spPr>
        <p:txBody>
          <a:bodyPr wrap="square" lIns="0" tIns="0" rIns="0" bIns="0" rtlCol="0"/>
          <a:lstStyle/>
          <a:p>
            <a:endParaRPr smtClean="0">
              <a:solidFill>
                <a:prstClr val="black"/>
              </a:solidFill>
            </a:endParaRPr>
          </a:p>
        </p:txBody>
      </p:sp>
      <p:sp>
        <p:nvSpPr>
          <p:cNvPr id="3" name="object 3"/>
          <p:cNvSpPr/>
          <p:nvPr/>
        </p:nvSpPr>
        <p:spPr>
          <a:xfrm>
            <a:off x="13474" y="1782"/>
            <a:ext cx="9121800" cy="734020"/>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4" name="object 4"/>
          <p:cNvSpPr txBox="1"/>
          <p:nvPr/>
        </p:nvSpPr>
        <p:spPr>
          <a:xfrm>
            <a:off x="109262" y="708523"/>
            <a:ext cx="8185784" cy="4037003"/>
          </a:xfrm>
          <a:prstGeom prst="rect">
            <a:avLst/>
          </a:prstGeom>
        </p:spPr>
        <p:txBody>
          <a:bodyPr vert="horz" wrap="square" lIns="0" tIns="0" rIns="0" bIns="0" rtlCol="0">
            <a:spAutoFit/>
          </a:bodyPr>
          <a:lstStyle/>
          <a:p>
            <a:pPr marL="12700" algn="ctr"/>
            <a:r>
              <a:rPr sz="2800" b="1" spc="-5" dirty="0">
                <a:solidFill>
                  <a:srgbClr val="006EB7"/>
                </a:solidFill>
                <a:latin typeface="+mj-lt"/>
                <a:cs typeface="Arial"/>
              </a:rPr>
              <a:t>Aerodrome Emergency Planning </a:t>
            </a:r>
            <a:r>
              <a:rPr sz="2800" b="1" dirty="0">
                <a:solidFill>
                  <a:srgbClr val="006EB7"/>
                </a:solidFill>
                <a:latin typeface="+mj-lt"/>
                <a:cs typeface="Arial"/>
              </a:rPr>
              <a:t>9137 </a:t>
            </a:r>
            <a:r>
              <a:rPr sz="2800" b="1" spc="-5" dirty="0">
                <a:solidFill>
                  <a:srgbClr val="006EB7"/>
                </a:solidFill>
                <a:latin typeface="+mj-lt"/>
                <a:cs typeface="Arial"/>
              </a:rPr>
              <a:t>– Part</a:t>
            </a:r>
            <a:r>
              <a:rPr sz="2800" b="1" spc="55" dirty="0">
                <a:solidFill>
                  <a:srgbClr val="006EB7"/>
                </a:solidFill>
                <a:latin typeface="+mj-lt"/>
                <a:cs typeface="Arial"/>
              </a:rPr>
              <a:t> </a:t>
            </a:r>
            <a:r>
              <a:rPr sz="2800" b="1" spc="-5" dirty="0" smtClean="0">
                <a:solidFill>
                  <a:srgbClr val="006EB7"/>
                </a:solidFill>
                <a:latin typeface="+mj-lt"/>
                <a:cs typeface="Arial"/>
              </a:rPr>
              <a:t>7</a:t>
            </a:r>
            <a:endParaRPr lang="fr-FR" sz="2800" b="1" dirty="0">
              <a:solidFill>
                <a:prstClr val="black"/>
              </a:solidFill>
              <a:latin typeface="+mj-lt"/>
              <a:cs typeface="Arial"/>
            </a:endParaRPr>
          </a:p>
          <a:p>
            <a:pPr marL="12700" algn="ctr"/>
            <a:endParaRPr sz="3350" dirty="0">
              <a:solidFill>
                <a:prstClr val="black"/>
              </a:solidFill>
              <a:latin typeface="Times New Roman"/>
              <a:cs typeface="Times New Roman"/>
            </a:endParaRPr>
          </a:p>
          <a:p>
            <a:pPr marL="905510" indent="-287020">
              <a:buFont typeface="Arial"/>
              <a:buChar char="•"/>
              <a:tabLst>
                <a:tab pos="904875" algn="l"/>
                <a:tab pos="905510" algn="l"/>
              </a:tabLst>
            </a:pPr>
            <a:r>
              <a:rPr sz="2000" spc="-10" dirty="0">
                <a:solidFill>
                  <a:srgbClr val="FF0000"/>
                </a:solidFill>
                <a:cs typeface="Calibri"/>
              </a:rPr>
              <a:t>Appendix </a:t>
            </a:r>
            <a:r>
              <a:rPr sz="2000" spc="-5" dirty="0">
                <a:solidFill>
                  <a:srgbClr val="FF0000"/>
                </a:solidFill>
                <a:cs typeface="Calibri"/>
              </a:rPr>
              <a:t>2 . </a:t>
            </a:r>
            <a:r>
              <a:rPr sz="2000" spc="-10" dirty="0">
                <a:solidFill>
                  <a:srgbClr val="FF0000"/>
                </a:solidFill>
                <a:cs typeface="Calibri"/>
              </a:rPr>
              <a:t>Outline </a:t>
            </a:r>
            <a:r>
              <a:rPr sz="2000" spc="-5" dirty="0">
                <a:solidFill>
                  <a:srgbClr val="FF0000"/>
                </a:solidFill>
                <a:cs typeface="Calibri"/>
              </a:rPr>
              <a:t>of an </a:t>
            </a:r>
            <a:r>
              <a:rPr sz="2000" spc="-10" dirty="0">
                <a:solidFill>
                  <a:srgbClr val="FF0000"/>
                </a:solidFill>
                <a:cs typeface="Calibri"/>
              </a:rPr>
              <a:t>Airport Emergency</a:t>
            </a:r>
            <a:r>
              <a:rPr sz="2000" spc="185" dirty="0">
                <a:solidFill>
                  <a:srgbClr val="FF0000"/>
                </a:solidFill>
                <a:cs typeface="Calibri"/>
              </a:rPr>
              <a:t> </a:t>
            </a:r>
            <a:r>
              <a:rPr sz="2000" spc="-5" dirty="0">
                <a:solidFill>
                  <a:srgbClr val="FF0000"/>
                </a:solidFill>
                <a:cs typeface="Calibri"/>
              </a:rPr>
              <a:t>Plan</a:t>
            </a:r>
            <a:endParaRPr sz="2000" dirty="0">
              <a:solidFill>
                <a:prstClr val="black"/>
              </a:solidFill>
              <a:cs typeface="Calibri"/>
            </a:endParaRPr>
          </a:p>
          <a:p>
            <a:pPr marL="904875" indent="-286385">
              <a:spcBef>
                <a:spcPts val="670"/>
              </a:spcBef>
              <a:buFont typeface="Arial"/>
              <a:buChar char="•"/>
              <a:tabLst>
                <a:tab pos="904875" algn="l"/>
                <a:tab pos="905510" algn="l"/>
              </a:tabLst>
            </a:pPr>
            <a:r>
              <a:rPr sz="2000" spc="-10" dirty="0">
                <a:solidFill>
                  <a:srgbClr val="FF0000"/>
                </a:solidFill>
                <a:cs typeface="Calibri"/>
              </a:rPr>
              <a:t>Appendix </a:t>
            </a:r>
            <a:r>
              <a:rPr sz="2000" spc="-5" dirty="0">
                <a:solidFill>
                  <a:srgbClr val="FF0000"/>
                </a:solidFill>
                <a:cs typeface="Calibri"/>
              </a:rPr>
              <a:t>3 . </a:t>
            </a:r>
            <a:r>
              <a:rPr sz="2000" spc="-10" dirty="0">
                <a:solidFill>
                  <a:srgbClr val="FF0000"/>
                </a:solidFill>
                <a:cs typeface="Calibri"/>
              </a:rPr>
              <a:t>Airport Medical</a:t>
            </a:r>
            <a:r>
              <a:rPr sz="2000" spc="160" dirty="0">
                <a:solidFill>
                  <a:srgbClr val="FF0000"/>
                </a:solidFill>
                <a:cs typeface="Calibri"/>
              </a:rPr>
              <a:t> </a:t>
            </a:r>
            <a:r>
              <a:rPr sz="2000" spc="-5" dirty="0">
                <a:solidFill>
                  <a:srgbClr val="FF0000"/>
                </a:solidFill>
                <a:cs typeface="Calibri"/>
              </a:rPr>
              <a:t>Services</a:t>
            </a:r>
            <a:endParaRPr sz="2000" dirty="0">
              <a:solidFill>
                <a:prstClr val="black"/>
              </a:solidFill>
              <a:cs typeface="Calibri"/>
            </a:endParaRPr>
          </a:p>
          <a:p>
            <a:pPr marL="905510" marR="5080" indent="-287020">
              <a:spcBef>
                <a:spcPts val="670"/>
              </a:spcBef>
              <a:buFont typeface="Arial"/>
              <a:buChar char="•"/>
              <a:tabLst>
                <a:tab pos="904875" algn="l"/>
                <a:tab pos="905510" algn="l"/>
              </a:tabLst>
            </a:pPr>
            <a:r>
              <a:rPr sz="2000" spc="-10" dirty="0">
                <a:solidFill>
                  <a:srgbClr val="279DD9"/>
                </a:solidFill>
                <a:cs typeface="Calibri"/>
              </a:rPr>
              <a:t>Appendix </a:t>
            </a:r>
            <a:r>
              <a:rPr sz="2000" spc="-5" dirty="0">
                <a:solidFill>
                  <a:srgbClr val="279DD9"/>
                </a:solidFill>
                <a:cs typeface="Calibri"/>
              </a:rPr>
              <a:t>4 . </a:t>
            </a:r>
            <a:r>
              <a:rPr sz="2000" spc="-15" dirty="0">
                <a:solidFill>
                  <a:srgbClr val="279DD9"/>
                </a:solidFill>
                <a:cs typeface="Calibri"/>
              </a:rPr>
              <a:t>Preservation </a:t>
            </a:r>
            <a:r>
              <a:rPr sz="2000" spc="-5" dirty="0">
                <a:solidFill>
                  <a:srgbClr val="279DD9"/>
                </a:solidFill>
                <a:cs typeface="Calibri"/>
              </a:rPr>
              <a:t>of </a:t>
            </a:r>
            <a:r>
              <a:rPr sz="2000" spc="-15" dirty="0">
                <a:solidFill>
                  <a:srgbClr val="279DD9"/>
                </a:solidFill>
                <a:cs typeface="Calibri"/>
              </a:rPr>
              <a:t>Evidence </a:t>
            </a:r>
            <a:r>
              <a:rPr sz="2000" spc="-25" dirty="0">
                <a:solidFill>
                  <a:srgbClr val="279DD9"/>
                </a:solidFill>
                <a:cs typeface="Calibri"/>
              </a:rPr>
              <a:t>for </a:t>
            </a:r>
            <a:r>
              <a:rPr sz="2000" spc="-10" dirty="0">
                <a:solidFill>
                  <a:srgbClr val="279DD9"/>
                </a:solidFill>
                <a:cs typeface="Calibri"/>
              </a:rPr>
              <a:t>Accident  </a:t>
            </a:r>
            <a:r>
              <a:rPr sz="2000" spc="-20" dirty="0">
                <a:solidFill>
                  <a:srgbClr val="279DD9"/>
                </a:solidFill>
                <a:cs typeface="Calibri"/>
              </a:rPr>
              <a:t>Investigations</a:t>
            </a:r>
            <a:endParaRPr sz="2000" dirty="0">
              <a:solidFill>
                <a:prstClr val="black"/>
              </a:solidFill>
              <a:cs typeface="Calibri"/>
            </a:endParaRPr>
          </a:p>
          <a:p>
            <a:pPr marL="904875" indent="-286385">
              <a:spcBef>
                <a:spcPts val="670"/>
              </a:spcBef>
              <a:buFont typeface="Arial"/>
              <a:buChar char="•"/>
              <a:tabLst>
                <a:tab pos="904875" algn="l"/>
                <a:tab pos="905510" algn="l"/>
              </a:tabLst>
            </a:pPr>
            <a:r>
              <a:rPr sz="2000" spc="-10" dirty="0">
                <a:solidFill>
                  <a:srgbClr val="FF0000"/>
                </a:solidFill>
                <a:cs typeface="Calibri"/>
              </a:rPr>
              <a:t>Appendix </a:t>
            </a:r>
            <a:r>
              <a:rPr sz="2000" spc="-5" dirty="0">
                <a:solidFill>
                  <a:srgbClr val="FF0000"/>
                </a:solidFill>
                <a:cs typeface="Calibri"/>
              </a:rPr>
              <a:t>5 . </a:t>
            </a:r>
            <a:r>
              <a:rPr sz="2000" spc="-10" dirty="0">
                <a:solidFill>
                  <a:srgbClr val="FF0000"/>
                </a:solidFill>
                <a:cs typeface="Calibri"/>
              </a:rPr>
              <a:t>Mutual Aid Emergency</a:t>
            </a:r>
            <a:r>
              <a:rPr sz="2000" spc="145" dirty="0">
                <a:solidFill>
                  <a:srgbClr val="FF0000"/>
                </a:solidFill>
                <a:cs typeface="Calibri"/>
              </a:rPr>
              <a:t> </a:t>
            </a:r>
            <a:r>
              <a:rPr sz="2000" spc="-10" dirty="0">
                <a:solidFill>
                  <a:srgbClr val="FF0000"/>
                </a:solidFill>
                <a:cs typeface="Calibri"/>
              </a:rPr>
              <a:t>Agreements</a:t>
            </a:r>
            <a:endParaRPr sz="2000" dirty="0">
              <a:solidFill>
                <a:prstClr val="black"/>
              </a:solidFill>
              <a:cs typeface="Calibri"/>
            </a:endParaRPr>
          </a:p>
          <a:p>
            <a:pPr marL="904875" indent="-286385">
              <a:spcBef>
                <a:spcPts val="670"/>
              </a:spcBef>
              <a:buFont typeface="Arial"/>
              <a:buChar char="•"/>
              <a:tabLst>
                <a:tab pos="904875" algn="l"/>
                <a:tab pos="905510" algn="l"/>
              </a:tabLst>
            </a:pPr>
            <a:r>
              <a:rPr sz="2000" spc="-10" dirty="0">
                <a:solidFill>
                  <a:srgbClr val="279DD9"/>
                </a:solidFill>
                <a:cs typeface="Calibri"/>
              </a:rPr>
              <a:t>Appendix </a:t>
            </a:r>
            <a:r>
              <a:rPr sz="2000" spc="-5" dirty="0">
                <a:solidFill>
                  <a:srgbClr val="279DD9"/>
                </a:solidFill>
                <a:cs typeface="Calibri"/>
              </a:rPr>
              <a:t>6 . </a:t>
            </a:r>
            <a:r>
              <a:rPr sz="2000" spc="-20" dirty="0">
                <a:solidFill>
                  <a:srgbClr val="279DD9"/>
                </a:solidFill>
                <a:cs typeface="Calibri"/>
              </a:rPr>
              <a:t>Aircraft </a:t>
            </a:r>
            <a:r>
              <a:rPr sz="2000" spc="-10" dirty="0">
                <a:solidFill>
                  <a:srgbClr val="279DD9"/>
                </a:solidFill>
                <a:cs typeface="Calibri"/>
              </a:rPr>
              <a:t>Accidents in the</a:t>
            </a:r>
            <a:r>
              <a:rPr sz="2000" spc="229" dirty="0">
                <a:solidFill>
                  <a:srgbClr val="279DD9"/>
                </a:solidFill>
                <a:cs typeface="Calibri"/>
              </a:rPr>
              <a:t> </a:t>
            </a:r>
            <a:r>
              <a:rPr sz="2000" spc="-35" dirty="0">
                <a:solidFill>
                  <a:srgbClr val="279DD9"/>
                </a:solidFill>
                <a:cs typeface="Calibri"/>
              </a:rPr>
              <a:t>Water</a:t>
            </a:r>
            <a:endParaRPr sz="2000" dirty="0">
              <a:solidFill>
                <a:prstClr val="black"/>
              </a:solidFill>
              <a:cs typeface="Calibri"/>
            </a:endParaRPr>
          </a:p>
          <a:p>
            <a:pPr marL="904875" indent="-286385">
              <a:spcBef>
                <a:spcPts val="670"/>
              </a:spcBef>
              <a:buFont typeface="Arial"/>
              <a:buChar char="•"/>
              <a:tabLst>
                <a:tab pos="904875" algn="l"/>
                <a:tab pos="905510" algn="l"/>
              </a:tabLst>
            </a:pPr>
            <a:r>
              <a:rPr sz="2000" spc="-10" dirty="0">
                <a:solidFill>
                  <a:srgbClr val="FF0000"/>
                </a:solidFill>
                <a:cs typeface="Calibri"/>
              </a:rPr>
              <a:t>Appendix </a:t>
            </a:r>
            <a:r>
              <a:rPr sz="2000" spc="-5" dirty="0">
                <a:solidFill>
                  <a:srgbClr val="FF0000"/>
                </a:solidFill>
                <a:cs typeface="Calibri"/>
              </a:rPr>
              <a:t>7 . </a:t>
            </a:r>
            <a:r>
              <a:rPr sz="2000" spc="-20" dirty="0">
                <a:solidFill>
                  <a:srgbClr val="FF0000"/>
                </a:solidFill>
                <a:cs typeface="Calibri"/>
              </a:rPr>
              <a:t>Aircraft </a:t>
            </a:r>
            <a:r>
              <a:rPr sz="2000" spc="-25" dirty="0">
                <a:solidFill>
                  <a:srgbClr val="FF0000"/>
                </a:solidFill>
                <a:cs typeface="Calibri"/>
              </a:rPr>
              <a:t>Operators </a:t>
            </a:r>
            <a:r>
              <a:rPr sz="2000" spc="-10" dirty="0">
                <a:solidFill>
                  <a:srgbClr val="FF0000"/>
                </a:solidFill>
                <a:cs typeface="Calibri"/>
              </a:rPr>
              <a:t>(Emergency</a:t>
            </a:r>
            <a:r>
              <a:rPr sz="2000" spc="145" dirty="0">
                <a:solidFill>
                  <a:srgbClr val="FF0000"/>
                </a:solidFill>
                <a:cs typeface="Calibri"/>
              </a:rPr>
              <a:t> </a:t>
            </a:r>
            <a:r>
              <a:rPr sz="2000" spc="-5" dirty="0">
                <a:solidFill>
                  <a:srgbClr val="FF0000"/>
                </a:solidFill>
                <a:cs typeface="Calibri"/>
              </a:rPr>
              <a:t>kits)</a:t>
            </a:r>
            <a:endParaRPr sz="2000" dirty="0">
              <a:solidFill>
                <a:prstClr val="black"/>
              </a:solidFill>
              <a:cs typeface="Calibri"/>
            </a:endParaRPr>
          </a:p>
          <a:p>
            <a:pPr marL="904875" indent="-286385">
              <a:spcBef>
                <a:spcPts val="670"/>
              </a:spcBef>
              <a:buFont typeface="Arial"/>
              <a:buChar char="•"/>
              <a:tabLst>
                <a:tab pos="904875" algn="l"/>
                <a:tab pos="905510" algn="l"/>
              </a:tabLst>
            </a:pPr>
            <a:r>
              <a:rPr sz="2000" spc="-10" dirty="0">
                <a:solidFill>
                  <a:srgbClr val="279DD9"/>
                </a:solidFill>
                <a:cs typeface="Calibri"/>
              </a:rPr>
              <a:t>Appendix </a:t>
            </a:r>
            <a:r>
              <a:rPr sz="2000" spc="-5" dirty="0">
                <a:solidFill>
                  <a:srgbClr val="279DD9"/>
                </a:solidFill>
                <a:cs typeface="Calibri"/>
              </a:rPr>
              <a:t>8 . </a:t>
            </a:r>
            <a:r>
              <a:rPr sz="2000" spc="-10" dirty="0">
                <a:solidFill>
                  <a:srgbClr val="279DD9"/>
                </a:solidFill>
                <a:cs typeface="Calibri"/>
              </a:rPr>
              <a:t>Casualty </a:t>
            </a:r>
            <a:r>
              <a:rPr sz="2000" spc="-15" dirty="0">
                <a:solidFill>
                  <a:srgbClr val="279DD9"/>
                </a:solidFill>
                <a:cs typeface="Calibri"/>
              </a:rPr>
              <a:t>Identification</a:t>
            </a:r>
            <a:r>
              <a:rPr sz="2000" spc="180" dirty="0">
                <a:solidFill>
                  <a:srgbClr val="279DD9"/>
                </a:solidFill>
                <a:cs typeface="Calibri"/>
              </a:rPr>
              <a:t> </a:t>
            </a:r>
            <a:r>
              <a:rPr sz="2000" spc="-75" dirty="0">
                <a:solidFill>
                  <a:srgbClr val="279DD9"/>
                </a:solidFill>
                <a:cs typeface="Calibri"/>
              </a:rPr>
              <a:t>Tag</a:t>
            </a:r>
            <a:endParaRPr sz="2000" dirty="0">
              <a:solidFill>
                <a:prstClr val="black"/>
              </a:solidFill>
              <a:cs typeface="Calibri"/>
            </a:endParaRPr>
          </a:p>
          <a:p>
            <a:pPr marL="904875" indent="-286385">
              <a:spcBef>
                <a:spcPts val="670"/>
              </a:spcBef>
              <a:buFont typeface="Arial"/>
              <a:buChar char="•"/>
              <a:tabLst>
                <a:tab pos="904875" algn="l"/>
                <a:tab pos="905510" algn="l"/>
              </a:tabLst>
            </a:pPr>
            <a:r>
              <a:rPr sz="2000" spc="-10" dirty="0">
                <a:solidFill>
                  <a:srgbClr val="279DD9"/>
                </a:solidFill>
                <a:cs typeface="Calibri"/>
              </a:rPr>
              <a:t>Appendix </a:t>
            </a:r>
            <a:r>
              <a:rPr sz="2000" spc="-5" dirty="0">
                <a:solidFill>
                  <a:srgbClr val="279DD9"/>
                </a:solidFill>
                <a:cs typeface="Calibri"/>
              </a:rPr>
              <a:t>9 . </a:t>
            </a:r>
            <a:r>
              <a:rPr sz="2000" spc="-10" dirty="0">
                <a:solidFill>
                  <a:srgbClr val="279DD9"/>
                </a:solidFill>
                <a:cs typeface="Calibri"/>
              </a:rPr>
              <a:t>Emergency </a:t>
            </a:r>
            <a:r>
              <a:rPr sz="2000" spc="-20" dirty="0">
                <a:solidFill>
                  <a:srgbClr val="279DD9"/>
                </a:solidFill>
                <a:cs typeface="Calibri"/>
              </a:rPr>
              <a:t>Exercise </a:t>
            </a:r>
            <a:r>
              <a:rPr sz="2000" spc="-10" dirty="0">
                <a:solidFill>
                  <a:srgbClr val="279DD9"/>
                </a:solidFill>
                <a:cs typeface="Calibri"/>
              </a:rPr>
              <a:t>Critique</a:t>
            </a:r>
            <a:r>
              <a:rPr sz="2000" spc="135" dirty="0">
                <a:solidFill>
                  <a:srgbClr val="279DD9"/>
                </a:solidFill>
                <a:cs typeface="Calibri"/>
              </a:rPr>
              <a:t> </a:t>
            </a:r>
            <a:r>
              <a:rPr sz="2000" spc="-15" dirty="0">
                <a:solidFill>
                  <a:srgbClr val="279DD9"/>
                </a:solidFill>
                <a:cs typeface="Calibri"/>
              </a:rPr>
              <a:t>Form</a:t>
            </a:r>
            <a:endParaRPr sz="2000" dirty="0">
              <a:solidFill>
                <a:prstClr val="black"/>
              </a:solidFill>
              <a:cs typeface="Calibri"/>
            </a:endParaRPr>
          </a:p>
        </p:txBody>
      </p:sp>
      <p:sp>
        <p:nvSpPr>
          <p:cNvPr id="24" name="Slide Number Placeholder 23"/>
          <p:cNvSpPr>
            <a:spLocks noGrp="1"/>
          </p:cNvSpPr>
          <p:nvPr>
            <p:ph type="sldNum" sz="quarter" idx="12"/>
          </p:nvPr>
        </p:nvSpPr>
        <p:spPr/>
        <p:txBody>
          <a:bodyPr/>
          <a:lstStyle/>
          <a:p>
            <a:fld id="{3FF909EE-2C65-48BC-95E5-26F3591A45A6}" type="slidenum">
              <a:rPr lang="en-CA" smtClean="0"/>
              <a:t>23</a:t>
            </a:fld>
            <a:endParaRPr lang="en-CA"/>
          </a:p>
        </p:txBody>
      </p:sp>
    </p:spTree>
    <p:extLst>
      <p:ext uri="{BB962C8B-B14F-4D97-AF65-F5344CB8AC3E}">
        <p14:creationId xmlns:p14="http://schemas.microsoft.com/office/powerpoint/2010/main" val="2107309216"/>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6277358" y="715528"/>
            <a:ext cx="701039" cy="756656"/>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7" name="object 7"/>
          <p:cNvSpPr txBox="1">
            <a:spLocks noGrp="1"/>
          </p:cNvSpPr>
          <p:nvPr>
            <p:ph type="title"/>
          </p:nvPr>
        </p:nvSpPr>
        <p:spPr>
          <a:xfrm>
            <a:off x="467544" y="843558"/>
            <a:ext cx="8229600" cy="492443"/>
          </a:xfrm>
          <a:prstGeom prst="rect">
            <a:avLst/>
          </a:prstGeom>
        </p:spPr>
        <p:txBody>
          <a:bodyPr vert="horz" wrap="square" lIns="0" tIns="0" rIns="0" bIns="0" rtlCol="0">
            <a:spAutoFit/>
          </a:bodyPr>
          <a:lstStyle/>
          <a:p>
            <a:pPr marL="12700">
              <a:lnSpc>
                <a:spcPct val="100000"/>
              </a:lnSpc>
            </a:pPr>
            <a:r>
              <a:rPr sz="3200" b="1" spc="-15" dirty="0">
                <a:latin typeface="Calibri"/>
                <a:cs typeface="Calibri"/>
              </a:rPr>
              <a:t>Annex </a:t>
            </a:r>
            <a:r>
              <a:rPr sz="3200" b="1" dirty="0">
                <a:latin typeface="Calibri"/>
                <a:cs typeface="Calibri"/>
              </a:rPr>
              <a:t>9 -</a:t>
            </a:r>
            <a:r>
              <a:rPr sz="3200" b="1" spc="-55" dirty="0">
                <a:latin typeface="Calibri"/>
                <a:cs typeface="Calibri"/>
              </a:rPr>
              <a:t> </a:t>
            </a:r>
            <a:r>
              <a:rPr sz="3200" b="1" spc="-15" dirty="0">
                <a:latin typeface="Calibri"/>
                <a:cs typeface="Calibri"/>
              </a:rPr>
              <a:t>Facilitation</a:t>
            </a:r>
            <a:endParaRPr sz="3200" b="1" dirty="0">
              <a:latin typeface="Calibri"/>
              <a:cs typeface="Calibri"/>
            </a:endParaRPr>
          </a:p>
        </p:txBody>
      </p:sp>
      <p:sp>
        <p:nvSpPr>
          <p:cNvPr id="8" name="object 8"/>
          <p:cNvSpPr txBox="1"/>
          <p:nvPr/>
        </p:nvSpPr>
        <p:spPr>
          <a:xfrm>
            <a:off x="323528" y="1334261"/>
            <a:ext cx="8496943" cy="3447098"/>
          </a:xfrm>
          <a:prstGeom prst="rect">
            <a:avLst/>
          </a:prstGeom>
        </p:spPr>
        <p:txBody>
          <a:bodyPr vert="horz" wrap="square" lIns="0" tIns="0" rIns="0" bIns="0" rtlCol="0">
            <a:spAutoFit/>
          </a:bodyPr>
          <a:lstStyle/>
          <a:p>
            <a:pPr marL="12700"/>
            <a:r>
              <a:rPr sz="2000" spc="-5" dirty="0">
                <a:solidFill>
                  <a:srgbClr val="006EB7"/>
                </a:solidFill>
                <a:cs typeface="Calibri"/>
              </a:rPr>
              <a:t>Communicable disease outbreak national </a:t>
            </a:r>
            <a:r>
              <a:rPr sz="2000" spc="-10" dirty="0">
                <a:solidFill>
                  <a:srgbClr val="006EB7"/>
                </a:solidFill>
                <a:cs typeface="Calibri"/>
              </a:rPr>
              <a:t>aviation</a:t>
            </a:r>
            <a:r>
              <a:rPr sz="2000" spc="-40" dirty="0">
                <a:solidFill>
                  <a:srgbClr val="006EB7"/>
                </a:solidFill>
                <a:cs typeface="Calibri"/>
              </a:rPr>
              <a:t> </a:t>
            </a:r>
            <a:r>
              <a:rPr sz="2000" spc="-5" dirty="0" smtClean="0">
                <a:solidFill>
                  <a:srgbClr val="006EB7"/>
                </a:solidFill>
                <a:cs typeface="Calibri"/>
              </a:rPr>
              <a:t>plan</a:t>
            </a:r>
            <a:endParaRPr lang="fr-FR" sz="2000" spc="-5" dirty="0" smtClean="0">
              <a:solidFill>
                <a:srgbClr val="006EB7"/>
              </a:solidFill>
              <a:cs typeface="Calibri"/>
            </a:endParaRPr>
          </a:p>
          <a:p>
            <a:pPr marL="12700"/>
            <a:endParaRPr sz="2000" dirty="0">
              <a:solidFill>
                <a:prstClr val="black"/>
              </a:solidFill>
              <a:cs typeface="Times New Roman"/>
            </a:endParaRPr>
          </a:p>
          <a:p>
            <a:pPr marL="354965" marR="179705" algn="just">
              <a:lnSpc>
                <a:spcPct val="80000"/>
              </a:lnSpc>
              <a:tabLst>
                <a:tab pos="1037590" algn="l"/>
              </a:tabLst>
            </a:pPr>
            <a:r>
              <a:rPr sz="2000" dirty="0">
                <a:solidFill>
                  <a:srgbClr val="006EB7"/>
                </a:solidFill>
                <a:cs typeface="Calibri"/>
              </a:rPr>
              <a:t>8.16	A </a:t>
            </a:r>
            <a:r>
              <a:rPr sz="2000" spc="-10" dirty="0">
                <a:solidFill>
                  <a:srgbClr val="006EB7"/>
                </a:solidFill>
                <a:cs typeface="Calibri"/>
              </a:rPr>
              <a:t>Contracting </a:t>
            </a:r>
            <a:r>
              <a:rPr sz="2000" spc="-15" dirty="0">
                <a:solidFill>
                  <a:srgbClr val="006EB7"/>
                </a:solidFill>
                <a:cs typeface="Calibri"/>
              </a:rPr>
              <a:t>State </a:t>
            </a:r>
            <a:r>
              <a:rPr sz="2000" spc="-5" dirty="0">
                <a:solidFill>
                  <a:srgbClr val="006EB7"/>
                </a:solidFill>
                <a:cs typeface="Calibri"/>
              </a:rPr>
              <a:t>shall </a:t>
            </a:r>
            <a:r>
              <a:rPr sz="2000" spc="-10" dirty="0">
                <a:solidFill>
                  <a:srgbClr val="006EB7"/>
                </a:solidFill>
                <a:cs typeface="Calibri"/>
              </a:rPr>
              <a:t>establish </a:t>
            </a:r>
            <a:r>
              <a:rPr sz="2000" dirty="0">
                <a:solidFill>
                  <a:srgbClr val="006EB7"/>
                </a:solidFill>
                <a:cs typeface="Calibri"/>
              </a:rPr>
              <a:t>a </a:t>
            </a:r>
            <a:r>
              <a:rPr sz="2000" spc="-5" dirty="0">
                <a:solidFill>
                  <a:srgbClr val="006EB7"/>
                </a:solidFill>
                <a:cs typeface="Calibri"/>
              </a:rPr>
              <a:t>national </a:t>
            </a:r>
            <a:r>
              <a:rPr sz="2000" spc="-10" dirty="0">
                <a:solidFill>
                  <a:srgbClr val="006EB7"/>
                </a:solidFill>
                <a:cs typeface="Calibri"/>
              </a:rPr>
              <a:t>aviation</a:t>
            </a:r>
            <a:r>
              <a:rPr sz="2000" spc="-45" dirty="0">
                <a:solidFill>
                  <a:srgbClr val="006EB7"/>
                </a:solidFill>
                <a:cs typeface="Calibri"/>
              </a:rPr>
              <a:t> </a:t>
            </a:r>
            <a:r>
              <a:rPr sz="2000" spc="-5" dirty="0">
                <a:solidFill>
                  <a:srgbClr val="006EB7"/>
                </a:solidFill>
                <a:cs typeface="Calibri"/>
              </a:rPr>
              <a:t>plan in </a:t>
            </a:r>
            <a:r>
              <a:rPr sz="2000" dirty="0">
                <a:solidFill>
                  <a:srgbClr val="006EB7"/>
                </a:solidFill>
                <a:cs typeface="Calibri"/>
              </a:rPr>
              <a:t> </a:t>
            </a:r>
            <a:r>
              <a:rPr sz="2000" spc="-15" dirty="0">
                <a:solidFill>
                  <a:srgbClr val="006EB7"/>
                </a:solidFill>
                <a:cs typeface="Calibri"/>
              </a:rPr>
              <a:t>preparation </a:t>
            </a:r>
            <a:r>
              <a:rPr sz="2000" spc="-10" dirty="0">
                <a:solidFill>
                  <a:srgbClr val="006EB7"/>
                </a:solidFill>
                <a:cs typeface="Calibri"/>
              </a:rPr>
              <a:t>for </a:t>
            </a:r>
            <a:r>
              <a:rPr sz="2000" spc="-5" dirty="0">
                <a:solidFill>
                  <a:srgbClr val="006EB7"/>
                </a:solidFill>
                <a:cs typeface="Calibri"/>
              </a:rPr>
              <a:t>an outbreak </a:t>
            </a:r>
            <a:r>
              <a:rPr sz="2000" dirty="0">
                <a:solidFill>
                  <a:srgbClr val="006EB7"/>
                </a:solidFill>
                <a:cs typeface="Calibri"/>
              </a:rPr>
              <a:t>of a </a:t>
            </a:r>
            <a:r>
              <a:rPr sz="2000" spc="-5" dirty="0">
                <a:solidFill>
                  <a:srgbClr val="006EB7"/>
                </a:solidFill>
                <a:cs typeface="Calibri"/>
              </a:rPr>
              <a:t>communicable disease </a:t>
            </a:r>
            <a:r>
              <a:rPr sz="2000" dirty="0">
                <a:solidFill>
                  <a:srgbClr val="006EB7"/>
                </a:solidFill>
                <a:cs typeface="Calibri"/>
              </a:rPr>
              <a:t>posing a public  </a:t>
            </a:r>
            <a:r>
              <a:rPr sz="2000" spc="-5" dirty="0">
                <a:solidFill>
                  <a:srgbClr val="006EB7"/>
                </a:solidFill>
                <a:cs typeface="Calibri"/>
              </a:rPr>
              <a:t>health risk </a:t>
            </a:r>
            <a:r>
              <a:rPr sz="2000" dirty="0">
                <a:solidFill>
                  <a:srgbClr val="006EB7"/>
                </a:solidFill>
                <a:cs typeface="Calibri"/>
              </a:rPr>
              <a:t>or public </a:t>
            </a:r>
            <a:r>
              <a:rPr sz="2000" spc="-5" dirty="0">
                <a:solidFill>
                  <a:srgbClr val="006EB7"/>
                </a:solidFill>
                <a:cs typeface="Calibri"/>
              </a:rPr>
              <a:t>health </a:t>
            </a:r>
            <a:r>
              <a:rPr sz="2000" spc="-10" dirty="0">
                <a:solidFill>
                  <a:srgbClr val="006EB7"/>
                </a:solidFill>
                <a:cs typeface="Calibri"/>
              </a:rPr>
              <a:t>emergency </a:t>
            </a:r>
            <a:r>
              <a:rPr sz="2000" dirty="0">
                <a:solidFill>
                  <a:srgbClr val="006EB7"/>
                </a:solidFill>
                <a:cs typeface="Calibri"/>
              </a:rPr>
              <a:t>of </a:t>
            </a:r>
            <a:r>
              <a:rPr sz="2000" spc="-10" dirty="0">
                <a:solidFill>
                  <a:srgbClr val="006EB7"/>
                </a:solidFill>
                <a:cs typeface="Calibri"/>
              </a:rPr>
              <a:t>international </a:t>
            </a:r>
            <a:r>
              <a:rPr sz="2000" spc="-5" dirty="0">
                <a:solidFill>
                  <a:srgbClr val="006EB7"/>
                </a:solidFill>
                <a:cs typeface="Calibri"/>
              </a:rPr>
              <a:t>concern.</a:t>
            </a:r>
            <a:endParaRPr sz="2000" dirty="0">
              <a:solidFill>
                <a:prstClr val="black"/>
              </a:solidFill>
              <a:cs typeface="Calibri"/>
            </a:endParaRPr>
          </a:p>
          <a:p>
            <a:pPr algn="just">
              <a:spcBef>
                <a:spcPts val="5"/>
              </a:spcBef>
            </a:pPr>
            <a:endParaRPr sz="2000" dirty="0">
              <a:solidFill>
                <a:prstClr val="black"/>
              </a:solidFill>
              <a:cs typeface="Times New Roman"/>
            </a:endParaRPr>
          </a:p>
          <a:p>
            <a:pPr marL="354965" marR="85090" algn="just">
              <a:lnSpc>
                <a:spcPct val="80000"/>
              </a:lnSpc>
            </a:pPr>
            <a:r>
              <a:rPr sz="2000" i="1" spc="-5" dirty="0">
                <a:solidFill>
                  <a:srgbClr val="006EB7"/>
                </a:solidFill>
                <a:cs typeface="Calibri"/>
              </a:rPr>
              <a:t>Note </a:t>
            </a:r>
            <a:r>
              <a:rPr sz="2000" i="1" dirty="0">
                <a:solidFill>
                  <a:srgbClr val="006EB7"/>
                </a:solidFill>
                <a:cs typeface="Calibri"/>
              </a:rPr>
              <a:t>1.— </a:t>
            </a:r>
            <a:r>
              <a:rPr sz="2000" i="1" spc="-5" dirty="0">
                <a:solidFill>
                  <a:srgbClr val="006EB7"/>
                </a:solidFill>
                <a:cs typeface="Calibri"/>
              </a:rPr>
              <a:t>Guidance in developing </a:t>
            </a:r>
            <a:r>
              <a:rPr sz="2000" i="1" dirty="0">
                <a:solidFill>
                  <a:srgbClr val="006EB7"/>
                </a:solidFill>
                <a:cs typeface="Calibri"/>
              </a:rPr>
              <a:t>a </a:t>
            </a:r>
            <a:r>
              <a:rPr sz="2000" i="1" spc="-5" dirty="0">
                <a:solidFill>
                  <a:srgbClr val="006EB7"/>
                </a:solidFill>
                <a:cs typeface="Calibri"/>
              </a:rPr>
              <a:t>national aviation plan may be</a:t>
            </a:r>
            <a:r>
              <a:rPr sz="2000" i="1" spc="-195" dirty="0">
                <a:solidFill>
                  <a:srgbClr val="006EB7"/>
                </a:solidFill>
                <a:cs typeface="Calibri"/>
              </a:rPr>
              <a:t> </a:t>
            </a:r>
            <a:r>
              <a:rPr sz="2000" i="1" spc="-5" dirty="0">
                <a:solidFill>
                  <a:srgbClr val="006EB7"/>
                </a:solidFill>
                <a:cs typeface="Calibri"/>
              </a:rPr>
              <a:t>found  on </a:t>
            </a:r>
            <a:r>
              <a:rPr sz="2000" i="1" dirty="0">
                <a:solidFill>
                  <a:srgbClr val="006EB7"/>
                </a:solidFill>
                <a:cs typeface="Calibri"/>
              </a:rPr>
              <a:t>the </a:t>
            </a:r>
            <a:r>
              <a:rPr sz="2000" i="1" spc="-10" dirty="0">
                <a:solidFill>
                  <a:srgbClr val="006EB7"/>
                </a:solidFill>
                <a:cs typeface="Calibri"/>
              </a:rPr>
              <a:t>ICAO </a:t>
            </a:r>
            <a:r>
              <a:rPr sz="2000" i="1" spc="-5" dirty="0">
                <a:solidFill>
                  <a:srgbClr val="006EB7"/>
                </a:solidFill>
                <a:cs typeface="Calibri"/>
              </a:rPr>
              <a:t>website on </a:t>
            </a:r>
            <a:r>
              <a:rPr sz="2000" i="1" dirty="0">
                <a:solidFill>
                  <a:srgbClr val="006EB7"/>
                </a:solidFill>
                <a:cs typeface="Calibri"/>
              </a:rPr>
              <a:t>the </a:t>
            </a:r>
            <a:r>
              <a:rPr sz="2000" i="1" spc="-15" dirty="0">
                <a:solidFill>
                  <a:srgbClr val="006EB7"/>
                </a:solidFill>
                <a:cs typeface="Calibri"/>
              </a:rPr>
              <a:t>Aviation </a:t>
            </a:r>
            <a:r>
              <a:rPr sz="2000" i="1" spc="-5" dirty="0">
                <a:solidFill>
                  <a:srgbClr val="006EB7"/>
                </a:solidFill>
                <a:cs typeface="Calibri"/>
              </a:rPr>
              <a:t>Medicine</a:t>
            </a:r>
            <a:r>
              <a:rPr sz="2000" i="1" spc="-120" dirty="0">
                <a:solidFill>
                  <a:srgbClr val="006EB7"/>
                </a:solidFill>
                <a:cs typeface="Calibri"/>
              </a:rPr>
              <a:t> </a:t>
            </a:r>
            <a:r>
              <a:rPr sz="2000" i="1" spc="-5" dirty="0">
                <a:solidFill>
                  <a:srgbClr val="006EB7"/>
                </a:solidFill>
                <a:cs typeface="Calibri"/>
              </a:rPr>
              <a:t>page.</a:t>
            </a:r>
            <a:endParaRPr sz="2000" dirty="0">
              <a:solidFill>
                <a:prstClr val="black"/>
              </a:solidFill>
              <a:cs typeface="Calibri"/>
            </a:endParaRPr>
          </a:p>
          <a:p>
            <a:pPr algn="just">
              <a:spcBef>
                <a:spcPts val="5"/>
              </a:spcBef>
            </a:pPr>
            <a:endParaRPr sz="2000" dirty="0">
              <a:solidFill>
                <a:prstClr val="black"/>
              </a:solidFill>
              <a:cs typeface="Times New Roman"/>
            </a:endParaRPr>
          </a:p>
          <a:p>
            <a:pPr marL="354965" marR="5080" indent="-635" algn="just">
              <a:lnSpc>
                <a:spcPct val="80000"/>
              </a:lnSpc>
            </a:pPr>
            <a:r>
              <a:rPr sz="2000" i="1" spc="-5" dirty="0">
                <a:solidFill>
                  <a:srgbClr val="006EB7"/>
                </a:solidFill>
                <a:cs typeface="Calibri"/>
              </a:rPr>
              <a:t>Note </a:t>
            </a:r>
            <a:r>
              <a:rPr sz="2000" i="1" dirty="0">
                <a:solidFill>
                  <a:srgbClr val="006EB7"/>
                </a:solidFill>
                <a:cs typeface="Calibri"/>
              </a:rPr>
              <a:t>2.— </a:t>
            </a:r>
            <a:r>
              <a:rPr sz="2000" i="1" spc="-15" dirty="0">
                <a:solidFill>
                  <a:srgbClr val="006EB7"/>
                </a:solidFill>
                <a:cs typeface="Calibri"/>
              </a:rPr>
              <a:t>Annex </a:t>
            </a:r>
            <a:r>
              <a:rPr sz="2000" i="1" dirty="0">
                <a:solidFill>
                  <a:srgbClr val="006EB7"/>
                </a:solidFill>
                <a:cs typeface="Calibri"/>
              </a:rPr>
              <a:t>11 </a:t>
            </a:r>
            <a:r>
              <a:rPr sz="2000" dirty="0">
                <a:solidFill>
                  <a:srgbClr val="006EB7"/>
                </a:solidFill>
                <a:cs typeface="Calibri"/>
              </a:rPr>
              <a:t>— </a:t>
            </a:r>
            <a:r>
              <a:rPr sz="2000" spc="-5" dirty="0">
                <a:solidFill>
                  <a:srgbClr val="006EB7"/>
                </a:solidFill>
                <a:cs typeface="Calibri"/>
              </a:rPr>
              <a:t>Air </a:t>
            </a:r>
            <a:r>
              <a:rPr sz="2000" spc="-25" dirty="0">
                <a:solidFill>
                  <a:srgbClr val="006EB7"/>
                </a:solidFill>
                <a:cs typeface="Calibri"/>
              </a:rPr>
              <a:t>Traffic </a:t>
            </a:r>
            <a:r>
              <a:rPr sz="2000" dirty="0">
                <a:solidFill>
                  <a:srgbClr val="006EB7"/>
                </a:solidFill>
                <a:cs typeface="Calibri"/>
              </a:rPr>
              <a:t>Services </a:t>
            </a:r>
            <a:r>
              <a:rPr sz="2000" i="1" spc="-5" dirty="0">
                <a:solidFill>
                  <a:srgbClr val="006EB7"/>
                </a:solidFill>
                <a:cs typeface="Calibri"/>
              </a:rPr>
              <a:t>and </a:t>
            </a:r>
            <a:r>
              <a:rPr sz="2000" i="1" spc="-15" dirty="0">
                <a:solidFill>
                  <a:srgbClr val="006EB7"/>
                </a:solidFill>
                <a:cs typeface="Calibri"/>
              </a:rPr>
              <a:t>Annex </a:t>
            </a:r>
            <a:r>
              <a:rPr sz="2000" i="1" dirty="0">
                <a:solidFill>
                  <a:srgbClr val="006EB7"/>
                </a:solidFill>
                <a:cs typeface="Calibri"/>
              </a:rPr>
              <a:t>14 — </a:t>
            </a:r>
            <a:r>
              <a:rPr sz="2000" spc="-5" dirty="0">
                <a:solidFill>
                  <a:srgbClr val="006EB7"/>
                </a:solidFill>
                <a:cs typeface="Calibri"/>
              </a:rPr>
              <a:t>Aerodromes,  </a:t>
            </a:r>
            <a:r>
              <a:rPr sz="2000" i="1" spc="-20" dirty="0">
                <a:solidFill>
                  <a:srgbClr val="006EB7"/>
                </a:solidFill>
                <a:cs typeface="Calibri"/>
              </a:rPr>
              <a:t>Volume </a:t>
            </a:r>
            <a:r>
              <a:rPr sz="2000" i="1" dirty="0">
                <a:solidFill>
                  <a:srgbClr val="006EB7"/>
                </a:solidFill>
                <a:cs typeface="Calibri"/>
              </a:rPr>
              <a:t>I </a:t>
            </a:r>
            <a:r>
              <a:rPr sz="2000" dirty="0">
                <a:solidFill>
                  <a:srgbClr val="006EB7"/>
                </a:solidFill>
                <a:cs typeface="Calibri"/>
              </a:rPr>
              <a:t>— </a:t>
            </a:r>
            <a:r>
              <a:rPr sz="2000" spc="-10" dirty="0">
                <a:solidFill>
                  <a:srgbClr val="006EB7"/>
                </a:solidFill>
                <a:cs typeface="Calibri"/>
              </a:rPr>
              <a:t>Aerodrome </a:t>
            </a:r>
            <a:r>
              <a:rPr sz="2000" spc="-5" dirty="0">
                <a:solidFill>
                  <a:srgbClr val="006EB7"/>
                </a:solidFill>
                <a:cs typeface="Calibri"/>
              </a:rPr>
              <a:t>Design and </a:t>
            </a:r>
            <a:r>
              <a:rPr sz="2000" spc="-10" dirty="0">
                <a:solidFill>
                  <a:srgbClr val="006EB7"/>
                </a:solidFill>
                <a:cs typeface="Calibri"/>
              </a:rPr>
              <a:t>Operations </a:t>
            </a:r>
            <a:r>
              <a:rPr sz="2000" i="1" spc="-5" dirty="0">
                <a:solidFill>
                  <a:srgbClr val="006EB7"/>
                </a:solidFill>
                <a:cs typeface="Calibri"/>
              </a:rPr>
              <a:t>require air </a:t>
            </a:r>
            <a:r>
              <a:rPr sz="2000" i="1" dirty="0">
                <a:solidFill>
                  <a:srgbClr val="006EB7"/>
                </a:solidFill>
                <a:cs typeface="Calibri"/>
              </a:rPr>
              <a:t>traffic </a:t>
            </a:r>
            <a:r>
              <a:rPr sz="2000" i="1" spc="-5" dirty="0">
                <a:solidFill>
                  <a:srgbClr val="006EB7"/>
                </a:solidFill>
                <a:cs typeface="Calibri"/>
              </a:rPr>
              <a:t>services  and aerodromes </a:t>
            </a:r>
            <a:r>
              <a:rPr sz="2000" i="1" spc="-15" dirty="0">
                <a:solidFill>
                  <a:srgbClr val="006EB7"/>
                </a:solidFill>
                <a:cs typeface="Calibri"/>
              </a:rPr>
              <a:t>to </a:t>
            </a:r>
            <a:r>
              <a:rPr sz="2000" i="1" spc="-10" dirty="0">
                <a:solidFill>
                  <a:srgbClr val="006EB7"/>
                </a:solidFill>
                <a:cs typeface="Calibri"/>
              </a:rPr>
              <a:t>establish contingency </a:t>
            </a:r>
            <a:r>
              <a:rPr sz="2000" i="1" spc="-5" dirty="0">
                <a:solidFill>
                  <a:srgbClr val="006EB7"/>
                </a:solidFill>
                <a:cs typeface="Calibri"/>
              </a:rPr>
              <a:t>planning or aerodrome  emergency plans, </a:t>
            </a:r>
            <a:r>
              <a:rPr sz="2000" i="1" spc="-10" dirty="0">
                <a:solidFill>
                  <a:srgbClr val="006EB7"/>
                </a:solidFill>
                <a:cs typeface="Calibri"/>
              </a:rPr>
              <a:t>respectively, </a:t>
            </a:r>
            <a:r>
              <a:rPr sz="2000" i="1" spc="-5" dirty="0">
                <a:solidFill>
                  <a:srgbClr val="006EB7"/>
                </a:solidFill>
                <a:cs typeface="Calibri"/>
              </a:rPr>
              <a:t>for public health emergencies of  </a:t>
            </a:r>
            <a:r>
              <a:rPr sz="2000" i="1" spc="-10" dirty="0">
                <a:solidFill>
                  <a:srgbClr val="006EB7"/>
                </a:solidFill>
                <a:cs typeface="Calibri"/>
              </a:rPr>
              <a:t>international</a:t>
            </a:r>
            <a:r>
              <a:rPr sz="2000" i="1" spc="-65" dirty="0">
                <a:solidFill>
                  <a:srgbClr val="006EB7"/>
                </a:solidFill>
                <a:cs typeface="Calibri"/>
              </a:rPr>
              <a:t> </a:t>
            </a:r>
            <a:r>
              <a:rPr sz="2000" i="1" spc="-10" dirty="0">
                <a:solidFill>
                  <a:srgbClr val="006EB7"/>
                </a:solidFill>
                <a:cs typeface="Calibri"/>
              </a:rPr>
              <a:t>concern.</a:t>
            </a:r>
            <a:endParaRPr sz="2000" dirty="0">
              <a:solidFill>
                <a:prstClr val="black"/>
              </a:solidFill>
              <a:cs typeface="Calibri"/>
            </a:endParaRPr>
          </a:p>
        </p:txBody>
      </p:sp>
      <p:sp>
        <p:nvSpPr>
          <p:cNvPr id="22" name="Slide Number Placeholder 21"/>
          <p:cNvSpPr>
            <a:spLocks noGrp="1"/>
          </p:cNvSpPr>
          <p:nvPr>
            <p:ph type="sldNum" sz="quarter" idx="12"/>
          </p:nvPr>
        </p:nvSpPr>
        <p:spPr/>
        <p:txBody>
          <a:bodyPr/>
          <a:lstStyle/>
          <a:p>
            <a:fld id="{3FF909EE-2C65-48BC-95E5-26F3591A45A6}" type="slidenum">
              <a:rPr lang="en-CA" smtClean="0"/>
              <a:t>24</a:t>
            </a:fld>
            <a:endParaRPr lang="en-CA"/>
          </a:p>
        </p:txBody>
      </p:sp>
    </p:spTree>
    <p:extLst>
      <p:ext uri="{BB962C8B-B14F-4D97-AF65-F5344CB8AC3E}">
        <p14:creationId xmlns:p14="http://schemas.microsoft.com/office/powerpoint/2010/main" val="387335364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94175" y="1297717"/>
            <a:ext cx="3261738" cy="3219819"/>
          </a:xfrm>
          <a:prstGeom prst="rect">
            <a:avLst/>
          </a:prstGeom>
          <a:blipFill>
            <a:blip r:embed="rId2" cstate="print"/>
            <a:stretch>
              <a:fillRect/>
            </a:stretch>
          </a:blipFill>
        </p:spPr>
        <p:txBody>
          <a:bodyPr wrap="square" lIns="0" tIns="0" rIns="0" bIns="0" rtlCol="0"/>
          <a:lstStyle/>
          <a:p>
            <a:endParaRPr smtClean="0">
              <a:solidFill>
                <a:prstClr val="black"/>
              </a:solidFill>
            </a:endParaRPr>
          </a:p>
        </p:txBody>
      </p:sp>
      <p:sp>
        <p:nvSpPr>
          <p:cNvPr id="3" name="object 3"/>
          <p:cNvSpPr txBox="1">
            <a:spLocks noGrp="1"/>
          </p:cNvSpPr>
          <p:nvPr>
            <p:ph type="title"/>
          </p:nvPr>
        </p:nvSpPr>
        <p:spPr>
          <a:xfrm>
            <a:off x="457200" y="987574"/>
            <a:ext cx="8229600" cy="492443"/>
          </a:xfrm>
          <a:prstGeom prst="rect">
            <a:avLst/>
          </a:prstGeom>
        </p:spPr>
        <p:txBody>
          <a:bodyPr vert="horz" wrap="square" lIns="0" tIns="0" rIns="0" bIns="0" rtlCol="0">
            <a:spAutoFit/>
          </a:bodyPr>
          <a:lstStyle/>
          <a:p>
            <a:pPr marL="33655">
              <a:lnSpc>
                <a:spcPct val="100000"/>
              </a:lnSpc>
            </a:pPr>
            <a:r>
              <a:rPr sz="3200" b="1" spc="-5" dirty="0"/>
              <a:t>Public Health Provisions in</a:t>
            </a:r>
            <a:r>
              <a:rPr sz="3200" b="1" spc="-95" dirty="0"/>
              <a:t> </a:t>
            </a:r>
            <a:r>
              <a:rPr sz="3200" b="1" spc="-10" dirty="0"/>
              <a:t>AEP</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81" y="1563638"/>
            <a:ext cx="469315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3FF909EE-2C65-48BC-95E5-26F3591A45A6}" type="slidenum">
              <a:rPr lang="en-CA" smtClean="0"/>
              <a:t>25</a:t>
            </a:fld>
            <a:endParaRPr lang="en-CA"/>
          </a:p>
        </p:txBody>
      </p:sp>
    </p:spTree>
    <p:extLst>
      <p:ext uri="{BB962C8B-B14F-4D97-AF65-F5344CB8AC3E}">
        <p14:creationId xmlns:p14="http://schemas.microsoft.com/office/powerpoint/2010/main" val="2235125819"/>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221" y="-12583"/>
            <a:ext cx="8229600" cy="857250"/>
          </a:xfrm>
        </p:spPr>
        <p:txBody>
          <a:bodyPr>
            <a:normAutofit/>
          </a:bodyPr>
          <a:lstStyle/>
          <a:p>
            <a:r>
              <a:rPr lang="en-US" sz="4000" b="1" dirty="0">
                <a:solidFill>
                  <a:schemeClr val="tx2"/>
                </a:solidFill>
              </a:rPr>
              <a:t>Impact of SARS and Ebola</a:t>
            </a:r>
            <a:endParaRPr lang="en-GB" sz="4000" b="1" dirty="0"/>
          </a:p>
        </p:txBody>
      </p:sp>
      <p:sp>
        <p:nvSpPr>
          <p:cNvPr id="3" name="Content Placeholder 2"/>
          <p:cNvSpPr>
            <a:spLocks noGrp="1"/>
          </p:cNvSpPr>
          <p:nvPr>
            <p:ph idx="1"/>
          </p:nvPr>
        </p:nvSpPr>
        <p:spPr>
          <a:xfrm>
            <a:off x="541279" y="826212"/>
            <a:ext cx="8229600" cy="3394472"/>
          </a:xfrm>
        </p:spPr>
        <p:txBody>
          <a:bodyPr>
            <a:normAutofit/>
          </a:bodyPr>
          <a:lstStyle/>
          <a:p>
            <a:endParaRPr lang="en-US" dirty="0"/>
          </a:p>
          <a:p>
            <a:endParaRPr lang="en-US" dirty="0"/>
          </a:p>
          <a:p>
            <a:endParaRPr lang="en-GB" dirty="0"/>
          </a:p>
        </p:txBody>
      </p:sp>
      <p:pic>
        <p:nvPicPr>
          <p:cNvPr id="6" name="Picture 2" descr="C:\localcache\jjordaan\Documents\My Pictures\Zika\ICA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04" y="6068"/>
            <a:ext cx="1096516" cy="7963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4024965676"/>
              </p:ext>
            </p:extLst>
          </p:nvPr>
        </p:nvGraphicFramePr>
        <p:xfrm>
          <a:off x="4948875" y="1113588"/>
          <a:ext cx="4157267" cy="3119367"/>
        </p:xfrm>
        <a:graphic>
          <a:graphicData uri="http://schemas.openxmlformats.org/presentationml/2006/ole">
            <mc:AlternateContent xmlns:mc="http://schemas.openxmlformats.org/markup-compatibility/2006">
              <mc:Choice xmlns:v="urn:schemas-microsoft-com:vml" Requires="v">
                <p:oleObj spid="_x0000_s1029" name="Slide" r:id="rId5" imgW="4412017" imgH="3308666" progId="PowerPoint.Slide.8">
                  <p:embed/>
                </p:oleObj>
              </mc:Choice>
              <mc:Fallback>
                <p:oleObj name="Slide" r:id="rId5" imgW="4412017" imgH="3308666" progId="PowerPoint.Slid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8875" y="1113588"/>
                        <a:ext cx="4157267" cy="3119367"/>
                      </a:xfrm>
                      <a:prstGeom prst="rect">
                        <a:avLst/>
                      </a:prstGeom>
                      <a:noFill/>
                      <a:ln>
                        <a:noFill/>
                      </a:ln>
                    </p:spPr>
                  </p:pic>
                </p:oleObj>
              </mc:Fallback>
            </mc:AlternateContent>
          </a:graphicData>
        </a:graphic>
      </p:graphicFrame>
      <p:pic>
        <p:nvPicPr>
          <p:cNvPr id="1060" name="Picture 36" descr="C:\localcache\jjordaan\Documents\My Pictures\03-hotel-occupancy-042709.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2" y="951570"/>
            <a:ext cx="4664789" cy="1782198"/>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C:\localcache\jjordaan\Documents\My Pictures\blog-ebola-trave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95" y="2949792"/>
            <a:ext cx="4915871" cy="2077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563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04" y="465516"/>
            <a:ext cx="8820150" cy="356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localcache\jjordaan\Documents\My Pictures\Zika\CAPS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56" y="4179094"/>
            <a:ext cx="8964488" cy="1193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79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 ICAO Crisis Management Framework Document </a:t>
            </a:r>
            <a:br>
              <a:rPr lang="en-US" dirty="0"/>
            </a:br>
            <a:r>
              <a:rPr lang="en-US" dirty="0"/>
              <a:t>(EUR Doc 031) </a:t>
            </a:r>
            <a:br>
              <a:rPr lang="en-US" dirty="0"/>
            </a:br>
            <a:endParaRPr lang="en-US" dirty="0"/>
          </a:p>
        </p:txBody>
      </p:sp>
      <p:sp>
        <p:nvSpPr>
          <p:cNvPr id="3" name="Content Placeholder 2"/>
          <p:cNvSpPr>
            <a:spLocks noGrp="1"/>
          </p:cNvSpPr>
          <p:nvPr>
            <p:ph idx="1"/>
          </p:nvPr>
        </p:nvSpPr>
        <p:spPr>
          <a:xfrm>
            <a:off x="467544" y="1347615"/>
            <a:ext cx="8229600" cy="2886968"/>
          </a:xfrm>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3FF909EE-2C65-48BC-95E5-26F3591A45A6}" type="slidenum">
              <a:rPr lang="en-CA" smtClean="0"/>
              <a:t>28</a:t>
            </a:fld>
            <a:endParaRPr lang="en-CA"/>
          </a:p>
        </p:txBody>
      </p:sp>
    </p:spTree>
    <p:extLst>
      <p:ext uri="{BB962C8B-B14F-4D97-AF65-F5344CB8AC3E}">
        <p14:creationId xmlns:p14="http://schemas.microsoft.com/office/powerpoint/2010/main" val="1341035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29</a:t>
            </a:fld>
            <a:endParaRPr lang="en-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15566"/>
            <a:ext cx="3653281" cy="3966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12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9512" y="967462"/>
            <a:ext cx="8784976"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3200" b="1" dirty="0" smtClean="0">
                <a:cs typeface="Arial" panose="020B0604020202020204" pitchFamily="34" charset="0"/>
              </a:rPr>
              <a:t>Contingency Arrangements - AIR TRAFFIC SERVICES </a:t>
            </a:r>
            <a:endParaRPr lang="en-US" sz="3200" dirty="0" smtClean="0">
              <a:cs typeface="Arial" panose="020B0604020202020204" pitchFamily="34" charset="0"/>
            </a:endParaRPr>
          </a:p>
          <a:p>
            <a:r>
              <a:rPr lang="en-US" sz="2400" b="1" dirty="0" smtClean="0"/>
              <a:t> </a:t>
            </a:r>
            <a:endParaRPr lang="en-CA" sz="2400" b="1" dirty="0"/>
          </a:p>
        </p:txBody>
      </p:sp>
      <p:sp>
        <p:nvSpPr>
          <p:cNvPr id="5" name="Content Placeholder 2"/>
          <p:cNvSpPr txBox="1">
            <a:spLocks/>
          </p:cNvSpPr>
          <p:nvPr/>
        </p:nvSpPr>
        <p:spPr>
          <a:xfrm>
            <a:off x="755576" y="2211710"/>
            <a:ext cx="7632848" cy="23042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2400" b="1" dirty="0" smtClean="0"/>
              <a:t>ICAO Standard contained in Annex </a:t>
            </a:r>
            <a:r>
              <a:rPr lang="en-US" sz="2400" b="1" dirty="0"/>
              <a:t>11 – </a:t>
            </a:r>
            <a:r>
              <a:rPr lang="en-US" sz="2400" b="1" i="1" dirty="0"/>
              <a:t>Air Traffic Services</a:t>
            </a:r>
            <a:r>
              <a:rPr lang="en-US" sz="2400" b="1" dirty="0"/>
              <a:t>, </a:t>
            </a:r>
            <a:r>
              <a:rPr lang="en-US" sz="2400" b="1" dirty="0" smtClean="0"/>
              <a:t>2.31</a:t>
            </a:r>
          </a:p>
          <a:p>
            <a:pPr lvl="0"/>
            <a:endParaRPr lang="en-US" sz="2400" b="1" dirty="0" smtClean="0"/>
          </a:p>
          <a:p>
            <a:pPr lvl="0"/>
            <a:r>
              <a:rPr lang="en-US" sz="2400" b="1" dirty="0" smtClean="0"/>
              <a:t>Guidance Material contained in </a:t>
            </a:r>
            <a:r>
              <a:rPr lang="en-US" sz="2400" b="1" dirty="0"/>
              <a:t>Attachment C to Annex </a:t>
            </a:r>
            <a:r>
              <a:rPr lang="en-US" sz="2400" b="1" dirty="0" smtClean="0"/>
              <a:t>11</a:t>
            </a:r>
            <a:endParaRPr lang="en-US" sz="2400" b="1" dirty="0"/>
          </a:p>
          <a:p>
            <a:pPr lvl="0"/>
            <a:endParaRPr lang="en-US" sz="2400" b="1" dirty="0"/>
          </a:p>
        </p:txBody>
      </p:sp>
      <p:sp>
        <p:nvSpPr>
          <p:cNvPr id="3" name="Slide Number Placeholder 2"/>
          <p:cNvSpPr>
            <a:spLocks noGrp="1"/>
          </p:cNvSpPr>
          <p:nvPr>
            <p:ph type="sldNum" sz="quarter" idx="12"/>
          </p:nvPr>
        </p:nvSpPr>
        <p:spPr/>
        <p:txBody>
          <a:bodyPr/>
          <a:lstStyle/>
          <a:p>
            <a:fld id="{3FF909EE-2C65-48BC-95E5-26F3591A45A6}" type="slidenum">
              <a:rPr lang="en-CA" smtClean="0"/>
              <a:t>3</a:t>
            </a:fld>
            <a:endParaRPr lang="en-CA"/>
          </a:p>
        </p:txBody>
      </p:sp>
    </p:spTree>
    <p:extLst>
      <p:ext uri="{BB962C8B-B14F-4D97-AF65-F5344CB8AC3E}">
        <p14:creationId xmlns:p14="http://schemas.microsoft.com/office/powerpoint/2010/main" val="16345185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FF909EE-2C65-48BC-95E5-26F3591A45A6}" type="slidenum">
              <a:rPr lang="en-CA" smtClean="0"/>
              <a:t>30</a:t>
            </a:fld>
            <a:endParaRPr lang="en-CA"/>
          </a:p>
        </p:txBody>
      </p:sp>
      <p:sp>
        <p:nvSpPr>
          <p:cNvPr id="5" name="Rectangle 4"/>
          <p:cNvSpPr/>
          <p:nvPr/>
        </p:nvSpPr>
        <p:spPr>
          <a:xfrm>
            <a:off x="2286000" y="1694588"/>
            <a:ext cx="4572000" cy="646331"/>
          </a:xfrm>
          <a:prstGeom prst="rect">
            <a:avLst/>
          </a:prstGeom>
        </p:spPr>
        <p:txBody>
          <a:bodyPr>
            <a:spAutoFit/>
          </a:bodyPr>
          <a:lstStyle/>
          <a:p>
            <a:endParaRPr lang="en-US" dirty="0"/>
          </a:p>
          <a:p>
            <a:r>
              <a:rPr 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005237"/>
            <a:ext cx="3142322" cy="3806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56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F909EE-2C65-48BC-95E5-26F3591A45A6}" type="slidenum">
              <a:rPr lang="en-CA" smtClean="0"/>
              <a:t>31</a:t>
            </a:fld>
            <a:endParaRPr lang="en-CA"/>
          </a:p>
        </p:txBody>
      </p:sp>
    </p:spTree>
    <p:extLst>
      <p:ext uri="{BB962C8B-B14F-4D97-AF65-F5344CB8AC3E}">
        <p14:creationId xmlns:p14="http://schemas.microsoft.com/office/powerpoint/2010/main" val="4028188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71550"/>
            <a:ext cx="8856984" cy="857250"/>
          </a:xfrm>
        </p:spPr>
        <p:txBody>
          <a:bodyPr/>
          <a:lstStyle/>
          <a:p>
            <a:r>
              <a:rPr lang="en-US" sz="3200" b="1" dirty="0"/>
              <a:t>Contingency Arrangements – AIR TRAFFIC SERVICES </a:t>
            </a:r>
            <a:r>
              <a:rPr lang="en-US" sz="3200" dirty="0"/>
              <a:t/>
            </a:r>
            <a:br>
              <a:rPr lang="en-US" sz="3200" dirty="0"/>
            </a:br>
            <a:endParaRPr lang="en-US" dirty="0"/>
          </a:p>
        </p:txBody>
      </p:sp>
      <p:sp>
        <p:nvSpPr>
          <p:cNvPr id="3" name="Content Placeholder 2"/>
          <p:cNvSpPr>
            <a:spLocks noGrp="1"/>
          </p:cNvSpPr>
          <p:nvPr>
            <p:ph idx="1"/>
          </p:nvPr>
        </p:nvSpPr>
        <p:spPr>
          <a:xfrm>
            <a:off x="457200" y="1563639"/>
            <a:ext cx="8229600" cy="3229007"/>
          </a:xfrm>
        </p:spPr>
        <p:txBody>
          <a:bodyPr>
            <a:normAutofit/>
          </a:bodyPr>
          <a:lstStyle/>
          <a:p>
            <a:pPr marL="0" indent="0" algn="just">
              <a:buNone/>
            </a:pPr>
            <a:r>
              <a:rPr lang="en-US" sz="2000" dirty="0" smtClean="0">
                <a:latin typeface="+mn-lt"/>
              </a:rPr>
              <a:t>-Guidelines </a:t>
            </a:r>
            <a:r>
              <a:rPr lang="en-US" sz="2000" dirty="0">
                <a:latin typeface="+mn-lt"/>
              </a:rPr>
              <a:t>for contingency measures for application in the event of disruptions of air traffic services and </a:t>
            </a:r>
            <a:r>
              <a:rPr lang="en-US" sz="2000" dirty="0" smtClean="0">
                <a:latin typeface="+mn-lt"/>
              </a:rPr>
              <a:t>related supporting </a:t>
            </a:r>
            <a:r>
              <a:rPr lang="en-US" sz="2000" dirty="0">
                <a:latin typeface="+mn-lt"/>
              </a:rPr>
              <a:t>services were first approved by the </a:t>
            </a:r>
            <a:r>
              <a:rPr lang="en-US" sz="2000" b="1" u="sng" dirty="0">
                <a:latin typeface="+mn-lt"/>
              </a:rPr>
              <a:t>Council</a:t>
            </a:r>
            <a:r>
              <a:rPr lang="en-US" sz="2000" dirty="0">
                <a:latin typeface="+mn-lt"/>
              </a:rPr>
              <a:t> on 27 June </a:t>
            </a:r>
            <a:r>
              <a:rPr lang="en-US" sz="2000" b="1" u="sng" dirty="0">
                <a:latin typeface="+mn-lt"/>
              </a:rPr>
              <a:t>1984 </a:t>
            </a:r>
            <a:r>
              <a:rPr lang="en-US" sz="2000" dirty="0">
                <a:latin typeface="+mn-lt"/>
              </a:rPr>
              <a:t>in response </a:t>
            </a:r>
            <a:r>
              <a:rPr lang="en-US" sz="2000" b="1" u="sng" dirty="0">
                <a:latin typeface="+mn-lt"/>
              </a:rPr>
              <a:t>to Assembly Resolution </a:t>
            </a:r>
            <a:r>
              <a:rPr lang="en-US" sz="2000" b="1" u="sng" dirty="0" smtClean="0">
                <a:latin typeface="+mn-lt"/>
              </a:rPr>
              <a:t>A23-12</a:t>
            </a:r>
            <a:r>
              <a:rPr lang="en-US" sz="2000" dirty="0" smtClean="0">
                <a:latin typeface="+mn-lt"/>
              </a:rPr>
              <a:t>,following </a:t>
            </a:r>
            <a:r>
              <a:rPr lang="en-US" sz="2000" dirty="0">
                <a:latin typeface="+mn-lt"/>
              </a:rPr>
              <a:t>a study by the Air Navigation Commission and consultation with States and international organizations </a:t>
            </a:r>
            <a:r>
              <a:rPr lang="en-US" sz="2000" dirty="0" smtClean="0">
                <a:latin typeface="+mn-lt"/>
              </a:rPr>
              <a:t>concerned.</a:t>
            </a:r>
          </a:p>
          <a:p>
            <a:pPr marL="0" indent="0" algn="just">
              <a:buNone/>
            </a:pPr>
            <a:endParaRPr lang="en-US" sz="2000" dirty="0" smtClean="0">
              <a:latin typeface="+mn-lt"/>
            </a:endParaRPr>
          </a:p>
          <a:p>
            <a:pPr marL="0" indent="0" algn="just">
              <a:buNone/>
            </a:pPr>
            <a:r>
              <a:rPr lang="en-US" sz="2000" dirty="0" smtClean="0">
                <a:latin typeface="+mn-lt"/>
              </a:rPr>
              <a:t> -The </a:t>
            </a:r>
            <a:r>
              <a:rPr lang="en-US" sz="2000" dirty="0">
                <a:latin typeface="+mn-lt"/>
              </a:rPr>
              <a:t>guidelines were subsequently amended and amplified in the light of experience </a:t>
            </a:r>
            <a:r>
              <a:rPr lang="en-US" sz="2000" dirty="0" smtClean="0">
                <a:latin typeface="+mn-lt"/>
              </a:rPr>
              <a:t>gained with </a:t>
            </a:r>
            <a:r>
              <a:rPr lang="en-US" sz="2000" dirty="0">
                <a:latin typeface="+mn-lt"/>
              </a:rPr>
              <a:t>the application of contingency measures in various parts of the world and in differing circumstances.</a:t>
            </a:r>
          </a:p>
        </p:txBody>
      </p:sp>
      <p:sp>
        <p:nvSpPr>
          <p:cNvPr id="6" name="Slide Number Placeholder 5"/>
          <p:cNvSpPr>
            <a:spLocks noGrp="1"/>
          </p:cNvSpPr>
          <p:nvPr>
            <p:ph type="sldNum" sz="quarter" idx="12"/>
          </p:nvPr>
        </p:nvSpPr>
        <p:spPr/>
        <p:txBody>
          <a:bodyPr/>
          <a:lstStyle/>
          <a:p>
            <a:fld id="{3FF909EE-2C65-48BC-95E5-26F3591A45A6}" type="slidenum">
              <a:rPr lang="en-CA" smtClean="0"/>
              <a:t>4</a:t>
            </a:fld>
            <a:endParaRPr lang="en-CA"/>
          </a:p>
        </p:txBody>
      </p:sp>
    </p:spTree>
    <p:extLst>
      <p:ext uri="{BB962C8B-B14F-4D97-AF65-F5344CB8AC3E}">
        <p14:creationId xmlns:p14="http://schemas.microsoft.com/office/powerpoint/2010/main" val="368782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496" y="967462"/>
            <a:ext cx="8784976"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3200" b="1" dirty="0" smtClean="0"/>
              <a:t>Contingency Arrangements – Air Traffic Services  </a:t>
            </a:r>
          </a:p>
          <a:p>
            <a:pPr>
              <a:lnSpc>
                <a:spcPts val="1000"/>
              </a:lnSpc>
            </a:pPr>
            <a:endParaRPr lang="en-US" sz="2000" dirty="0" smtClean="0"/>
          </a:p>
          <a:p>
            <a:r>
              <a:rPr lang="en-US" sz="2400" b="1" dirty="0" smtClean="0"/>
              <a:t>Annex 11 – </a:t>
            </a:r>
            <a:r>
              <a:rPr lang="en-US" sz="2400" b="1" i="1" dirty="0" smtClean="0"/>
              <a:t>Air Traffic Services</a:t>
            </a:r>
            <a:r>
              <a:rPr lang="en-US" sz="2400" b="1" dirty="0" smtClean="0"/>
              <a:t>, 2.31</a:t>
            </a:r>
          </a:p>
          <a:p>
            <a:r>
              <a:rPr lang="en-US" sz="2400" b="1" dirty="0" smtClean="0"/>
              <a:t> </a:t>
            </a:r>
            <a:endParaRPr lang="en-CA" sz="2400" b="1" dirty="0"/>
          </a:p>
        </p:txBody>
      </p:sp>
      <p:sp>
        <p:nvSpPr>
          <p:cNvPr id="5" name="Content Placeholder 2"/>
          <p:cNvSpPr txBox="1">
            <a:spLocks/>
          </p:cNvSpPr>
          <p:nvPr/>
        </p:nvSpPr>
        <p:spPr>
          <a:xfrm>
            <a:off x="467544" y="2121701"/>
            <a:ext cx="8280920" cy="22502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2400" b="1" dirty="0" smtClean="0">
                <a:latin typeface="+mn-lt"/>
              </a:rPr>
              <a:t>ATS </a:t>
            </a:r>
            <a:r>
              <a:rPr lang="en-GB" sz="2400" b="1" dirty="0">
                <a:latin typeface="+mn-lt"/>
              </a:rPr>
              <a:t>authorities shall develop contingency plans </a:t>
            </a:r>
            <a:endParaRPr lang="en-CA" sz="2400" b="1" dirty="0">
              <a:latin typeface="+mn-lt"/>
            </a:endParaRPr>
          </a:p>
          <a:p>
            <a:pPr lvl="1"/>
            <a:r>
              <a:rPr lang="en-GB" sz="2000" dirty="0" smtClean="0">
                <a:latin typeface="+mn-lt"/>
              </a:rPr>
              <a:t>in </a:t>
            </a:r>
            <a:r>
              <a:rPr lang="en-GB" sz="2000" dirty="0">
                <a:latin typeface="+mn-lt"/>
              </a:rPr>
              <a:t>the event of disruption or potential </a:t>
            </a:r>
            <a:r>
              <a:rPr lang="en-GB" sz="2000" dirty="0" smtClean="0">
                <a:latin typeface="+mn-lt"/>
              </a:rPr>
              <a:t>disruption of ATS &amp; related services</a:t>
            </a:r>
            <a:endParaRPr lang="en-CA" sz="2000" dirty="0">
              <a:latin typeface="+mn-lt"/>
            </a:endParaRPr>
          </a:p>
          <a:p>
            <a:pPr lvl="1"/>
            <a:r>
              <a:rPr lang="en-GB" sz="2000" dirty="0" smtClean="0">
                <a:latin typeface="+mn-lt"/>
              </a:rPr>
              <a:t>in </a:t>
            </a:r>
            <a:r>
              <a:rPr lang="en-GB" sz="2000" dirty="0">
                <a:latin typeface="+mn-lt"/>
              </a:rPr>
              <a:t>airspace they are responsible for providing such </a:t>
            </a:r>
            <a:r>
              <a:rPr lang="en-GB" sz="2000" dirty="0" smtClean="0">
                <a:latin typeface="+mn-lt"/>
              </a:rPr>
              <a:t>services</a:t>
            </a:r>
            <a:endParaRPr lang="en-CA" sz="2000" dirty="0">
              <a:latin typeface="+mn-lt"/>
            </a:endParaRPr>
          </a:p>
          <a:p>
            <a:pPr lvl="1"/>
            <a:r>
              <a:rPr lang="en-US" sz="2000" dirty="0">
                <a:latin typeface="+mn-lt"/>
              </a:rPr>
              <a:t>with the assistance of ICAO when </a:t>
            </a:r>
            <a:r>
              <a:rPr lang="en-US" sz="2000" dirty="0" smtClean="0">
                <a:latin typeface="+mn-lt"/>
              </a:rPr>
              <a:t>necessary </a:t>
            </a:r>
            <a:r>
              <a:rPr lang="en-US" sz="2000" dirty="0">
                <a:latin typeface="+mn-lt"/>
              </a:rPr>
              <a:t>and in coordination with adjacent authorities and airspace </a:t>
            </a:r>
            <a:r>
              <a:rPr lang="en-US" sz="2000" dirty="0" smtClean="0">
                <a:latin typeface="+mn-lt"/>
              </a:rPr>
              <a:t>users</a:t>
            </a:r>
            <a:endParaRPr lang="en-US" sz="2000" dirty="0">
              <a:latin typeface="+mn-lt"/>
            </a:endParaRPr>
          </a:p>
        </p:txBody>
      </p:sp>
      <p:sp>
        <p:nvSpPr>
          <p:cNvPr id="3" name="Slide Number Placeholder 2"/>
          <p:cNvSpPr>
            <a:spLocks noGrp="1"/>
          </p:cNvSpPr>
          <p:nvPr>
            <p:ph type="sldNum" sz="quarter" idx="12"/>
          </p:nvPr>
        </p:nvSpPr>
        <p:spPr/>
        <p:txBody>
          <a:bodyPr/>
          <a:lstStyle/>
          <a:p>
            <a:fld id="{3FF909EE-2C65-48BC-95E5-26F3591A45A6}" type="slidenum">
              <a:rPr lang="en-CA" smtClean="0"/>
              <a:t>5</a:t>
            </a:fld>
            <a:endParaRPr lang="en-CA"/>
          </a:p>
        </p:txBody>
      </p:sp>
    </p:spTree>
    <p:extLst>
      <p:ext uri="{BB962C8B-B14F-4D97-AF65-F5344CB8AC3E}">
        <p14:creationId xmlns:p14="http://schemas.microsoft.com/office/powerpoint/2010/main" val="2215444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43558"/>
            <a:ext cx="8229600" cy="857250"/>
          </a:xfrm>
        </p:spPr>
        <p:txBody>
          <a:bodyPr/>
          <a:lstStyle/>
          <a:p>
            <a:r>
              <a:rPr lang="en-US" sz="2000" b="1" dirty="0" smtClean="0"/>
              <a:t>Responsibility </a:t>
            </a:r>
            <a:r>
              <a:rPr lang="en-US" sz="2000" b="1" dirty="0"/>
              <a:t>for developing, promulgating</a:t>
            </a:r>
            <a:br>
              <a:rPr lang="en-US" sz="2000" b="1" dirty="0"/>
            </a:br>
            <a:r>
              <a:rPr lang="en-US" sz="2000" b="1" dirty="0"/>
              <a:t>and implementing contingency </a:t>
            </a:r>
            <a:r>
              <a:rPr lang="en-US" sz="2000" b="1" dirty="0" smtClean="0"/>
              <a:t>plans</a:t>
            </a:r>
            <a:br>
              <a:rPr lang="en-US" sz="2000" b="1" dirty="0" smtClean="0"/>
            </a:br>
            <a:r>
              <a:rPr lang="en-US" sz="2000" dirty="0" smtClean="0">
                <a:solidFill>
                  <a:srgbClr val="279DD9"/>
                </a:solidFill>
                <a:ea typeface="+mn-ea"/>
                <a:cs typeface="+mn-cs"/>
              </a:rPr>
              <a:t>(Guidance </a:t>
            </a:r>
            <a:r>
              <a:rPr lang="en-US" sz="2000" dirty="0">
                <a:solidFill>
                  <a:srgbClr val="279DD9"/>
                </a:solidFill>
                <a:ea typeface="+mn-ea"/>
                <a:cs typeface="+mn-cs"/>
              </a:rPr>
              <a:t>in Attachment C to Annex 11)</a:t>
            </a:r>
            <a:br>
              <a:rPr lang="en-US" sz="2000" dirty="0">
                <a:solidFill>
                  <a:srgbClr val="279DD9"/>
                </a:solidFill>
                <a:ea typeface="+mn-ea"/>
                <a:cs typeface="+mn-cs"/>
              </a:rPr>
            </a:br>
            <a:endParaRPr lang="en-US" dirty="0"/>
          </a:p>
        </p:txBody>
      </p:sp>
      <p:sp>
        <p:nvSpPr>
          <p:cNvPr id="3" name="Content Placeholder 2"/>
          <p:cNvSpPr>
            <a:spLocks noGrp="1"/>
          </p:cNvSpPr>
          <p:nvPr>
            <p:ph idx="1"/>
          </p:nvPr>
        </p:nvSpPr>
        <p:spPr>
          <a:xfrm>
            <a:off x="467544" y="1563638"/>
            <a:ext cx="8229600" cy="2886968"/>
          </a:xfrm>
        </p:spPr>
        <p:txBody>
          <a:bodyPr>
            <a:noAutofit/>
          </a:bodyPr>
          <a:lstStyle/>
          <a:p>
            <a:pPr marL="0" indent="0" algn="just">
              <a:buNone/>
            </a:pPr>
            <a:endParaRPr lang="en-US" sz="1600" dirty="0" smtClean="0">
              <a:latin typeface="+mn-lt"/>
            </a:endParaRPr>
          </a:p>
          <a:p>
            <a:pPr marL="0" indent="0" algn="just">
              <a:buNone/>
            </a:pPr>
            <a:r>
              <a:rPr lang="en-US" sz="1600" dirty="0" smtClean="0">
                <a:latin typeface="+mn-lt"/>
              </a:rPr>
              <a:t>3.1The </a:t>
            </a:r>
            <a:r>
              <a:rPr lang="en-US" sz="1600" dirty="0">
                <a:latin typeface="+mn-lt"/>
              </a:rPr>
              <a:t>State(s) responsible for providing air traffic services and related supporting services in particular portions </a:t>
            </a:r>
            <a:r>
              <a:rPr lang="en-US" sz="1600" dirty="0" smtClean="0">
                <a:latin typeface="+mn-lt"/>
              </a:rPr>
              <a:t>of airspace </a:t>
            </a:r>
            <a:r>
              <a:rPr lang="en-US" sz="1600" dirty="0">
                <a:latin typeface="+mn-lt"/>
              </a:rPr>
              <a:t>is (are) also responsible, in the event of disruption or potential disruption of these services, for instituting </a:t>
            </a:r>
            <a:r>
              <a:rPr lang="en-US" sz="1600" dirty="0" smtClean="0">
                <a:latin typeface="+mn-lt"/>
              </a:rPr>
              <a:t>measures to </a:t>
            </a:r>
            <a:r>
              <a:rPr lang="en-US" sz="1600" dirty="0">
                <a:latin typeface="+mn-lt"/>
              </a:rPr>
              <a:t>ensure the safety of international civil aviation operations and, where possible, for making provisions for </a:t>
            </a:r>
            <a:r>
              <a:rPr lang="en-US" sz="1600" dirty="0" smtClean="0">
                <a:latin typeface="+mn-lt"/>
              </a:rPr>
              <a:t>alternative facilities </a:t>
            </a:r>
            <a:r>
              <a:rPr lang="en-US" sz="1600" dirty="0">
                <a:latin typeface="+mn-lt"/>
              </a:rPr>
              <a:t>and services. To that end the State(s) should develop, promulgate and implement appropriate contingency </a:t>
            </a:r>
            <a:r>
              <a:rPr lang="en-US" sz="1600" dirty="0" smtClean="0">
                <a:latin typeface="+mn-lt"/>
              </a:rPr>
              <a:t>plans. Such </a:t>
            </a:r>
            <a:r>
              <a:rPr lang="en-US" sz="1600" dirty="0">
                <a:latin typeface="+mn-lt"/>
              </a:rPr>
              <a:t>plans should be developed in consultation with other States and airspace users concerned and with ICAO, </a:t>
            </a:r>
            <a:r>
              <a:rPr lang="en-US" sz="1600" dirty="0" smtClean="0">
                <a:latin typeface="+mn-lt"/>
              </a:rPr>
              <a:t>as appropriate</a:t>
            </a:r>
            <a:r>
              <a:rPr lang="en-US" sz="1600" dirty="0">
                <a:latin typeface="+mn-lt"/>
              </a:rPr>
              <a:t>, whenever the effects of the service disruption(s) are likely to affect the services in adjacent airspace. </a:t>
            </a:r>
          </a:p>
          <a:p>
            <a:pPr marL="0" indent="0" algn="just">
              <a:buNone/>
            </a:pPr>
            <a:r>
              <a:rPr lang="en-US" sz="1600" dirty="0" smtClean="0">
                <a:latin typeface="+mn-lt"/>
              </a:rPr>
              <a:t>3.2 The </a:t>
            </a:r>
            <a:r>
              <a:rPr lang="en-US" sz="1600" dirty="0">
                <a:latin typeface="+mn-lt"/>
              </a:rPr>
              <a:t>responsibility for appropriate contingency action in respect of airspace over the high seas continues to </a:t>
            </a:r>
            <a:r>
              <a:rPr lang="en-US" sz="1600" dirty="0" smtClean="0">
                <a:latin typeface="+mn-lt"/>
              </a:rPr>
              <a:t>rest with </a:t>
            </a:r>
            <a:r>
              <a:rPr lang="en-US" sz="1600" dirty="0">
                <a:latin typeface="+mn-lt"/>
              </a:rPr>
              <a:t>the State(s) normally responsible for providing the services until, and unless, that responsibility is </a:t>
            </a:r>
            <a:r>
              <a:rPr lang="en-US" sz="1600" dirty="0" smtClean="0">
                <a:latin typeface="+mn-lt"/>
              </a:rPr>
              <a:t>temporarily reassigned </a:t>
            </a:r>
            <a:r>
              <a:rPr lang="en-US" sz="1600" dirty="0">
                <a:latin typeface="+mn-lt"/>
              </a:rPr>
              <a:t>by ICAO to (an)other State(s)</a:t>
            </a:r>
          </a:p>
        </p:txBody>
      </p:sp>
      <p:sp>
        <p:nvSpPr>
          <p:cNvPr id="5" name="Slide Number Placeholder 4"/>
          <p:cNvSpPr>
            <a:spLocks noGrp="1"/>
          </p:cNvSpPr>
          <p:nvPr>
            <p:ph type="sldNum" sz="quarter" idx="12"/>
          </p:nvPr>
        </p:nvSpPr>
        <p:spPr/>
        <p:txBody>
          <a:bodyPr/>
          <a:lstStyle/>
          <a:p>
            <a:fld id="{3FF909EE-2C65-48BC-95E5-26F3591A45A6}" type="slidenum">
              <a:rPr lang="en-CA" smtClean="0"/>
              <a:t>6</a:t>
            </a:fld>
            <a:endParaRPr lang="en-CA"/>
          </a:p>
        </p:txBody>
      </p:sp>
    </p:spTree>
    <p:extLst>
      <p:ext uri="{BB962C8B-B14F-4D97-AF65-F5344CB8AC3E}">
        <p14:creationId xmlns:p14="http://schemas.microsoft.com/office/powerpoint/2010/main" val="3513480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7504" y="967462"/>
            <a:ext cx="8784976" cy="668184"/>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3200" b="1" dirty="0" smtClean="0"/>
              <a:t>Contingency Arrangements – General</a:t>
            </a:r>
          </a:p>
          <a:p>
            <a:pPr lvl="0">
              <a:spcBef>
                <a:spcPts val="0"/>
              </a:spcBef>
            </a:pPr>
            <a:r>
              <a:rPr lang="en-US" sz="3200" b="1" dirty="0" smtClean="0"/>
              <a:t> </a:t>
            </a:r>
            <a:r>
              <a:rPr lang="en-US" sz="2000" dirty="0" smtClean="0">
                <a:solidFill>
                  <a:srgbClr val="279DD9"/>
                </a:solidFill>
                <a:ea typeface="+mn-ea"/>
                <a:cs typeface="+mn-cs"/>
              </a:rPr>
              <a:t>(Guidance </a:t>
            </a:r>
            <a:r>
              <a:rPr lang="en-US" sz="2000" dirty="0">
                <a:solidFill>
                  <a:srgbClr val="279DD9"/>
                </a:solidFill>
                <a:ea typeface="+mn-ea"/>
                <a:cs typeface="+mn-cs"/>
              </a:rPr>
              <a:t>in Attachment C to Annex </a:t>
            </a:r>
            <a:r>
              <a:rPr lang="en-US" sz="2000" dirty="0" smtClean="0">
                <a:solidFill>
                  <a:srgbClr val="279DD9"/>
                </a:solidFill>
                <a:ea typeface="+mn-ea"/>
                <a:cs typeface="+mn-cs"/>
              </a:rPr>
              <a:t>11)</a:t>
            </a:r>
            <a:endParaRPr lang="en-US" sz="2000" dirty="0">
              <a:solidFill>
                <a:srgbClr val="279DD9"/>
              </a:solidFill>
              <a:ea typeface="+mn-ea"/>
              <a:cs typeface="+mn-cs"/>
            </a:endParaRPr>
          </a:p>
          <a:p>
            <a:r>
              <a:rPr lang="en-US" sz="3200" b="1" dirty="0" smtClean="0"/>
              <a:t> </a:t>
            </a:r>
          </a:p>
        </p:txBody>
      </p:sp>
      <p:sp>
        <p:nvSpPr>
          <p:cNvPr id="7" name="Content Placeholder 2"/>
          <p:cNvSpPr txBox="1">
            <a:spLocks/>
          </p:cNvSpPr>
          <p:nvPr/>
        </p:nvSpPr>
        <p:spPr>
          <a:xfrm>
            <a:off x="539552" y="2121701"/>
            <a:ext cx="8064896" cy="22502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2400" b="1" dirty="0" smtClean="0">
                <a:latin typeface="+mn-lt"/>
              </a:rPr>
              <a:t>The purpose of such arrangements are to: </a:t>
            </a:r>
            <a:endParaRPr lang="en-CA" sz="2400" b="1" dirty="0">
              <a:latin typeface="+mn-lt"/>
            </a:endParaRPr>
          </a:p>
          <a:p>
            <a:pPr lvl="1"/>
            <a:r>
              <a:rPr lang="en-GB" sz="2000" dirty="0" smtClean="0">
                <a:latin typeface="+mn-lt"/>
              </a:rPr>
              <a:t>assist </a:t>
            </a:r>
            <a:r>
              <a:rPr lang="en-GB" sz="2000" dirty="0">
                <a:latin typeface="+mn-lt"/>
              </a:rPr>
              <a:t>in the safe and orderly flow of international air traffic</a:t>
            </a:r>
            <a:endParaRPr lang="en-CA" sz="2000" dirty="0">
              <a:latin typeface="+mn-lt"/>
            </a:endParaRPr>
          </a:p>
          <a:p>
            <a:pPr lvl="1"/>
            <a:r>
              <a:rPr lang="en-GB" sz="2000" dirty="0" smtClean="0">
                <a:latin typeface="+mn-lt"/>
              </a:rPr>
              <a:t>preserve </a:t>
            </a:r>
            <a:r>
              <a:rPr lang="en-GB" sz="2000" dirty="0">
                <a:latin typeface="+mn-lt"/>
              </a:rPr>
              <a:t>the availability of major traffic air routes via </a:t>
            </a:r>
            <a:r>
              <a:rPr lang="en-GB" sz="2000" dirty="0" smtClean="0">
                <a:latin typeface="+mn-lt"/>
              </a:rPr>
              <a:t>alternative </a:t>
            </a:r>
            <a:r>
              <a:rPr lang="en-GB" sz="2000" dirty="0">
                <a:latin typeface="+mn-lt"/>
              </a:rPr>
              <a:t>facilities/services that are temporary in nature</a:t>
            </a:r>
            <a:endParaRPr lang="en-CA" sz="2000" dirty="0">
              <a:latin typeface="+mn-lt"/>
            </a:endParaRPr>
          </a:p>
          <a:p>
            <a:pPr lvl="1"/>
            <a:endParaRPr lang="en-US" sz="2000" dirty="0"/>
          </a:p>
        </p:txBody>
      </p:sp>
      <p:sp>
        <p:nvSpPr>
          <p:cNvPr id="3" name="Slide Number Placeholder 2"/>
          <p:cNvSpPr>
            <a:spLocks noGrp="1"/>
          </p:cNvSpPr>
          <p:nvPr>
            <p:ph type="sldNum" sz="quarter" idx="12"/>
          </p:nvPr>
        </p:nvSpPr>
        <p:spPr/>
        <p:txBody>
          <a:bodyPr/>
          <a:lstStyle/>
          <a:p>
            <a:fld id="{3FF909EE-2C65-48BC-95E5-26F3591A45A6}" type="slidenum">
              <a:rPr lang="en-CA" smtClean="0"/>
              <a:t>7</a:t>
            </a:fld>
            <a:endParaRPr lang="en-CA"/>
          </a:p>
        </p:txBody>
      </p:sp>
    </p:spTree>
    <p:extLst>
      <p:ext uri="{BB962C8B-B14F-4D97-AF65-F5344CB8AC3E}">
        <p14:creationId xmlns:p14="http://schemas.microsoft.com/office/powerpoint/2010/main" val="3596657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7504" y="843558"/>
            <a:ext cx="8784976" cy="864096"/>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3200" b="1" dirty="0" smtClean="0"/>
              <a:t>Contingency Arrangements – General  </a:t>
            </a:r>
          </a:p>
          <a:p>
            <a:pPr lvl="0"/>
            <a:r>
              <a:rPr lang="en-US" sz="2000" dirty="0">
                <a:solidFill>
                  <a:srgbClr val="279DD9"/>
                </a:solidFill>
                <a:ea typeface="+mn-ea"/>
                <a:cs typeface="+mn-cs"/>
              </a:rPr>
              <a:t>(Guidance in Attachment C to Annex 11)</a:t>
            </a:r>
          </a:p>
          <a:p>
            <a:endParaRPr lang="en-US" sz="3200" dirty="0" smtClean="0"/>
          </a:p>
        </p:txBody>
      </p:sp>
      <p:sp>
        <p:nvSpPr>
          <p:cNvPr id="9" name="Content Placeholder 2"/>
          <p:cNvSpPr txBox="1">
            <a:spLocks/>
          </p:cNvSpPr>
          <p:nvPr/>
        </p:nvSpPr>
        <p:spPr>
          <a:xfrm>
            <a:off x="683568" y="1833670"/>
            <a:ext cx="8280920" cy="225024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2400" b="1" dirty="0" smtClean="0">
                <a:latin typeface="+mn-lt"/>
              </a:rPr>
              <a:t>It is complex: </a:t>
            </a:r>
            <a:endParaRPr lang="en-CA" sz="2400" b="1" dirty="0">
              <a:latin typeface="+mn-lt"/>
            </a:endParaRPr>
          </a:p>
          <a:p>
            <a:pPr lvl="1"/>
            <a:r>
              <a:rPr lang="en-GB" sz="1800" dirty="0" smtClean="0">
                <a:latin typeface="+mn-lt"/>
              </a:rPr>
              <a:t>circumstances </a:t>
            </a:r>
            <a:r>
              <a:rPr lang="en-GB" sz="1800" dirty="0">
                <a:latin typeface="+mn-lt"/>
              </a:rPr>
              <a:t>of disruptions vary </a:t>
            </a:r>
            <a:r>
              <a:rPr lang="en-GB" sz="1800" dirty="0" smtClean="0">
                <a:latin typeface="+mn-lt"/>
              </a:rPr>
              <a:t>widely (no </a:t>
            </a:r>
            <a:r>
              <a:rPr lang="en-GB" sz="1800" dirty="0">
                <a:latin typeface="+mn-lt"/>
              </a:rPr>
              <a:t>two disruptions are </a:t>
            </a:r>
            <a:r>
              <a:rPr lang="en-GB" sz="1800" dirty="0" smtClean="0">
                <a:latin typeface="+mn-lt"/>
              </a:rPr>
              <a:t>alike)</a:t>
            </a:r>
            <a:endParaRPr lang="en-CA" sz="1800" dirty="0">
              <a:latin typeface="+mn-lt"/>
            </a:endParaRPr>
          </a:p>
          <a:p>
            <a:pPr lvl="1"/>
            <a:r>
              <a:rPr lang="en-GB" sz="1800" dirty="0" smtClean="0">
                <a:latin typeface="+mn-lt"/>
              </a:rPr>
              <a:t>measures</a:t>
            </a:r>
            <a:r>
              <a:rPr lang="en-GB" sz="1800" dirty="0">
                <a:latin typeface="+mn-lt"/>
              </a:rPr>
              <a:t>, including access for humanitarian </a:t>
            </a:r>
            <a:r>
              <a:rPr lang="en-GB" sz="1800" dirty="0" smtClean="0">
                <a:latin typeface="+mn-lt"/>
              </a:rPr>
              <a:t>reasons, </a:t>
            </a:r>
            <a:r>
              <a:rPr lang="en-GB" sz="1800" dirty="0">
                <a:latin typeface="+mn-lt"/>
              </a:rPr>
              <a:t>must be adapted for these </a:t>
            </a:r>
            <a:r>
              <a:rPr lang="en-GB" sz="1800" dirty="0" smtClean="0">
                <a:latin typeface="+mn-lt"/>
              </a:rPr>
              <a:t>circumstances</a:t>
            </a:r>
          </a:p>
          <a:p>
            <a:pPr lvl="1"/>
            <a:r>
              <a:rPr lang="en-US" sz="1800" dirty="0">
                <a:latin typeface="+mn-lt"/>
              </a:rPr>
              <a:t>likely significant impact on adjacent airspace so international coordination, with ICAO as </a:t>
            </a:r>
            <a:r>
              <a:rPr lang="en-US" sz="1800" dirty="0" smtClean="0">
                <a:latin typeface="+mn-lt"/>
              </a:rPr>
              <a:t>necessary, </a:t>
            </a:r>
            <a:r>
              <a:rPr lang="en-US" sz="1800" dirty="0">
                <a:latin typeface="+mn-lt"/>
              </a:rPr>
              <a:t>is essential</a:t>
            </a:r>
          </a:p>
          <a:p>
            <a:pPr marL="457200" lvl="1" indent="0">
              <a:buNone/>
            </a:pPr>
            <a:endParaRPr lang="en-CA" sz="1800" dirty="0"/>
          </a:p>
          <a:p>
            <a:pPr lvl="1"/>
            <a:endParaRPr lang="en-US" sz="2000" dirty="0"/>
          </a:p>
        </p:txBody>
      </p:sp>
      <p:sp>
        <p:nvSpPr>
          <p:cNvPr id="11" name="Rectangle 10"/>
          <p:cNvSpPr/>
          <p:nvPr/>
        </p:nvSpPr>
        <p:spPr>
          <a:xfrm>
            <a:off x="1763688" y="3867895"/>
            <a:ext cx="5328592" cy="72008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lvl="1" algn="ctr"/>
            <a:endParaRPr lang="en-CA" sz="2000" b="1" dirty="0"/>
          </a:p>
        </p:txBody>
      </p:sp>
      <p:sp>
        <p:nvSpPr>
          <p:cNvPr id="10" name="TextBox 9"/>
          <p:cNvSpPr txBox="1"/>
          <p:nvPr/>
        </p:nvSpPr>
        <p:spPr>
          <a:xfrm>
            <a:off x="1259632" y="3848437"/>
            <a:ext cx="5760640" cy="984885"/>
          </a:xfrm>
          <a:prstGeom prst="rect">
            <a:avLst/>
          </a:prstGeom>
          <a:noFill/>
        </p:spPr>
        <p:txBody>
          <a:bodyPr wrap="square" rtlCol="0">
            <a:spAutoFit/>
          </a:bodyPr>
          <a:lstStyle/>
          <a:p>
            <a:pPr lvl="1" algn="ctr"/>
            <a:r>
              <a:rPr lang="en-GB" sz="2000" dirty="0">
                <a:solidFill>
                  <a:schemeClr val="bg1"/>
                </a:solidFill>
              </a:rPr>
              <a:t>A common solution is the establishment </a:t>
            </a:r>
            <a:r>
              <a:rPr lang="en-GB" sz="2000" dirty="0" smtClean="0">
                <a:solidFill>
                  <a:schemeClr val="bg1"/>
                </a:solidFill>
              </a:rPr>
              <a:t>of </a:t>
            </a:r>
          </a:p>
          <a:p>
            <a:pPr lvl="1" algn="ctr"/>
            <a:r>
              <a:rPr lang="en-GB" sz="2000" b="1" dirty="0" smtClean="0">
                <a:solidFill>
                  <a:schemeClr val="bg1"/>
                </a:solidFill>
              </a:rPr>
              <a:t>Contingency Coordination Teams (CCTs)</a:t>
            </a:r>
            <a:endParaRPr lang="en-CA" sz="2000" b="1" dirty="0" smtClean="0">
              <a:solidFill>
                <a:schemeClr val="bg1"/>
              </a:solidFill>
            </a:endParaRPr>
          </a:p>
          <a:p>
            <a:endParaRPr lang="en-CA" dirty="0">
              <a:solidFill>
                <a:schemeClr val="bg1"/>
              </a:solidFill>
            </a:endParaRPr>
          </a:p>
        </p:txBody>
      </p:sp>
      <p:sp>
        <p:nvSpPr>
          <p:cNvPr id="3" name="Slide Number Placeholder 2"/>
          <p:cNvSpPr>
            <a:spLocks noGrp="1"/>
          </p:cNvSpPr>
          <p:nvPr>
            <p:ph type="sldNum" sz="quarter" idx="12"/>
          </p:nvPr>
        </p:nvSpPr>
        <p:spPr/>
        <p:txBody>
          <a:bodyPr/>
          <a:lstStyle/>
          <a:p>
            <a:fld id="{3FF909EE-2C65-48BC-95E5-26F3591A45A6}" type="slidenum">
              <a:rPr lang="en-CA" smtClean="0"/>
              <a:t>8</a:t>
            </a:fld>
            <a:endParaRPr lang="en-CA"/>
          </a:p>
        </p:txBody>
      </p:sp>
    </p:spTree>
    <p:extLst>
      <p:ext uri="{BB962C8B-B14F-4D97-AF65-F5344CB8AC3E}">
        <p14:creationId xmlns:p14="http://schemas.microsoft.com/office/powerpoint/2010/main" val="3525835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07504" y="843558"/>
            <a:ext cx="8784976" cy="607440"/>
          </a:xfrm>
          <a:prstGeom prst="rect">
            <a:avLst/>
          </a:prstGeom>
        </p:spPr>
        <p:txBody>
          <a:bodyPr/>
          <a:lstStyle>
            <a:lvl1pPr algn="ctr" defTabSz="914400" rtl="0" eaLnBrk="1" latinLnBrk="0" hangingPunct="1">
              <a:spcBef>
                <a:spcPct val="0"/>
              </a:spcBef>
              <a:buNone/>
              <a:defRPr sz="4400" kern="1200">
                <a:solidFill>
                  <a:srgbClr val="0054A4"/>
                </a:solidFill>
                <a:latin typeface="+mj-lt"/>
                <a:ea typeface="+mj-ea"/>
                <a:cs typeface="+mj-cs"/>
              </a:defRPr>
            </a:lvl1pPr>
          </a:lstStyle>
          <a:p>
            <a:r>
              <a:rPr lang="en-US" sz="3200" b="1" dirty="0" smtClean="0"/>
              <a:t>Contingency Arrangements – General  </a:t>
            </a:r>
          </a:p>
          <a:p>
            <a:pPr lvl="0"/>
            <a:r>
              <a:rPr lang="en-US" sz="2000" dirty="0" smtClean="0">
                <a:solidFill>
                  <a:srgbClr val="279DD9"/>
                </a:solidFill>
              </a:rPr>
              <a:t>(Related to Note 2 to Annex 11, 2.31)</a:t>
            </a:r>
            <a:endParaRPr lang="en-US" sz="2000" dirty="0">
              <a:solidFill>
                <a:srgbClr val="279DD9"/>
              </a:solidFill>
            </a:endParaRPr>
          </a:p>
          <a:p>
            <a:endParaRPr lang="en-US" sz="3200" b="1" dirty="0" smtClean="0"/>
          </a:p>
        </p:txBody>
      </p:sp>
      <p:sp>
        <p:nvSpPr>
          <p:cNvPr id="9" name="Content Placeholder 2"/>
          <p:cNvSpPr txBox="1">
            <a:spLocks/>
          </p:cNvSpPr>
          <p:nvPr/>
        </p:nvSpPr>
        <p:spPr>
          <a:xfrm>
            <a:off x="395536" y="1779663"/>
            <a:ext cx="8282768" cy="1800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2000" b="1" dirty="0" smtClean="0">
                <a:latin typeface="+mn-lt"/>
              </a:rPr>
              <a:t>Relationship with Approved Regional Air Navigation Plan:</a:t>
            </a:r>
          </a:p>
          <a:p>
            <a:pPr marL="0" lvl="0" indent="0">
              <a:lnSpc>
                <a:spcPts val="100"/>
              </a:lnSpc>
              <a:buNone/>
            </a:pPr>
            <a:r>
              <a:rPr lang="en-GB" sz="2000" b="1" dirty="0" smtClean="0">
                <a:latin typeface="+mn-lt"/>
              </a:rPr>
              <a:t> </a:t>
            </a:r>
            <a:endParaRPr lang="en-CA" sz="2000" b="1" dirty="0">
              <a:latin typeface="+mn-lt"/>
            </a:endParaRPr>
          </a:p>
          <a:p>
            <a:pPr lvl="1"/>
            <a:r>
              <a:rPr lang="en-GB" sz="2000" dirty="0" smtClean="0">
                <a:latin typeface="+mn-lt"/>
              </a:rPr>
              <a:t>the changes </a:t>
            </a:r>
            <a:r>
              <a:rPr lang="en-GB" sz="2000" dirty="0">
                <a:latin typeface="+mn-lt"/>
              </a:rPr>
              <a:t>are temporary in nature, </a:t>
            </a:r>
            <a:r>
              <a:rPr lang="en-GB" sz="2000" dirty="0" smtClean="0">
                <a:latin typeface="+mn-lt"/>
              </a:rPr>
              <a:t>they </a:t>
            </a:r>
            <a:r>
              <a:rPr lang="en-GB" sz="2000" dirty="0">
                <a:latin typeface="+mn-lt"/>
              </a:rPr>
              <a:t>do not constitute an amendment to the ANP.</a:t>
            </a:r>
            <a:endParaRPr lang="en-CA" sz="2000" dirty="0">
              <a:latin typeface="+mn-lt"/>
            </a:endParaRPr>
          </a:p>
          <a:p>
            <a:pPr lvl="1"/>
            <a:r>
              <a:rPr lang="en-GB" sz="2000" dirty="0" smtClean="0">
                <a:latin typeface="+mn-lt"/>
              </a:rPr>
              <a:t>these </a:t>
            </a:r>
            <a:r>
              <a:rPr lang="en-GB" sz="2000" dirty="0">
                <a:latin typeface="+mn-lt"/>
              </a:rPr>
              <a:t>temporary deviations are approved, as necessary, by the President of the Council, on behalf of the </a:t>
            </a:r>
            <a:r>
              <a:rPr lang="en-GB" sz="2000" dirty="0" smtClean="0">
                <a:latin typeface="+mn-lt"/>
              </a:rPr>
              <a:t>Council</a:t>
            </a:r>
            <a:endParaRPr lang="en-CA" sz="2000" dirty="0">
              <a:latin typeface="+mn-lt"/>
            </a:endParaRPr>
          </a:p>
          <a:p>
            <a:pPr lvl="1"/>
            <a:endParaRPr lang="en-US" sz="1600" dirty="0"/>
          </a:p>
        </p:txBody>
      </p:sp>
      <p:sp>
        <p:nvSpPr>
          <p:cNvPr id="6" name="Content Placeholder 2"/>
          <p:cNvSpPr txBox="1">
            <a:spLocks/>
          </p:cNvSpPr>
          <p:nvPr/>
        </p:nvSpPr>
        <p:spPr>
          <a:xfrm>
            <a:off x="397384" y="3435846"/>
            <a:ext cx="8423088" cy="12241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0054A4"/>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279DD9"/>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GB" sz="2000" b="1" dirty="0">
                <a:latin typeface="+mn-lt"/>
              </a:rPr>
              <a:t>In the case of </a:t>
            </a:r>
            <a:r>
              <a:rPr lang="en-GB" sz="2000" b="1" dirty="0" smtClean="0">
                <a:latin typeface="+mn-lt"/>
              </a:rPr>
              <a:t>airspace over high seas or </a:t>
            </a:r>
            <a:r>
              <a:rPr lang="en-GB" sz="2000" b="1" dirty="0">
                <a:latin typeface="+mn-lt"/>
              </a:rPr>
              <a:t>undetermined sovereignty:</a:t>
            </a:r>
          </a:p>
          <a:p>
            <a:pPr marL="0" lvl="0" indent="0">
              <a:lnSpc>
                <a:spcPts val="100"/>
              </a:lnSpc>
              <a:buNone/>
            </a:pPr>
            <a:r>
              <a:rPr lang="en-GB" sz="2000" b="1" dirty="0">
                <a:latin typeface="+mn-lt"/>
              </a:rPr>
              <a:t> </a:t>
            </a:r>
            <a:endParaRPr lang="en-CA" sz="2000" b="1" dirty="0">
              <a:latin typeface="+mn-lt"/>
            </a:endParaRPr>
          </a:p>
          <a:p>
            <a:pPr lvl="1"/>
            <a:r>
              <a:rPr lang="en-US" sz="2000" dirty="0" smtClean="0">
                <a:latin typeface="+mn-lt"/>
              </a:rPr>
              <a:t>this can include temporary reassignment by ICAO of the ATS provision</a:t>
            </a:r>
            <a:endParaRPr lang="en-CA" sz="2000" dirty="0" smtClean="0">
              <a:latin typeface="+mn-lt"/>
            </a:endParaRPr>
          </a:p>
        </p:txBody>
      </p:sp>
      <p:sp>
        <p:nvSpPr>
          <p:cNvPr id="3" name="Slide Number Placeholder 2"/>
          <p:cNvSpPr>
            <a:spLocks noGrp="1"/>
          </p:cNvSpPr>
          <p:nvPr>
            <p:ph type="sldNum" sz="quarter" idx="12"/>
          </p:nvPr>
        </p:nvSpPr>
        <p:spPr/>
        <p:txBody>
          <a:bodyPr/>
          <a:lstStyle/>
          <a:p>
            <a:fld id="{3FF909EE-2C65-48BC-95E5-26F3591A45A6}" type="slidenum">
              <a:rPr lang="en-CA" smtClean="0"/>
              <a:t>9</a:t>
            </a:fld>
            <a:endParaRPr lang="en-CA"/>
          </a:p>
        </p:txBody>
      </p:sp>
    </p:spTree>
    <p:extLst>
      <p:ext uri="{BB962C8B-B14F-4D97-AF65-F5344CB8AC3E}">
        <p14:creationId xmlns:p14="http://schemas.microsoft.com/office/powerpoint/2010/main" val="473936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7b0ce932-0cfe-456f-8102-1a6bc8116a95">WXTAS5ZCFHPA-214-718</_dlc_DocId>
    <_dlc_DocIdUrl xmlns="7b0ce932-0cfe-456f-8102-1a6bc8116a95">
      <Url>http://intranet.icao.lan/anb/_layouts/15/DocIdRedir.aspx?ID=WXTAS5ZCFHPA-214-718</Url>
      <Description>WXTAS5ZCFHPA-214-718</Description>
    </_dlc_DocIdUrl>
    <Description0 xmlns="dba78967-f150-4b8d-bf68-14d561a96c85" xsi:nil="true"/>
    <Archive xmlns="dba78967-f150-4b8d-bf68-14d561a96c85">false</Archive>
    <Year xmlns="dba78967-f150-4b8d-bf68-14d561a96c85"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97C286E0237A4C4882336056136DD9CB" ma:contentTypeVersion="4" ma:contentTypeDescription="Create a new document." ma:contentTypeScope="" ma:versionID="f5d9cc4ddf5695f42a8e65777034be17">
  <xsd:schema xmlns:xsd="http://www.w3.org/2001/XMLSchema" xmlns:xs="http://www.w3.org/2001/XMLSchema" xmlns:p="http://schemas.microsoft.com/office/2006/metadata/properties" xmlns:ns2="dba78967-f150-4b8d-bf68-14d561a96c85" xmlns:ns3="7b0ce932-0cfe-456f-8102-1a6bc8116a95" targetNamespace="http://schemas.microsoft.com/office/2006/metadata/properties" ma:root="true" ma:fieldsID="ecf1ff4a494a3874e8ceefb2d1ab424d" ns2:_="" ns3:_="">
    <xsd:import namespace="dba78967-f150-4b8d-bf68-14d561a96c85"/>
    <xsd:import namespace="7b0ce932-0cfe-456f-8102-1a6bc8116a95"/>
    <xsd:element name="properties">
      <xsd:complexType>
        <xsd:sequence>
          <xsd:element name="documentManagement">
            <xsd:complexType>
              <xsd:all>
                <xsd:element ref="ns2:Archive" minOccurs="0"/>
                <xsd:element ref="ns2:Description0" minOccurs="0"/>
                <xsd:element ref="ns2:Year"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a78967-f150-4b8d-bf68-14d561a96c85" elementFormDefault="qualified">
    <xsd:import namespace="http://schemas.microsoft.com/office/2006/documentManagement/types"/>
    <xsd:import namespace="http://schemas.microsoft.com/office/infopath/2007/PartnerControls"/>
    <xsd:element name="Archive" ma:index="8" nillable="true" ma:displayName="Archive" ma:default="0" ma:internalName="Archive">
      <xsd:simpleType>
        <xsd:restriction base="dms:Boolean"/>
      </xsd:simpleType>
    </xsd:element>
    <xsd:element name="Description0" ma:index="9" nillable="true" ma:displayName="Description" ma:internalName="Description0">
      <xsd:simpleType>
        <xsd:restriction base="dms:Text">
          <xsd:maxLength value="255"/>
        </xsd:restriction>
      </xsd:simpleType>
    </xsd:element>
    <xsd:element name="Year" ma:index="10" nillable="true" ma:displayName="Year" ma:format="Dropdown" ma:internalName="Year">
      <xsd:simpleType>
        <xsd:restriction base="dms:Choice">
          <xsd:enumeration value="2009"/>
          <xsd:enumeration value="2010"/>
          <xsd:enumeration value="2011"/>
          <xsd:enumeration value="2012"/>
          <xsd:enumeration value="2013"/>
          <xsd:enumeration value="2014"/>
        </xsd:restriction>
      </xsd:simpleType>
    </xsd:element>
  </xsd:schema>
  <xsd:schema xmlns:xsd="http://www.w3.org/2001/XMLSchema" xmlns:xs="http://www.w3.org/2001/XMLSchema" xmlns:dms="http://schemas.microsoft.com/office/2006/documentManagement/types" xmlns:pc="http://schemas.microsoft.com/office/infopath/2007/PartnerControls" targetNamespace="7b0ce932-0cfe-456f-8102-1a6bc8116a95"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A0A4F0-AB91-4B01-9FE3-4728BD3A51AE}">
  <ds:schemaRefs>
    <ds:schemaRef ds:uri="http://schemas.microsoft.com/sharepoint/events"/>
  </ds:schemaRefs>
</ds:datastoreItem>
</file>

<file path=customXml/itemProps2.xml><?xml version="1.0" encoding="utf-8"?>
<ds:datastoreItem xmlns:ds="http://schemas.openxmlformats.org/officeDocument/2006/customXml" ds:itemID="{F0D0B93F-A1DA-4F90-858D-EEDF81D19ED6}">
  <ds:schemaRefs>
    <ds:schemaRef ds:uri="http://schemas.microsoft.com/sharepoint/v3/contenttype/forms"/>
  </ds:schemaRefs>
</ds:datastoreItem>
</file>

<file path=customXml/itemProps3.xml><?xml version="1.0" encoding="utf-8"?>
<ds:datastoreItem xmlns:ds="http://schemas.openxmlformats.org/officeDocument/2006/customXml" ds:itemID="{03C8064A-FE1B-4553-971F-9893CE694533}">
  <ds:schemaRefs>
    <ds:schemaRef ds:uri="http://purl.org/dc/elements/1.1/"/>
    <ds:schemaRef ds:uri="7b0ce932-0cfe-456f-8102-1a6bc8116a95"/>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schemas.microsoft.com/office/infopath/2007/PartnerControls"/>
    <ds:schemaRef ds:uri="dba78967-f150-4b8d-bf68-14d561a96c85"/>
    <ds:schemaRef ds:uri="http://www.w3.org/XML/1998/namespace"/>
    <ds:schemaRef ds:uri="http://purl.org/dc/dcmitype/"/>
  </ds:schemaRefs>
</ds:datastoreItem>
</file>

<file path=customXml/itemProps4.xml><?xml version="1.0" encoding="utf-8"?>
<ds:datastoreItem xmlns:ds="http://schemas.openxmlformats.org/officeDocument/2006/customXml" ds:itemID="{AD1A40DC-562E-4959-930A-BF3BAEA1C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a78967-f150-4b8d-bf68-14d561a96c85"/>
    <ds:schemaRef ds:uri="7b0ce932-0cfe-456f-8102-1a6bc8116a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1659</TotalTime>
  <Words>2307</Words>
  <Application>Microsoft Office PowerPoint</Application>
  <PresentationFormat>On-screen Show (16:9)</PresentationFormat>
  <Paragraphs>221</Paragraphs>
  <Slides>31</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Slide</vt:lpstr>
      <vt:lpstr>PowerPoint Presentation</vt:lpstr>
      <vt:lpstr>PowerPoint Presentation</vt:lpstr>
      <vt:lpstr>PowerPoint Presentation</vt:lpstr>
      <vt:lpstr>Contingency Arrangements – AIR TRAFFIC SERVICES  </vt:lpstr>
      <vt:lpstr>PowerPoint Presentation</vt:lpstr>
      <vt:lpstr>Responsibility for developing, promulgating and implementing contingency plans (Guidance in Attachment C to Annex 11) </vt:lpstr>
      <vt:lpstr>PowerPoint Presentation</vt:lpstr>
      <vt:lpstr>PowerPoint Presentation</vt:lpstr>
      <vt:lpstr>PowerPoint Presentation</vt:lpstr>
      <vt:lpstr>PowerPoint Presentation</vt:lpstr>
      <vt:lpstr>Objectives</vt:lpstr>
      <vt:lpstr>Regulatory Framework</vt:lpstr>
      <vt:lpstr>Annex 14 – Aerodromes</vt:lpstr>
      <vt:lpstr>Aerodrome Emergency Plan</vt:lpstr>
      <vt:lpstr>Contents of AEP</vt:lpstr>
      <vt:lpstr>Agencies involved</vt:lpstr>
      <vt:lpstr>Emergencies in difficult environments</vt:lpstr>
      <vt:lpstr>Infrastructures</vt:lpstr>
      <vt:lpstr>Implementation of Emergency Plan</vt:lpstr>
      <vt:lpstr>Key success factors</vt:lpstr>
      <vt:lpstr>Aerodrome Emergency Planning 9137 – Part 7</vt:lpstr>
      <vt:lpstr>Aerodrome Emergency Planning 9137 – Part 7</vt:lpstr>
      <vt:lpstr>PowerPoint Presentation</vt:lpstr>
      <vt:lpstr>Annex 9 - Facilitation</vt:lpstr>
      <vt:lpstr>Public Health Provisions in AEP</vt:lpstr>
      <vt:lpstr>Impact of SARS and Ebola</vt:lpstr>
      <vt:lpstr>PowerPoint Presentation</vt:lpstr>
      <vt:lpstr>  ICAO Crisis Management Framework Document  (EUR Doc 031)  </vt:lpstr>
      <vt:lpstr>PowerPoint Presentation</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POS</cp:lastModifiedBy>
  <cp:revision>185</cp:revision>
  <cp:lastPrinted>2017-06-28T19:21:15Z</cp:lastPrinted>
  <dcterms:created xsi:type="dcterms:W3CDTF">2013-08-20T15:49:37Z</dcterms:created>
  <dcterms:modified xsi:type="dcterms:W3CDTF">2018-10-05T10:35:42Z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0x01010097C286E0237A4C4882336056136DD9CB</vt:lpwstr>
  </property>
  <property fmtid="{D5CDD505-2E9C-101B-9397-08002B2CF9AE}" pid="3" name="_dlc_DocIdItemGuid">
    <vt:lpwstr>375622d6-06cd-4936-9ef5-6c10a6aef7eb</vt:lpwstr>
  </property>
</Properties>
</file>