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6" r:id="rId2"/>
    <p:sldId id="328" r:id="rId3"/>
    <p:sldId id="327" r:id="rId4"/>
    <p:sldId id="329" r:id="rId5"/>
    <p:sldId id="320" r:id="rId6"/>
    <p:sldId id="316" r:id="rId7"/>
    <p:sldId id="339" r:id="rId8"/>
    <p:sldId id="331" r:id="rId9"/>
    <p:sldId id="332" r:id="rId10"/>
    <p:sldId id="333" r:id="rId11"/>
    <p:sldId id="334" r:id="rId12"/>
    <p:sldId id="336" r:id="rId13"/>
    <p:sldId id="337" r:id="rId14"/>
    <p:sldId id="335" r:id="rId15"/>
    <p:sldId id="338" r:id="rId16"/>
    <p:sldId id="297" r:id="rId17"/>
  </p:sldIdLst>
  <p:sldSz cx="9144000" cy="6858000" type="screen4x3"/>
  <p:notesSz cx="6810375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52">
          <p15:clr>
            <a:srgbClr val="A4A3A4"/>
          </p15:clr>
        </p15:guide>
        <p15:guide id="2" pos="28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1C80"/>
    <a:srgbClr val="FFFF00"/>
    <a:srgbClr val="F8F8F8"/>
    <a:srgbClr val="EAEAEA"/>
    <a:srgbClr val="808080"/>
    <a:srgbClr val="DDDDDD"/>
    <a:srgbClr val="3399CC"/>
    <a:srgbClr val="DFFC74"/>
    <a:srgbClr val="BBE0E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6" autoAdjust="0"/>
    <p:restoredTop sz="94398" autoAdjust="0"/>
  </p:normalViewPr>
  <p:slideViewPr>
    <p:cSldViewPr snapToGrid="0">
      <p:cViewPr varScale="1">
        <p:scale>
          <a:sx n="92" d="100"/>
          <a:sy n="92" d="100"/>
        </p:scale>
        <p:origin x="963" y="60"/>
      </p:cViewPr>
      <p:guideLst>
        <p:guide orient="horz" pos="4252"/>
        <p:guide pos="28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850" y="882"/>
      </p:cViewPr>
      <p:guideLst>
        <p:guide orient="horz" pos="3131"/>
        <p:guide pos="2145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389BE9-A2DF-41A0-927B-62576C332D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0062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83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0A7D41-84FC-4418-A3F3-8C715DD87A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4537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A93341-FE5A-4F85-B399-25380465337F}" type="slidenum">
              <a:rPr lang="en-GB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mtClean="0"/>
              <a:t>In broad terms, the State Focal Point is the individual(s) who will act as the conduit between the NM/EACCC and his/her State.  Patently that individual needs to be suitably senior to command authority, and suitably experienced (in aviation preferably, but in Crisis Management if not) to engage at short notice – and likely without time to have received comprehensive briefing on the issue – with the EACCC.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GB" altLang="en-US" smtClean="0"/>
              <a:t>The State Focal Points will be the link between their respective local (aviation and national) Crisis Structures and the NM/EACCC (both ways)</a:t>
            </a:r>
          </a:p>
          <a:p>
            <a:pPr eaLnBrk="1" hangingPunct="1"/>
            <a:r>
              <a:rPr lang="en-GB" altLang="en-US" smtClean="0"/>
              <a:t>The conditions for the SFPs to be this link highly depends on the national structure and the SFPs position in these structures.</a:t>
            </a:r>
          </a:p>
          <a:p>
            <a:pPr eaLnBrk="1" hangingPunct="1"/>
            <a:r>
              <a:rPr lang="en-GB" altLang="en-US" smtClean="0"/>
              <a:t>EACCC survey confirms</a:t>
            </a:r>
          </a:p>
          <a:p>
            <a:pPr eaLnBrk="1" hangingPunct="1"/>
            <a:r>
              <a:rPr lang="en-GB" altLang="en-US" smtClean="0"/>
              <a:t>SFPs need to build links to local knowledge centres and expertise</a:t>
            </a:r>
          </a:p>
          <a:p>
            <a:pPr eaLnBrk="1" hangingPunct="1"/>
            <a:r>
              <a:rPr lang="en-GB" altLang="en-US" smtClean="0"/>
              <a:t>Important role for EACCC to prepare the SFPs for their task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A7D41-84FC-4418-A3F3-8C715DD87AE8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7983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44F30-F8D5-409B-BD05-CCB9CD5931F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380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02BCE-178E-403E-9BEB-2559F1F39593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105020-18A5-4618-9D0A-B6B922C710F0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163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2338" y="746125"/>
            <a:ext cx="4968875" cy="3727450"/>
          </a:xfrm>
          <a:ln/>
        </p:spPr>
      </p:sp>
      <p:sp>
        <p:nvSpPr>
          <p:cNvPr id="16384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908050" y="4722813"/>
            <a:ext cx="4994275" cy="4473575"/>
          </a:xfrm>
        </p:spPr>
        <p:txBody>
          <a:bodyPr lIns="91432" tIns="45716" rIns="91432" bIns="45716"/>
          <a:lstStyle/>
          <a:p>
            <a:endParaRPr lang="fr-FR" altLang="en-US"/>
          </a:p>
        </p:txBody>
      </p:sp>
      <p:sp>
        <p:nvSpPr>
          <p:cNvPr id="163844" name="Espace réservé de la date 3"/>
          <p:cNvSpPr txBox="1">
            <a:spLocks noGrp="1"/>
          </p:cNvSpPr>
          <p:nvPr/>
        </p:nvSpPr>
        <p:spPr bwMode="auto">
          <a:xfrm>
            <a:off x="3859213" y="0"/>
            <a:ext cx="295116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0" hangingPunct="0"/>
            <a:fld id="{9FC7CD45-E6C2-45A8-B09E-887792205C6E}" type="datetime1">
              <a:rPr lang="en-GB" altLang="en-US" sz="1000">
                <a:ea typeface="ＭＳ Ｐゴシック" pitchFamily="34" charset="-128"/>
              </a:rPr>
              <a:pPr algn="r" eaLnBrk="0" hangingPunct="0"/>
              <a:t>12-10-18</a:t>
            </a:fld>
            <a:endParaRPr lang="en-US" altLang="en-US" sz="1000">
              <a:ea typeface="ＭＳ Ｐゴシック" pitchFamily="34" charset="-128"/>
            </a:endParaRPr>
          </a:p>
        </p:txBody>
      </p:sp>
      <p:sp>
        <p:nvSpPr>
          <p:cNvPr id="163845" name="Espace réservé du pied de page 4"/>
          <p:cNvSpPr txBox="1">
            <a:spLocks noGrp="1"/>
          </p:cNvSpPr>
          <p:nvPr/>
        </p:nvSpPr>
        <p:spPr bwMode="auto">
          <a:xfrm>
            <a:off x="188913" y="9236075"/>
            <a:ext cx="295116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GB" altLang="en-US" sz="1000">
                <a:ea typeface="ＭＳ Ｐゴシック" pitchFamily="34" charset="-128"/>
              </a:rPr>
              <a:t>Enter here your Presentation Title</a:t>
            </a:r>
          </a:p>
        </p:txBody>
      </p:sp>
      <p:sp>
        <p:nvSpPr>
          <p:cNvPr id="163846" name="Espace réservé du numéro de diapositive 5"/>
          <p:cNvSpPr txBox="1">
            <a:spLocks noGrp="1"/>
          </p:cNvSpPr>
          <p:nvPr/>
        </p:nvSpPr>
        <p:spPr bwMode="auto">
          <a:xfrm>
            <a:off x="3159125" y="9236075"/>
            <a:ext cx="4699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fld id="{C94427F5-47F6-4D06-A1BC-6FE16F733AF4}" type="slidenum">
              <a:rPr lang="en-GB" altLang="en-US" sz="1000">
                <a:ea typeface="ＭＳ Ｐゴシック" pitchFamily="34" charset="-128"/>
              </a:rPr>
              <a:pPr algn="ctr" eaLnBrk="0" hangingPunct="0"/>
              <a:t>16</a:t>
            </a:fld>
            <a:endParaRPr lang="en-GB" altLang="en-US" sz="100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58975"/>
            <a:ext cx="7772400" cy="1470025"/>
          </a:xfrm>
        </p:spPr>
        <p:txBody>
          <a:bodyPr lIns="432000" anchor="b"/>
          <a:lstStyle>
            <a:lvl1pPr>
              <a:defRPr sz="3600"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29000"/>
            <a:ext cx="7083425" cy="900113"/>
          </a:xfrm>
          <a:solidFill>
            <a:srgbClr val="002A54"/>
          </a:solidFill>
        </p:spPr>
        <p:txBody>
          <a:bodyPr lIns="432000" anchor="ctr"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pic>
        <p:nvPicPr>
          <p:cNvPr id="3085" name="Picture 13" descr="commission-logo-power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80975"/>
            <a:ext cx="1844675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ecl-logo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9525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ECAC Crisis Management Workshop, 27 – 28 October 2014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D320C2-80D1-4E97-8091-B49758DA050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352402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640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640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ECAC Crisis Management Workshop, 27 – 28 October 2014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8384D7-070A-4C45-A8B7-8F0547DFFC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68983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6838950" cy="776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14488"/>
            <a:ext cx="4038600" cy="4503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14488"/>
            <a:ext cx="4038600" cy="4503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481263" y="6572250"/>
            <a:ext cx="4171950" cy="2698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ECAC Crisis Management Workshop, 27 – 28 October 2014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10550" y="6572250"/>
            <a:ext cx="476250" cy="269875"/>
          </a:xfrm>
        </p:spPr>
        <p:txBody>
          <a:bodyPr/>
          <a:lstStyle>
            <a:lvl1pPr>
              <a:defRPr/>
            </a:lvl1pPr>
          </a:lstStyle>
          <a:p>
            <a:fld id="{6341E698-27EF-49B4-9534-84EBE9CBCA7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951143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77838"/>
            <a:ext cx="8229600" cy="5640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481263" y="6572250"/>
            <a:ext cx="4171950" cy="2698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ECAC Crisis Management Workshop, 27 – 28 October 2014</a:t>
            </a: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210550" y="6572250"/>
            <a:ext cx="476250" cy="269875"/>
          </a:xfrm>
        </p:spPr>
        <p:txBody>
          <a:bodyPr/>
          <a:lstStyle>
            <a:lvl1pPr>
              <a:defRPr/>
            </a:lvl1pPr>
          </a:lstStyle>
          <a:p>
            <a:fld id="{EFBE79FC-4A29-43C9-B7EF-5199CD4946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473546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ECAC Crisis Management Workshop, 27 – 28 October 2014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E3305D-2FC3-48F7-805E-01C953818BB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7468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ECAC Crisis Management Workshop, 27 – 28 October 2014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A84740-18DF-42F5-BBB9-7387791D7C2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8129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14488"/>
            <a:ext cx="4038600" cy="4503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14488"/>
            <a:ext cx="4038600" cy="4503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ECAC Crisis Management Workshop, 27 – 28 October 2014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D9B707-9615-4515-A4E5-2188941BA2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7285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ECAC Crisis Management Workshop, 27 – 28 October 2014</a:t>
            </a:r>
            <a:endParaRPr lang="en-GB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AA2C8A-E0A4-4837-B8A0-5DC170C13A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1971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ECAC Crisis Management Workshop, 27 – 28 October 2014</a:t>
            </a: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9ADCA3-4EB8-4C79-94D8-9A4CF57EC8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949249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ECAC Crisis Management Workshop, 27 – 28 October 2014</a:t>
            </a:r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CE7794-57DD-462A-9A1A-C52706C072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186325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ECAC Crisis Management Workshop, 27 – 28 October 2014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FAF891-A9C0-4D88-A602-9757F8FDDA0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180351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ECAC Crisis Management Workshop, 27 – 28 October 2014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D143E2-D3FB-468F-8A46-2F74F82FAF3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288709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207963"/>
          </a:xfrm>
          <a:prstGeom prst="rect">
            <a:avLst/>
          </a:prstGeom>
          <a:solidFill>
            <a:srgbClr val="002A5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7838"/>
            <a:ext cx="6838950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14488"/>
            <a:ext cx="8229600" cy="45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1263" y="6572250"/>
            <a:ext cx="41719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08080"/>
                </a:solidFill>
              </a:defRPr>
            </a:lvl1pPr>
          </a:lstStyle>
          <a:p>
            <a:r>
              <a:rPr lang="en-US" altLang="en-US" smtClean="0"/>
              <a:t>ECAC Crisis Management Workshop, 27 – 28 October 2014</a:t>
            </a:r>
            <a:endParaRPr lang="en-GB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10550" y="6572250"/>
            <a:ext cx="4762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08080"/>
                </a:solidFill>
              </a:defRPr>
            </a:lvl1pPr>
          </a:lstStyle>
          <a:p>
            <a:fld id="{6CB16FB9-225B-4E46-A659-55D37A599874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9" name="Picture 15" descr="commission-logo-powerpoi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6407150"/>
            <a:ext cx="13684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ecl-logo-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9525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33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3366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3366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3366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3366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33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33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33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5.png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emf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11" Type="http://schemas.openxmlformats.org/officeDocument/2006/relationships/image" Target="../media/image13.png"/><Relationship Id="rId5" Type="http://schemas.openxmlformats.org/officeDocument/2006/relationships/image" Target="../media/image16.emf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5.emf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12" Type="http://schemas.openxmlformats.org/officeDocument/2006/relationships/image" Target="../media/image33.jpeg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2.png"/><Relationship Id="rId5" Type="http://schemas.openxmlformats.org/officeDocument/2006/relationships/image" Target="../media/image28.jpe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07890" y="1941303"/>
            <a:ext cx="9478312" cy="1470025"/>
          </a:xfrm>
        </p:spPr>
        <p:txBody>
          <a:bodyPr/>
          <a:lstStyle/>
          <a:p>
            <a:r>
              <a:rPr lang="en-US" altLang="en-US" sz="3200" dirty="0" smtClean="0"/>
              <a:t>EACCC and NM Activities</a:t>
            </a:r>
            <a:endParaRPr lang="en-US" altLang="en-US" sz="3200" dirty="0"/>
          </a:p>
        </p:txBody>
      </p:sp>
      <p:sp>
        <p:nvSpPr>
          <p:cNvPr id="12288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0" y="3436938"/>
            <a:ext cx="9144000" cy="900112"/>
          </a:xfrm>
        </p:spPr>
        <p:txBody>
          <a:bodyPr/>
          <a:lstStyle/>
          <a:p>
            <a:pPr algn="ctr"/>
            <a:r>
              <a:rPr lang="en-GB" dirty="0"/>
              <a:t>European Aviation Network crisis management preparedness</a:t>
            </a:r>
            <a:r>
              <a:rPr lang="en-US" altLang="en-US" sz="1900" dirty="0" smtClean="0"/>
              <a:t> </a:t>
            </a:r>
            <a:endParaRPr lang="en-GB" altLang="en-US" sz="1900" dirty="0"/>
          </a:p>
        </p:txBody>
      </p:sp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3397827" y="5632450"/>
            <a:ext cx="574617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25000"/>
              </a:spcBef>
            </a:pPr>
            <a:r>
              <a:rPr lang="en-GB" altLang="en-US" sz="2000" dirty="0" smtClean="0">
                <a:solidFill>
                  <a:schemeClr val="bg1"/>
                </a:solidFill>
              </a:rPr>
              <a:t>Hans de Haan</a:t>
            </a:r>
          </a:p>
          <a:p>
            <a:pPr algn="r">
              <a:spcBef>
                <a:spcPct val="25000"/>
              </a:spcBef>
            </a:pPr>
            <a:r>
              <a:rPr lang="en-GB" altLang="en-US" sz="2000" dirty="0" smtClean="0">
                <a:solidFill>
                  <a:srgbClr val="3399CC"/>
                </a:solidFill>
              </a:rPr>
              <a:t>EUROCONTROL NM Crisis Management Team</a:t>
            </a:r>
          </a:p>
          <a:p>
            <a:pPr algn="r">
              <a:spcBef>
                <a:spcPct val="25000"/>
              </a:spcBef>
            </a:pPr>
            <a:r>
              <a:rPr lang="en-GB" altLang="en-US" sz="2000" dirty="0" smtClean="0">
                <a:solidFill>
                  <a:schemeClr val="bg1"/>
                </a:solidFill>
              </a:rPr>
              <a:t>FSF-MED Nicosia, 12 October 2018</a:t>
            </a:r>
            <a:endParaRPr lang="en-GB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595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680520"/>
          </a:xfrm>
        </p:spPr>
        <p:txBody>
          <a:bodyPr/>
          <a:lstStyle/>
          <a:p>
            <a:pPr marL="0" lvl="6" indent="0">
              <a:spcAft>
                <a:spcPts val="1200"/>
              </a:spcAft>
              <a:buNone/>
            </a:pPr>
            <a:r>
              <a:rPr lang="en-GB" sz="2000" dirty="0" smtClean="0"/>
              <a:t> </a:t>
            </a: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4789ECF-CEC6-4297-A33D-26B57328CDE8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30404"/>
            <a:ext cx="6838950" cy="776287"/>
          </a:xfrm>
        </p:spPr>
        <p:txBody>
          <a:bodyPr/>
          <a:lstStyle/>
          <a:p>
            <a:r>
              <a:rPr lang="en-GB" altLang="en-US" sz="2800" b="1" dirty="0">
                <a:solidFill>
                  <a:schemeClr val="tx1"/>
                </a:solidFill>
              </a:rPr>
              <a:t>NUCLEAR 14 – scenario &amp; participants</a:t>
            </a:r>
            <a:br>
              <a:rPr lang="en-GB" altLang="en-US" sz="2800" b="1" dirty="0">
                <a:solidFill>
                  <a:schemeClr val="tx1"/>
                </a:solidFill>
              </a:rPr>
            </a:br>
            <a:endParaRPr lang="en-GB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997" y="2651280"/>
            <a:ext cx="5703341" cy="420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60" y="792875"/>
            <a:ext cx="6743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73" y="1358360"/>
            <a:ext cx="73056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57" y="1814941"/>
            <a:ext cx="74104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8" y="2270280"/>
            <a:ext cx="80486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67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7044630" cy="534547"/>
          </a:xfrm>
        </p:spPr>
        <p:txBody>
          <a:bodyPr/>
          <a:lstStyle/>
          <a:p>
            <a:r>
              <a:rPr lang="en-GB" sz="2800" b="1" dirty="0" smtClean="0"/>
              <a:t>SECURITY 15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37" y="1086504"/>
            <a:ext cx="8229600" cy="1355462"/>
          </a:xfrm>
        </p:spPr>
        <p:txBody>
          <a:bodyPr anchor="ctr"/>
          <a:lstStyle/>
          <a:p>
            <a:r>
              <a:rPr lang="en-US" sz="2400" dirty="0" smtClean="0"/>
              <a:t>Held </a:t>
            </a:r>
            <a:r>
              <a:rPr lang="en-US" sz="2400" dirty="0"/>
              <a:t>on 2-3 February </a:t>
            </a:r>
            <a:r>
              <a:rPr lang="en-US" sz="2400" dirty="0" smtClean="0"/>
              <a:t>2016 - </a:t>
            </a:r>
            <a:r>
              <a:rPr lang="en-GB" sz="2400" dirty="0" smtClean="0"/>
              <a:t>security </a:t>
            </a:r>
            <a:r>
              <a:rPr lang="en-GB" sz="2400" dirty="0"/>
              <a:t>related </a:t>
            </a:r>
            <a:r>
              <a:rPr lang="en-GB" sz="2400" dirty="0" smtClean="0"/>
              <a:t>scenario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77" y="2146115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77" y="2665173"/>
            <a:ext cx="6589754" cy="51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369" y="3242198"/>
            <a:ext cx="4311918" cy="44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8" y="3741830"/>
            <a:ext cx="9118699" cy="47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18332" y="4571993"/>
            <a:ext cx="8950367" cy="120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kern="0" dirty="0" smtClean="0"/>
              <a:t>18 States + EACCC </a:t>
            </a:r>
          </a:p>
          <a:p>
            <a:r>
              <a:rPr lang="en-GB" sz="2400" kern="0" dirty="0" smtClean="0"/>
              <a:t>Security and </a:t>
            </a:r>
            <a:r>
              <a:rPr lang="en-US" sz="2400" kern="0" dirty="0" smtClean="0"/>
              <a:t>aviation experts from airports, airlines, EC &amp; NM</a:t>
            </a:r>
            <a:endParaRPr lang="en-GB" sz="2400" kern="0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 bwMode="auto">
          <a:xfrm>
            <a:off x="2149426" y="6441625"/>
            <a:ext cx="3859480" cy="2857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0808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altLang="en-US" sz="1800" dirty="0" smtClean="0">
                <a:solidFill>
                  <a:schemeClr val="tx1"/>
                </a:solidFill>
              </a:rPr>
              <a:t>Classification - TLP: green</a:t>
            </a:r>
          </a:p>
        </p:txBody>
      </p:sp>
    </p:spTree>
    <p:extLst>
      <p:ext uri="{BB962C8B-B14F-4D97-AF65-F5344CB8AC3E}">
        <p14:creationId xmlns:p14="http://schemas.microsoft.com/office/powerpoint/2010/main" val="26210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7044630" cy="534547"/>
          </a:xfrm>
        </p:spPr>
        <p:txBody>
          <a:bodyPr/>
          <a:lstStyle/>
          <a:p>
            <a:r>
              <a:rPr lang="en-GB" sz="2800" b="1" dirty="0" smtClean="0"/>
              <a:t>POWER 17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37" y="989070"/>
            <a:ext cx="8246366" cy="824742"/>
          </a:xfrm>
        </p:spPr>
        <p:txBody>
          <a:bodyPr anchor="ctr"/>
          <a:lstStyle/>
          <a:p>
            <a:r>
              <a:rPr lang="en-US" sz="2400" dirty="0" smtClean="0"/>
              <a:t>Held </a:t>
            </a:r>
            <a:r>
              <a:rPr lang="en-US" sz="2400" dirty="0"/>
              <a:t>on </a:t>
            </a:r>
            <a:r>
              <a:rPr lang="en-US" sz="2400" dirty="0" smtClean="0"/>
              <a:t>1-2 </a:t>
            </a:r>
            <a:r>
              <a:rPr lang="en-US" sz="2400" dirty="0"/>
              <a:t>February </a:t>
            </a:r>
            <a:r>
              <a:rPr lang="en-US" sz="2400" dirty="0" smtClean="0"/>
              <a:t>2017 – </a:t>
            </a:r>
            <a:r>
              <a:rPr lang="en-US" altLang="en-US" sz="2400" dirty="0" smtClean="0"/>
              <a:t>blackout </a:t>
            </a:r>
            <a:r>
              <a:rPr lang="en-GB" sz="2400" dirty="0" smtClean="0"/>
              <a:t>scenario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18332" y="4444582"/>
            <a:ext cx="8950367" cy="1444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kern="0" dirty="0" smtClean="0"/>
              <a:t>12 States + EACCC</a:t>
            </a:r>
          </a:p>
          <a:p>
            <a:r>
              <a:rPr lang="en-GB" sz="2400" dirty="0"/>
              <a:t>Expert Organisations</a:t>
            </a:r>
            <a:r>
              <a:rPr lang="en-GB" sz="2400" dirty="0" smtClean="0"/>
              <a:t>: </a:t>
            </a:r>
            <a:r>
              <a:rPr lang="en-US" sz="2400" dirty="0" smtClean="0"/>
              <a:t>European </a:t>
            </a:r>
            <a:r>
              <a:rPr lang="en-US" sz="2400" dirty="0"/>
              <a:t>Network of Transmission System Operators for Electricity (ENTSO-E)</a:t>
            </a:r>
            <a:r>
              <a:rPr lang="en-GB" sz="2400" kern="0" dirty="0" smtClean="0"/>
              <a:t> </a:t>
            </a:r>
          </a:p>
          <a:p>
            <a:r>
              <a:rPr lang="en-GB" sz="2400" kern="0" dirty="0" smtClean="0"/>
              <a:t>ANSPs, </a:t>
            </a:r>
            <a:r>
              <a:rPr lang="en-US" sz="2400" kern="0" dirty="0" smtClean="0"/>
              <a:t>airports, airlines, EC &amp; NM</a:t>
            </a:r>
            <a:endParaRPr lang="en-GB" sz="2400" kern="0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 bwMode="auto">
          <a:xfrm>
            <a:off x="2149426" y="6441625"/>
            <a:ext cx="3859480" cy="2857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0808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altLang="en-US" sz="1800" dirty="0" smtClean="0">
                <a:solidFill>
                  <a:schemeClr val="tx1"/>
                </a:solidFill>
              </a:rPr>
              <a:t>Classification - TLP: green</a:t>
            </a:r>
          </a:p>
        </p:txBody>
      </p:sp>
      <p:sp>
        <p:nvSpPr>
          <p:cNvPr id="5" name="Rectangle 4"/>
          <p:cNvSpPr/>
          <p:nvPr/>
        </p:nvSpPr>
        <p:spPr>
          <a:xfrm>
            <a:off x="2149426" y="1790292"/>
            <a:ext cx="4204997" cy="461665"/>
          </a:xfrm>
          <a:prstGeom prst="rect">
            <a:avLst/>
          </a:prstGeom>
          <a:solidFill>
            <a:srgbClr val="E41C80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 smtClean="0">
                <a:solidFill>
                  <a:schemeClr val="bg1"/>
                </a:solidFill>
              </a:rPr>
              <a:t>Full </a:t>
            </a:r>
            <a:r>
              <a:rPr lang="en-US" altLang="en-US" sz="2400" dirty="0">
                <a:solidFill>
                  <a:schemeClr val="bg1"/>
                </a:solidFill>
              </a:rPr>
              <a:t>loss of power </a:t>
            </a:r>
            <a:r>
              <a:rPr lang="en-US" altLang="en-US" sz="2400" dirty="0" smtClean="0">
                <a:solidFill>
                  <a:schemeClr val="bg1"/>
                </a:solidFill>
              </a:rPr>
              <a:t>in 4 States 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332" y="2578550"/>
            <a:ext cx="8830796" cy="156966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Test the response of aviation in major power failure events, including decision making </a:t>
            </a:r>
            <a:r>
              <a:rPr lang="en-US" sz="2400" dirty="0" smtClean="0">
                <a:solidFill>
                  <a:srgbClr val="FFFF00"/>
                </a:solidFill>
              </a:rPr>
              <a:t>and interfaces </a:t>
            </a:r>
            <a:r>
              <a:rPr lang="en-US" sz="2400" dirty="0">
                <a:solidFill>
                  <a:srgbClr val="FFFF00"/>
                </a:solidFill>
              </a:rPr>
              <a:t>between crisis management, and operational </a:t>
            </a:r>
            <a:r>
              <a:rPr lang="en-US" sz="2400" dirty="0" err="1">
                <a:solidFill>
                  <a:srgbClr val="FFFF00"/>
                </a:solidFill>
              </a:rPr>
              <a:t>organisations</a:t>
            </a:r>
            <a:r>
              <a:rPr lang="en-US" sz="2400" dirty="0">
                <a:solidFill>
                  <a:srgbClr val="FFFF00"/>
                </a:solidFill>
              </a:rPr>
              <a:t> in aviation and </a:t>
            </a:r>
            <a:r>
              <a:rPr lang="en-US" sz="2400" dirty="0" smtClean="0">
                <a:solidFill>
                  <a:srgbClr val="FFFF00"/>
                </a:solidFill>
              </a:rPr>
              <a:t>power </a:t>
            </a:r>
            <a:r>
              <a:rPr lang="en-GB" sz="2400" dirty="0" smtClean="0">
                <a:solidFill>
                  <a:srgbClr val="FFFF00"/>
                </a:solidFill>
              </a:rPr>
              <a:t>supply.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60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uiExpand="1" build="p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80060" y="477521"/>
            <a:ext cx="6838950" cy="775970"/>
          </a:xfrm>
        </p:spPr>
        <p:txBody>
          <a:bodyPr/>
          <a:lstStyle/>
          <a:p>
            <a:r>
              <a:rPr lang="fr-FR" altLang="en-US" b="1" smtClean="0"/>
              <a:t>EACCC18 – ATM coordination/cyber</a:t>
            </a:r>
            <a:endParaRPr lang="en-GB" altLang="en-US" b="1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45744" y="1614170"/>
            <a:ext cx="3783995" cy="4478286"/>
          </a:xfrm>
          <a:extLst/>
        </p:spPr>
        <p:txBody>
          <a:bodyPr/>
          <a:lstStyle/>
          <a:p>
            <a:pPr>
              <a:defRPr/>
            </a:pPr>
            <a:r>
              <a:rPr lang="fr-FR" altLang="en-US" sz="1900" b="1" dirty="0"/>
              <a:t>13-14 </a:t>
            </a:r>
            <a:r>
              <a:rPr lang="fr-FR" altLang="en-US" sz="1900" b="1" dirty="0" smtClean="0"/>
              <a:t>March 2018 </a:t>
            </a:r>
            <a:r>
              <a:rPr lang="fr-FR" altLang="en-US" sz="1900" dirty="0"/>
              <a:t>in Brussels</a:t>
            </a:r>
          </a:p>
          <a:p>
            <a:pPr>
              <a:defRPr/>
            </a:pPr>
            <a:r>
              <a:rPr lang="en-GB" sz="1900" dirty="0"/>
              <a:t>Simulating a network crisis resulting from a pan-European </a:t>
            </a:r>
            <a:r>
              <a:rPr lang="en-GB" sz="1900" b="1" dirty="0"/>
              <a:t>cyber-attack</a:t>
            </a:r>
            <a:r>
              <a:rPr lang="en-GB" sz="1900" dirty="0"/>
              <a:t> affecting radar processing systems</a:t>
            </a:r>
          </a:p>
          <a:p>
            <a:pPr marL="342443" lvl="6" indent="-342443" eaLnBrk="0" hangingPunct="0">
              <a:defRPr/>
            </a:pPr>
            <a:r>
              <a:rPr lang="en-GB" sz="1900" b="1" dirty="0">
                <a:ea typeface="+mn-ea"/>
                <a:cs typeface="+mn-cs"/>
              </a:rPr>
              <a:t>Focus </a:t>
            </a:r>
            <a:r>
              <a:rPr lang="en-GB" sz="1900" dirty="0">
                <a:ea typeface="+mn-ea"/>
                <a:cs typeface="+mn-cs"/>
              </a:rPr>
              <a:t>on the EACCC coordination and communication of the European response in case of a pan-European cyber-attack targeting Air Traffic Management (ATM).  </a:t>
            </a:r>
          </a:p>
          <a:p>
            <a:pPr>
              <a:defRPr/>
            </a:pPr>
            <a:endParaRPr lang="fr-FR" altLang="en-US" sz="1900" b="1" dirty="0"/>
          </a:p>
          <a:p>
            <a:pPr>
              <a:defRPr/>
            </a:pPr>
            <a:endParaRPr lang="fr-FR" altLang="en-US" sz="1900" b="1" dirty="0"/>
          </a:p>
          <a:p>
            <a:pPr>
              <a:defRPr/>
            </a:pPr>
            <a:endParaRPr lang="en-GB" altLang="en-US" sz="3200" dirty="0"/>
          </a:p>
          <a:p>
            <a:pPr>
              <a:defRPr/>
            </a:pPr>
            <a:endParaRPr lang="en-GB" altLang="en-US" dirty="0" smtClean="0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914248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499262" indent="-192024" defTabSz="914248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Arial" charset="0"/>
              </a:defRPr>
            </a:lvl2pPr>
            <a:lvl3pPr marL="768096" indent="-153619" defTabSz="914248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075334" indent="-153619" defTabSz="914248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charset="0"/>
              </a:defRPr>
            </a:lvl4pPr>
            <a:lvl5pPr marL="1382573" indent="-153619" defTabSz="914248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5pPr>
            <a:lvl6pPr marL="1689811" indent="-153619" defTabSz="91424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6pPr>
            <a:lvl7pPr marL="1997050" indent="-153619" defTabSz="91424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7pPr>
            <a:lvl8pPr marL="2304288" indent="-153619" defTabSz="91424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8pPr>
            <a:lvl9pPr marL="2611526" indent="-153619" defTabSz="91424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000">
                <a:solidFill>
                  <a:srgbClr val="808080"/>
                </a:solidFill>
              </a:rPr>
              <a:t>enter your presentation title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914248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499262" indent="-192024" defTabSz="914248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Arial" charset="0"/>
              </a:defRPr>
            </a:lvl2pPr>
            <a:lvl3pPr marL="768096" indent="-153619" defTabSz="914248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075334" indent="-153619" defTabSz="914248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charset="0"/>
              </a:defRPr>
            </a:lvl4pPr>
            <a:lvl5pPr marL="1382573" indent="-153619" defTabSz="914248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5pPr>
            <a:lvl6pPr marL="1689811" indent="-153619" defTabSz="91424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6pPr>
            <a:lvl7pPr marL="1997050" indent="-153619" defTabSz="91424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7pPr>
            <a:lvl8pPr marL="2304288" indent="-153619" defTabSz="91424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8pPr>
            <a:lvl9pPr marL="2611526" indent="-153619" defTabSz="91424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D38ACAC-D145-41A1-8816-073A6003A3B7}" type="slidenum">
              <a:rPr lang="en-GB" altLang="en-US" sz="1000">
                <a:solidFill>
                  <a:srgbClr val="80808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GB" altLang="en-US" sz="1000">
              <a:solidFill>
                <a:srgbClr val="808080"/>
              </a:solidFill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775" y="2765353"/>
            <a:ext cx="4871722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217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10550" y="6572250"/>
            <a:ext cx="476250" cy="269875"/>
          </a:xfrm>
          <a:prstGeom prst="rect">
            <a:avLst/>
          </a:prstGeom>
        </p:spPr>
        <p:txBody>
          <a:bodyPr/>
          <a:lstStyle/>
          <a:p>
            <a:fld id="{8A7120EE-56D5-4D39-AE4D-A0C9F752BFA1}" type="slidenum">
              <a:rPr lang="en-GB" altLang="en-US"/>
              <a:pPr/>
              <a:t>14</a:t>
            </a:fld>
            <a:endParaRPr lang="en-GB" altLang="en-US"/>
          </a:p>
        </p:txBody>
      </p:sp>
      <p:graphicFrame>
        <p:nvGraphicFramePr>
          <p:cNvPr id="1986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278114"/>
              </p:ext>
            </p:extLst>
          </p:nvPr>
        </p:nvGraphicFramePr>
        <p:xfrm>
          <a:off x="1020763" y="1212800"/>
          <a:ext cx="8097837" cy="535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27" name="Bitmap Image" r:id="rId4" imgW="9221487" imgH="6095238" progId="Paint.Picture">
                  <p:embed/>
                </p:oleObj>
              </mc:Choice>
              <mc:Fallback>
                <p:oleObj name="Bitmap Image" r:id="rId4" imgW="9221487" imgH="60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1212800"/>
                        <a:ext cx="8097837" cy="535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423863" y="192038"/>
            <a:ext cx="69961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altLang="en-US" sz="3000" b="1" dirty="0">
                <a:ea typeface="ＭＳ Ｐゴシック" pitchFamily="34" charset="-128"/>
              </a:rPr>
              <a:t>ICAO volcanic ash exercise: </a:t>
            </a:r>
            <a:br>
              <a:rPr lang="en-US" altLang="en-US" sz="3000" b="1" dirty="0">
                <a:ea typeface="ＭＳ Ｐゴシック" pitchFamily="34" charset="-128"/>
              </a:rPr>
            </a:br>
            <a:r>
              <a:rPr lang="en-US" altLang="en-US" sz="3000" b="1" dirty="0">
                <a:ea typeface="ＭＳ Ｐゴシック" pitchFamily="34" charset="-128"/>
              </a:rPr>
              <a:t>VOLCEX </a:t>
            </a:r>
            <a:r>
              <a:rPr lang="en-US" altLang="en-US" sz="3000" b="1" dirty="0" smtClean="0">
                <a:ea typeface="ＭＳ Ｐゴシック" pitchFamily="34" charset="-128"/>
              </a:rPr>
              <a:t>18, 28 November 2018</a:t>
            </a:r>
            <a:endParaRPr lang="en-US" altLang="en-US" sz="3000" b="1" dirty="0">
              <a:ea typeface="ＭＳ Ｐゴシック" pitchFamily="34" charset="-128"/>
            </a:endParaRPr>
          </a:p>
        </p:txBody>
      </p:sp>
      <p:sp>
        <p:nvSpPr>
          <p:cNvPr id="198660" name="Oval 4"/>
          <p:cNvSpPr>
            <a:spLocks noChangeArrowheads="1"/>
          </p:cNvSpPr>
          <p:nvPr/>
        </p:nvSpPr>
        <p:spPr bwMode="auto">
          <a:xfrm>
            <a:off x="217488" y="5326063"/>
            <a:ext cx="4219575" cy="89535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20000"/>
              </a:spcBef>
            </a:pPr>
            <a:r>
              <a:rPr lang="en-GB" altLang="en-US" sz="2400" b="1">
                <a:solidFill>
                  <a:schemeClr val="accent2"/>
                </a:solidFill>
                <a:latin typeface="Trebuchet MS" pitchFamily="34" charset="0"/>
                <a:ea typeface="ＭＳ Ｐゴシック" pitchFamily="34" charset="-128"/>
              </a:rPr>
              <a:t>Getting ready for the next eruption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2389266" y="6539060"/>
            <a:ext cx="3859480" cy="2857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0808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altLang="en-US" sz="1800" dirty="0" smtClean="0">
                <a:solidFill>
                  <a:schemeClr val="tx1"/>
                </a:solidFill>
              </a:rPr>
              <a:t>Classification - TLP: green</a:t>
            </a:r>
          </a:p>
        </p:txBody>
      </p:sp>
    </p:spTree>
    <p:extLst>
      <p:ext uri="{BB962C8B-B14F-4D97-AF65-F5344CB8AC3E}">
        <p14:creationId xmlns:p14="http://schemas.microsoft.com/office/powerpoint/2010/main" val="21292228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92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92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/>
      <p:bldP spid="1986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PANDEMIC19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ECAC Crisis Management Workshop, 27 – 28 October 2014</a:t>
            </a:r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E7794-57DD-462A-9A1A-C52706C07249}" type="slidenum">
              <a:rPr lang="en-GB" altLang="en-US" smtClean="0"/>
              <a:pPr/>
              <a:t>15</a:t>
            </a:fld>
            <a:endParaRPr lang="en-GB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524" y="1733762"/>
            <a:ext cx="3580952" cy="3390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6014" y="5824105"/>
            <a:ext cx="5267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19-20 March </a:t>
            </a:r>
            <a:r>
              <a:rPr lang="en-GB" dirty="0" smtClean="0"/>
              <a:t>2019 EUROCONTROL </a:t>
            </a:r>
            <a:r>
              <a:rPr lang="en-GB" dirty="0" smtClean="0"/>
              <a:t>HQ Brussels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0622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/>
              <a:t>Aviation Crisis Management in Europe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D36D84-F6A8-4F3C-9197-2A59FE4E01D6}" type="slidenum">
              <a:rPr lang="en-GB" altLang="en-US"/>
              <a:pPr/>
              <a:t>16</a:t>
            </a:fld>
            <a:endParaRPr lang="en-GB" altLang="en-US"/>
          </a:p>
        </p:txBody>
      </p:sp>
      <p:pic>
        <p:nvPicPr>
          <p:cNvPr id="162818" name="Picture 2" descr="0909F18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19" name="Espace réservé du pied de page 3"/>
          <p:cNvSpPr txBox="1">
            <a:spLocks noGrp="1"/>
          </p:cNvSpPr>
          <p:nvPr/>
        </p:nvSpPr>
        <p:spPr bwMode="auto">
          <a:xfrm>
            <a:off x="684213" y="6332538"/>
            <a:ext cx="4103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1000" dirty="0"/>
              <a:t>European aviation sector reactions on the Ebola </a:t>
            </a:r>
            <a:r>
              <a:rPr lang="en-US" altLang="en-US" sz="1000" dirty="0" err="1"/>
              <a:t>threat</a:t>
            </a:r>
            <a:r>
              <a:rPr lang="en-US" altLang="en-US" sz="1000" b="1" dirty="0" err="1" smtClean="0">
                <a:solidFill>
                  <a:srgbClr val="B4BAC0"/>
                </a:solidFill>
                <a:ea typeface="ＭＳ Ｐゴシック" pitchFamily="34" charset="-128"/>
              </a:rPr>
              <a:t>le</a:t>
            </a:r>
            <a:endParaRPr lang="en-US" altLang="en-US" sz="1000" b="1" dirty="0">
              <a:solidFill>
                <a:srgbClr val="B4BAC0"/>
              </a:solidFill>
              <a:ea typeface="ＭＳ Ｐゴシック" pitchFamily="34" charset="-128"/>
            </a:endParaRPr>
          </a:p>
        </p:txBody>
      </p:sp>
      <p:sp>
        <p:nvSpPr>
          <p:cNvPr id="162820" name="Espace réservé du numéro de diapositive 4"/>
          <p:cNvSpPr txBox="1">
            <a:spLocks noGrp="1"/>
          </p:cNvSpPr>
          <p:nvPr/>
        </p:nvSpPr>
        <p:spPr bwMode="auto">
          <a:xfrm>
            <a:off x="6553200" y="63436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0" hangingPunct="0"/>
            <a:fld id="{65483F97-121B-49F1-AF5B-717B984F4ACE}" type="slidenum">
              <a:rPr lang="en-US" altLang="en-US" sz="1000" b="1">
                <a:solidFill>
                  <a:srgbClr val="B4BAC0"/>
                </a:solidFill>
                <a:ea typeface="ＭＳ Ｐゴシック" pitchFamily="34" charset="-128"/>
              </a:rPr>
              <a:pPr algn="r" eaLnBrk="0" hangingPunct="0"/>
              <a:t>16</a:t>
            </a:fld>
            <a:endParaRPr lang="en-US" altLang="en-US" sz="1000" b="1">
              <a:solidFill>
                <a:srgbClr val="B4BAC0"/>
              </a:solidFill>
              <a:ea typeface="ＭＳ Ｐゴシック" pitchFamily="34" charset="-128"/>
            </a:endParaRPr>
          </a:p>
        </p:txBody>
      </p:sp>
      <p:sp>
        <p:nvSpPr>
          <p:cNvPr id="162821" name="Oval 5"/>
          <p:cNvSpPr>
            <a:spLocks noChangeArrowheads="1"/>
          </p:cNvSpPr>
          <p:nvPr/>
        </p:nvSpPr>
        <p:spPr bwMode="auto">
          <a:xfrm>
            <a:off x="22225" y="3182259"/>
            <a:ext cx="6078772" cy="62524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90000" tIns="46800" rIns="90000" bIns="46800" anchor="ctr"/>
          <a:lstStyle/>
          <a:p>
            <a:pPr algn="ctr" eaLnBrk="0" hangingPunct="0">
              <a:spcBef>
                <a:spcPts val="600"/>
              </a:spcBef>
            </a:pPr>
            <a:r>
              <a:rPr lang="en-GB" altLang="en-US" sz="4800" b="1" dirty="0">
                <a:latin typeface="Trebuchet MS" pitchFamily="34" charset="0"/>
                <a:ea typeface="ＭＳ Ｐゴシック" pitchFamily="34" charset="-128"/>
              </a:rPr>
              <a:t>Thank you!</a:t>
            </a:r>
          </a:p>
        </p:txBody>
      </p:sp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2481263" y="6310640"/>
            <a:ext cx="6670221" cy="523220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100000">
                <a:srgbClr val="66FF99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GB" altLang="en-US" sz="2800" b="1" dirty="0" smtClean="0">
                <a:solidFill>
                  <a:srgbClr val="000066"/>
                </a:solidFill>
                <a:ea typeface="ＭＳ Ｐゴシック" pitchFamily="34" charset="-128"/>
              </a:rPr>
              <a:t>johannes.de-haan@eurocontrol.int</a:t>
            </a:r>
            <a:endParaRPr lang="en-US" altLang="en-US" sz="2800" b="1" dirty="0">
              <a:solidFill>
                <a:srgbClr val="000066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01025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1" grpId="0" animBg="1"/>
      <p:bldP spid="1628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F55C0B7-9BCB-42A9-960C-5D4DFBF0ACFC}" type="slidenum">
              <a:rPr lang="en-GB" altLang="en-US" sz="1000" smtClean="0">
                <a:solidFill>
                  <a:srgbClr val="808080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GB" altLang="en-US" sz="1000" smtClean="0">
              <a:solidFill>
                <a:srgbClr val="808080"/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" t="3346" r="1350" b="3143"/>
          <a:stretch>
            <a:fillRect/>
          </a:stretch>
        </p:blipFill>
        <p:spPr bwMode="auto">
          <a:xfrm>
            <a:off x="7938" y="9525"/>
            <a:ext cx="913606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689412" y="3840480"/>
            <a:ext cx="3679115" cy="14415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-1871834" y="867641"/>
            <a:ext cx="12123843" cy="40713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buClrTx/>
              <a:buFontTx/>
              <a:buNone/>
            </a:pPr>
            <a:r>
              <a:rPr lang="en-US" altLang="en-US" b="1" dirty="0" smtClean="0">
                <a:solidFill>
                  <a:srgbClr val="0000CC"/>
                </a:solidFill>
                <a:latin typeface="Trebuchet MS" pitchFamily="34" charset="0"/>
                <a:ea typeface="MS PGothic" pitchFamily="34" charset="-128"/>
              </a:rPr>
              <a:t>Network </a:t>
            </a:r>
            <a:r>
              <a:rPr lang="en-US" altLang="en-US" b="1" dirty="0">
                <a:solidFill>
                  <a:srgbClr val="0000CC"/>
                </a:solidFill>
                <a:latin typeface="Trebuchet MS" pitchFamily="34" charset="0"/>
                <a:ea typeface="MS PGothic" pitchFamily="34" charset="-128"/>
              </a:rPr>
              <a:t>Manager </a:t>
            </a:r>
            <a:r>
              <a:rPr lang="en-US" altLang="en-US" b="1" dirty="0" smtClean="0">
                <a:solidFill>
                  <a:srgbClr val="0000CC"/>
                </a:solidFill>
                <a:latin typeface="Trebuchet MS" pitchFamily="34" charset="0"/>
                <a:ea typeface="MS PGothic" pitchFamily="34" charset="-128"/>
              </a:rPr>
              <a:t>adds value to network performance: </a:t>
            </a:r>
            <a:r>
              <a:rPr lang="en-US" altLang="en-US" sz="2400" b="1" dirty="0" smtClean="0">
                <a:solidFill>
                  <a:srgbClr val="00B050"/>
                </a:solidFill>
                <a:latin typeface="Trebuchet MS" pitchFamily="34" charset="0"/>
                <a:ea typeface="MS PGothic" pitchFamily="34" charset="-128"/>
              </a:rPr>
              <a:t>1 + 1 = 3</a:t>
            </a:r>
            <a:endParaRPr lang="en-GB" altLang="en-US" sz="2400" b="1" dirty="0">
              <a:solidFill>
                <a:srgbClr val="00B050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2698335" y="6336530"/>
            <a:ext cx="3859480" cy="2857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0808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altLang="en-US" sz="1800" dirty="0" smtClean="0">
                <a:solidFill>
                  <a:schemeClr val="tx1"/>
                </a:solidFill>
              </a:rPr>
              <a:t>Classification - TLP: green</a:t>
            </a:r>
          </a:p>
        </p:txBody>
      </p:sp>
    </p:spTree>
    <p:extLst>
      <p:ext uri="{BB962C8B-B14F-4D97-AF65-F5344CB8AC3E}">
        <p14:creationId xmlns:p14="http://schemas.microsoft.com/office/powerpoint/2010/main" val="20336492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163" y="781050"/>
            <a:ext cx="9647238" cy="588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TextBox 22"/>
          <p:cNvSpPr txBox="1">
            <a:spLocks noChangeArrowheads="1"/>
          </p:cNvSpPr>
          <p:nvPr/>
        </p:nvSpPr>
        <p:spPr bwMode="auto">
          <a:xfrm>
            <a:off x="0" y="84138"/>
            <a:ext cx="9109075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>
                <a:solidFill>
                  <a:srgbClr val="003366"/>
                </a:solidFill>
              </a:rPr>
              <a:t>The Network Manager: 24/7 actor in coordinating &amp; managing response to crises affecting aviation in Europe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603875" y="1252538"/>
            <a:ext cx="1866900" cy="2598737"/>
            <a:chOff x="2195736" y="3152001"/>
            <a:chExt cx="1866019" cy="2599570"/>
          </a:xfrm>
        </p:grpSpPr>
        <p:sp>
          <p:nvSpPr>
            <p:cNvPr id="15" name="Rectangle 14"/>
            <p:cNvSpPr/>
            <p:nvPr/>
          </p:nvSpPr>
          <p:spPr>
            <a:xfrm>
              <a:off x="2216364" y="3152001"/>
              <a:ext cx="1773987" cy="259957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920" name="TextBox 15"/>
            <p:cNvSpPr txBox="1">
              <a:spLocks noChangeArrowheads="1"/>
            </p:cNvSpPr>
            <p:nvPr/>
          </p:nvSpPr>
          <p:spPr bwMode="auto">
            <a:xfrm>
              <a:off x="2195736" y="4551040"/>
              <a:ext cx="1866019" cy="1200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800"/>
                <a:t>Airspace status: NM ultimate source of info &amp; support to AOs</a:t>
              </a:r>
            </a:p>
          </p:txBody>
        </p:sp>
        <p:pic>
          <p:nvPicPr>
            <p:cNvPr id="3792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63" t="5147" r="4504" b="-5147"/>
            <a:stretch>
              <a:fillRect/>
            </a:stretch>
          </p:blipFill>
          <p:spPr bwMode="auto">
            <a:xfrm>
              <a:off x="2318523" y="3517915"/>
              <a:ext cx="1528474" cy="112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22" name="TextBox 25"/>
            <p:cNvSpPr txBox="1">
              <a:spLocks noChangeArrowheads="1"/>
            </p:cNvSpPr>
            <p:nvPr/>
          </p:nvSpPr>
          <p:spPr bwMode="auto">
            <a:xfrm>
              <a:off x="2746198" y="3152001"/>
              <a:ext cx="848427" cy="369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800" b="1"/>
                <a:t>MH17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741488" y="1082675"/>
            <a:ext cx="1890712" cy="2405063"/>
            <a:chOff x="416283" y="2944535"/>
            <a:chExt cx="1891128" cy="2403564"/>
          </a:xfrm>
        </p:grpSpPr>
        <p:sp>
          <p:nvSpPr>
            <p:cNvPr id="2" name="Rectangle 1"/>
            <p:cNvSpPr/>
            <p:nvPr/>
          </p:nvSpPr>
          <p:spPr>
            <a:xfrm>
              <a:off x="416283" y="3007995"/>
              <a:ext cx="1797445" cy="23401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3791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322" y="3284984"/>
              <a:ext cx="1534035" cy="113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17" name="TextBox 2"/>
            <p:cNvSpPr txBox="1">
              <a:spLocks noChangeArrowheads="1"/>
            </p:cNvSpPr>
            <p:nvPr/>
          </p:nvSpPr>
          <p:spPr bwMode="auto">
            <a:xfrm>
              <a:off x="416283" y="4416840"/>
              <a:ext cx="1891128" cy="922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800"/>
                <a:t>Alert status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800"/>
                <a:t>NM mechanisms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800"/>
                <a:t>Readiness</a:t>
              </a:r>
            </a:p>
          </p:txBody>
        </p:sp>
        <p:sp>
          <p:nvSpPr>
            <p:cNvPr id="37918" name="TextBox 26"/>
            <p:cNvSpPr txBox="1">
              <a:spLocks noChangeArrowheads="1"/>
            </p:cNvSpPr>
            <p:nvPr/>
          </p:nvSpPr>
          <p:spPr bwMode="auto">
            <a:xfrm>
              <a:off x="501450" y="2944535"/>
              <a:ext cx="1674550" cy="369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800" b="1"/>
                <a:t>Bárðarbunga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144934" y="2078810"/>
            <a:ext cx="1727200" cy="2168525"/>
            <a:chOff x="416284" y="548680"/>
            <a:chExt cx="1726620" cy="2170346"/>
          </a:xfrm>
        </p:grpSpPr>
        <p:sp>
          <p:nvSpPr>
            <p:cNvPr id="21" name="Rectangle 20"/>
            <p:cNvSpPr/>
            <p:nvPr/>
          </p:nvSpPr>
          <p:spPr>
            <a:xfrm>
              <a:off x="416284" y="548680"/>
              <a:ext cx="1726620" cy="21703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7912" name="TextBox 21"/>
            <p:cNvSpPr txBox="1">
              <a:spLocks noChangeArrowheads="1"/>
            </p:cNvSpPr>
            <p:nvPr/>
          </p:nvSpPr>
          <p:spPr bwMode="auto">
            <a:xfrm>
              <a:off x="416284" y="1769231"/>
              <a:ext cx="1726620" cy="924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800"/>
                <a:t>NM to push for sharing risk assessments</a:t>
              </a:r>
            </a:p>
          </p:txBody>
        </p:sp>
        <p:sp>
          <p:nvSpPr>
            <p:cNvPr id="37913" name="TextBox 28"/>
            <p:cNvSpPr txBox="1">
              <a:spLocks noChangeArrowheads="1"/>
            </p:cNvSpPr>
            <p:nvPr/>
          </p:nvSpPr>
          <p:spPr bwMode="auto">
            <a:xfrm>
              <a:off x="928661" y="548680"/>
              <a:ext cx="852309" cy="369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800" b="1"/>
                <a:t>ICAO</a:t>
              </a:r>
            </a:p>
          </p:txBody>
        </p:sp>
        <p:pic>
          <p:nvPicPr>
            <p:cNvPr id="3791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259" y="956438"/>
              <a:ext cx="1008111" cy="82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4329320"/>
            <a:ext cx="1870075" cy="2600325"/>
            <a:chOff x="2051022" y="4680335"/>
            <a:chExt cx="1440858" cy="2602675"/>
          </a:xfrm>
        </p:grpSpPr>
        <p:sp>
          <p:nvSpPr>
            <p:cNvPr id="19" name="Rectangle 18"/>
            <p:cNvSpPr/>
            <p:nvPr/>
          </p:nvSpPr>
          <p:spPr bwMode="auto">
            <a:xfrm>
              <a:off x="2051022" y="4680335"/>
              <a:ext cx="1368693" cy="228488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908" name="TextBox 19"/>
            <p:cNvSpPr txBox="1">
              <a:spLocks noChangeArrowheads="1"/>
            </p:cNvSpPr>
            <p:nvPr/>
          </p:nvSpPr>
          <p:spPr bwMode="auto">
            <a:xfrm>
              <a:off x="2051720" y="6081865"/>
              <a:ext cx="1440160" cy="1201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800"/>
                <a:t>Supporting role to coordinated response</a:t>
              </a:r>
            </a:p>
          </p:txBody>
        </p:sp>
        <p:sp>
          <p:nvSpPr>
            <p:cNvPr id="37909" name="TextBox 24"/>
            <p:cNvSpPr txBox="1">
              <a:spLocks noChangeArrowheads="1"/>
            </p:cNvSpPr>
            <p:nvPr/>
          </p:nvSpPr>
          <p:spPr bwMode="auto">
            <a:xfrm>
              <a:off x="2098406" y="4708983"/>
              <a:ext cx="1346788" cy="369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800" b="1"/>
                <a:t>Ebola</a:t>
              </a:r>
            </a:p>
          </p:txBody>
        </p:sp>
        <p:pic>
          <p:nvPicPr>
            <p:cNvPr id="37910" name="Picture 3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8" r="4971"/>
            <a:stretch>
              <a:fillRect/>
            </a:stretch>
          </p:blipFill>
          <p:spPr bwMode="auto">
            <a:xfrm>
              <a:off x="2054126" y="5078567"/>
              <a:ext cx="1319196" cy="961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337300" y="3860800"/>
            <a:ext cx="1887538" cy="2255838"/>
            <a:chOff x="7112640" y="2924945"/>
            <a:chExt cx="1491806" cy="257696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7112640" y="2924945"/>
              <a:ext cx="1420289" cy="24899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904" name="TextBox 17"/>
            <p:cNvSpPr txBox="1">
              <a:spLocks noChangeArrowheads="1"/>
            </p:cNvSpPr>
            <p:nvPr/>
          </p:nvSpPr>
          <p:spPr bwMode="auto">
            <a:xfrm>
              <a:off x="7112641" y="4130495"/>
              <a:ext cx="1491805" cy="1371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GB" altLang="en-US" sz="1800"/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800"/>
                <a:t>Teleconferences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800"/>
                <a:t>Alternate routes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800"/>
                <a:t>Mitigated impact</a:t>
              </a:r>
            </a:p>
          </p:txBody>
        </p:sp>
        <p:sp>
          <p:nvSpPr>
            <p:cNvPr id="37905" name="TextBox 27"/>
            <p:cNvSpPr txBox="1">
              <a:spLocks noChangeArrowheads="1"/>
            </p:cNvSpPr>
            <p:nvPr/>
          </p:nvSpPr>
          <p:spPr bwMode="auto">
            <a:xfrm>
              <a:off x="7144506" y="2953966"/>
              <a:ext cx="1419792" cy="42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800" b="1"/>
                <a:t>Conflict zones</a:t>
              </a:r>
            </a:p>
          </p:txBody>
        </p:sp>
        <p:pic>
          <p:nvPicPr>
            <p:cNvPr id="37906" name="Picture 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898"/>
            <a:stretch>
              <a:fillRect/>
            </a:stretch>
          </p:blipFill>
          <p:spPr bwMode="auto">
            <a:xfrm>
              <a:off x="7184656" y="3434227"/>
              <a:ext cx="1344929" cy="971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581400" y="1452563"/>
            <a:ext cx="2146300" cy="2363787"/>
            <a:chOff x="3581538" y="1452635"/>
            <a:chExt cx="2145428" cy="2364163"/>
          </a:xfrm>
        </p:grpSpPr>
        <p:grpSp>
          <p:nvGrpSpPr>
            <p:cNvPr id="37898" name="Group 28"/>
            <p:cNvGrpSpPr>
              <a:grpSpLocks/>
            </p:cNvGrpSpPr>
            <p:nvPr/>
          </p:nvGrpSpPr>
          <p:grpSpPr bwMode="auto">
            <a:xfrm>
              <a:off x="3581538" y="1452635"/>
              <a:ext cx="2145428" cy="2364163"/>
              <a:chOff x="340047" y="2976788"/>
              <a:chExt cx="2145896" cy="236269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416233" y="3008523"/>
                <a:ext cx="1891944" cy="233095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7901" name="TextBox 2"/>
              <p:cNvSpPr txBox="1">
                <a:spLocks noChangeArrowheads="1"/>
              </p:cNvSpPr>
              <p:nvPr/>
            </p:nvSpPr>
            <p:spPr bwMode="auto">
              <a:xfrm>
                <a:off x="340047" y="4588860"/>
                <a:ext cx="2145896" cy="6459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3399CC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3399CC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CC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3399CC"/>
                  </a:buClr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3399CC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99CC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99CC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99CC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99CC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GB" altLang="en-US" sz="1800"/>
                  <a:t>Security measures</a:t>
                </a:r>
              </a:p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GB" altLang="en-US" sz="1800"/>
                  <a:t>Info exchange</a:t>
                </a:r>
              </a:p>
            </p:txBody>
          </p:sp>
          <p:sp>
            <p:nvSpPr>
              <p:cNvPr id="37902" name="TextBox 26"/>
              <p:cNvSpPr txBox="1">
                <a:spLocks noChangeArrowheads="1"/>
              </p:cNvSpPr>
              <p:nvPr/>
            </p:nvSpPr>
            <p:spPr bwMode="auto">
              <a:xfrm>
                <a:off x="340047" y="2976788"/>
                <a:ext cx="2043667" cy="369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3399CC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3399CC"/>
                  </a:buClr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3399CC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3399CC"/>
                  </a:buClr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3399CC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99CC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99CC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99CC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3399CC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GB" altLang="en-US" sz="1800" b="1"/>
                  <a:t>Brussels attacks</a:t>
                </a:r>
              </a:p>
            </p:txBody>
          </p:sp>
        </p:grpSp>
        <p:pic>
          <p:nvPicPr>
            <p:cNvPr id="37899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053" y="1800454"/>
              <a:ext cx="1578771" cy="1256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14474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10550" y="6572250"/>
            <a:ext cx="476250" cy="269875"/>
          </a:xfrm>
          <a:prstGeom prst="rect">
            <a:avLst/>
          </a:prstGeom>
        </p:spPr>
        <p:txBody>
          <a:bodyPr/>
          <a:lstStyle/>
          <a:p>
            <a:fld id="{FBE8DC38-077B-4C0F-BE86-7F5A5FF211A1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212994" name="Rectangle 2"/>
          <p:cNvSpPr>
            <a:spLocks noChangeArrowheads="1"/>
          </p:cNvSpPr>
          <p:nvPr/>
        </p:nvSpPr>
        <p:spPr bwMode="auto">
          <a:xfrm>
            <a:off x="12700" y="814203"/>
            <a:ext cx="9144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>
                <a:solidFill>
                  <a:srgbClr val="003366"/>
                </a:solidFill>
                <a:latin typeface="Arial" pitchFamily="34" charset="0"/>
              </a:defRPr>
            </a:lvl1pPr>
            <a:lvl2pPr>
              <a:defRPr sz="2800">
                <a:solidFill>
                  <a:srgbClr val="003366"/>
                </a:solidFill>
                <a:latin typeface="Arial" pitchFamily="34" charset="0"/>
              </a:defRPr>
            </a:lvl2pPr>
            <a:lvl3pPr>
              <a:defRPr sz="2800">
                <a:solidFill>
                  <a:srgbClr val="003366"/>
                </a:solidFill>
                <a:latin typeface="Arial" pitchFamily="34" charset="0"/>
              </a:defRPr>
            </a:lvl3pPr>
            <a:lvl4pPr>
              <a:defRPr sz="2800">
                <a:solidFill>
                  <a:srgbClr val="003366"/>
                </a:solidFill>
                <a:latin typeface="Arial" pitchFamily="34" charset="0"/>
              </a:defRPr>
            </a:lvl4pPr>
            <a:lvl5pPr>
              <a:defRPr sz="2800">
                <a:solidFill>
                  <a:srgbClr val="003366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66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66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66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r>
              <a:rPr lang="en-GB" altLang="en-US" sz="3000" dirty="0" smtClean="0">
                <a:solidFill>
                  <a:schemeClr val="tx1"/>
                </a:solidFill>
              </a:rPr>
              <a:t>Roles of Network Manager (NM) and European </a:t>
            </a:r>
            <a:r>
              <a:rPr lang="en-GB" altLang="en-US" sz="3000" dirty="0">
                <a:solidFill>
                  <a:schemeClr val="tx1"/>
                </a:solidFill>
              </a:rPr>
              <a:t>Aviation Crisis Coordination Cell (EACCC)</a:t>
            </a:r>
            <a:endParaRPr lang="en-US" altLang="en-US" sz="3000" dirty="0">
              <a:solidFill>
                <a:schemeClr val="tx1"/>
              </a:solidFill>
            </a:endParaRPr>
          </a:p>
        </p:txBody>
      </p:sp>
      <p:sp>
        <p:nvSpPr>
          <p:cNvPr id="212995" name="AutoShape 3"/>
          <p:cNvSpPr>
            <a:spLocks noChangeArrowheads="1"/>
          </p:cNvSpPr>
          <p:nvPr/>
        </p:nvSpPr>
        <p:spPr bwMode="auto">
          <a:xfrm>
            <a:off x="1692275" y="2060575"/>
            <a:ext cx="72009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2700000" scaled="1"/>
          </a:gradFill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2400" dirty="0">
                <a:ea typeface="ＭＳ Ｐゴシック" pitchFamily="34" charset="-128"/>
              </a:rPr>
              <a:t>Coordinate management of response to the</a:t>
            </a:r>
            <a:br>
              <a:rPr lang="en-US" altLang="en-US" sz="2400" dirty="0">
                <a:ea typeface="ＭＳ Ｐゴシック" pitchFamily="34" charset="-128"/>
              </a:rPr>
            </a:br>
            <a:r>
              <a:rPr lang="en-US" altLang="en-US" sz="2400" dirty="0">
                <a:ea typeface="ＭＳ Ｐゴシック" pitchFamily="34" charset="-128"/>
              </a:rPr>
              <a:t>network crisis affecting aviation in Europe </a:t>
            </a:r>
            <a:endParaRPr lang="en-GB" altLang="en-US" sz="2400" dirty="0">
              <a:ea typeface="ＭＳ Ｐゴシック" pitchFamily="34" charset="-128"/>
            </a:endParaRPr>
          </a:p>
        </p:txBody>
      </p:sp>
      <p:sp>
        <p:nvSpPr>
          <p:cNvPr id="212996" name="AutoShape 4"/>
          <p:cNvSpPr>
            <a:spLocks noChangeArrowheads="1"/>
          </p:cNvSpPr>
          <p:nvPr/>
        </p:nvSpPr>
        <p:spPr bwMode="auto">
          <a:xfrm>
            <a:off x="2700338" y="3170238"/>
            <a:ext cx="6408737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2700000" scaled="1"/>
          </a:gradFill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EACCC activated to support the NM in </a:t>
            </a:r>
            <a:br>
              <a:rPr lang="en-US" altLang="en-US" sz="2400" dirty="0" smtClean="0">
                <a:ea typeface="ＭＳ Ｐゴシック" pitchFamily="34" charset="-128"/>
              </a:rPr>
            </a:br>
            <a:r>
              <a:rPr lang="en-US" altLang="en-US" sz="2400" dirty="0" smtClean="0">
                <a:ea typeface="ＭＳ Ｐゴシック" pitchFamily="34" charset="-128"/>
              </a:rPr>
              <a:t>political aspects of network crises</a:t>
            </a:r>
            <a:endParaRPr lang="en-GB" altLang="en-US" sz="2400" dirty="0">
              <a:ea typeface="ＭＳ Ｐゴシック" pitchFamily="34" charset="-128"/>
            </a:endParaRPr>
          </a:p>
        </p:txBody>
      </p:sp>
      <p:sp>
        <p:nvSpPr>
          <p:cNvPr id="212997" name="AutoShape 5"/>
          <p:cNvSpPr>
            <a:spLocks noChangeArrowheads="1"/>
          </p:cNvSpPr>
          <p:nvPr/>
        </p:nvSpPr>
        <p:spPr bwMode="auto">
          <a:xfrm>
            <a:off x="1187450" y="4321175"/>
            <a:ext cx="7488238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2700000" scaled="1"/>
          </a:gradFill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50000"/>
              </a:spcBef>
            </a:pPr>
            <a:r>
              <a:rPr lang="en-GB" altLang="en-US" sz="2400">
                <a:ea typeface="ＭＳ Ｐゴシック" pitchFamily="34" charset="-128"/>
              </a:rPr>
              <a:t>Members</a:t>
            </a:r>
          </a:p>
        </p:txBody>
      </p:sp>
      <p:grpSp>
        <p:nvGrpSpPr>
          <p:cNvPr id="212998" name="Group 6"/>
          <p:cNvGrpSpPr>
            <a:grpSpLocks/>
          </p:cNvGrpSpPr>
          <p:nvPr/>
        </p:nvGrpSpPr>
        <p:grpSpPr bwMode="auto">
          <a:xfrm>
            <a:off x="179388" y="2071688"/>
            <a:ext cx="3086100" cy="3086100"/>
            <a:chOff x="793" y="570"/>
            <a:chExt cx="1944" cy="1944"/>
          </a:xfrm>
        </p:grpSpPr>
        <p:sp>
          <p:nvSpPr>
            <p:cNvPr id="212999" name="AutoShape 7"/>
            <p:cNvSpPr>
              <a:spLocks noChangeArrowheads="1"/>
            </p:cNvSpPr>
            <p:nvPr/>
          </p:nvSpPr>
          <p:spPr bwMode="auto">
            <a:xfrm>
              <a:off x="793" y="570"/>
              <a:ext cx="1944" cy="1944"/>
            </a:xfrm>
            <a:custGeom>
              <a:avLst/>
              <a:gdLst>
                <a:gd name="G0" fmla="+- 2275 0 0"/>
                <a:gd name="G1" fmla="+- 21600 0 2275"/>
                <a:gd name="G2" fmla="+- 21600 0 2275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275" y="10800"/>
                  </a:moveTo>
                  <a:cubicBezTo>
                    <a:pt x="2275" y="15508"/>
                    <a:pt x="6092" y="19325"/>
                    <a:pt x="10800" y="19325"/>
                  </a:cubicBezTo>
                  <a:cubicBezTo>
                    <a:pt x="15508" y="19325"/>
                    <a:pt x="19325" y="15508"/>
                    <a:pt x="19325" y="10800"/>
                  </a:cubicBezTo>
                  <a:cubicBezTo>
                    <a:pt x="19325" y="6092"/>
                    <a:pt x="15508" y="2275"/>
                    <a:pt x="10800" y="2275"/>
                  </a:cubicBezTo>
                  <a:cubicBezTo>
                    <a:pt x="6092" y="2275"/>
                    <a:pt x="2275" y="6092"/>
                    <a:pt x="2275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alpha val="74001"/>
                  </a:schemeClr>
                </a:gs>
                <a:gs pos="50000">
                  <a:schemeClr val="bg1"/>
                </a:gs>
                <a:gs pos="100000">
                  <a:schemeClr val="hlink">
                    <a:alpha val="74001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3000" name="Oval 8"/>
            <p:cNvSpPr>
              <a:spLocks noChangeArrowheads="1"/>
            </p:cNvSpPr>
            <p:nvPr/>
          </p:nvSpPr>
          <p:spPr bwMode="auto">
            <a:xfrm>
              <a:off x="880" y="658"/>
              <a:ext cx="1770" cy="17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3001" name="AutoShape 9"/>
            <p:cNvSpPr>
              <a:spLocks noChangeArrowheads="1"/>
            </p:cNvSpPr>
            <p:nvPr/>
          </p:nvSpPr>
          <p:spPr bwMode="auto">
            <a:xfrm>
              <a:off x="880" y="658"/>
              <a:ext cx="1770" cy="1768"/>
            </a:xfrm>
            <a:custGeom>
              <a:avLst/>
              <a:gdLst>
                <a:gd name="G0" fmla="+- 694 0 0"/>
                <a:gd name="G1" fmla="+- 21600 0 694"/>
                <a:gd name="G2" fmla="+- 21600 0 694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694" y="10800"/>
                  </a:moveTo>
                  <a:cubicBezTo>
                    <a:pt x="694" y="16381"/>
                    <a:pt x="5219" y="20906"/>
                    <a:pt x="10800" y="20906"/>
                  </a:cubicBezTo>
                  <a:cubicBezTo>
                    <a:pt x="16381" y="20906"/>
                    <a:pt x="20906" y="16381"/>
                    <a:pt x="20906" y="10800"/>
                  </a:cubicBezTo>
                  <a:cubicBezTo>
                    <a:pt x="20906" y="5219"/>
                    <a:pt x="16381" y="694"/>
                    <a:pt x="10800" y="694"/>
                  </a:cubicBezTo>
                  <a:cubicBezTo>
                    <a:pt x="5219" y="694"/>
                    <a:pt x="694" y="5219"/>
                    <a:pt x="694" y="10800"/>
                  </a:cubicBezTo>
                  <a:close/>
                </a:path>
              </a:pathLst>
            </a:custGeom>
            <a:solidFill>
              <a:schemeClr val="accent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3002" name="Oval 10"/>
            <p:cNvSpPr>
              <a:spLocks noChangeArrowheads="1"/>
            </p:cNvSpPr>
            <p:nvPr/>
          </p:nvSpPr>
          <p:spPr bwMode="auto">
            <a:xfrm>
              <a:off x="976" y="753"/>
              <a:ext cx="1578" cy="1578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 altLang="en-US" sz="280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213003" name="Oval 11"/>
          <p:cNvSpPr>
            <a:spLocks noChangeArrowheads="1"/>
          </p:cNvSpPr>
          <p:nvPr/>
        </p:nvSpPr>
        <p:spPr bwMode="auto">
          <a:xfrm>
            <a:off x="409575" y="2276475"/>
            <a:ext cx="2663825" cy="266541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altLang="en-US" sz="4400" b="1" dirty="0" smtClean="0">
                <a:solidFill>
                  <a:srgbClr val="FF9933"/>
                </a:solidFill>
                <a:latin typeface="Trebuchet MS" pitchFamily="34" charset="0"/>
                <a:ea typeface="ＭＳ Ｐゴシック" pitchFamily="34" charset="-128"/>
              </a:rPr>
              <a:t>NM </a:t>
            </a:r>
          </a:p>
          <a:p>
            <a:pPr algn="ctr" eaLnBrk="0" hangingPunct="0"/>
            <a:r>
              <a:rPr lang="en-GB" altLang="en-US" sz="4400" b="1" dirty="0" smtClean="0">
                <a:solidFill>
                  <a:srgbClr val="FF9933"/>
                </a:solidFill>
                <a:latin typeface="Trebuchet MS" pitchFamily="34" charset="0"/>
                <a:ea typeface="ＭＳ Ｐゴシック" pitchFamily="34" charset="-128"/>
              </a:rPr>
              <a:t>&amp; </a:t>
            </a:r>
          </a:p>
          <a:p>
            <a:pPr algn="ctr" eaLnBrk="0" hangingPunct="0"/>
            <a:r>
              <a:rPr lang="en-GB" altLang="en-US" sz="4400" b="1" dirty="0" smtClean="0">
                <a:solidFill>
                  <a:srgbClr val="FF9933"/>
                </a:solidFill>
                <a:latin typeface="Trebuchet MS" pitchFamily="34" charset="0"/>
                <a:ea typeface="ＭＳ Ｐゴシック" pitchFamily="34" charset="-128"/>
              </a:rPr>
              <a:t>EACCC</a:t>
            </a:r>
            <a:endParaRPr lang="en-US" altLang="en-US" sz="4400" b="1" dirty="0">
              <a:latin typeface="Trebuchet MS" pitchFamily="34" charset="0"/>
              <a:ea typeface="ＭＳ Ｐゴシック" pitchFamily="34" charset="-128"/>
            </a:endParaRPr>
          </a:p>
        </p:txBody>
      </p:sp>
      <p:sp>
        <p:nvSpPr>
          <p:cNvPr id="213004" name="Oval 12"/>
          <p:cNvSpPr>
            <a:spLocks noChangeArrowheads="1"/>
          </p:cNvSpPr>
          <p:nvPr/>
        </p:nvSpPr>
        <p:spPr bwMode="auto">
          <a:xfrm>
            <a:off x="161925" y="5173663"/>
            <a:ext cx="1223963" cy="8651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20000"/>
              </a:spcBef>
            </a:pPr>
            <a:r>
              <a:rPr lang="en-GB" altLang="en-US" sz="7200" b="1">
                <a:solidFill>
                  <a:srgbClr val="FF0000"/>
                </a:solidFill>
                <a:latin typeface="Trebuchet MS" pitchFamily="34" charset="0"/>
                <a:ea typeface="ＭＳ Ｐゴシック" pitchFamily="34" charset="-128"/>
              </a:rPr>
              <a:t>…</a:t>
            </a:r>
          </a:p>
        </p:txBody>
      </p:sp>
      <p:grpSp>
        <p:nvGrpSpPr>
          <p:cNvPr id="213005" name="Group 13"/>
          <p:cNvGrpSpPr>
            <a:grpSpLocks/>
          </p:cNvGrpSpPr>
          <p:nvPr/>
        </p:nvGrpSpPr>
        <p:grpSpPr bwMode="auto">
          <a:xfrm>
            <a:off x="2700338" y="4221163"/>
            <a:ext cx="1800225" cy="1222375"/>
            <a:chOff x="1217" y="285"/>
            <a:chExt cx="1228" cy="770"/>
          </a:xfrm>
        </p:grpSpPr>
        <p:pic>
          <p:nvPicPr>
            <p:cNvPr id="213006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7" y="285"/>
              <a:ext cx="1228" cy="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007" name="Rectangle 15"/>
            <p:cNvSpPr>
              <a:spLocks noChangeArrowheads="1"/>
            </p:cNvSpPr>
            <p:nvPr/>
          </p:nvSpPr>
          <p:spPr bwMode="auto">
            <a:xfrm>
              <a:off x="1217" y="289"/>
              <a:ext cx="1226" cy="758"/>
            </a:xfrm>
            <a:prstGeom prst="rect">
              <a:avLst/>
            </a:prstGeom>
            <a:noFill/>
            <a:ln w="19050" cap="rnd">
              <a:solidFill>
                <a:srgbClr val="00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3008" name="Rectangle 16"/>
            <p:cNvSpPr>
              <a:spLocks noChangeArrowheads="1"/>
            </p:cNvSpPr>
            <p:nvPr/>
          </p:nvSpPr>
          <p:spPr bwMode="auto">
            <a:xfrm>
              <a:off x="1239" y="297"/>
              <a:ext cx="57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>
                  <a:solidFill>
                    <a:srgbClr val="0099CC"/>
                  </a:solidFill>
                  <a:ea typeface="ＭＳ Ｐゴシック" pitchFamily="34" charset="-128"/>
                </a:rPr>
                <a:t>Airlines</a:t>
              </a:r>
              <a:endParaRPr lang="en-GB" altLang="en-US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213009" name="Group 17"/>
          <p:cNvGrpSpPr>
            <a:grpSpLocks/>
          </p:cNvGrpSpPr>
          <p:nvPr/>
        </p:nvGrpSpPr>
        <p:grpSpPr bwMode="auto">
          <a:xfrm>
            <a:off x="5076825" y="5157788"/>
            <a:ext cx="976313" cy="1514475"/>
            <a:chOff x="2418" y="157"/>
            <a:chExt cx="667" cy="954"/>
          </a:xfrm>
        </p:grpSpPr>
        <p:pic>
          <p:nvPicPr>
            <p:cNvPr id="213010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8" y="157"/>
              <a:ext cx="667" cy="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011" name="Rectangle 19"/>
            <p:cNvSpPr>
              <a:spLocks noChangeArrowheads="1"/>
            </p:cNvSpPr>
            <p:nvPr/>
          </p:nvSpPr>
          <p:spPr bwMode="auto">
            <a:xfrm>
              <a:off x="2442" y="179"/>
              <a:ext cx="43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>
                  <a:solidFill>
                    <a:srgbClr val="FFCC00"/>
                  </a:solidFill>
                  <a:ea typeface="ＭＳ Ｐゴシック" pitchFamily="34" charset="-128"/>
                </a:rPr>
                <a:t>ANSP</a:t>
              </a:r>
              <a:endParaRPr lang="en-GB" altLang="en-US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213012" name="Rectangle 20"/>
            <p:cNvSpPr>
              <a:spLocks noChangeArrowheads="1"/>
            </p:cNvSpPr>
            <p:nvPr/>
          </p:nvSpPr>
          <p:spPr bwMode="auto">
            <a:xfrm>
              <a:off x="2422" y="158"/>
              <a:ext cx="653" cy="952"/>
            </a:xfrm>
            <a:prstGeom prst="rect">
              <a:avLst/>
            </a:prstGeom>
            <a:noFill/>
            <a:ln w="19050" cap="rnd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13013" name="Group 21"/>
          <p:cNvGrpSpPr>
            <a:grpSpLocks/>
          </p:cNvGrpSpPr>
          <p:nvPr/>
        </p:nvGrpSpPr>
        <p:grpSpPr bwMode="auto">
          <a:xfrm>
            <a:off x="6227763" y="5300663"/>
            <a:ext cx="1584325" cy="1206500"/>
            <a:chOff x="3377" y="311"/>
            <a:chExt cx="1227" cy="760"/>
          </a:xfrm>
        </p:grpSpPr>
        <p:pic>
          <p:nvPicPr>
            <p:cNvPr id="213014" name="Picture 2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8" y="311"/>
              <a:ext cx="1226" cy="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015" name="Rectangle 23"/>
            <p:cNvSpPr>
              <a:spLocks noChangeArrowheads="1"/>
            </p:cNvSpPr>
            <p:nvPr/>
          </p:nvSpPr>
          <p:spPr bwMode="auto">
            <a:xfrm>
              <a:off x="3377" y="314"/>
              <a:ext cx="1226" cy="757"/>
            </a:xfrm>
            <a:prstGeom prst="rect">
              <a:avLst/>
            </a:prstGeom>
            <a:noFill/>
            <a:ln w="19050" cap="rnd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3016" name="Rectangle 24"/>
            <p:cNvSpPr>
              <a:spLocks noChangeArrowheads="1"/>
            </p:cNvSpPr>
            <p:nvPr/>
          </p:nvSpPr>
          <p:spPr bwMode="auto">
            <a:xfrm>
              <a:off x="3393" y="344"/>
              <a:ext cx="6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>
                  <a:solidFill>
                    <a:srgbClr val="FFFFFF"/>
                  </a:solidFill>
                  <a:ea typeface="ＭＳ Ｐゴシック" pitchFamily="34" charset="-128"/>
                </a:rPr>
                <a:t>Military</a:t>
              </a:r>
              <a:endParaRPr lang="en-GB" altLang="en-US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213017" name="Group 25"/>
          <p:cNvGrpSpPr>
            <a:grpSpLocks/>
          </p:cNvGrpSpPr>
          <p:nvPr/>
        </p:nvGrpSpPr>
        <p:grpSpPr bwMode="auto">
          <a:xfrm>
            <a:off x="3708400" y="5157788"/>
            <a:ext cx="1016000" cy="1562100"/>
            <a:chOff x="4713" y="132"/>
            <a:chExt cx="693" cy="984"/>
          </a:xfrm>
        </p:grpSpPr>
        <p:pic>
          <p:nvPicPr>
            <p:cNvPr id="213018" name="Picture 2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" y="155"/>
              <a:ext cx="692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019" name="Rectangle 27"/>
            <p:cNvSpPr>
              <a:spLocks noChangeArrowheads="1"/>
            </p:cNvSpPr>
            <p:nvPr/>
          </p:nvSpPr>
          <p:spPr bwMode="auto">
            <a:xfrm>
              <a:off x="4717" y="142"/>
              <a:ext cx="683" cy="970"/>
            </a:xfrm>
            <a:prstGeom prst="rect">
              <a:avLst/>
            </a:prstGeom>
            <a:noFill/>
            <a:ln w="19050" cap="rnd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3020" name="Rectangle 28"/>
            <p:cNvSpPr>
              <a:spLocks noChangeArrowheads="1"/>
            </p:cNvSpPr>
            <p:nvPr/>
          </p:nvSpPr>
          <p:spPr bwMode="auto">
            <a:xfrm>
              <a:off x="4713" y="132"/>
              <a:ext cx="60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>
                  <a:solidFill>
                    <a:srgbClr val="FFCC00"/>
                  </a:solidFill>
                  <a:ea typeface="ＭＳ Ｐゴシック" pitchFamily="34" charset="-128"/>
                </a:rPr>
                <a:t>Airports</a:t>
              </a:r>
              <a:endParaRPr lang="en-GB" altLang="en-US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213021" name="Group 29"/>
          <p:cNvGrpSpPr>
            <a:grpSpLocks/>
          </p:cNvGrpSpPr>
          <p:nvPr/>
        </p:nvGrpSpPr>
        <p:grpSpPr bwMode="auto">
          <a:xfrm>
            <a:off x="4787900" y="4337050"/>
            <a:ext cx="1755775" cy="676275"/>
            <a:chOff x="1955" y="2732"/>
            <a:chExt cx="1106" cy="426"/>
          </a:xfrm>
        </p:grpSpPr>
        <p:graphicFrame>
          <p:nvGraphicFramePr>
            <p:cNvPr id="213022" name="Object 30"/>
            <p:cNvGraphicFramePr>
              <a:graphicFrameLocks noChangeAspect="1"/>
            </p:cNvGraphicFramePr>
            <p:nvPr/>
          </p:nvGraphicFramePr>
          <p:xfrm>
            <a:off x="2426" y="2732"/>
            <a:ext cx="635" cy="4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504" name="Photo Editor Photo" r:id="rId7" imgW="1428949" imgH="952633" progId="MSPhotoEd.3">
                    <p:embed/>
                  </p:oleObj>
                </mc:Choice>
                <mc:Fallback>
                  <p:oleObj name="Photo Editor Photo" r:id="rId7" imgW="1428949" imgH="95263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6" y="2732"/>
                          <a:ext cx="635" cy="4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13023" name="Picture 3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5" y="2741"/>
              <a:ext cx="453" cy="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13024" name="Object 32"/>
          <p:cNvGraphicFramePr>
            <a:graphicFrameLocks noChangeAspect="1"/>
          </p:cNvGraphicFramePr>
          <p:nvPr/>
        </p:nvGraphicFramePr>
        <p:xfrm>
          <a:off x="6545263" y="4351338"/>
          <a:ext cx="3460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05" name="Bitmap Image" r:id="rId10" imgW="1676634" imgH="3134162" progId="Paint.Picture">
                  <p:embed/>
                </p:oleObj>
              </mc:Choice>
              <mc:Fallback>
                <p:oleObj name="Bitmap Image" r:id="rId10" imgW="1676634" imgH="313416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5263" y="4351338"/>
                        <a:ext cx="3460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025" name="Oval 33"/>
          <p:cNvSpPr>
            <a:spLocks noChangeArrowheads="1"/>
          </p:cNvSpPr>
          <p:nvPr/>
        </p:nvSpPr>
        <p:spPr bwMode="auto">
          <a:xfrm>
            <a:off x="1077913" y="5834063"/>
            <a:ext cx="2435225" cy="8001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20000"/>
              </a:spcBef>
            </a:pPr>
            <a:r>
              <a:rPr lang="en-GB" altLang="en-US" sz="2400" b="1">
                <a:solidFill>
                  <a:srgbClr val="FF0000"/>
                </a:solidFill>
                <a:latin typeface="Trebuchet MS" pitchFamily="34" charset="0"/>
                <a:ea typeface="ＭＳ Ｐゴシック" pitchFamily="34" charset="-128"/>
              </a:rPr>
              <a:t>State focal points</a:t>
            </a:r>
          </a:p>
        </p:txBody>
      </p:sp>
      <p:pic>
        <p:nvPicPr>
          <p:cNvPr id="213026" name="Picture 3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42" y="4572000"/>
            <a:ext cx="1144587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Footer Placeholder 3"/>
          <p:cNvSpPr txBox="1">
            <a:spLocks/>
          </p:cNvSpPr>
          <p:nvPr/>
        </p:nvSpPr>
        <p:spPr bwMode="auto">
          <a:xfrm>
            <a:off x="3056321" y="6561545"/>
            <a:ext cx="3859480" cy="2857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0808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altLang="en-US" sz="1800" dirty="0" smtClean="0">
                <a:solidFill>
                  <a:schemeClr val="tx1"/>
                </a:solidFill>
              </a:rPr>
              <a:t>Classification - TLP: green</a:t>
            </a:r>
          </a:p>
        </p:txBody>
      </p:sp>
    </p:spTree>
    <p:extLst>
      <p:ext uri="{BB962C8B-B14F-4D97-AF65-F5344CB8AC3E}">
        <p14:creationId xmlns:p14="http://schemas.microsoft.com/office/powerpoint/2010/main" val="1663842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3279170" y="4617053"/>
            <a:ext cx="3259455" cy="1728470"/>
            <a:chOff x="5212678" y="3929195"/>
            <a:chExt cx="3260081" cy="1728655"/>
          </a:xfrm>
        </p:grpSpPr>
        <p:pic>
          <p:nvPicPr>
            <p:cNvPr id="11281" name="Picture 21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2678" y="3929195"/>
              <a:ext cx="3260081" cy="1728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2" name="TextBox 22"/>
            <p:cNvSpPr txBox="1">
              <a:spLocks noChangeArrowheads="1"/>
            </p:cNvSpPr>
            <p:nvPr/>
          </p:nvSpPr>
          <p:spPr bwMode="auto">
            <a:xfrm>
              <a:off x="5977813" y="3964010"/>
              <a:ext cx="1133475" cy="46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/>
                <a:t>Local</a:t>
              </a:r>
              <a:r>
                <a:rPr lang="en-GB" altLang="en-US" sz="1300"/>
                <a:t> </a:t>
              </a:r>
              <a:endParaRPr lang="en-GB" altLang="en-US" sz="1800"/>
            </a:p>
          </p:txBody>
        </p:sp>
      </p:grpSp>
      <p:sp>
        <p:nvSpPr>
          <p:cNvPr id="1126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914248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493" indent="-284836" defTabSz="914248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2543" indent="-228295" defTabSz="914248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599134" indent="-228295" defTabSz="914248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6790" indent="-228295" defTabSz="914248" eaLnBrk="0" hangingPunct="0">
              <a:spcBef>
                <a:spcPct val="20000"/>
              </a:spcBef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5pPr>
            <a:lvl6pPr marL="2364029" indent="-228295" defTabSz="91424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6pPr>
            <a:lvl7pPr marL="2671267" indent="-228295" defTabSz="91424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7pPr>
            <a:lvl8pPr marL="2978506" indent="-228295" defTabSz="91424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8pPr>
            <a:lvl9pPr marL="3285744" indent="-228295" defTabSz="91424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9D95034-8EF3-4CF8-81DE-38A910867DCF}" type="slidenum">
              <a:rPr lang="en-GB" altLang="en-US" sz="1000">
                <a:solidFill>
                  <a:srgbClr val="808080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GB" altLang="en-US" sz="1000">
              <a:solidFill>
                <a:srgbClr val="808080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solidFill>
                  <a:schemeClr val="accent2"/>
                </a:solidFill>
              </a:rPr>
              <a:t>Role of State Focal Points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 rot="-317430">
            <a:off x="463696" y="2171430"/>
            <a:ext cx="8568379" cy="2371333"/>
            <a:chOff x="450415" y="2077457"/>
            <a:chExt cx="8568497" cy="2371725"/>
          </a:xfrm>
        </p:grpSpPr>
        <p:pic>
          <p:nvPicPr>
            <p:cNvPr id="11278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7068" y="2077457"/>
              <a:ext cx="2964657" cy="2371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9" name="TextBox 4"/>
            <p:cNvSpPr>
              <a:spLocks noChangeArrowheads="1"/>
            </p:cNvSpPr>
            <p:nvPr/>
          </p:nvSpPr>
          <p:spPr bwMode="auto">
            <a:xfrm rot="515810">
              <a:off x="450415" y="2080542"/>
              <a:ext cx="2544620" cy="919553"/>
            </a:xfrm>
            <a:prstGeom prst="roundRect">
              <a:avLst>
                <a:gd name="adj" fmla="val 16667"/>
              </a:avLst>
            </a:prstGeom>
            <a:solidFill>
              <a:srgbClr val="FCE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dirty="0"/>
                <a:t>National Crisis Structures</a:t>
              </a:r>
            </a:p>
          </p:txBody>
        </p:sp>
        <p:sp>
          <p:nvSpPr>
            <p:cNvPr id="11280" name="TextBox 9"/>
            <p:cNvSpPr>
              <a:spLocks noChangeArrowheads="1"/>
            </p:cNvSpPr>
            <p:nvPr/>
          </p:nvSpPr>
          <p:spPr bwMode="auto">
            <a:xfrm rot="711753">
              <a:off x="6155107" y="3064105"/>
              <a:ext cx="2863805" cy="919553"/>
            </a:xfrm>
            <a:prstGeom prst="roundRect">
              <a:avLst>
                <a:gd name="adj" fmla="val 16667"/>
              </a:avLst>
            </a:prstGeom>
            <a:solidFill>
              <a:srgbClr val="EF8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dirty="0" smtClean="0"/>
                <a:t>Network Manager </a:t>
              </a:r>
              <a:r>
                <a:rPr lang="en-GB" altLang="en-US" dirty="0"/>
                <a:t>/ EACCC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655320" y="1325240"/>
            <a:ext cx="8315899" cy="2732410"/>
            <a:chOff x="802840" y="1144585"/>
            <a:chExt cx="8315364" cy="2732087"/>
          </a:xfrm>
        </p:grpSpPr>
        <p:pic>
          <p:nvPicPr>
            <p:cNvPr id="1127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693" y="1676397"/>
              <a:ext cx="2933700" cy="2200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6" name="TextBox 15"/>
            <p:cNvSpPr>
              <a:spLocks noChangeArrowheads="1"/>
            </p:cNvSpPr>
            <p:nvPr/>
          </p:nvSpPr>
          <p:spPr bwMode="auto">
            <a:xfrm rot="20566250">
              <a:off x="802840" y="2840237"/>
              <a:ext cx="2544620" cy="919292"/>
            </a:xfrm>
            <a:prstGeom prst="roundRect">
              <a:avLst>
                <a:gd name="adj" fmla="val 16667"/>
              </a:avLst>
            </a:prstGeom>
            <a:solidFill>
              <a:srgbClr val="FCE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/>
                <a:t>National Crisis Structures</a:t>
              </a:r>
            </a:p>
          </p:txBody>
        </p:sp>
        <p:sp>
          <p:nvSpPr>
            <p:cNvPr id="11277" name="TextBox 16"/>
            <p:cNvSpPr>
              <a:spLocks noChangeArrowheads="1"/>
            </p:cNvSpPr>
            <p:nvPr/>
          </p:nvSpPr>
          <p:spPr bwMode="auto">
            <a:xfrm rot="20559785">
              <a:off x="6060949" y="1144585"/>
              <a:ext cx="3057255" cy="919292"/>
            </a:xfrm>
            <a:prstGeom prst="roundRect">
              <a:avLst>
                <a:gd name="adj" fmla="val 16667"/>
              </a:avLst>
            </a:prstGeom>
            <a:solidFill>
              <a:srgbClr val="EF8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dirty="0" smtClean="0"/>
                <a:t>Network Manager </a:t>
              </a:r>
              <a:r>
                <a:rPr lang="en-GB" altLang="en-US" dirty="0"/>
                <a:t>/ EACCC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787569" y="4544601"/>
            <a:ext cx="2280285" cy="1697185"/>
            <a:chOff x="3018391" y="3929195"/>
            <a:chExt cx="2279610" cy="1697550"/>
          </a:xfrm>
        </p:grpSpPr>
        <p:pic>
          <p:nvPicPr>
            <p:cNvPr id="11273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6776" y="3929195"/>
              <a:ext cx="2158743" cy="151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TextBox 19"/>
            <p:cNvSpPr txBox="1">
              <a:spLocks noChangeArrowheads="1"/>
            </p:cNvSpPr>
            <p:nvPr/>
          </p:nvSpPr>
          <p:spPr bwMode="auto">
            <a:xfrm>
              <a:off x="3018391" y="5164981"/>
              <a:ext cx="2279610" cy="461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3399C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CC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/>
                <a:t>Local Expertise</a:t>
              </a:r>
              <a:r>
                <a:rPr lang="en-GB" altLang="en-US" sz="1300"/>
                <a:t> </a:t>
              </a:r>
              <a:endParaRPr lang="en-GB" altLang="en-US" sz="1800"/>
            </a:p>
          </p:txBody>
        </p:sp>
      </p:grpSp>
      <p:sp>
        <p:nvSpPr>
          <p:cNvPr id="19" name="Footer Placeholder 3"/>
          <p:cNvSpPr txBox="1">
            <a:spLocks/>
          </p:cNvSpPr>
          <p:nvPr/>
        </p:nvSpPr>
        <p:spPr bwMode="auto">
          <a:xfrm>
            <a:off x="2149426" y="6441625"/>
            <a:ext cx="3859480" cy="2857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0808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altLang="en-US" sz="1800" dirty="0" smtClean="0">
                <a:solidFill>
                  <a:schemeClr val="tx1"/>
                </a:solidFill>
              </a:rPr>
              <a:t>Classification - TLP: green</a:t>
            </a:r>
          </a:p>
        </p:txBody>
      </p:sp>
    </p:spTree>
    <p:extLst>
      <p:ext uri="{BB962C8B-B14F-4D97-AF65-F5344CB8AC3E}">
        <p14:creationId xmlns:p14="http://schemas.microsoft.com/office/powerpoint/2010/main" val="955399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580446-219C-4A72-84FF-FFD1D121AE9F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462" y="223738"/>
            <a:ext cx="7360170" cy="689316"/>
          </a:xfrm>
          <a:noFill/>
          <a:ln/>
        </p:spPr>
        <p:txBody>
          <a:bodyPr lIns="0"/>
          <a:lstStyle/>
          <a:p>
            <a:pPr algn="ctr"/>
            <a:r>
              <a:rPr lang="en-GB" altLang="en-US" b="1" dirty="0" smtClean="0"/>
              <a:t>Network Manager &amp; EACCC preparedness</a:t>
            </a:r>
            <a:endParaRPr lang="en-GB" alt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3" y="1244009"/>
            <a:ext cx="9102439" cy="454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/>
            <a:r>
              <a:rPr lang="en-GB" sz="2400" kern="0" dirty="0" smtClean="0"/>
              <a:t>ICAO Crisis Management Framework - EUR Doc 031</a:t>
            </a:r>
          </a:p>
          <a:p>
            <a:pPr marL="609600" indent="-609600"/>
            <a:r>
              <a:rPr lang="en-GB" sz="2400" kern="0" dirty="0" smtClean="0"/>
              <a:t>EACCC risk register</a:t>
            </a:r>
          </a:p>
          <a:p>
            <a:pPr marL="609600" indent="-609600"/>
            <a:r>
              <a:rPr lang="en-GB" sz="2400" kern="0" dirty="0" smtClean="0"/>
              <a:t>Training</a:t>
            </a:r>
          </a:p>
          <a:p>
            <a:pPr marL="1409700" lvl="2" indent="-609600"/>
            <a:r>
              <a:rPr lang="en-GB" sz="2400" kern="0" dirty="0" smtClean="0"/>
              <a:t>Pan European Crisis Management Exercises </a:t>
            </a:r>
          </a:p>
          <a:p>
            <a:pPr marL="1409700" lvl="2" indent="-609600"/>
            <a:r>
              <a:rPr lang="en-GB" sz="2400" kern="0" dirty="0" smtClean="0"/>
              <a:t>EACCC Workshops</a:t>
            </a:r>
          </a:p>
          <a:p>
            <a:pPr marL="1409700" lvl="2" indent="-609600"/>
            <a:r>
              <a:rPr lang="en-GB" sz="2400" kern="0" dirty="0" smtClean="0"/>
              <a:t>State Focal Point Training sessions</a:t>
            </a:r>
          </a:p>
          <a:p>
            <a:pPr marL="1409700" lvl="2" indent="-609600"/>
            <a:r>
              <a:rPr lang="en-GB" sz="2400" kern="0" dirty="0" smtClean="0"/>
              <a:t>Contingency and Crisis Management training at IANS (Luxembourg)</a:t>
            </a:r>
          </a:p>
          <a:p>
            <a:pPr marL="1409700" lvl="2" indent="-609600"/>
            <a:endParaRPr lang="en-GB" sz="2400" kern="0" dirty="0" smtClean="0"/>
          </a:p>
          <a:p>
            <a:pPr marL="800100" lvl="2" indent="0">
              <a:buNone/>
            </a:pPr>
            <a:r>
              <a:rPr lang="en-GB" sz="2400" kern="0" dirty="0" smtClean="0">
                <a:solidFill>
                  <a:srgbClr val="00B0F0"/>
                </a:solidFill>
              </a:rPr>
              <a:t>https://trainingzone.eurocontrol.int (GEN-CTG)</a:t>
            </a:r>
          </a:p>
          <a:p>
            <a:pPr marL="800100" lvl="2" indent="0">
              <a:buNone/>
            </a:pPr>
            <a:endParaRPr lang="en-GB" sz="2400" kern="0" dirty="0" smtClean="0"/>
          </a:p>
          <a:p>
            <a:pPr marL="800100" lvl="2" indent="0">
              <a:buNone/>
            </a:pPr>
            <a:endParaRPr lang="en-GB" sz="2400" kern="0" dirty="0" smtClean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2149426" y="6441625"/>
            <a:ext cx="3859480" cy="2857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0808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altLang="en-US" sz="1800" dirty="0" smtClean="0">
                <a:solidFill>
                  <a:schemeClr val="tx1"/>
                </a:solidFill>
              </a:rPr>
              <a:t>Classification - TLP: green</a:t>
            </a:r>
          </a:p>
        </p:txBody>
      </p:sp>
    </p:spTree>
    <p:extLst>
      <p:ext uri="{BB962C8B-B14F-4D97-AF65-F5344CB8AC3E}">
        <p14:creationId xmlns:p14="http://schemas.microsoft.com/office/powerpoint/2010/main" val="9328515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Contingency &amp; Crisis Management Course (GEN-CTG)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Target audience contingency and crisis </a:t>
            </a:r>
            <a:r>
              <a:rPr lang="en-GB" dirty="0" err="1" smtClean="0"/>
              <a:t>responsibles</a:t>
            </a:r>
            <a:r>
              <a:rPr lang="en-GB" dirty="0" smtClean="0"/>
              <a:t> from:</a:t>
            </a:r>
          </a:p>
          <a:p>
            <a:pPr lvl="1"/>
            <a:r>
              <a:rPr lang="en-GB" dirty="0" smtClean="0"/>
              <a:t>ANSPs</a:t>
            </a:r>
          </a:p>
          <a:p>
            <a:pPr lvl="1"/>
            <a:r>
              <a:rPr lang="en-GB" smtClean="0"/>
              <a:t>NSAs</a:t>
            </a:r>
            <a:endParaRPr lang="en-GB" dirty="0" smtClean="0"/>
          </a:p>
          <a:p>
            <a:pPr lvl="1"/>
            <a:r>
              <a:rPr lang="en-GB" dirty="0" smtClean="0"/>
              <a:t>Airports</a:t>
            </a:r>
          </a:p>
          <a:p>
            <a:pPr lvl="1"/>
            <a:r>
              <a:rPr lang="en-GB" dirty="0" smtClean="0"/>
              <a:t>Airline Operations</a:t>
            </a:r>
          </a:p>
          <a:p>
            <a:r>
              <a:rPr lang="en-GB" dirty="0" smtClean="0"/>
              <a:t>Covering:</a:t>
            </a:r>
          </a:p>
          <a:p>
            <a:pPr lvl="1"/>
            <a:r>
              <a:rPr lang="en-GB" dirty="0" smtClean="0"/>
              <a:t>Regulatory requirements</a:t>
            </a:r>
          </a:p>
          <a:p>
            <a:pPr lvl="1"/>
            <a:r>
              <a:rPr lang="en-GB" dirty="0" smtClean="0"/>
              <a:t>Contingency planning (including risk assessments)</a:t>
            </a:r>
          </a:p>
          <a:p>
            <a:pPr lvl="1"/>
            <a:r>
              <a:rPr lang="en-GB" dirty="0" smtClean="0"/>
              <a:t>Crisis management and contingency operations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ECAC Crisis Management Workshop, 27 – 28 October 2014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E3305D-2FC3-48F7-805E-01C953818BB9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784203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8" y="-86064"/>
            <a:ext cx="7687596" cy="475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339" y="3033034"/>
            <a:ext cx="74771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002795" y="6002766"/>
            <a:ext cx="8722118" cy="55939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20000"/>
              </a:spcBef>
            </a:pPr>
            <a:r>
              <a:rPr lang="en-GB" altLang="en-US" sz="3200" b="1" dirty="0" smtClean="0">
                <a:solidFill>
                  <a:schemeClr val="accent2"/>
                </a:solidFill>
                <a:latin typeface="Trebuchet MS" pitchFamily="34" charset="0"/>
                <a:ea typeface="ＭＳ Ｐゴシック" pitchFamily="34" charset="-128"/>
              </a:rPr>
              <a:t>Exercise, exercise, exercise, …</a:t>
            </a:r>
            <a:endParaRPr lang="en-GB" altLang="en-US" sz="3200" b="1" dirty="0">
              <a:solidFill>
                <a:schemeClr val="accent2"/>
              </a:solidFill>
              <a:latin typeface="Trebuchet MS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15925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10550" y="6572250"/>
            <a:ext cx="476250" cy="269875"/>
          </a:xfrm>
          <a:prstGeom prst="rect">
            <a:avLst/>
          </a:prstGeom>
        </p:spPr>
        <p:txBody>
          <a:bodyPr/>
          <a:lstStyle/>
          <a:p>
            <a:fld id="{79DE1EA4-FFA9-4AE6-B044-D4E839A189D6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205826" name="Title 1"/>
          <p:cNvSpPr>
            <a:spLocks noGrp="1"/>
          </p:cNvSpPr>
          <p:nvPr>
            <p:ph type="title" idx="4294967295"/>
          </p:nvPr>
        </p:nvSpPr>
        <p:spPr>
          <a:xfrm>
            <a:off x="390525" y="242888"/>
            <a:ext cx="6880225" cy="504825"/>
          </a:xfrm>
        </p:spPr>
        <p:txBody>
          <a:bodyPr anchor="ctr"/>
          <a:lstStyle/>
          <a:p>
            <a:pPr algn="r"/>
            <a:r>
              <a:rPr lang="en-GB" altLang="en-US" sz="3000" b="1" dirty="0">
                <a:solidFill>
                  <a:schemeClr val="tx1"/>
                </a:solidFill>
              </a:rPr>
              <a:t>CYBER 13 – scenario &amp; participants</a:t>
            </a:r>
          </a:p>
        </p:txBody>
      </p:sp>
      <p:pic>
        <p:nvPicPr>
          <p:cNvPr id="205833" name="Picture 9" descr="MAP-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923925"/>
            <a:ext cx="7519988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835" name="AutoShape 11"/>
          <p:cNvSpPr>
            <a:spLocks noChangeArrowheads="1"/>
          </p:cNvSpPr>
          <p:nvPr/>
        </p:nvSpPr>
        <p:spPr bwMode="auto">
          <a:xfrm>
            <a:off x="2678113" y="3697288"/>
            <a:ext cx="485775" cy="4953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000" b="1">
              <a:solidFill>
                <a:srgbClr val="FFFF00"/>
              </a:solidFill>
            </a:endParaRPr>
          </a:p>
        </p:txBody>
      </p:sp>
      <p:sp>
        <p:nvSpPr>
          <p:cNvPr id="205836" name="AutoShape 12"/>
          <p:cNvSpPr>
            <a:spLocks noChangeArrowheads="1"/>
          </p:cNvSpPr>
          <p:nvPr/>
        </p:nvSpPr>
        <p:spPr bwMode="auto">
          <a:xfrm>
            <a:off x="3427413" y="3579813"/>
            <a:ext cx="485775" cy="4953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000" b="1">
              <a:solidFill>
                <a:srgbClr val="FFFF00"/>
              </a:solidFill>
            </a:endParaRPr>
          </a:p>
        </p:txBody>
      </p:sp>
      <p:sp>
        <p:nvSpPr>
          <p:cNvPr id="205837" name="AutoShape 13"/>
          <p:cNvSpPr>
            <a:spLocks noChangeArrowheads="1"/>
          </p:cNvSpPr>
          <p:nvPr/>
        </p:nvSpPr>
        <p:spPr bwMode="auto">
          <a:xfrm>
            <a:off x="2303463" y="3627438"/>
            <a:ext cx="381000" cy="3810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000" b="1">
              <a:solidFill>
                <a:srgbClr val="FFFF00"/>
              </a:solidFill>
            </a:endParaRPr>
          </a:p>
        </p:txBody>
      </p:sp>
      <p:sp>
        <p:nvSpPr>
          <p:cNvPr id="205838" name="AutoShape 14"/>
          <p:cNvSpPr>
            <a:spLocks noChangeArrowheads="1"/>
          </p:cNvSpPr>
          <p:nvPr/>
        </p:nvSpPr>
        <p:spPr bwMode="auto">
          <a:xfrm>
            <a:off x="1903413" y="4275138"/>
            <a:ext cx="485775" cy="4953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000" b="1">
              <a:solidFill>
                <a:srgbClr val="FFFF00"/>
              </a:solidFill>
            </a:endParaRPr>
          </a:p>
        </p:txBody>
      </p:sp>
      <p:sp>
        <p:nvSpPr>
          <p:cNvPr id="205839" name="AutoShape 15"/>
          <p:cNvSpPr>
            <a:spLocks noChangeArrowheads="1"/>
          </p:cNvSpPr>
          <p:nvPr/>
        </p:nvSpPr>
        <p:spPr bwMode="auto">
          <a:xfrm>
            <a:off x="1655763" y="3417888"/>
            <a:ext cx="485775" cy="4953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000" b="1">
              <a:solidFill>
                <a:srgbClr val="FFFF00"/>
              </a:solidFill>
            </a:endParaRPr>
          </a:p>
        </p:txBody>
      </p:sp>
      <p:sp>
        <p:nvSpPr>
          <p:cNvPr id="205840" name="AutoShape 16"/>
          <p:cNvSpPr>
            <a:spLocks noChangeArrowheads="1"/>
          </p:cNvSpPr>
          <p:nvPr/>
        </p:nvSpPr>
        <p:spPr bwMode="auto">
          <a:xfrm>
            <a:off x="2786063" y="4672013"/>
            <a:ext cx="485775" cy="4953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000" b="1">
              <a:solidFill>
                <a:srgbClr val="FFFF00"/>
              </a:solidFill>
            </a:endParaRPr>
          </a:p>
        </p:txBody>
      </p:sp>
      <p:pic>
        <p:nvPicPr>
          <p:cNvPr id="205841" name="Picture 17" descr="NATO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979488"/>
            <a:ext cx="1347787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5842" name="Object 18"/>
          <p:cNvGraphicFramePr>
            <a:graphicFrameLocks noChangeAspect="1"/>
          </p:cNvGraphicFramePr>
          <p:nvPr/>
        </p:nvGraphicFramePr>
        <p:xfrm>
          <a:off x="5305425" y="3432175"/>
          <a:ext cx="18573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4" name="Bitmap Image" r:id="rId6" imgW="2572109" imgH="1286055" progId="Paint.Picture">
                  <p:embed/>
                </p:oleObj>
              </mc:Choice>
              <mc:Fallback>
                <p:oleObj name="Bitmap Image" r:id="rId6" imgW="2572109" imgH="128605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25" y="3432175"/>
                        <a:ext cx="1857375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843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842963"/>
            <a:ext cx="184785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5844" name="Group 20"/>
          <p:cNvGrpSpPr>
            <a:grpSpLocks/>
          </p:cNvGrpSpPr>
          <p:nvPr/>
        </p:nvGrpSpPr>
        <p:grpSpPr bwMode="auto">
          <a:xfrm>
            <a:off x="4002088" y="1638300"/>
            <a:ext cx="4332287" cy="1209675"/>
            <a:chOff x="3097" y="2268"/>
            <a:chExt cx="2663" cy="764"/>
          </a:xfrm>
        </p:grpSpPr>
        <p:pic>
          <p:nvPicPr>
            <p:cNvPr id="205845" name="Picture 2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0" y="2268"/>
              <a:ext cx="2406" cy="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46" name="Text Box 22"/>
            <p:cNvSpPr txBox="1">
              <a:spLocks noChangeArrowheads="1"/>
            </p:cNvSpPr>
            <p:nvPr/>
          </p:nvSpPr>
          <p:spPr bwMode="auto">
            <a:xfrm>
              <a:off x="3097" y="2627"/>
              <a:ext cx="2663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b="1">
                  <a:solidFill>
                    <a:srgbClr val="FF9900"/>
                  </a:solidFill>
                </a:rPr>
                <a:t>The Community of European Railway and Infrastructure Companies </a:t>
              </a:r>
            </a:p>
          </p:txBody>
        </p:sp>
      </p:grpSp>
      <p:pic>
        <p:nvPicPr>
          <p:cNvPr id="205847" name="Picture 23" descr="Air Franc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78375"/>
            <a:ext cx="1712912" cy="4175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5853" name="Picture 29" descr="B_Lufthansa-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4192588"/>
            <a:ext cx="1716087" cy="41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55" name="Picture 31" descr="ANd9GcTzkdWkazVIr5-kKeHFyw7CgM6hln96IYIjjuOfIVHghH3GR55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209925"/>
            <a:ext cx="1952625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57" name="Picture 33" descr="ANd9GcTUAxLdj38tPyqpLC2kdK9yxQyk9QuRjIw9a-u69kLFrKDl1Bu6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2705100"/>
            <a:ext cx="1358900" cy="5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59" name="Oval 35"/>
          <p:cNvSpPr>
            <a:spLocks noChangeArrowheads="1"/>
          </p:cNvSpPr>
          <p:nvPr/>
        </p:nvSpPr>
        <p:spPr bwMode="auto">
          <a:xfrm>
            <a:off x="2276475" y="3952875"/>
            <a:ext cx="219075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860" name="Oval 36"/>
          <p:cNvSpPr>
            <a:spLocks noChangeArrowheads="1"/>
          </p:cNvSpPr>
          <p:nvPr/>
        </p:nvSpPr>
        <p:spPr bwMode="auto">
          <a:xfrm>
            <a:off x="4722813" y="2925763"/>
            <a:ext cx="2695575" cy="304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20000"/>
              </a:spcBef>
            </a:pPr>
            <a:r>
              <a:rPr lang="en-GB" altLang="en-US" sz="2400" b="1">
                <a:solidFill>
                  <a:schemeClr val="accent2"/>
                </a:solidFill>
                <a:latin typeface="Trebuchet MS" pitchFamily="34" charset="0"/>
                <a:ea typeface="ＭＳ Ｐゴシック" pitchFamily="34" charset="-128"/>
              </a:rPr>
              <a:t>Observers</a:t>
            </a:r>
          </a:p>
        </p:txBody>
      </p:sp>
      <p:sp>
        <p:nvSpPr>
          <p:cNvPr id="205861" name="Oval 37"/>
          <p:cNvSpPr>
            <a:spLocks noChangeArrowheads="1"/>
          </p:cNvSpPr>
          <p:nvPr/>
        </p:nvSpPr>
        <p:spPr bwMode="auto">
          <a:xfrm>
            <a:off x="339725" y="739775"/>
            <a:ext cx="1066800" cy="1085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400" b="1">
                <a:solidFill>
                  <a:srgbClr val="FF0000"/>
                </a:solidFill>
              </a:rPr>
              <a:t>Day 1</a:t>
            </a:r>
            <a:br>
              <a:rPr lang="en-GB" altLang="en-US" sz="2400" b="1">
                <a:solidFill>
                  <a:srgbClr val="FF0000"/>
                </a:solidFill>
              </a:rPr>
            </a:br>
            <a:r>
              <a:rPr lang="en-GB" altLang="en-US" sz="2400" b="1">
                <a:solidFill>
                  <a:srgbClr val="FF0000"/>
                </a:solidFill>
              </a:rPr>
              <a:t>crisis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205863" name="Oval 39"/>
          <p:cNvSpPr>
            <a:spLocks noChangeArrowheads="1"/>
          </p:cNvSpPr>
          <p:nvPr/>
        </p:nvSpPr>
        <p:spPr bwMode="auto">
          <a:xfrm>
            <a:off x="1279525" y="1450975"/>
            <a:ext cx="1066800" cy="1085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2400" b="1">
                <a:solidFill>
                  <a:srgbClr val="FF0000"/>
                </a:solidFill>
              </a:rPr>
              <a:t>Day 2</a:t>
            </a:r>
            <a:br>
              <a:rPr lang="en-GB" altLang="en-US" sz="2400" b="1">
                <a:solidFill>
                  <a:srgbClr val="FF0000"/>
                </a:solidFill>
              </a:rPr>
            </a:br>
            <a:r>
              <a:rPr lang="en-GB" altLang="en-US" sz="1900" b="1">
                <a:solidFill>
                  <a:srgbClr val="FF0000"/>
                </a:solidFill>
              </a:rPr>
              <a:t>recovery</a:t>
            </a:r>
            <a:endParaRPr lang="en-US" altLang="en-US" sz="1900" b="1">
              <a:solidFill>
                <a:srgbClr val="FF0000"/>
              </a:solidFill>
            </a:endParaRPr>
          </a:p>
        </p:txBody>
      </p:sp>
      <p:sp>
        <p:nvSpPr>
          <p:cNvPr id="26" name="Footer Placeholder 3"/>
          <p:cNvSpPr txBox="1">
            <a:spLocks/>
          </p:cNvSpPr>
          <p:nvPr/>
        </p:nvSpPr>
        <p:spPr bwMode="auto">
          <a:xfrm>
            <a:off x="2149426" y="6441625"/>
            <a:ext cx="3859480" cy="2857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0808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altLang="en-US" sz="1800" dirty="0" smtClean="0">
                <a:solidFill>
                  <a:schemeClr val="tx1"/>
                </a:solidFill>
              </a:rPr>
              <a:t>Classification - TLP: green</a:t>
            </a:r>
          </a:p>
        </p:txBody>
      </p:sp>
    </p:spTree>
    <p:extLst>
      <p:ext uri="{BB962C8B-B14F-4D97-AF65-F5344CB8AC3E}">
        <p14:creationId xmlns:p14="http://schemas.microsoft.com/office/powerpoint/2010/main" val="3335724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..\CONSTRUCTION\ASSET\DE'S\MAP-2.PNG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Refined</Template>
  <TotalTime>3215</TotalTime>
  <Words>696</Words>
  <Application>Microsoft Office PowerPoint</Application>
  <PresentationFormat>On-screen Show (4:3)</PresentationFormat>
  <Paragraphs>136</Paragraphs>
  <Slides>16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MS PGothic</vt:lpstr>
      <vt:lpstr>MS PGothic</vt:lpstr>
      <vt:lpstr>Arial</vt:lpstr>
      <vt:lpstr>Trebuchet MS</vt:lpstr>
      <vt:lpstr>Verdana</vt:lpstr>
      <vt:lpstr>Wingdings</vt:lpstr>
      <vt:lpstr>Default Design</vt:lpstr>
      <vt:lpstr>Photo Editor Photo</vt:lpstr>
      <vt:lpstr>Bitmap Image</vt:lpstr>
      <vt:lpstr>EACCC and NM Activities</vt:lpstr>
      <vt:lpstr>PowerPoint Presentation</vt:lpstr>
      <vt:lpstr>PowerPoint Presentation</vt:lpstr>
      <vt:lpstr>PowerPoint Presentation</vt:lpstr>
      <vt:lpstr>Role of State Focal Points</vt:lpstr>
      <vt:lpstr>Network Manager &amp; EACCC preparedness</vt:lpstr>
      <vt:lpstr>Contingency &amp; Crisis Management Course (GEN-CTG)</vt:lpstr>
      <vt:lpstr>PowerPoint Presentation</vt:lpstr>
      <vt:lpstr>CYBER 13 – scenario &amp; participants</vt:lpstr>
      <vt:lpstr>NUCLEAR 14 – scenario &amp; participants </vt:lpstr>
      <vt:lpstr>SECURITY 15</vt:lpstr>
      <vt:lpstr>POWER 17</vt:lpstr>
      <vt:lpstr>EACCC18 – ATM coordination/cyber</vt:lpstr>
      <vt:lpstr>PowerPoint Presentation</vt:lpstr>
      <vt:lpstr>PANDEMIC19</vt:lpstr>
      <vt:lpstr>PowerPoint Presentation</vt:lpstr>
    </vt:vector>
  </TitlesOfParts>
  <Company>Eurocontrol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CELIS Seppe (HBRUWG43B - scelis)</dc:creator>
  <cp:lastModifiedBy>DE HAAN Johannes</cp:lastModifiedBy>
  <cp:revision>231</cp:revision>
  <dcterms:created xsi:type="dcterms:W3CDTF">2012-09-26T12:59:34Z</dcterms:created>
  <dcterms:modified xsi:type="dcterms:W3CDTF">2018-10-12T05:34:48Z</dcterms:modified>
</cp:coreProperties>
</file>