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4" r:id="rId3"/>
    <p:sldId id="285" r:id="rId4"/>
    <p:sldId id="294" r:id="rId5"/>
    <p:sldId id="296" r:id="rId6"/>
    <p:sldId id="298" r:id="rId7"/>
    <p:sldId id="300" r:id="rId8"/>
    <p:sldId id="286" r:id="rId9"/>
    <p:sldId id="287" r:id="rId10"/>
    <p:sldId id="288" r:id="rId11"/>
    <p:sldId id="302" r:id="rId12"/>
    <p:sldId id="276" r:id="rId13"/>
    <p:sldId id="277" r:id="rId14"/>
    <p:sldId id="304" r:id="rId15"/>
    <p:sldId id="303" r:id="rId16"/>
    <p:sldId id="274" r:id="rId17"/>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565" autoAdjust="0"/>
  </p:normalViewPr>
  <p:slideViewPr>
    <p:cSldViewPr>
      <p:cViewPr>
        <p:scale>
          <a:sx n="70" d="100"/>
          <a:sy n="70" d="100"/>
        </p:scale>
        <p:origin x="-1814" y="-365"/>
      </p:cViewPr>
      <p:guideLst>
        <p:guide orient="horz" pos="2160"/>
        <p:guide pos="2880"/>
      </p:guideLst>
    </p:cSldViewPr>
  </p:slideViewPr>
  <p:outlineViewPr>
    <p:cViewPr>
      <p:scale>
        <a:sx n="33" d="100"/>
        <a:sy n="33" d="100"/>
      </p:scale>
      <p:origin x="0" y="187"/>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05695\Documents\1%20Dic_RPO\Missioni%20Ricevute\Cipro%2011_12%20ottobre\grafico%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05695\Documents\1%20Dic_RPO\Missioni%20Ricevute\Cipro%2011_12%20ottobre\grafico%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sz="4000" dirty="0" err="1"/>
              <a:t>Delay</a:t>
            </a:r>
            <a:r>
              <a:rPr lang="it-IT" sz="4000" dirty="0"/>
              <a:t> &gt; 15' </a:t>
            </a:r>
          </a:p>
        </c:rich>
      </c:tx>
      <c:layout/>
    </c:title>
    <c:plotArea>
      <c:layout>
        <c:manualLayout>
          <c:layoutTarget val="inner"/>
          <c:xMode val="edge"/>
          <c:yMode val="edge"/>
          <c:x val="0.18756548503726245"/>
          <c:y val="0.13136014248218991"/>
          <c:w val="0.63490945408932431"/>
          <c:h val="0.86863985751781181"/>
        </c:manualLayout>
      </c:layout>
      <c:pieChart>
        <c:varyColors val="1"/>
        <c:ser>
          <c:idx val="0"/>
          <c:order val="0"/>
          <c:explosion val="12"/>
          <c:dLbls>
            <c:txPr>
              <a:bodyPr/>
              <a:lstStyle/>
              <a:p>
                <a:pPr>
                  <a:defRPr sz="2000"/>
                </a:pPr>
                <a:endParaRPr lang="it-IT"/>
              </a:p>
            </c:txPr>
            <c:showCatName val="1"/>
            <c:showPercent val="1"/>
            <c:showLeaderLines val="1"/>
          </c:dLbls>
          <c:cat>
            <c:strRef>
              <c:f>Foglio4!$A$2:$A$9</c:f>
              <c:strCache>
                <c:ptCount val="8"/>
                <c:pt idx="0">
                  <c:v>IT 1</c:v>
                </c:pt>
                <c:pt idx="1">
                  <c:v>IT 2</c:v>
                </c:pt>
                <c:pt idx="2">
                  <c:v>IT 3</c:v>
                </c:pt>
                <c:pt idx="3">
                  <c:v>IT 4</c:v>
                </c:pt>
                <c:pt idx="4">
                  <c:v>UE 1</c:v>
                </c:pt>
                <c:pt idx="5">
                  <c:v>UE 2</c:v>
                </c:pt>
                <c:pt idx="6">
                  <c:v>UE 3</c:v>
                </c:pt>
                <c:pt idx="7">
                  <c:v>UE 4</c:v>
                </c:pt>
              </c:strCache>
            </c:strRef>
          </c:cat>
          <c:val>
            <c:numRef>
              <c:f>Foglio3!$C$2:$C$9</c:f>
              <c:numCache>
                <c:formatCode>General</c:formatCode>
                <c:ptCount val="8"/>
                <c:pt idx="0">
                  <c:v>8030</c:v>
                </c:pt>
                <c:pt idx="1">
                  <c:v>1594</c:v>
                </c:pt>
                <c:pt idx="2">
                  <c:v>1209</c:v>
                </c:pt>
                <c:pt idx="3">
                  <c:v>730</c:v>
                </c:pt>
                <c:pt idx="4">
                  <c:v>16834</c:v>
                </c:pt>
                <c:pt idx="5">
                  <c:v>2699</c:v>
                </c:pt>
                <c:pt idx="6">
                  <c:v>6896</c:v>
                </c:pt>
                <c:pt idx="7">
                  <c:v>6393</c:v>
                </c:pt>
              </c:numCache>
            </c:numRef>
          </c:val>
        </c:ser>
        <c:dLbls>
          <c:showCatName val="1"/>
          <c:showPercent val="1"/>
        </c:dLbls>
        <c:firstSliceAng val="36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sz="2800"/>
            </a:pPr>
            <a:r>
              <a:rPr lang="it-IT" sz="2800" dirty="0" err="1"/>
              <a:t>cancelled</a:t>
            </a:r>
            <a:r>
              <a:rPr lang="it-IT" sz="2800" dirty="0"/>
              <a:t> </a:t>
            </a:r>
            <a:r>
              <a:rPr lang="it-IT" sz="2800" dirty="0" err="1"/>
              <a:t>flights</a:t>
            </a:r>
            <a:r>
              <a:rPr lang="it-IT" sz="2800" dirty="0"/>
              <a:t> </a:t>
            </a:r>
          </a:p>
        </c:rich>
      </c:tx>
      <c:layout>
        <c:manualLayout>
          <c:xMode val="edge"/>
          <c:yMode val="edge"/>
          <c:x val="0.41190203655098662"/>
          <c:y val="7.5469732669707718E-2"/>
        </c:manualLayout>
      </c:layout>
    </c:title>
    <c:plotArea>
      <c:layout/>
      <c:pieChart>
        <c:varyColors val="1"/>
        <c:ser>
          <c:idx val="0"/>
          <c:order val="0"/>
          <c:dPt>
            <c:idx val="1"/>
            <c:spPr>
              <a:solidFill>
                <a:schemeClr val="accent3"/>
              </a:solidFill>
            </c:spPr>
          </c:dPt>
          <c:dLbls>
            <c:txPr>
              <a:bodyPr/>
              <a:lstStyle/>
              <a:p>
                <a:pPr>
                  <a:defRPr sz="2800"/>
                </a:pPr>
                <a:endParaRPr lang="it-IT"/>
              </a:p>
            </c:txPr>
            <c:showCatName val="1"/>
            <c:showPercent val="1"/>
            <c:showLeaderLines val="1"/>
          </c:dLbls>
          <c:cat>
            <c:strRef>
              <c:f>Foglio3!$A$12:$A$13</c:f>
              <c:strCache>
                <c:ptCount val="2"/>
                <c:pt idx="0">
                  <c:v>IT</c:v>
                </c:pt>
                <c:pt idx="1">
                  <c:v>UE</c:v>
                </c:pt>
              </c:strCache>
            </c:strRef>
          </c:cat>
          <c:val>
            <c:numRef>
              <c:f>Foglio3!$L$12:$L$13</c:f>
              <c:numCache>
                <c:formatCode>0.0%</c:formatCode>
                <c:ptCount val="2"/>
                <c:pt idx="0">
                  <c:v>0.12908496732026145</c:v>
                </c:pt>
                <c:pt idx="1">
                  <c:v>0.87091503267973913</c:v>
                </c:pt>
              </c:numCache>
            </c:numRef>
          </c:val>
        </c:ser>
        <c:dLbls>
          <c:showCatName val="1"/>
          <c:showPercent val="1"/>
        </c:dLbls>
        <c:firstSliceAng val="0"/>
      </c:pieChart>
    </c:plotArea>
    <c:plotVisOnly val="1"/>
  </c:chart>
  <c:txPr>
    <a:bodyPr/>
    <a:lstStyle/>
    <a:p>
      <a:pPr>
        <a:defRPr baseline="0"/>
      </a:pPr>
      <a:endParaRPr lang="it-IT"/>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28C505-094D-432C-B81F-46D0373DC418}" type="datetimeFigureOut">
              <a:rPr lang="it-IT" smtClean="0"/>
              <a:pPr/>
              <a:t>03/10/2018</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0E90BB4-2D5A-472F-9B55-F74779FDCE65}"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51585A-3AC2-428F-BE11-70DF62D29BA4}" type="datetimeFigureOut">
              <a:rPr lang="it-IT" smtClean="0"/>
              <a:pPr/>
              <a:t>03/10/2018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F275973-EA17-4A46-9053-0E83124CAC4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F275973-EA17-4A46-9053-0E83124CAC46}" type="slidenum">
              <a:rPr lang="it-IT" smtClean="0"/>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1361A62-5381-478A-A9E6-D39DD5CEDD47}" type="datetime1">
              <a:rPr lang="it-IT" smtClean="0"/>
              <a:pPr/>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DAB372-DA5C-4110-9E04-A5902B62FA5B}" type="datetime1">
              <a:rPr lang="it-IT" smtClean="0"/>
              <a:pPr/>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4197CB-0223-4FFD-B439-C17BD24AAC94}" type="datetime1">
              <a:rPr lang="it-IT" smtClean="0"/>
              <a:pPr/>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C010550E-AC87-4FE8-A273-869E1C3ECD8F}" type="datetime1">
              <a:rPr lang="it-IT" smtClean="0"/>
              <a:pPr/>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4ECEB2-0A76-4A81-A64B-6095EBAD994F}" type="slidenum">
              <a:rPr lang="it-IT" smtClean="0"/>
              <a:pPr/>
              <a:t>‹N›</a:t>
            </a:fld>
            <a:endParaRPr lang="it-IT"/>
          </a:p>
        </p:txBody>
      </p:sp>
      <p:pic>
        <p:nvPicPr>
          <p:cNvPr id="7" name="Immagine 6" descr="aereo_sfondo5 12 05.jpg"/>
          <p:cNvPicPr>
            <a:picLocks noChangeAspect="1"/>
          </p:cNvPicPr>
          <p:nvPr userDrawn="1"/>
        </p:nvPicPr>
        <p:blipFill>
          <a:blip r:embed="rId2" cstate="print"/>
          <a:srcRect l="12807"/>
          <a:stretch>
            <a:fillRect/>
          </a:stretch>
        </p:blipFill>
        <p:spPr>
          <a:xfrm>
            <a:off x="2" y="0"/>
            <a:ext cx="2209497" cy="6858000"/>
          </a:xfrm>
          <a:prstGeom prst="rect">
            <a:avLst/>
          </a:prstGeom>
        </p:spPr>
      </p:pic>
      <p:pic>
        <p:nvPicPr>
          <p:cNvPr id="8" name="Picture 2"/>
          <p:cNvPicPr>
            <a:picLocks noChangeAspect="1" noChangeArrowheads="1"/>
          </p:cNvPicPr>
          <p:nvPr userDrawn="1"/>
        </p:nvPicPr>
        <p:blipFill>
          <a:blip r:embed="rId3" cstate="print"/>
          <a:srcRect r="80740" b="528"/>
          <a:stretch>
            <a:fillRect/>
          </a:stretch>
        </p:blipFill>
        <p:spPr bwMode="auto">
          <a:xfrm>
            <a:off x="1835696" y="6237312"/>
            <a:ext cx="1440160" cy="360040"/>
          </a:xfrm>
          <a:prstGeom prst="rect">
            <a:avLst/>
          </a:prstGeom>
          <a:noFill/>
          <a:ln w="9525">
            <a:noFill/>
            <a:miter lim="800000"/>
            <a:headEnd/>
            <a:tailEnd/>
          </a:ln>
        </p:spPr>
      </p:pic>
      <p:pic>
        <p:nvPicPr>
          <p:cNvPr id="9" name="Immagine 8" descr="logo_bianco.jpg"/>
          <p:cNvPicPr>
            <a:picLocks noChangeAspect="1"/>
          </p:cNvPicPr>
          <p:nvPr userDrawn="1"/>
        </p:nvPicPr>
        <p:blipFill>
          <a:blip r:embed="rId4" cstate="print"/>
          <a:srcRect b="24296"/>
          <a:stretch>
            <a:fillRect/>
          </a:stretch>
        </p:blipFill>
        <p:spPr>
          <a:xfrm>
            <a:off x="0" y="0"/>
            <a:ext cx="1331640" cy="504056"/>
          </a:xfrm>
          <a:prstGeom prst="rect">
            <a:avLst/>
          </a:prstGeom>
        </p:spPr>
      </p:pic>
      <p:pic>
        <p:nvPicPr>
          <p:cNvPr id="10" name="Picture 2"/>
          <p:cNvPicPr>
            <a:picLocks noChangeAspect="1" noChangeArrowheads="1"/>
          </p:cNvPicPr>
          <p:nvPr userDrawn="1"/>
        </p:nvPicPr>
        <p:blipFill>
          <a:blip r:embed="rId3" cstate="print"/>
          <a:srcRect l="7704" r="10925" b="528"/>
          <a:stretch>
            <a:fillRect/>
          </a:stretch>
        </p:blipFill>
        <p:spPr bwMode="auto">
          <a:xfrm>
            <a:off x="3059832" y="6237312"/>
            <a:ext cx="6084168" cy="360040"/>
          </a:xfrm>
          <a:prstGeom prst="rect">
            <a:avLst/>
          </a:prstGeom>
          <a:noFill/>
          <a:ln w="9525">
            <a:noFill/>
            <a:miter lim="800000"/>
            <a:headEnd/>
            <a:tailEnd/>
          </a:ln>
        </p:spPr>
      </p:pic>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3830D8E-4B04-48EA-BCE0-2ABA0D46AAEC}" type="datetime1">
              <a:rPr lang="it-IT" smtClean="0"/>
              <a:pPr/>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89EBBA9-DF47-42A0-8C45-14CC4127053E}" type="datetime1">
              <a:rPr lang="it-IT" smtClean="0"/>
              <a:pPr/>
              <a:t>03/10/2018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80DB02A-69C0-446D-ACC1-63180399D321}" type="datetime1">
              <a:rPr lang="it-IT" smtClean="0"/>
              <a:pPr/>
              <a:t>03/10/2018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14DD6FB-FB85-4790-B639-E348702FD13C}" type="datetime1">
              <a:rPr lang="it-IT" smtClean="0"/>
              <a:pPr/>
              <a:t>03/10/2018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EBBE441-A495-4E2D-9514-00514FBFE139}" type="datetime1">
              <a:rPr lang="it-IT" smtClean="0"/>
              <a:pPr/>
              <a:t>03/10/2018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163ADB-F4A8-4D0C-9546-0BB8A7CBFF2D}" type="datetime1">
              <a:rPr lang="it-IT" smtClean="0"/>
              <a:pPr/>
              <a:t>03/10/2018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639F86-E181-4EBD-99C3-2A27319593B1}" type="datetime1">
              <a:rPr lang="it-IT" smtClean="0"/>
              <a:pPr/>
              <a:t>03/10/2018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C4ECEB2-0A76-4A81-A64B-6095EBAD994F}" type="slidenum">
              <a:rPr lang="it-IT" smtClean="0"/>
              <a:pPr/>
              <a:t>‹N›</a:t>
            </a:fld>
            <a:endParaRPr lang="it-IT"/>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88FAA-BC87-47DD-B5CD-06B1B1FD5415}" type="datetime1">
              <a:rPr lang="it-IT" smtClean="0"/>
              <a:pPr/>
              <a:t>03/10/2018</a:t>
            </a:fld>
            <a:endParaRPr lang="it-IT"/>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ECEB2-0A76-4A81-A64B-6095EBAD994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Documento_di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51373" b="528"/>
          <a:stretch>
            <a:fillRect/>
          </a:stretch>
        </p:blipFill>
        <p:spPr bwMode="auto">
          <a:xfrm>
            <a:off x="4860032" y="6237312"/>
            <a:ext cx="4283968" cy="432048"/>
          </a:xfrm>
          <a:prstGeom prst="rect">
            <a:avLst/>
          </a:prstGeom>
          <a:noFill/>
          <a:ln w="9525">
            <a:noFill/>
            <a:miter lim="800000"/>
            <a:headEnd/>
            <a:tailEnd/>
          </a:ln>
        </p:spPr>
      </p:pic>
      <p:sp>
        <p:nvSpPr>
          <p:cNvPr id="8" name="CasellaDiTesto 7"/>
          <p:cNvSpPr txBox="1"/>
          <p:nvPr/>
        </p:nvSpPr>
        <p:spPr>
          <a:xfrm>
            <a:off x="4716016" y="2372883"/>
            <a:ext cx="4248472" cy="1384995"/>
          </a:xfrm>
          <a:prstGeom prst="rect">
            <a:avLst/>
          </a:prstGeom>
          <a:noFill/>
        </p:spPr>
        <p:txBody>
          <a:bodyPr wrap="square" rtlCol="0">
            <a:spAutoFit/>
          </a:bodyPr>
          <a:lstStyle/>
          <a:p>
            <a:r>
              <a:rPr lang="en-US" sz="2800" dirty="0" smtClean="0"/>
              <a:t>Oversight of Emergency and </a:t>
            </a:r>
            <a:r>
              <a:rPr lang="en-US" sz="2800" dirty="0" err="1" smtClean="0"/>
              <a:t>Contingensy</a:t>
            </a:r>
            <a:r>
              <a:rPr lang="en-US" sz="2800" dirty="0" smtClean="0"/>
              <a:t> Response Plan at national level</a:t>
            </a:r>
            <a:endParaRPr lang="it-IT" sz="2800" dirty="0"/>
          </a:p>
        </p:txBody>
      </p:sp>
      <p:pic>
        <p:nvPicPr>
          <p:cNvPr id="9" name="Immagine 8" descr="aereo_sfondo6.gif"/>
          <p:cNvPicPr>
            <a:picLocks noChangeAspect="1"/>
          </p:cNvPicPr>
          <p:nvPr/>
        </p:nvPicPr>
        <p:blipFill>
          <a:blip r:embed="rId3" cstate="print"/>
          <a:stretch>
            <a:fillRect/>
          </a:stretch>
        </p:blipFill>
        <p:spPr>
          <a:xfrm>
            <a:off x="3" y="0"/>
            <a:ext cx="4355974" cy="6858000"/>
          </a:xfrm>
          <a:prstGeom prst="rect">
            <a:avLst/>
          </a:prstGeom>
        </p:spPr>
      </p:pic>
      <p:pic>
        <p:nvPicPr>
          <p:cNvPr id="13" name="Picture 2"/>
          <p:cNvPicPr>
            <a:picLocks noChangeAspect="1" noChangeArrowheads="1"/>
          </p:cNvPicPr>
          <p:nvPr/>
        </p:nvPicPr>
        <p:blipFill>
          <a:blip r:embed="rId2" cstate="print"/>
          <a:srcRect r="80740" b="528"/>
          <a:stretch>
            <a:fillRect/>
          </a:stretch>
        </p:blipFill>
        <p:spPr bwMode="auto">
          <a:xfrm>
            <a:off x="4283968" y="6309320"/>
            <a:ext cx="1440160" cy="360040"/>
          </a:xfrm>
          <a:prstGeom prst="rect">
            <a:avLst/>
          </a:prstGeom>
          <a:noFill/>
          <a:ln w="9525">
            <a:noFill/>
            <a:miter lim="800000"/>
            <a:headEnd/>
            <a:tailEnd/>
          </a:ln>
        </p:spPr>
      </p:pic>
      <p:sp>
        <p:nvSpPr>
          <p:cNvPr id="15" name="CasellaDiTesto 14"/>
          <p:cNvSpPr txBox="1"/>
          <p:nvPr/>
        </p:nvSpPr>
        <p:spPr>
          <a:xfrm>
            <a:off x="4427984" y="4581129"/>
            <a:ext cx="4536504" cy="1292662"/>
          </a:xfrm>
          <a:prstGeom prst="rect">
            <a:avLst/>
          </a:prstGeom>
          <a:noFill/>
        </p:spPr>
        <p:txBody>
          <a:bodyPr wrap="square" rtlCol="0">
            <a:spAutoFit/>
          </a:bodyPr>
          <a:lstStyle/>
          <a:p>
            <a:r>
              <a:rPr lang="it-IT" sz="2000" b="1" dirty="0" smtClean="0">
                <a:solidFill>
                  <a:srgbClr val="002060"/>
                </a:solidFill>
                <a:latin typeface="Verdana" pitchFamily="34" charset="0"/>
                <a:ea typeface="Verdana" pitchFamily="34" charset="0"/>
                <a:cs typeface="Verdana" pitchFamily="34" charset="0"/>
              </a:rPr>
              <a:t>            Sebastiano Veccia</a:t>
            </a:r>
          </a:p>
          <a:p>
            <a:r>
              <a:rPr lang="it-IT" dirty="0" smtClean="0">
                <a:solidFill>
                  <a:srgbClr val="002060"/>
                </a:solidFill>
                <a:latin typeface="Verdana" pitchFamily="34" charset="0"/>
                <a:ea typeface="Verdana" pitchFamily="34" charset="0"/>
                <a:cs typeface="Verdana" pitchFamily="34" charset="0"/>
              </a:rPr>
              <a:t>             </a:t>
            </a:r>
            <a:r>
              <a:rPr lang="it-IT" dirty="0" err="1" smtClean="0">
                <a:solidFill>
                  <a:srgbClr val="002060"/>
                </a:solidFill>
                <a:latin typeface="Verdana" pitchFamily="34" charset="0"/>
                <a:ea typeface="Verdana" pitchFamily="34" charset="0"/>
                <a:cs typeface="Verdana" pitchFamily="34" charset="0"/>
              </a:rPr>
              <a:t>Director</a:t>
            </a:r>
            <a:r>
              <a:rPr lang="it-IT" dirty="0" smtClean="0">
                <a:solidFill>
                  <a:srgbClr val="002060"/>
                </a:solidFill>
                <a:latin typeface="Verdana" pitchFamily="34" charset="0"/>
                <a:ea typeface="Verdana" pitchFamily="34" charset="0"/>
                <a:cs typeface="Verdana" pitchFamily="34" charset="0"/>
              </a:rPr>
              <a:t> </a:t>
            </a:r>
            <a:r>
              <a:rPr lang="it-IT" dirty="0" err="1" smtClean="0">
                <a:solidFill>
                  <a:srgbClr val="002060"/>
                </a:solidFill>
                <a:latin typeface="Verdana" pitchFamily="34" charset="0"/>
                <a:ea typeface="Verdana" pitchFamily="34" charset="0"/>
                <a:cs typeface="Verdana" pitchFamily="34" charset="0"/>
              </a:rPr>
              <a:t>Personnel</a:t>
            </a:r>
            <a:r>
              <a:rPr lang="it-IT" dirty="0" smtClean="0">
                <a:solidFill>
                  <a:srgbClr val="002060"/>
                </a:solidFill>
                <a:latin typeface="Verdana" pitchFamily="34" charset="0"/>
                <a:ea typeface="Verdana" pitchFamily="34" charset="0"/>
                <a:cs typeface="Verdana" pitchFamily="34" charset="0"/>
              </a:rPr>
              <a:t> </a:t>
            </a:r>
            <a:r>
              <a:rPr lang="it-IT" dirty="0" err="1" smtClean="0">
                <a:solidFill>
                  <a:srgbClr val="002060"/>
                </a:solidFill>
                <a:latin typeface="Verdana" pitchFamily="34" charset="0"/>
                <a:ea typeface="Verdana" pitchFamily="34" charset="0"/>
                <a:cs typeface="Verdana" pitchFamily="34" charset="0"/>
              </a:rPr>
              <a:t>Licensing</a:t>
            </a:r>
            <a:endParaRPr lang="it-IT" dirty="0" smtClean="0">
              <a:solidFill>
                <a:srgbClr val="002060"/>
              </a:solidFill>
              <a:latin typeface="Verdana" pitchFamily="34" charset="0"/>
              <a:ea typeface="Verdana" pitchFamily="34" charset="0"/>
              <a:cs typeface="Verdana" pitchFamily="34" charset="0"/>
            </a:endParaRPr>
          </a:p>
          <a:p>
            <a:r>
              <a:rPr lang="it-IT" dirty="0" smtClean="0">
                <a:solidFill>
                  <a:srgbClr val="002060"/>
                </a:solidFill>
                <a:latin typeface="Verdana" pitchFamily="34" charset="0"/>
                <a:ea typeface="Verdana" pitchFamily="34" charset="0"/>
                <a:cs typeface="Verdana" pitchFamily="34" charset="0"/>
              </a:rPr>
              <a:t>             &amp; </a:t>
            </a:r>
            <a:r>
              <a:rPr lang="it-IT" dirty="0" err="1" smtClean="0">
                <a:solidFill>
                  <a:srgbClr val="002060"/>
                </a:solidFill>
                <a:latin typeface="Verdana" pitchFamily="34" charset="0"/>
                <a:ea typeface="Verdana" pitchFamily="34" charset="0"/>
                <a:cs typeface="Verdana" pitchFamily="34" charset="0"/>
              </a:rPr>
              <a:t>Operations</a:t>
            </a:r>
            <a:r>
              <a:rPr lang="it-IT" dirty="0" smtClean="0">
                <a:solidFill>
                  <a:srgbClr val="002060"/>
                </a:solidFill>
                <a:latin typeface="Verdana" pitchFamily="34" charset="0"/>
                <a:ea typeface="Verdana" pitchFamily="34" charset="0"/>
                <a:cs typeface="Verdana" pitchFamily="34" charset="0"/>
              </a:rPr>
              <a:t> </a:t>
            </a:r>
            <a:r>
              <a:rPr lang="it-IT" sz="2000" dirty="0" err="1" smtClean="0">
                <a:solidFill>
                  <a:srgbClr val="002060"/>
                </a:solidFill>
                <a:latin typeface="Verdana" pitchFamily="34" charset="0"/>
                <a:ea typeface="Verdana" pitchFamily="34" charset="0"/>
                <a:cs typeface="Verdana" pitchFamily="34" charset="0"/>
              </a:rPr>
              <a:t>Regulation</a:t>
            </a:r>
            <a:r>
              <a:rPr lang="it-IT" sz="2000" dirty="0" smtClean="0">
                <a:solidFill>
                  <a:srgbClr val="002060"/>
                </a:solidFill>
                <a:latin typeface="Verdana" pitchFamily="34" charset="0"/>
                <a:ea typeface="Verdana" pitchFamily="34" charset="0"/>
                <a:cs typeface="Verdana" pitchFamily="34" charset="0"/>
              </a:rPr>
              <a:t> </a:t>
            </a:r>
            <a:r>
              <a:rPr lang="it-IT" sz="2000" dirty="0" smtClean="0"/>
              <a:t/>
            </a:r>
            <a:br>
              <a:rPr lang="it-IT" sz="2000" dirty="0" smtClean="0"/>
            </a:br>
            <a:endParaRPr lang="it-IT" sz="2000" dirty="0" smtClean="0">
              <a:solidFill>
                <a:srgbClr val="002060"/>
              </a:solidFill>
              <a:latin typeface="Verdana" pitchFamily="34" charset="0"/>
              <a:ea typeface="Verdana" pitchFamily="34" charset="0"/>
              <a:cs typeface="Verdana" pitchFamily="34" charset="0"/>
            </a:endParaRPr>
          </a:p>
        </p:txBody>
      </p:sp>
      <p:pic>
        <p:nvPicPr>
          <p:cNvPr id="10" name="Immagine 9" descr="Logo_Enac_ita.gif"/>
          <p:cNvPicPr>
            <a:picLocks noChangeAspect="1"/>
          </p:cNvPicPr>
          <p:nvPr/>
        </p:nvPicPr>
        <p:blipFill>
          <a:blip r:embed="rId4" cstate="print"/>
          <a:stretch>
            <a:fillRect/>
          </a:stretch>
        </p:blipFill>
        <p:spPr>
          <a:xfrm>
            <a:off x="6948264" y="226644"/>
            <a:ext cx="1901841" cy="898100"/>
          </a:xfrm>
          <a:prstGeom prst="rect">
            <a:avLst/>
          </a:prstGeom>
        </p:spPr>
      </p:pic>
      <p:sp>
        <p:nvSpPr>
          <p:cNvPr id="16" name="CasellaDiTesto 15"/>
          <p:cNvSpPr txBox="1"/>
          <p:nvPr/>
        </p:nvSpPr>
        <p:spPr>
          <a:xfrm>
            <a:off x="4067944" y="6213309"/>
            <a:ext cx="5040560" cy="369332"/>
          </a:xfrm>
          <a:prstGeom prst="rect">
            <a:avLst/>
          </a:prstGeom>
          <a:noFill/>
        </p:spPr>
        <p:txBody>
          <a:bodyPr wrap="square" rtlCol="0">
            <a:spAutoFit/>
          </a:bodyPr>
          <a:lstStyle/>
          <a:p>
            <a:pPr algn="ctr"/>
            <a:r>
              <a:rPr lang="it-IT" b="1" dirty="0" err="1" smtClean="0">
                <a:solidFill>
                  <a:schemeClr val="bg1"/>
                </a:solidFill>
                <a:latin typeface="Verdana" pitchFamily="34" charset="0"/>
                <a:ea typeface="Verdana" pitchFamily="34" charset="0"/>
                <a:cs typeface="Verdana" pitchFamily="34" charset="0"/>
              </a:rPr>
              <a:t>Cyprus</a:t>
            </a:r>
            <a:r>
              <a:rPr lang="it-IT" b="1" dirty="0" smtClean="0">
                <a:solidFill>
                  <a:schemeClr val="bg1"/>
                </a:solidFill>
                <a:latin typeface="Verdana" pitchFamily="34" charset="0"/>
                <a:ea typeface="Verdana" pitchFamily="34" charset="0"/>
                <a:cs typeface="Verdana" pitchFamily="34" charset="0"/>
              </a:rPr>
              <a:t>, 12 </a:t>
            </a:r>
            <a:r>
              <a:rPr lang="it-IT" b="1" dirty="0" err="1" smtClean="0">
                <a:solidFill>
                  <a:schemeClr val="bg1"/>
                </a:solidFill>
                <a:latin typeface="Verdana" pitchFamily="34" charset="0"/>
                <a:ea typeface="Verdana" pitchFamily="34" charset="0"/>
                <a:cs typeface="Verdana" pitchFamily="34" charset="0"/>
              </a:rPr>
              <a:t>Oct</a:t>
            </a:r>
            <a:r>
              <a:rPr lang="it-IT" b="1" dirty="0" smtClean="0">
                <a:solidFill>
                  <a:schemeClr val="bg1"/>
                </a:solidFill>
                <a:latin typeface="Verdana" pitchFamily="34" charset="0"/>
                <a:ea typeface="Verdana" pitchFamily="34" charset="0"/>
                <a:cs typeface="Verdana" pitchFamily="34" charset="0"/>
              </a:rPr>
              <a:t>. 2018</a:t>
            </a:r>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
            <a:ext cx="8229600" cy="980727"/>
          </a:xfrm>
        </p:spPr>
        <p:txBody>
          <a:bodyPr/>
          <a:lstStyle/>
          <a:p>
            <a:r>
              <a:rPr lang="it-IT" dirty="0" err="1" smtClean="0"/>
              <a:t>Actions</a:t>
            </a:r>
            <a:endParaRPr lang="it-IT" dirty="0"/>
          </a:p>
        </p:txBody>
      </p:sp>
      <p:sp>
        <p:nvSpPr>
          <p:cNvPr id="3" name="Segnaposto contenuto 2"/>
          <p:cNvSpPr>
            <a:spLocks noGrp="1"/>
          </p:cNvSpPr>
          <p:nvPr>
            <p:ph idx="1"/>
          </p:nvPr>
        </p:nvSpPr>
        <p:spPr>
          <a:xfrm>
            <a:off x="2195736" y="980728"/>
            <a:ext cx="6948264" cy="5174035"/>
          </a:xfrm>
        </p:spPr>
        <p:txBody>
          <a:bodyPr>
            <a:noAutofit/>
          </a:bodyPr>
          <a:lstStyle/>
          <a:p>
            <a:r>
              <a:rPr lang="en-US" sz="4000" dirty="0" smtClean="0"/>
              <a:t>Agreement between Authorities for Carrier Insurance</a:t>
            </a:r>
          </a:p>
          <a:p>
            <a:r>
              <a:rPr lang="en-US" sz="4000" dirty="0" smtClean="0"/>
              <a:t>Creation of a team of specialists</a:t>
            </a:r>
          </a:p>
          <a:p>
            <a:r>
              <a:rPr lang="en-US" sz="4000" dirty="0" smtClean="0"/>
              <a:t>Contingency plan of the carrier (aircraft back up or not)</a:t>
            </a:r>
          </a:p>
          <a:p>
            <a:r>
              <a:rPr lang="en-US" sz="4000" dirty="0" smtClean="0"/>
              <a:t>Crisis Room</a:t>
            </a:r>
          </a:p>
          <a:p>
            <a:endParaRPr lang="it-IT" sz="4000"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10</a:t>
            </a:fld>
            <a:endParaRPr lang="it-IT"/>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
            <a:ext cx="8229600" cy="836711"/>
          </a:xfrm>
        </p:spPr>
        <p:txBody>
          <a:bodyPr/>
          <a:lstStyle/>
          <a:p>
            <a:r>
              <a:rPr lang="it-IT" dirty="0" err="1" smtClean="0"/>
              <a:t>Crisis</a:t>
            </a:r>
            <a:r>
              <a:rPr lang="it-IT" dirty="0" smtClean="0"/>
              <a:t> </a:t>
            </a:r>
            <a:r>
              <a:rPr lang="it-IT" dirty="0" err="1" smtClean="0"/>
              <a:t>room</a:t>
            </a:r>
            <a:endParaRPr lang="it-IT" dirty="0"/>
          </a:p>
        </p:txBody>
      </p:sp>
      <p:pic>
        <p:nvPicPr>
          <p:cNvPr id="5" name="Segnaposto contenuto 4" descr="Sala crisi.jpg"/>
          <p:cNvPicPr>
            <a:picLocks noGrp="1" noChangeAspect="1"/>
          </p:cNvPicPr>
          <p:nvPr>
            <p:ph idx="1"/>
          </p:nvPr>
        </p:nvPicPr>
        <p:blipFill>
          <a:blip r:embed="rId2" cstate="print"/>
          <a:stretch>
            <a:fillRect/>
          </a:stretch>
        </p:blipFill>
        <p:spPr>
          <a:xfrm>
            <a:off x="1741187" y="836712"/>
            <a:ext cx="7172649" cy="5400600"/>
          </a:xfrm>
        </p:spPr>
      </p:pic>
      <p:sp>
        <p:nvSpPr>
          <p:cNvPr id="4" name="Segnaposto numero diapositiva 3"/>
          <p:cNvSpPr>
            <a:spLocks noGrp="1"/>
          </p:cNvSpPr>
          <p:nvPr>
            <p:ph type="sldNum" sz="quarter" idx="12"/>
          </p:nvPr>
        </p:nvSpPr>
        <p:spPr/>
        <p:txBody>
          <a:bodyPr/>
          <a:lstStyle/>
          <a:p>
            <a:fld id="{3C4ECEB2-0A76-4A81-A64B-6095EBAD994F}" type="slidenum">
              <a:rPr lang="it-IT" smtClean="0"/>
              <a:pPr/>
              <a:t>11</a:t>
            </a:fld>
            <a:endParaRPr lang="it-IT"/>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418059"/>
          </a:xfrm>
        </p:spPr>
        <p:txBody>
          <a:bodyPr>
            <a:normAutofit fontScale="90000"/>
          </a:bodyPr>
          <a:lstStyle/>
          <a:p>
            <a:r>
              <a:rPr lang="it-IT" dirty="0" err="1" smtClean="0"/>
              <a:t>Actions</a:t>
            </a:r>
            <a:endParaRPr lang="it-IT" dirty="0"/>
          </a:p>
        </p:txBody>
      </p:sp>
      <p:sp>
        <p:nvSpPr>
          <p:cNvPr id="3" name="Segnaposto contenuto 2"/>
          <p:cNvSpPr>
            <a:spLocks noGrp="1"/>
          </p:cNvSpPr>
          <p:nvPr>
            <p:ph idx="1"/>
          </p:nvPr>
        </p:nvSpPr>
        <p:spPr>
          <a:xfrm>
            <a:off x="2195736" y="1268759"/>
            <a:ext cx="6491064" cy="4857405"/>
          </a:xfrm>
        </p:spPr>
        <p:txBody>
          <a:bodyPr>
            <a:noAutofit/>
          </a:bodyPr>
          <a:lstStyle/>
          <a:p>
            <a:r>
              <a:rPr lang="en-US" sz="4000" dirty="0" smtClean="0"/>
              <a:t>Airports: need for contingency plan</a:t>
            </a:r>
          </a:p>
          <a:p>
            <a:r>
              <a:rPr lang="en-US" sz="4000" dirty="0" smtClean="0"/>
              <a:t>Check contracts with the handlers</a:t>
            </a:r>
          </a:p>
          <a:p>
            <a:r>
              <a:rPr lang="en-US" sz="4000" dirty="0" smtClean="0"/>
              <a:t>Operator: agreements with hotels and buses</a:t>
            </a:r>
          </a:p>
          <a:p>
            <a:pPr>
              <a:buNone/>
            </a:pPr>
            <a:r>
              <a:rPr lang="en-US" sz="2800" dirty="0" smtClean="0"/>
              <a:t>.</a:t>
            </a:r>
            <a:endParaRPr lang="en-US" sz="2000" dirty="0" smtClean="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12</a:t>
            </a:fld>
            <a:endParaRPr lang="it-IT"/>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Actions</a:t>
            </a:r>
            <a:endParaRPr lang="it-IT" dirty="0"/>
          </a:p>
        </p:txBody>
      </p:sp>
      <p:sp>
        <p:nvSpPr>
          <p:cNvPr id="3" name="Segnaposto contenuto 2"/>
          <p:cNvSpPr>
            <a:spLocks noGrp="1"/>
          </p:cNvSpPr>
          <p:nvPr>
            <p:ph idx="1"/>
          </p:nvPr>
        </p:nvSpPr>
        <p:spPr>
          <a:xfrm>
            <a:off x="2195736" y="1412777"/>
            <a:ext cx="6491064" cy="4713388"/>
          </a:xfrm>
        </p:spPr>
        <p:txBody>
          <a:bodyPr>
            <a:normAutofit/>
          </a:bodyPr>
          <a:lstStyle/>
          <a:p>
            <a:endParaRPr lang="en-US" sz="4000" dirty="0" smtClean="0"/>
          </a:p>
          <a:p>
            <a:r>
              <a:rPr lang="en-US" sz="4000" dirty="0" smtClean="0"/>
              <a:t>Communication: press releases, keep the carriers under pressure</a:t>
            </a:r>
          </a:p>
          <a:p>
            <a:endParaRPr lang="it-IT"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13</a:t>
            </a:fld>
            <a:endParaRPr lang="it-IT"/>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
            <a:ext cx="8229600" cy="764704"/>
          </a:xfrm>
        </p:spPr>
        <p:txBody>
          <a:bodyPr>
            <a:normAutofit/>
          </a:bodyPr>
          <a:lstStyle/>
          <a:p>
            <a:r>
              <a:rPr lang="it-IT" dirty="0" err="1" smtClean="0"/>
              <a:t>Actions</a:t>
            </a:r>
            <a:endParaRPr lang="it-IT" dirty="0"/>
          </a:p>
        </p:txBody>
      </p:sp>
      <p:sp>
        <p:nvSpPr>
          <p:cNvPr id="3" name="Segnaposto contenuto 2"/>
          <p:cNvSpPr>
            <a:spLocks noGrp="1"/>
          </p:cNvSpPr>
          <p:nvPr>
            <p:ph idx="1"/>
          </p:nvPr>
        </p:nvSpPr>
        <p:spPr>
          <a:xfrm>
            <a:off x="2123728" y="836712"/>
            <a:ext cx="6563072" cy="5289453"/>
          </a:xfrm>
        </p:spPr>
        <p:txBody>
          <a:bodyPr>
            <a:normAutofit fontScale="25000" lnSpcReduction="20000"/>
          </a:bodyPr>
          <a:lstStyle/>
          <a:p>
            <a:r>
              <a:rPr lang="it-IT" sz="4800" b="1" dirty="0" smtClean="0"/>
              <a:t>ENAC INCONTRA LE COMPAGNIE AEREE OPERANTI IN ITALIA: INTENSIFICARE LE ATTIVITÀ IN FAVORE DELLA SICUREZZA, REGOLARITÀ, QUALITÀ DEI SERVIZI E DIRITTI DEI PASSEGGERI DURANTE LA STAGIONE ESTIVA</a:t>
            </a:r>
            <a:endParaRPr lang="it-IT" sz="4800" dirty="0" smtClean="0"/>
          </a:p>
          <a:p>
            <a:r>
              <a:rPr lang="it-IT" sz="4800" dirty="0" smtClean="0"/>
              <a:t>Nella mattinata di oggi, 26 luglio, il Presidente dell’ENAC Vito </a:t>
            </a:r>
            <a:r>
              <a:rPr lang="it-IT" sz="4800" dirty="0" err="1" smtClean="0"/>
              <a:t>Riggio</a:t>
            </a:r>
            <a:r>
              <a:rPr lang="it-IT" sz="4800" dirty="0" smtClean="0"/>
              <a:t> ha incontrato i responsabili delle compagnie aeree operanti in Italia e di </a:t>
            </a:r>
            <a:r>
              <a:rPr lang="it-IT" sz="4800" dirty="0" err="1" smtClean="0"/>
              <a:t>Assaeroporti</a:t>
            </a:r>
            <a:r>
              <a:rPr lang="it-IT" sz="4800" dirty="0" smtClean="0"/>
              <a:t>, in rappresentanza dei principali aeroporti, per una valutazione dell’andamento della prima parte della stagione estiva e per una verifica delle attività che i vettori hanno programmato in relazione ai previsti picchi di traffico del prossimo mese di agosto.</a:t>
            </a:r>
          </a:p>
          <a:p>
            <a:r>
              <a:rPr lang="it-IT" sz="4800" dirty="0" smtClean="0"/>
              <a:t>Obiettivo è quello di adottare le misure adeguate in termini di mezzi e risorse, ai fini di garantire efficienza, regolarità e qualità dei servizi resi al passeggero.</a:t>
            </a:r>
          </a:p>
          <a:p>
            <a:r>
              <a:rPr lang="it-IT" sz="4800" dirty="0" smtClean="0"/>
              <a:t>La stagione in corso, infatti, è fortemente caratterizzata da varie problematiche che hanno inciso, in questa prima parte, sulla regolarità del trasporto aereo tra cui, a titolo di esempio, lo sciopero dei controllori di volo francesi, alcuni scioperi tra cui quello della compagnia Ryanair e le recenti cancellazioni del vettore </a:t>
            </a:r>
            <a:r>
              <a:rPr lang="it-IT" sz="4800" dirty="0" err="1" smtClean="0"/>
              <a:t>Cabo</a:t>
            </a:r>
            <a:r>
              <a:rPr lang="it-IT" sz="4800" dirty="0" smtClean="0"/>
              <a:t> Verde Airlines.</a:t>
            </a:r>
          </a:p>
          <a:p>
            <a:r>
              <a:rPr lang="it-IT" sz="4800" dirty="0" smtClean="0"/>
              <a:t>L’ENAC sta effettuando un monitoraggio continuo sulla situazione. Nelle scorse settimane ha convocato singolarmente alcuni vettori per analizzare le criticità emerse e ha chiesto report continuativi sulla rotazione di aeromobili e di equipaggi, sulla disponibilità di equipaggi di backup e sulla </a:t>
            </a:r>
            <a:r>
              <a:rPr lang="it-IT" sz="4800" dirty="0" err="1" smtClean="0"/>
              <a:t>riprotezione</a:t>
            </a:r>
            <a:r>
              <a:rPr lang="it-IT" sz="4800" dirty="0" smtClean="0"/>
              <a:t> dei passeggeri nei casi in cui si verifichino cancellazioni di voli. L’Ente ha anche avuto costanti interlocuzioni con le Autorità estere nei casi di disservizi causati da vettori stranieri, intervenendo sulla </a:t>
            </a:r>
            <a:r>
              <a:rPr lang="it-IT" sz="4800" dirty="0" err="1" smtClean="0"/>
              <a:t>riprotezione</a:t>
            </a:r>
            <a:r>
              <a:rPr lang="it-IT" sz="4800" dirty="0" smtClean="0"/>
              <a:t> di passeggeri coinvolti e sulla garanzia delle condizioni di sicurezza operativa.</a:t>
            </a:r>
          </a:p>
          <a:p>
            <a:r>
              <a:rPr lang="it-IT" sz="4800" b="1" dirty="0" smtClean="0"/>
              <a:t>Dal canto loro, i vettori hanno rappresentato di aver intensificato le attività di supporto per la crescita di traffico durante la stagione estiva, in termini di incremento del personale, turnazione dei velivoli e degli equipaggi, automatizzazione di processi negli aeroporti e investimenti mirati a garantire maggior efficienza.</a:t>
            </a:r>
            <a:endParaRPr lang="it-IT" sz="4800" dirty="0" smtClean="0"/>
          </a:p>
          <a:p>
            <a:r>
              <a:rPr lang="it-IT" sz="4800" b="1" dirty="0" smtClean="0"/>
              <a:t>Sia le compagnie aeree sia </a:t>
            </a:r>
            <a:r>
              <a:rPr lang="it-IT" sz="4800" b="1" dirty="0" err="1" smtClean="0"/>
              <a:t>Assaeroporti</a:t>
            </a:r>
            <a:r>
              <a:rPr lang="it-IT" sz="4800" b="1" dirty="0" smtClean="0"/>
              <a:t>, tuttavia, hanno evidenziato le notevoli difficoltà determinate nell’ultimo mese dagli scioperi dei controllori di volo di Paesi europei e in particolare del controllo del traffico (Air </a:t>
            </a:r>
            <a:r>
              <a:rPr lang="it-IT" sz="4800" b="1" dirty="0" err="1" smtClean="0"/>
              <a:t>Traffic</a:t>
            </a:r>
            <a:r>
              <a:rPr lang="it-IT" sz="4800" b="1" dirty="0" smtClean="0"/>
              <a:t> </a:t>
            </a:r>
            <a:r>
              <a:rPr lang="it-IT" sz="4800" b="1" dirty="0" err="1" smtClean="0"/>
              <a:t>Control</a:t>
            </a:r>
            <a:r>
              <a:rPr lang="it-IT" sz="4800" b="1" dirty="0" smtClean="0"/>
              <a:t> – ATC) di Marsiglia che hanno causato ritardi e cancellazioni di voli con notevoli ripercussioni sui passeggeri e sull’operatività dei vettori che devono riprogrammare gli operativi in un periodo particolarmente congestionato.</a:t>
            </a:r>
            <a:endParaRPr lang="it-IT" sz="4800" dirty="0" smtClean="0"/>
          </a:p>
          <a:p>
            <a:r>
              <a:rPr lang="it-IT" sz="4800" dirty="0" smtClean="0"/>
              <a:t>Il Presidente </a:t>
            </a:r>
            <a:r>
              <a:rPr lang="it-IT" sz="4800" dirty="0" err="1" smtClean="0"/>
              <a:t>Riggio</a:t>
            </a:r>
            <a:r>
              <a:rPr lang="it-IT" sz="4800" dirty="0" smtClean="0"/>
              <a:t> ha colto l’occasione per raccomandare nuovamente ai vettori, a tutti gli operatori del settore, alle Direzioni Aeroportuali e alle strutture coinvolte dell’ENAC di potenziare le azioni di vigilanza e controllo in materia di sicurezza del volo e incremento del numero del personale di supporto per attività di informazione e di assistenza passeggeri e, in particolare di coloro che si trovano in condizioni di disabilità o di ridotta mobilita, come previsto dai Regolamenti comunitari di riferimento.</a:t>
            </a:r>
          </a:p>
          <a:p>
            <a:endParaRPr lang="it-IT"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14</a:t>
            </a:fld>
            <a:endParaRPr lang="it-IT"/>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Actions</a:t>
            </a:r>
            <a:endParaRPr lang="it-IT" dirty="0"/>
          </a:p>
        </p:txBody>
      </p:sp>
      <p:sp>
        <p:nvSpPr>
          <p:cNvPr id="3" name="Segnaposto contenuto 2"/>
          <p:cNvSpPr>
            <a:spLocks noGrp="1"/>
          </p:cNvSpPr>
          <p:nvPr>
            <p:ph idx="1"/>
          </p:nvPr>
        </p:nvSpPr>
        <p:spPr>
          <a:xfrm>
            <a:off x="2267744" y="1600201"/>
            <a:ext cx="6419056" cy="4525963"/>
          </a:xfrm>
        </p:spPr>
        <p:txBody>
          <a:bodyPr/>
          <a:lstStyle/>
          <a:p>
            <a:endParaRPr lang="en-US" dirty="0" smtClean="0"/>
          </a:p>
          <a:p>
            <a:r>
              <a:rPr lang="en-US" sz="3600" dirty="0" smtClean="0"/>
              <a:t>Enhance airport capacity</a:t>
            </a:r>
          </a:p>
          <a:p>
            <a:r>
              <a:rPr lang="en-US" sz="3600" dirty="0" smtClean="0"/>
              <a:t>Exercise with handler managers and operators</a:t>
            </a:r>
          </a:p>
          <a:p>
            <a:r>
              <a:rPr lang="en-US" sz="3600" dirty="0" smtClean="0"/>
              <a:t>Audit and, if necessary, administrative sanctions</a:t>
            </a:r>
            <a:endParaRPr lang="it-IT" sz="3600" dirty="0" smtClean="0"/>
          </a:p>
          <a:p>
            <a:endParaRPr lang="it-IT"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15</a:t>
            </a:fld>
            <a:endParaRPr lang="it-IT"/>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51373" b="528"/>
          <a:stretch>
            <a:fillRect/>
          </a:stretch>
        </p:blipFill>
        <p:spPr bwMode="auto">
          <a:xfrm>
            <a:off x="4860032" y="6309320"/>
            <a:ext cx="4283968" cy="360040"/>
          </a:xfrm>
          <a:prstGeom prst="rect">
            <a:avLst/>
          </a:prstGeom>
          <a:noFill/>
          <a:ln w="9525">
            <a:noFill/>
            <a:miter lim="800000"/>
            <a:headEnd/>
            <a:tailEnd/>
          </a:ln>
        </p:spPr>
      </p:pic>
      <p:sp>
        <p:nvSpPr>
          <p:cNvPr id="8" name="CasellaDiTesto 7"/>
          <p:cNvSpPr txBox="1"/>
          <p:nvPr/>
        </p:nvSpPr>
        <p:spPr>
          <a:xfrm>
            <a:off x="4427984" y="2924944"/>
            <a:ext cx="4248472" cy="892552"/>
          </a:xfrm>
          <a:prstGeom prst="rect">
            <a:avLst/>
          </a:prstGeom>
          <a:noFill/>
        </p:spPr>
        <p:txBody>
          <a:bodyPr wrap="square" rtlCol="0">
            <a:spAutoFit/>
          </a:bodyPr>
          <a:lstStyle/>
          <a:p>
            <a:pPr algn="ctr"/>
            <a:r>
              <a:rPr lang="it-IT" sz="2600" b="1" dirty="0" err="1" smtClean="0">
                <a:solidFill>
                  <a:srgbClr val="002060"/>
                </a:solidFill>
                <a:latin typeface="Verdana" pitchFamily="34" charset="0"/>
                <a:ea typeface="Verdana" pitchFamily="34" charset="0"/>
                <a:cs typeface="Verdana" pitchFamily="34" charset="0"/>
              </a:rPr>
              <a:t>Thank</a:t>
            </a:r>
            <a:r>
              <a:rPr lang="it-IT" sz="2600" b="1" dirty="0" smtClean="0">
                <a:solidFill>
                  <a:srgbClr val="002060"/>
                </a:solidFill>
                <a:latin typeface="Verdana" pitchFamily="34" charset="0"/>
                <a:ea typeface="Verdana" pitchFamily="34" charset="0"/>
                <a:cs typeface="Verdana" pitchFamily="34" charset="0"/>
              </a:rPr>
              <a:t> </a:t>
            </a:r>
            <a:r>
              <a:rPr lang="it-IT" sz="2600" b="1" dirty="0" err="1" smtClean="0">
                <a:solidFill>
                  <a:srgbClr val="002060"/>
                </a:solidFill>
                <a:latin typeface="Verdana" pitchFamily="34" charset="0"/>
                <a:ea typeface="Verdana" pitchFamily="34" charset="0"/>
                <a:cs typeface="Verdana" pitchFamily="34" charset="0"/>
              </a:rPr>
              <a:t>you</a:t>
            </a:r>
            <a:endParaRPr lang="it-IT" sz="2600" b="1" dirty="0" smtClean="0">
              <a:solidFill>
                <a:srgbClr val="002060"/>
              </a:solidFill>
              <a:latin typeface="Verdana" pitchFamily="34" charset="0"/>
              <a:ea typeface="Verdana" pitchFamily="34" charset="0"/>
              <a:cs typeface="Verdana" pitchFamily="34" charset="0"/>
            </a:endParaRPr>
          </a:p>
          <a:p>
            <a:pPr algn="ctr"/>
            <a:r>
              <a:rPr lang="it-IT" sz="2600" b="1" dirty="0" smtClean="0">
                <a:solidFill>
                  <a:srgbClr val="002060"/>
                </a:solidFill>
                <a:latin typeface="Verdana" pitchFamily="34" charset="0"/>
                <a:ea typeface="Verdana" pitchFamily="34" charset="0"/>
                <a:cs typeface="Verdana" pitchFamily="34" charset="0"/>
              </a:rPr>
              <a:t> </a:t>
            </a:r>
          </a:p>
        </p:txBody>
      </p:sp>
      <p:pic>
        <p:nvPicPr>
          <p:cNvPr id="9" name="Immagine 8" descr="aereo_sfondo6.gif"/>
          <p:cNvPicPr>
            <a:picLocks noChangeAspect="1"/>
          </p:cNvPicPr>
          <p:nvPr/>
        </p:nvPicPr>
        <p:blipFill>
          <a:blip r:embed="rId3" cstate="print"/>
          <a:stretch>
            <a:fillRect/>
          </a:stretch>
        </p:blipFill>
        <p:spPr>
          <a:xfrm>
            <a:off x="3" y="0"/>
            <a:ext cx="4211957" cy="6858000"/>
          </a:xfrm>
          <a:prstGeom prst="rect">
            <a:avLst/>
          </a:prstGeom>
        </p:spPr>
      </p:pic>
      <p:pic>
        <p:nvPicPr>
          <p:cNvPr id="13" name="Picture 2"/>
          <p:cNvPicPr>
            <a:picLocks noChangeAspect="1" noChangeArrowheads="1"/>
          </p:cNvPicPr>
          <p:nvPr/>
        </p:nvPicPr>
        <p:blipFill>
          <a:blip r:embed="rId2" cstate="print"/>
          <a:srcRect r="80740" b="528"/>
          <a:stretch>
            <a:fillRect/>
          </a:stretch>
        </p:blipFill>
        <p:spPr bwMode="auto">
          <a:xfrm>
            <a:off x="4283968" y="6309320"/>
            <a:ext cx="1440160" cy="360040"/>
          </a:xfrm>
          <a:prstGeom prst="rect">
            <a:avLst/>
          </a:prstGeom>
          <a:noFill/>
          <a:ln w="9525">
            <a:noFill/>
            <a:miter lim="800000"/>
            <a:headEnd/>
            <a:tailEnd/>
          </a:ln>
        </p:spPr>
      </p:pic>
      <p:sp>
        <p:nvSpPr>
          <p:cNvPr id="15" name="CasellaDiTesto 14"/>
          <p:cNvSpPr txBox="1"/>
          <p:nvPr/>
        </p:nvSpPr>
        <p:spPr>
          <a:xfrm>
            <a:off x="4355976" y="5157192"/>
            <a:ext cx="4536504" cy="400110"/>
          </a:xfrm>
          <a:prstGeom prst="rect">
            <a:avLst/>
          </a:prstGeom>
          <a:noFill/>
        </p:spPr>
        <p:txBody>
          <a:bodyPr wrap="square" rtlCol="0">
            <a:spAutoFit/>
          </a:bodyPr>
          <a:lstStyle/>
          <a:p>
            <a:pPr algn="r"/>
            <a:r>
              <a:rPr lang="it-IT" sz="2000" dirty="0" smtClean="0">
                <a:solidFill>
                  <a:srgbClr val="002060"/>
                </a:solidFill>
                <a:latin typeface="Verdana" pitchFamily="34" charset="0"/>
                <a:ea typeface="Verdana" pitchFamily="34" charset="0"/>
                <a:cs typeface="Verdana" pitchFamily="34" charset="0"/>
              </a:rPr>
              <a:t> </a:t>
            </a:r>
          </a:p>
        </p:txBody>
      </p:sp>
      <p:pic>
        <p:nvPicPr>
          <p:cNvPr id="10" name="Immagine 9" descr="Logo_Enac_ita.gif"/>
          <p:cNvPicPr>
            <a:picLocks noChangeAspect="1"/>
          </p:cNvPicPr>
          <p:nvPr/>
        </p:nvPicPr>
        <p:blipFill>
          <a:blip r:embed="rId4" cstate="print"/>
          <a:stretch>
            <a:fillRect/>
          </a:stretch>
        </p:blipFill>
        <p:spPr>
          <a:xfrm>
            <a:off x="6912768" y="169739"/>
            <a:ext cx="1979712" cy="882997"/>
          </a:xfrm>
          <a:prstGeom prst="rect">
            <a:avLst/>
          </a:prstGeom>
        </p:spPr>
      </p:pic>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Three </a:t>
            </a:r>
            <a:r>
              <a:rPr lang="it-IT" dirty="0" err="1" smtClean="0"/>
              <a:t>main</a:t>
            </a:r>
            <a:r>
              <a:rPr lang="it-IT" dirty="0" smtClean="0"/>
              <a:t> </a:t>
            </a:r>
            <a:r>
              <a:rPr lang="it-IT" dirty="0" err="1" smtClean="0"/>
              <a:t>steps</a:t>
            </a:r>
            <a:endParaRPr lang="it-IT" dirty="0"/>
          </a:p>
        </p:txBody>
      </p:sp>
      <p:sp>
        <p:nvSpPr>
          <p:cNvPr id="3" name="Segnaposto contenuto 2"/>
          <p:cNvSpPr>
            <a:spLocks noGrp="1"/>
          </p:cNvSpPr>
          <p:nvPr>
            <p:ph idx="1"/>
          </p:nvPr>
        </p:nvSpPr>
        <p:spPr>
          <a:xfrm>
            <a:off x="2915816" y="1600201"/>
            <a:ext cx="5770984" cy="4525963"/>
          </a:xfrm>
        </p:spPr>
        <p:txBody>
          <a:bodyPr/>
          <a:lstStyle/>
          <a:p>
            <a:endParaRPr lang="it-IT" dirty="0" smtClean="0"/>
          </a:p>
          <a:p>
            <a:endParaRPr lang="it-IT" dirty="0" smtClean="0"/>
          </a:p>
          <a:p>
            <a:r>
              <a:rPr lang="it-IT" sz="4000" dirty="0" smtClean="0"/>
              <a:t>Data </a:t>
            </a:r>
            <a:r>
              <a:rPr lang="it-IT" sz="4000" dirty="0" err="1" smtClean="0"/>
              <a:t>collection</a:t>
            </a:r>
            <a:endParaRPr lang="it-IT" sz="4000" dirty="0" smtClean="0"/>
          </a:p>
          <a:p>
            <a:r>
              <a:rPr lang="it-IT" sz="4000" dirty="0" smtClean="0"/>
              <a:t>Data </a:t>
            </a:r>
            <a:r>
              <a:rPr lang="it-IT" sz="4000" dirty="0" err="1" smtClean="0"/>
              <a:t>Analysis</a:t>
            </a:r>
            <a:r>
              <a:rPr lang="it-IT" sz="4000" dirty="0" smtClean="0"/>
              <a:t>  </a:t>
            </a:r>
          </a:p>
          <a:p>
            <a:r>
              <a:rPr lang="it-IT" sz="4000" dirty="0" err="1" smtClean="0"/>
              <a:t>Actions</a:t>
            </a:r>
            <a:endParaRPr lang="it-IT" sz="4000"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2</a:t>
            </a:fld>
            <a:endParaRPr lang="it-IT"/>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Data </a:t>
            </a:r>
            <a:r>
              <a:rPr lang="it-IT" dirty="0" err="1" smtClean="0"/>
              <a:t>Collection</a:t>
            </a:r>
            <a:endParaRPr lang="it-IT" dirty="0"/>
          </a:p>
        </p:txBody>
      </p:sp>
      <p:sp>
        <p:nvSpPr>
          <p:cNvPr id="3" name="Segnaposto contenuto 2"/>
          <p:cNvSpPr>
            <a:spLocks noGrp="1"/>
          </p:cNvSpPr>
          <p:nvPr>
            <p:ph idx="1"/>
          </p:nvPr>
        </p:nvSpPr>
        <p:spPr>
          <a:xfrm>
            <a:off x="2195736" y="1600201"/>
            <a:ext cx="6491064" cy="4525963"/>
          </a:xfrm>
        </p:spPr>
        <p:txBody>
          <a:bodyPr>
            <a:normAutofit/>
          </a:bodyPr>
          <a:lstStyle/>
          <a:p>
            <a:r>
              <a:rPr lang="it-IT" sz="4000" dirty="0" err="1" smtClean="0"/>
              <a:t>Summer</a:t>
            </a:r>
            <a:r>
              <a:rPr lang="it-IT" sz="4000" dirty="0" smtClean="0"/>
              <a:t> 2018 data </a:t>
            </a:r>
            <a:r>
              <a:rPr lang="it-IT" sz="4000" dirty="0" err="1" smtClean="0"/>
              <a:t>analysis</a:t>
            </a:r>
            <a:endParaRPr lang="it-IT" sz="4000" dirty="0" smtClean="0"/>
          </a:p>
          <a:p>
            <a:pPr>
              <a:buNone/>
            </a:pPr>
            <a:endParaRPr lang="it-IT" sz="4000" dirty="0" smtClean="0"/>
          </a:p>
          <a:p>
            <a:r>
              <a:rPr lang="en-US" sz="4000" dirty="0" smtClean="0"/>
              <a:t>Regulation 261/04 defines the re-routing on the first available and available first flight</a:t>
            </a:r>
            <a:endParaRPr lang="it-IT" sz="4000"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3</a:t>
            </a:fld>
            <a:endParaRPr lang="it-IT"/>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graphicFrame>
        <p:nvGraphicFramePr>
          <p:cNvPr id="5" name="Segnaposto contenuto 4"/>
          <p:cNvGraphicFramePr>
            <a:graphicFrameLocks noGrp="1"/>
          </p:cNvGraphicFramePr>
          <p:nvPr>
            <p:ph idx="1"/>
          </p:nvPr>
        </p:nvGraphicFramePr>
        <p:xfrm>
          <a:off x="2051721" y="5"/>
          <a:ext cx="7092279" cy="6525339"/>
        </p:xfrm>
        <a:graphic>
          <a:graphicData uri="http://schemas.openxmlformats.org/drawingml/2006/table">
            <a:tbl>
              <a:tblPr firstRow="1" bandRow="1">
                <a:tableStyleId>{5C22544A-7EE6-4342-B048-85BDC9FD1C3A}</a:tableStyleId>
              </a:tblPr>
              <a:tblGrid>
                <a:gridCol w="1174609"/>
                <a:gridCol w="1183534"/>
                <a:gridCol w="1183534"/>
                <a:gridCol w="1183534"/>
                <a:gridCol w="1183534"/>
                <a:gridCol w="1183534"/>
              </a:tblGrid>
              <a:tr h="732500">
                <a:tc>
                  <a:txBody>
                    <a:bodyPr/>
                    <a:lstStyle/>
                    <a:p>
                      <a:pPr algn="l" fontAlgn="b"/>
                      <a:r>
                        <a:rPr lang="it-IT" sz="2000" b="1" i="0" u="none" strike="noStrike" dirty="0" err="1">
                          <a:solidFill>
                            <a:srgbClr val="000000"/>
                          </a:solidFill>
                          <a:latin typeface="Calibri"/>
                        </a:rPr>
                        <a:t>Operators</a:t>
                      </a:r>
                      <a:endParaRPr lang="it-IT" sz="2000" b="1" i="0" u="none" strike="noStrike" dirty="0">
                        <a:solidFill>
                          <a:srgbClr val="000000"/>
                        </a:solidFill>
                        <a:latin typeface="Calibri"/>
                      </a:endParaRPr>
                    </a:p>
                  </a:txBody>
                  <a:tcPr marL="0" marR="0" marT="0" marB="0" anchor="b">
                    <a:solidFill>
                      <a:schemeClr val="bg1">
                        <a:lumMod val="95000"/>
                      </a:schemeClr>
                    </a:solidFill>
                  </a:tcPr>
                </a:tc>
                <a:tc>
                  <a:txBody>
                    <a:bodyPr/>
                    <a:lstStyle/>
                    <a:p>
                      <a:pPr algn="l" fontAlgn="b"/>
                      <a:r>
                        <a:rPr lang="it-IT" sz="2000" b="1" i="0" u="none" strike="noStrike" dirty="0">
                          <a:solidFill>
                            <a:srgbClr val="000000"/>
                          </a:solidFill>
                          <a:latin typeface="Calibri"/>
                        </a:rPr>
                        <a:t>Total Flight</a:t>
                      </a:r>
                    </a:p>
                  </a:txBody>
                  <a:tcPr marL="0" marR="0" marT="0" marB="0" anchor="b">
                    <a:solidFill>
                      <a:schemeClr val="bg1"/>
                    </a:solidFill>
                  </a:tcPr>
                </a:tc>
                <a:tc>
                  <a:txBody>
                    <a:bodyPr/>
                    <a:lstStyle/>
                    <a:p>
                      <a:pPr algn="l" fontAlgn="b"/>
                      <a:r>
                        <a:rPr lang="it-IT" sz="2000" b="1" i="0" u="none" strike="noStrike" dirty="0" err="1">
                          <a:solidFill>
                            <a:srgbClr val="000000"/>
                          </a:solidFill>
                          <a:latin typeface="Calibri"/>
                        </a:rPr>
                        <a:t>Delay</a:t>
                      </a:r>
                      <a:r>
                        <a:rPr lang="it-IT" sz="2000" b="1" i="0" u="none" strike="noStrike" dirty="0">
                          <a:solidFill>
                            <a:srgbClr val="000000"/>
                          </a:solidFill>
                          <a:latin typeface="Calibri"/>
                        </a:rPr>
                        <a:t> &gt; 15'</a:t>
                      </a:r>
                    </a:p>
                  </a:txBody>
                  <a:tcPr marL="0" marR="0" marT="0" marB="0" anchor="b">
                    <a:solidFill>
                      <a:schemeClr val="bg1"/>
                    </a:solidFill>
                  </a:tcPr>
                </a:tc>
                <a:tc>
                  <a:txBody>
                    <a:bodyPr/>
                    <a:lstStyle/>
                    <a:p>
                      <a:pPr algn="ctr" fontAlgn="b"/>
                      <a:r>
                        <a:rPr lang="it-IT" sz="2000" b="1" i="0" u="none" strike="noStrike" dirty="0">
                          <a:solidFill>
                            <a:srgbClr val="000000"/>
                          </a:solidFill>
                          <a:latin typeface="Calibri"/>
                        </a:rPr>
                        <a:t>% </a:t>
                      </a:r>
                      <a:r>
                        <a:rPr lang="it-IT" sz="2000" b="1" i="0" u="none" strike="noStrike" dirty="0" err="1">
                          <a:solidFill>
                            <a:srgbClr val="000000"/>
                          </a:solidFill>
                          <a:latin typeface="Calibri"/>
                        </a:rPr>
                        <a:t>Delay</a:t>
                      </a:r>
                      <a:endParaRPr lang="it-IT" sz="2000" b="1" i="0" u="none" strike="noStrike" dirty="0">
                        <a:solidFill>
                          <a:srgbClr val="000000"/>
                        </a:solidFill>
                        <a:latin typeface="Calibri"/>
                      </a:endParaRPr>
                    </a:p>
                  </a:txBody>
                  <a:tcPr marL="0" marR="0" marT="0" marB="0" anchor="b">
                    <a:solidFill>
                      <a:schemeClr val="bg1"/>
                    </a:solidFill>
                  </a:tcPr>
                </a:tc>
                <a:tc>
                  <a:txBody>
                    <a:bodyPr/>
                    <a:lstStyle/>
                    <a:p>
                      <a:pPr algn="l" fontAlgn="b"/>
                      <a:r>
                        <a:rPr lang="it-IT" sz="2000" b="1" i="0" u="none" strike="noStrike" dirty="0" err="1">
                          <a:solidFill>
                            <a:srgbClr val="000000"/>
                          </a:solidFill>
                          <a:latin typeface="Calibri"/>
                        </a:rPr>
                        <a:t>cancelled</a:t>
                      </a:r>
                      <a:r>
                        <a:rPr lang="it-IT" sz="2000" b="1" i="0" u="none" strike="noStrike" dirty="0">
                          <a:solidFill>
                            <a:srgbClr val="000000"/>
                          </a:solidFill>
                          <a:latin typeface="Calibri"/>
                        </a:rPr>
                        <a:t> </a:t>
                      </a:r>
                      <a:r>
                        <a:rPr lang="it-IT" sz="2000" b="1" i="0" u="none" strike="noStrike" dirty="0" err="1">
                          <a:solidFill>
                            <a:srgbClr val="000000"/>
                          </a:solidFill>
                          <a:latin typeface="Calibri"/>
                        </a:rPr>
                        <a:t>flights</a:t>
                      </a:r>
                      <a:endParaRPr lang="it-IT" sz="2000" b="1" i="0" u="none" strike="noStrike" dirty="0">
                        <a:solidFill>
                          <a:srgbClr val="000000"/>
                        </a:solidFill>
                        <a:latin typeface="Calibri"/>
                      </a:endParaRPr>
                    </a:p>
                  </a:txBody>
                  <a:tcPr marL="0" marR="0" marT="0" marB="0" anchor="b">
                    <a:solidFill>
                      <a:schemeClr val="bg1"/>
                    </a:solidFill>
                  </a:tcPr>
                </a:tc>
                <a:tc>
                  <a:txBody>
                    <a:bodyPr/>
                    <a:lstStyle/>
                    <a:p>
                      <a:pPr algn="ctr" fontAlgn="b"/>
                      <a:r>
                        <a:rPr lang="it-IT" sz="2000" b="1" i="0" u="none" strike="noStrike" dirty="0">
                          <a:solidFill>
                            <a:srgbClr val="000000"/>
                          </a:solidFill>
                          <a:latin typeface="Calibri"/>
                        </a:rPr>
                        <a:t>% </a:t>
                      </a:r>
                      <a:r>
                        <a:rPr lang="it-IT" sz="2000" b="1" i="0" u="none" strike="noStrike" dirty="0" err="1">
                          <a:solidFill>
                            <a:srgbClr val="000000"/>
                          </a:solidFill>
                          <a:latin typeface="Calibri"/>
                        </a:rPr>
                        <a:t>cancelled</a:t>
                      </a:r>
                      <a:endParaRPr lang="it-IT" sz="2000" b="1" i="0" u="none" strike="noStrike" dirty="0">
                        <a:solidFill>
                          <a:srgbClr val="000000"/>
                        </a:solidFill>
                        <a:latin typeface="Calibri"/>
                      </a:endParaRPr>
                    </a:p>
                  </a:txBody>
                  <a:tcPr marL="0" marR="0" marT="0" marB="0" anchor="b">
                    <a:solidFill>
                      <a:schemeClr val="bg1"/>
                    </a:solidFill>
                  </a:tcPr>
                </a:tc>
              </a:tr>
              <a:tr h="445603">
                <a:tc>
                  <a:txBody>
                    <a:bodyPr/>
                    <a:lstStyle/>
                    <a:p>
                      <a:pPr algn="l" fontAlgn="b"/>
                      <a:r>
                        <a:rPr lang="it-IT" sz="2000" b="0" i="0" u="none" strike="noStrike">
                          <a:solidFill>
                            <a:srgbClr val="000000"/>
                          </a:solidFill>
                          <a:latin typeface="Calibri"/>
                        </a:rPr>
                        <a:t>IT 1</a:t>
                      </a:r>
                    </a:p>
                  </a:txBody>
                  <a:tcPr marL="0" marR="0" marT="0" marB="0" anchor="b"/>
                </a:tc>
                <a:tc>
                  <a:txBody>
                    <a:bodyPr/>
                    <a:lstStyle/>
                    <a:p>
                      <a:pPr algn="r" fontAlgn="b"/>
                      <a:r>
                        <a:rPr lang="it-IT" sz="2000" b="0" i="0" u="none" strike="noStrike">
                          <a:solidFill>
                            <a:srgbClr val="000000"/>
                          </a:solidFill>
                          <a:latin typeface="Calibri"/>
                        </a:rPr>
                        <a:t>34671</a:t>
                      </a:r>
                    </a:p>
                  </a:txBody>
                  <a:tcPr marL="0" marR="0" marT="0" marB="0" anchor="b"/>
                </a:tc>
                <a:tc>
                  <a:txBody>
                    <a:bodyPr/>
                    <a:lstStyle/>
                    <a:p>
                      <a:pPr algn="r" fontAlgn="b"/>
                      <a:r>
                        <a:rPr lang="it-IT" sz="2000" b="0" i="0" u="none" strike="noStrike">
                          <a:solidFill>
                            <a:srgbClr val="000000"/>
                          </a:solidFill>
                          <a:latin typeface="Calibri"/>
                        </a:rPr>
                        <a:t>8030</a:t>
                      </a:r>
                    </a:p>
                  </a:txBody>
                  <a:tcPr marL="0" marR="0" marT="0" marB="0" anchor="b"/>
                </a:tc>
                <a:tc>
                  <a:txBody>
                    <a:bodyPr/>
                    <a:lstStyle/>
                    <a:p>
                      <a:pPr algn="r" fontAlgn="b"/>
                      <a:r>
                        <a:rPr lang="it-IT" sz="2000" b="0" i="0" u="none" strike="noStrike">
                          <a:solidFill>
                            <a:srgbClr val="000000"/>
                          </a:solidFill>
                          <a:latin typeface="Calibri"/>
                        </a:rPr>
                        <a:t>18%</a:t>
                      </a:r>
                    </a:p>
                  </a:txBody>
                  <a:tcPr marL="0" marR="0" marT="0" marB="0" anchor="b"/>
                </a:tc>
                <a:tc>
                  <a:txBody>
                    <a:bodyPr/>
                    <a:lstStyle/>
                    <a:p>
                      <a:pPr algn="r" fontAlgn="b"/>
                      <a:r>
                        <a:rPr lang="it-IT" sz="2000" b="0" i="0" u="none" strike="noStrike">
                          <a:solidFill>
                            <a:srgbClr val="000000"/>
                          </a:solidFill>
                          <a:latin typeface="Calibri"/>
                        </a:rPr>
                        <a:t>79</a:t>
                      </a:r>
                    </a:p>
                  </a:txBody>
                  <a:tcPr marL="0" marR="0" marT="0" marB="0" anchor="b"/>
                </a:tc>
                <a:tc>
                  <a:txBody>
                    <a:bodyPr/>
                    <a:lstStyle/>
                    <a:p>
                      <a:pPr algn="r" fontAlgn="b"/>
                      <a:r>
                        <a:rPr lang="it-IT" sz="2000" b="0" i="0" u="none" strike="noStrike">
                          <a:solidFill>
                            <a:srgbClr val="000000"/>
                          </a:solidFill>
                          <a:latin typeface="Calibri"/>
                        </a:rPr>
                        <a:t>6,5%</a:t>
                      </a:r>
                    </a:p>
                  </a:txBody>
                  <a:tcPr marL="0" marR="0" marT="0" marB="0" anchor="b"/>
                </a:tc>
              </a:tr>
              <a:tr h="445603">
                <a:tc>
                  <a:txBody>
                    <a:bodyPr/>
                    <a:lstStyle/>
                    <a:p>
                      <a:pPr algn="l" fontAlgn="b"/>
                      <a:r>
                        <a:rPr lang="it-IT" sz="2000" b="0" i="0" u="none" strike="noStrike">
                          <a:solidFill>
                            <a:srgbClr val="000000"/>
                          </a:solidFill>
                          <a:latin typeface="Calibri"/>
                        </a:rPr>
                        <a:t>IT 2</a:t>
                      </a:r>
                    </a:p>
                  </a:txBody>
                  <a:tcPr marL="0" marR="0" marT="0" marB="0" anchor="b"/>
                </a:tc>
                <a:tc>
                  <a:txBody>
                    <a:bodyPr/>
                    <a:lstStyle/>
                    <a:p>
                      <a:pPr algn="r" fontAlgn="b"/>
                      <a:r>
                        <a:rPr lang="it-IT" sz="2000" b="0" i="0" u="none" strike="noStrike" dirty="0">
                          <a:solidFill>
                            <a:srgbClr val="000000"/>
                          </a:solidFill>
                          <a:latin typeface="Calibri"/>
                        </a:rPr>
                        <a:t>3656</a:t>
                      </a:r>
                    </a:p>
                  </a:txBody>
                  <a:tcPr marL="0" marR="0" marT="0" marB="0" anchor="b"/>
                </a:tc>
                <a:tc>
                  <a:txBody>
                    <a:bodyPr/>
                    <a:lstStyle/>
                    <a:p>
                      <a:pPr algn="r" fontAlgn="b"/>
                      <a:r>
                        <a:rPr lang="it-IT" sz="2000" b="0" i="0" u="none" strike="noStrike">
                          <a:solidFill>
                            <a:srgbClr val="000000"/>
                          </a:solidFill>
                          <a:latin typeface="Calibri"/>
                        </a:rPr>
                        <a:t>1594</a:t>
                      </a:r>
                    </a:p>
                  </a:txBody>
                  <a:tcPr marL="0" marR="0" marT="0" marB="0" anchor="b"/>
                </a:tc>
                <a:tc>
                  <a:txBody>
                    <a:bodyPr/>
                    <a:lstStyle/>
                    <a:p>
                      <a:pPr algn="r" fontAlgn="b"/>
                      <a:r>
                        <a:rPr lang="it-IT" sz="2000" b="0" i="0" u="none" strike="noStrike">
                          <a:solidFill>
                            <a:srgbClr val="000000"/>
                          </a:solidFill>
                          <a:latin typeface="Calibri"/>
                        </a:rPr>
                        <a:t>4%</a:t>
                      </a:r>
                    </a:p>
                  </a:txBody>
                  <a:tcPr marL="0" marR="0" marT="0" marB="0" anchor="b"/>
                </a:tc>
                <a:tc>
                  <a:txBody>
                    <a:bodyPr/>
                    <a:lstStyle/>
                    <a:p>
                      <a:pPr algn="r" fontAlgn="b"/>
                      <a:r>
                        <a:rPr lang="it-IT" sz="2000" b="0" i="0" u="none" strike="noStrike">
                          <a:solidFill>
                            <a:srgbClr val="000000"/>
                          </a:solidFill>
                          <a:latin typeface="Calibri"/>
                        </a:rPr>
                        <a:t>12</a:t>
                      </a:r>
                    </a:p>
                  </a:txBody>
                  <a:tcPr marL="0" marR="0" marT="0" marB="0" anchor="b"/>
                </a:tc>
                <a:tc>
                  <a:txBody>
                    <a:bodyPr/>
                    <a:lstStyle/>
                    <a:p>
                      <a:pPr algn="r" fontAlgn="b"/>
                      <a:r>
                        <a:rPr lang="it-IT" sz="2000" b="0" i="0" u="none" strike="noStrike">
                          <a:solidFill>
                            <a:srgbClr val="000000"/>
                          </a:solidFill>
                          <a:latin typeface="Calibri"/>
                        </a:rPr>
                        <a:t>1,0%</a:t>
                      </a:r>
                    </a:p>
                  </a:txBody>
                  <a:tcPr marL="0" marR="0" marT="0" marB="0" anchor="b"/>
                </a:tc>
              </a:tr>
              <a:tr h="445603">
                <a:tc>
                  <a:txBody>
                    <a:bodyPr/>
                    <a:lstStyle/>
                    <a:p>
                      <a:pPr algn="l" fontAlgn="b"/>
                      <a:r>
                        <a:rPr lang="it-IT" sz="2000" b="0" i="0" u="none" strike="noStrike">
                          <a:solidFill>
                            <a:srgbClr val="000000"/>
                          </a:solidFill>
                          <a:latin typeface="Calibri"/>
                        </a:rPr>
                        <a:t>IT 3</a:t>
                      </a:r>
                    </a:p>
                  </a:txBody>
                  <a:tcPr marL="0" marR="0" marT="0" marB="0" anchor="b"/>
                </a:tc>
                <a:tc>
                  <a:txBody>
                    <a:bodyPr/>
                    <a:lstStyle/>
                    <a:p>
                      <a:pPr algn="r" fontAlgn="b"/>
                      <a:r>
                        <a:rPr lang="it-IT" sz="2000" b="0" i="0" u="none" strike="noStrike">
                          <a:solidFill>
                            <a:srgbClr val="000000"/>
                          </a:solidFill>
                          <a:latin typeface="Calibri"/>
                        </a:rPr>
                        <a:t>4025</a:t>
                      </a:r>
                    </a:p>
                  </a:txBody>
                  <a:tcPr marL="0" marR="0" marT="0" marB="0" anchor="b"/>
                </a:tc>
                <a:tc>
                  <a:txBody>
                    <a:bodyPr/>
                    <a:lstStyle/>
                    <a:p>
                      <a:pPr algn="r" fontAlgn="b"/>
                      <a:r>
                        <a:rPr lang="it-IT" sz="2000" b="0" i="0" u="none" strike="noStrike">
                          <a:solidFill>
                            <a:srgbClr val="000000"/>
                          </a:solidFill>
                          <a:latin typeface="Calibri"/>
                        </a:rPr>
                        <a:t>1209</a:t>
                      </a:r>
                    </a:p>
                  </a:txBody>
                  <a:tcPr marL="0" marR="0" marT="0" marB="0" anchor="b"/>
                </a:tc>
                <a:tc>
                  <a:txBody>
                    <a:bodyPr/>
                    <a:lstStyle/>
                    <a:p>
                      <a:pPr algn="r" fontAlgn="b"/>
                      <a:r>
                        <a:rPr lang="it-IT" sz="2000" b="0" i="0" u="none" strike="noStrike">
                          <a:solidFill>
                            <a:srgbClr val="000000"/>
                          </a:solidFill>
                          <a:latin typeface="Calibri"/>
                        </a:rPr>
                        <a:t>3%</a:t>
                      </a:r>
                    </a:p>
                  </a:txBody>
                  <a:tcPr marL="0" marR="0" marT="0" marB="0" anchor="b"/>
                </a:tc>
                <a:tc>
                  <a:txBody>
                    <a:bodyPr/>
                    <a:lstStyle/>
                    <a:p>
                      <a:pPr algn="r" fontAlgn="b"/>
                      <a:r>
                        <a:rPr lang="it-IT" sz="2000" b="0" i="0" u="none" strike="noStrike">
                          <a:solidFill>
                            <a:srgbClr val="000000"/>
                          </a:solidFill>
                          <a:latin typeface="Calibri"/>
                        </a:rPr>
                        <a:t>4</a:t>
                      </a:r>
                    </a:p>
                  </a:txBody>
                  <a:tcPr marL="0" marR="0" marT="0" marB="0" anchor="b"/>
                </a:tc>
                <a:tc>
                  <a:txBody>
                    <a:bodyPr/>
                    <a:lstStyle/>
                    <a:p>
                      <a:pPr algn="r" fontAlgn="b"/>
                      <a:r>
                        <a:rPr lang="it-IT" sz="2000" b="0" i="0" u="none" strike="noStrike">
                          <a:solidFill>
                            <a:srgbClr val="000000"/>
                          </a:solidFill>
                          <a:latin typeface="Calibri"/>
                        </a:rPr>
                        <a:t>0,3%</a:t>
                      </a:r>
                    </a:p>
                  </a:txBody>
                  <a:tcPr marL="0" marR="0" marT="0" marB="0" anchor="b"/>
                </a:tc>
              </a:tr>
              <a:tr h="445603">
                <a:tc>
                  <a:txBody>
                    <a:bodyPr/>
                    <a:lstStyle/>
                    <a:p>
                      <a:pPr algn="l" fontAlgn="b"/>
                      <a:r>
                        <a:rPr lang="it-IT" sz="2000" b="0" i="0" u="none" strike="noStrike">
                          <a:solidFill>
                            <a:srgbClr val="000000"/>
                          </a:solidFill>
                          <a:latin typeface="Calibri"/>
                        </a:rPr>
                        <a:t>IT 4</a:t>
                      </a:r>
                    </a:p>
                  </a:txBody>
                  <a:tcPr marL="0" marR="0" marT="0" marB="0" anchor="b"/>
                </a:tc>
                <a:tc>
                  <a:txBody>
                    <a:bodyPr/>
                    <a:lstStyle/>
                    <a:p>
                      <a:pPr algn="r" fontAlgn="b"/>
                      <a:r>
                        <a:rPr lang="it-IT" sz="2000" b="0" i="0" u="none" strike="noStrike">
                          <a:solidFill>
                            <a:srgbClr val="000000"/>
                          </a:solidFill>
                          <a:latin typeface="Calibri"/>
                        </a:rPr>
                        <a:t>1513</a:t>
                      </a:r>
                    </a:p>
                  </a:txBody>
                  <a:tcPr marL="0" marR="0" marT="0" marB="0" anchor="b"/>
                </a:tc>
                <a:tc>
                  <a:txBody>
                    <a:bodyPr/>
                    <a:lstStyle/>
                    <a:p>
                      <a:pPr algn="r" fontAlgn="b"/>
                      <a:r>
                        <a:rPr lang="it-IT" sz="2000" b="0" i="0" u="none" strike="noStrike">
                          <a:solidFill>
                            <a:srgbClr val="000000"/>
                          </a:solidFill>
                          <a:latin typeface="Calibri"/>
                        </a:rPr>
                        <a:t>730</a:t>
                      </a:r>
                    </a:p>
                  </a:txBody>
                  <a:tcPr marL="0" marR="0" marT="0" marB="0" anchor="b"/>
                </a:tc>
                <a:tc>
                  <a:txBody>
                    <a:bodyPr/>
                    <a:lstStyle/>
                    <a:p>
                      <a:pPr algn="r" fontAlgn="b"/>
                      <a:r>
                        <a:rPr lang="it-IT" sz="2000" b="0" i="0" u="none" strike="noStrike">
                          <a:solidFill>
                            <a:srgbClr val="000000"/>
                          </a:solidFill>
                          <a:latin typeface="Calibri"/>
                        </a:rPr>
                        <a:t>2%</a:t>
                      </a:r>
                    </a:p>
                  </a:txBody>
                  <a:tcPr marL="0" marR="0" marT="0" marB="0" anchor="b"/>
                </a:tc>
                <a:tc>
                  <a:txBody>
                    <a:bodyPr/>
                    <a:lstStyle/>
                    <a:p>
                      <a:pPr algn="r" fontAlgn="b"/>
                      <a:r>
                        <a:rPr lang="it-IT" sz="2000" b="0" i="0" u="none" strike="noStrike">
                          <a:solidFill>
                            <a:srgbClr val="000000"/>
                          </a:solidFill>
                          <a:latin typeface="Calibri"/>
                        </a:rPr>
                        <a:t>63</a:t>
                      </a:r>
                    </a:p>
                  </a:txBody>
                  <a:tcPr marL="0" marR="0" marT="0" marB="0" anchor="b"/>
                </a:tc>
                <a:tc>
                  <a:txBody>
                    <a:bodyPr/>
                    <a:lstStyle/>
                    <a:p>
                      <a:pPr algn="r" fontAlgn="b"/>
                      <a:r>
                        <a:rPr lang="it-IT" sz="2000" b="0" i="0" u="none" strike="noStrike">
                          <a:solidFill>
                            <a:srgbClr val="000000"/>
                          </a:solidFill>
                          <a:latin typeface="Calibri"/>
                        </a:rPr>
                        <a:t>5,1%</a:t>
                      </a:r>
                    </a:p>
                  </a:txBody>
                  <a:tcPr marL="0" marR="0" marT="0" marB="0" anchor="b"/>
                </a:tc>
              </a:tr>
              <a:tr h="445603">
                <a:tc>
                  <a:txBody>
                    <a:bodyPr/>
                    <a:lstStyle/>
                    <a:p>
                      <a:pPr algn="l" fontAlgn="b"/>
                      <a:r>
                        <a:rPr lang="it-IT" sz="2000" b="0" i="0" u="none" strike="noStrike">
                          <a:solidFill>
                            <a:srgbClr val="000000"/>
                          </a:solidFill>
                          <a:latin typeface="Calibri"/>
                        </a:rPr>
                        <a:t>UE 1</a:t>
                      </a:r>
                    </a:p>
                  </a:txBody>
                  <a:tcPr marL="0" marR="0" marT="0" marB="0" anchor="b"/>
                </a:tc>
                <a:tc>
                  <a:txBody>
                    <a:bodyPr/>
                    <a:lstStyle/>
                    <a:p>
                      <a:pPr algn="r" fontAlgn="b"/>
                      <a:r>
                        <a:rPr lang="it-IT" sz="2000" b="0" i="0" u="none" strike="noStrike">
                          <a:solidFill>
                            <a:srgbClr val="000000"/>
                          </a:solidFill>
                          <a:latin typeface="Calibri"/>
                        </a:rPr>
                        <a:t>41976</a:t>
                      </a:r>
                    </a:p>
                  </a:txBody>
                  <a:tcPr marL="0" marR="0" marT="0" marB="0" anchor="b"/>
                </a:tc>
                <a:tc>
                  <a:txBody>
                    <a:bodyPr/>
                    <a:lstStyle/>
                    <a:p>
                      <a:pPr algn="r" fontAlgn="b"/>
                      <a:r>
                        <a:rPr lang="it-IT" sz="2000" b="0" i="0" u="none" strike="noStrike">
                          <a:solidFill>
                            <a:srgbClr val="000000"/>
                          </a:solidFill>
                          <a:latin typeface="Calibri"/>
                        </a:rPr>
                        <a:t>16834</a:t>
                      </a:r>
                    </a:p>
                  </a:txBody>
                  <a:tcPr marL="0" marR="0" marT="0" marB="0" anchor="b"/>
                </a:tc>
                <a:tc>
                  <a:txBody>
                    <a:bodyPr/>
                    <a:lstStyle/>
                    <a:p>
                      <a:pPr algn="r" fontAlgn="b"/>
                      <a:r>
                        <a:rPr lang="it-IT" sz="2000" b="0" i="0" u="none" strike="noStrike">
                          <a:solidFill>
                            <a:srgbClr val="000000"/>
                          </a:solidFill>
                          <a:latin typeface="Calibri"/>
                        </a:rPr>
                        <a:t>38%</a:t>
                      </a:r>
                    </a:p>
                  </a:txBody>
                  <a:tcPr marL="0" marR="0" marT="0" marB="0" anchor="b"/>
                </a:tc>
                <a:tc>
                  <a:txBody>
                    <a:bodyPr/>
                    <a:lstStyle/>
                    <a:p>
                      <a:pPr algn="r" fontAlgn="b"/>
                      <a:r>
                        <a:rPr lang="it-IT" sz="2000" b="0" i="0" u="none" strike="noStrike">
                          <a:solidFill>
                            <a:srgbClr val="000000"/>
                          </a:solidFill>
                          <a:latin typeface="Calibri"/>
                        </a:rPr>
                        <a:t>357</a:t>
                      </a:r>
                    </a:p>
                  </a:txBody>
                  <a:tcPr marL="0" marR="0" marT="0" marB="0" anchor="b"/>
                </a:tc>
                <a:tc>
                  <a:txBody>
                    <a:bodyPr/>
                    <a:lstStyle/>
                    <a:p>
                      <a:pPr algn="r" fontAlgn="b"/>
                      <a:r>
                        <a:rPr lang="it-IT" sz="2000" b="0" i="0" u="none" strike="noStrike">
                          <a:solidFill>
                            <a:srgbClr val="000000"/>
                          </a:solidFill>
                          <a:latin typeface="Calibri"/>
                        </a:rPr>
                        <a:t>29,2%</a:t>
                      </a:r>
                    </a:p>
                  </a:txBody>
                  <a:tcPr marL="0" marR="0" marT="0" marB="0" anchor="b"/>
                </a:tc>
              </a:tr>
              <a:tr h="445603">
                <a:tc>
                  <a:txBody>
                    <a:bodyPr/>
                    <a:lstStyle/>
                    <a:p>
                      <a:pPr algn="l" fontAlgn="b"/>
                      <a:r>
                        <a:rPr lang="it-IT" sz="2000" b="0" i="0" u="none" strike="noStrike">
                          <a:solidFill>
                            <a:srgbClr val="000000"/>
                          </a:solidFill>
                          <a:latin typeface="Calibri"/>
                        </a:rPr>
                        <a:t>UE 2</a:t>
                      </a:r>
                    </a:p>
                  </a:txBody>
                  <a:tcPr marL="0" marR="0" marT="0" marB="0" anchor="b"/>
                </a:tc>
                <a:tc>
                  <a:txBody>
                    <a:bodyPr/>
                    <a:lstStyle/>
                    <a:p>
                      <a:pPr algn="r" fontAlgn="b"/>
                      <a:r>
                        <a:rPr lang="it-IT" sz="2000" b="0" i="0" u="none" strike="noStrike">
                          <a:solidFill>
                            <a:srgbClr val="000000"/>
                          </a:solidFill>
                          <a:latin typeface="Calibri"/>
                        </a:rPr>
                        <a:t>15048</a:t>
                      </a:r>
                    </a:p>
                  </a:txBody>
                  <a:tcPr marL="0" marR="0" marT="0" marB="0" anchor="b"/>
                </a:tc>
                <a:tc>
                  <a:txBody>
                    <a:bodyPr/>
                    <a:lstStyle/>
                    <a:p>
                      <a:pPr algn="r" fontAlgn="b"/>
                      <a:r>
                        <a:rPr lang="it-IT" sz="2000" b="0" i="0" u="none" strike="noStrike">
                          <a:solidFill>
                            <a:srgbClr val="000000"/>
                          </a:solidFill>
                          <a:latin typeface="Calibri"/>
                        </a:rPr>
                        <a:t>2699</a:t>
                      </a:r>
                    </a:p>
                  </a:txBody>
                  <a:tcPr marL="0" marR="0" marT="0" marB="0" anchor="b"/>
                </a:tc>
                <a:tc>
                  <a:txBody>
                    <a:bodyPr/>
                    <a:lstStyle/>
                    <a:p>
                      <a:pPr algn="r" fontAlgn="b"/>
                      <a:r>
                        <a:rPr lang="it-IT" sz="2000" b="0" i="0" u="none" strike="noStrike">
                          <a:solidFill>
                            <a:srgbClr val="000000"/>
                          </a:solidFill>
                          <a:latin typeface="Calibri"/>
                        </a:rPr>
                        <a:t>6%</a:t>
                      </a:r>
                    </a:p>
                  </a:txBody>
                  <a:tcPr marL="0" marR="0" marT="0" marB="0" anchor="b"/>
                </a:tc>
                <a:tc>
                  <a:txBody>
                    <a:bodyPr/>
                    <a:lstStyle/>
                    <a:p>
                      <a:pPr algn="r" fontAlgn="b"/>
                      <a:r>
                        <a:rPr lang="it-IT" sz="2000" b="0" i="0" u="none" strike="noStrike">
                          <a:solidFill>
                            <a:srgbClr val="000000"/>
                          </a:solidFill>
                          <a:latin typeface="Calibri"/>
                        </a:rPr>
                        <a:t>32</a:t>
                      </a:r>
                    </a:p>
                  </a:txBody>
                  <a:tcPr marL="0" marR="0" marT="0" marB="0" anchor="b"/>
                </a:tc>
                <a:tc>
                  <a:txBody>
                    <a:bodyPr/>
                    <a:lstStyle/>
                    <a:p>
                      <a:pPr algn="r" fontAlgn="b"/>
                      <a:r>
                        <a:rPr lang="it-IT" sz="2000" b="0" i="0" u="none" strike="noStrike">
                          <a:solidFill>
                            <a:srgbClr val="000000"/>
                          </a:solidFill>
                          <a:latin typeface="Calibri"/>
                        </a:rPr>
                        <a:t>2,6%</a:t>
                      </a:r>
                    </a:p>
                  </a:txBody>
                  <a:tcPr marL="0" marR="0" marT="0" marB="0" anchor="b"/>
                </a:tc>
              </a:tr>
              <a:tr h="445603">
                <a:tc>
                  <a:txBody>
                    <a:bodyPr/>
                    <a:lstStyle/>
                    <a:p>
                      <a:pPr algn="l" fontAlgn="b"/>
                      <a:r>
                        <a:rPr lang="it-IT" sz="2000" b="0" i="0" u="none" strike="noStrike">
                          <a:solidFill>
                            <a:srgbClr val="000000"/>
                          </a:solidFill>
                          <a:latin typeface="Calibri"/>
                        </a:rPr>
                        <a:t>UE 3</a:t>
                      </a:r>
                    </a:p>
                  </a:txBody>
                  <a:tcPr marL="0" marR="0" marT="0" marB="0" anchor="b"/>
                </a:tc>
                <a:tc>
                  <a:txBody>
                    <a:bodyPr/>
                    <a:lstStyle/>
                    <a:p>
                      <a:pPr algn="r" fontAlgn="b"/>
                      <a:r>
                        <a:rPr lang="it-IT" sz="2000" b="0" i="0" u="none" strike="noStrike">
                          <a:solidFill>
                            <a:srgbClr val="000000"/>
                          </a:solidFill>
                          <a:latin typeface="Calibri"/>
                        </a:rPr>
                        <a:t>15165</a:t>
                      </a:r>
                    </a:p>
                  </a:txBody>
                  <a:tcPr marL="0" marR="0" marT="0" marB="0" anchor="b"/>
                </a:tc>
                <a:tc>
                  <a:txBody>
                    <a:bodyPr/>
                    <a:lstStyle/>
                    <a:p>
                      <a:pPr algn="r" fontAlgn="b"/>
                      <a:r>
                        <a:rPr lang="it-IT" sz="2000" b="0" i="0" u="none" strike="noStrike">
                          <a:solidFill>
                            <a:srgbClr val="000000"/>
                          </a:solidFill>
                          <a:latin typeface="Calibri"/>
                        </a:rPr>
                        <a:t>6896</a:t>
                      </a:r>
                    </a:p>
                  </a:txBody>
                  <a:tcPr marL="0" marR="0" marT="0" marB="0" anchor="b"/>
                </a:tc>
                <a:tc>
                  <a:txBody>
                    <a:bodyPr/>
                    <a:lstStyle/>
                    <a:p>
                      <a:pPr algn="r" fontAlgn="b"/>
                      <a:r>
                        <a:rPr lang="it-IT" sz="2000" b="0" i="0" u="none" strike="noStrike">
                          <a:solidFill>
                            <a:srgbClr val="000000"/>
                          </a:solidFill>
                          <a:latin typeface="Calibri"/>
                        </a:rPr>
                        <a:t>16%</a:t>
                      </a:r>
                    </a:p>
                  </a:txBody>
                  <a:tcPr marL="0" marR="0" marT="0" marB="0" anchor="b"/>
                </a:tc>
                <a:tc>
                  <a:txBody>
                    <a:bodyPr/>
                    <a:lstStyle/>
                    <a:p>
                      <a:pPr algn="r" fontAlgn="b"/>
                      <a:r>
                        <a:rPr lang="it-IT" sz="2000" b="0" i="0" u="none" strike="noStrike">
                          <a:solidFill>
                            <a:srgbClr val="000000"/>
                          </a:solidFill>
                          <a:latin typeface="Calibri"/>
                        </a:rPr>
                        <a:t>160</a:t>
                      </a:r>
                    </a:p>
                  </a:txBody>
                  <a:tcPr marL="0" marR="0" marT="0" marB="0" anchor="b"/>
                </a:tc>
                <a:tc>
                  <a:txBody>
                    <a:bodyPr/>
                    <a:lstStyle/>
                    <a:p>
                      <a:pPr algn="r" fontAlgn="b"/>
                      <a:r>
                        <a:rPr lang="it-IT" sz="2000" b="0" i="0" u="none" strike="noStrike">
                          <a:solidFill>
                            <a:srgbClr val="000000"/>
                          </a:solidFill>
                          <a:latin typeface="Calibri"/>
                        </a:rPr>
                        <a:t>13,1%</a:t>
                      </a:r>
                    </a:p>
                  </a:txBody>
                  <a:tcPr marL="0" marR="0" marT="0" marB="0" anchor="b"/>
                </a:tc>
              </a:tr>
              <a:tr h="445603">
                <a:tc>
                  <a:txBody>
                    <a:bodyPr/>
                    <a:lstStyle/>
                    <a:p>
                      <a:pPr algn="l" fontAlgn="b"/>
                      <a:r>
                        <a:rPr lang="it-IT" sz="2000" b="0" i="0" u="none" strike="noStrike">
                          <a:solidFill>
                            <a:srgbClr val="000000"/>
                          </a:solidFill>
                          <a:latin typeface="Calibri"/>
                        </a:rPr>
                        <a:t>UE 4</a:t>
                      </a:r>
                    </a:p>
                  </a:txBody>
                  <a:tcPr marL="0" marR="0" marT="0" marB="0" anchor="b"/>
                </a:tc>
                <a:tc>
                  <a:txBody>
                    <a:bodyPr/>
                    <a:lstStyle/>
                    <a:p>
                      <a:pPr algn="r" fontAlgn="b"/>
                      <a:r>
                        <a:rPr lang="it-IT" sz="2000" b="0" i="0" u="none" strike="noStrike" dirty="0">
                          <a:solidFill>
                            <a:srgbClr val="000000"/>
                          </a:solidFill>
                          <a:latin typeface="Calibri"/>
                        </a:rPr>
                        <a:t>13234</a:t>
                      </a:r>
                    </a:p>
                  </a:txBody>
                  <a:tcPr marL="0" marR="0" marT="0" marB="0" anchor="b"/>
                </a:tc>
                <a:tc>
                  <a:txBody>
                    <a:bodyPr/>
                    <a:lstStyle/>
                    <a:p>
                      <a:pPr algn="r" fontAlgn="b"/>
                      <a:r>
                        <a:rPr lang="it-IT" sz="2000" b="0" i="0" u="none" strike="noStrike">
                          <a:solidFill>
                            <a:srgbClr val="000000"/>
                          </a:solidFill>
                          <a:latin typeface="Calibri"/>
                        </a:rPr>
                        <a:t>6393</a:t>
                      </a:r>
                    </a:p>
                  </a:txBody>
                  <a:tcPr marL="0" marR="0" marT="0" marB="0" anchor="b"/>
                </a:tc>
                <a:tc>
                  <a:txBody>
                    <a:bodyPr/>
                    <a:lstStyle/>
                    <a:p>
                      <a:pPr algn="r" fontAlgn="b"/>
                      <a:r>
                        <a:rPr lang="it-IT" sz="2000" b="0" i="0" u="none" strike="noStrike">
                          <a:solidFill>
                            <a:srgbClr val="000000"/>
                          </a:solidFill>
                          <a:latin typeface="Calibri"/>
                        </a:rPr>
                        <a:t>14%</a:t>
                      </a:r>
                    </a:p>
                  </a:txBody>
                  <a:tcPr marL="0" marR="0" marT="0" marB="0" anchor="b"/>
                </a:tc>
                <a:tc>
                  <a:txBody>
                    <a:bodyPr/>
                    <a:lstStyle/>
                    <a:p>
                      <a:pPr algn="r" fontAlgn="b"/>
                      <a:r>
                        <a:rPr lang="it-IT" sz="2000" b="0" i="0" u="none" strike="noStrike">
                          <a:solidFill>
                            <a:srgbClr val="000000"/>
                          </a:solidFill>
                          <a:latin typeface="Calibri"/>
                        </a:rPr>
                        <a:t>517</a:t>
                      </a:r>
                    </a:p>
                  </a:txBody>
                  <a:tcPr marL="0" marR="0" marT="0" marB="0" anchor="b"/>
                </a:tc>
                <a:tc>
                  <a:txBody>
                    <a:bodyPr/>
                    <a:lstStyle/>
                    <a:p>
                      <a:pPr algn="r" fontAlgn="b"/>
                      <a:r>
                        <a:rPr lang="it-IT" sz="2000" b="0" i="0" u="none" strike="noStrike">
                          <a:solidFill>
                            <a:srgbClr val="000000"/>
                          </a:solidFill>
                          <a:latin typeface="Calibri"/>
                        </a:rPr>
                        <a:t>42,2%</a:t>
                      </a:r>
                    </a:p>
                  </a:txBody>
                  <a:tcPr marL="0" marR="0" marT="0" marB="0" anchor="b"/>
                </a:tc>
              </a:tr>
              <a:tr h="445603">
                <a:tc>
                  <a:txBody>
                    <a:bodyPr/>
                    <a:lstStyle/>
                    <a:p>
                      <a:pPr algn="l" fontAlgn="b"/>
                      <a:r>
                        <a:rPr lang="it-IT" sz="2000" b="0" i="0" u="none" strike="noStrike" dirty="0" smtClean="0">
                          <a:solidFill>
                            <a:srgbClr val="000000"/>
                          </a:solidFill>
                          <a:latin typeface="Calibri"/>
                        </a:rPr>
                        <a:t>Tot.</a:t>
                      </a:r>
                      <a:endParaRPr lang="it-IT" sz="2000" b="0" i="0" u="none" strike="noStrike" dirty="0">
                        <a:solidFill>
                          <a:srgbClr val="000000"/>
                        </a:solidFill>
                        <a:latin typeface="Calibri"/>
                      </a:endParaRPr>
                    </a:p>
                  </a:txBody>
                  <a:tcPr marL="0" marR="0" marT="0" marB="0" anchor="b"/>
                </a:tc>
                <a:tc>
                  <a:txBody>
                    <a:bodyPr/>
                    <a:lstStyle/>
                    <a:p>
                      <a:pPr algn="r" fontAlgn="b"/>
                      <a:r>
                        <a:rPr lang="it-IT" sz="2000" b="0" i="0" u="none" strike="noStrike">
                          <a:solidFill>
                            <a:srgbClr val="000000"/>
                          </a:solidFill>
                          <a:latin typeface="Calibri"/>
                        </a:rPr>
                        <a:t>129288</a:t>
                      </a:r>
                    </a:p>
                  </a:txBody>
                  <a:tcPr marL="0" marR="0" marT="0" marB="0" anchor="b"/>
                </a:tc>
                <a:tc>
                  <a:txBody>
                    <a:bodyPr/>
                    <a:lstStyle/>
                    <a:p>
                      <a:pPr algn="r" fontAlgn="b"/>
                      <a:r>
                        <a:rPr lang="it-IT" sz="2000" b="0" i="0" u="none" strike="noStrike">
                          <a:solidFill>
                            <a:srgbClr val="000000"/>
                          </a:solidFill>
                          <a:latin typeface="Calibri"/>
                        </a:rPr>
                        <a:t>44385</a:t>
                      </a:r>
                    </a:p>
                  </a:txBody>
                  <a:tcPr marL="0" marR="0" marT="0" marB="0" anchor="b"/>
                </a:tc>
                <a:tc>
                  <a:txBody>
                    <a:bodyPr/>
                    <a:lstStyle/>
                    <a:p>
                      <a:pPr algn="r" fontAlgn="b"/>
                      <a:r>
                        <a:rPr lang="it-IT" sz="2000" b="0" i="0" u="none" strike="noStrike">
                          <a:solidFill>
                            <a:srgbClr val="000000"/>
                          </a:solidFill>
                          <a:latin typeface="Calibri"/>
                        </a:rPr>
                        <a:t>100%</a:t>
                      </a:r>
                    </a:p>
                  </a:txBody>
                  <a:tcPr marL="0" marR="0" marT="0" marB="0" anchor="b"/>
                </a:tc>
                <a:tc>
                  <a:txBody>
                    <a:bodyPr/>
                    <a:lstStyle/>
                    <a:p>
                      <a:pPr algn="r" fontAlgn="b"/>
                      <a:r>
                        <a:rPr lang="it-IT" sz="2000" b="0" i="0" u="none" strike="noStrike">
                          <a:solidFill>
                            <a:srgbClr val="000000"/>
                          </a:solidFill>
                          <a:latin typeface="Calibri"/>
                        </a:rPr>
                        <a:t>1224</a:t>
                      </a:r>
                    </a:p>
                  </a:txBody>
                  <a:tcPr marL="0" marR="0" marT="0" marB="0" anchor="b"/>
                </a:tc>
                <a:tc>
                  <a:txBody>
                    <a:bodyPr/>
                    <a:lstStyle/>
                    <a:p>
                      <a:pPr algn="l" fontAlgn="b"/>
                      <a:endParaRPr lang="it-IT" sz="2000" b="0" i="0" u="none" strike="noStrike">
                        <a:solidFill>
                          <a:srgbClr val="000000"/>
                        </a:solidFill>
                        <a:latin typeface="Calibri"/>
                      </a:endParaRPr>
                    </a:p>
                  </a:txBody>
                  <a:tcPr marL="0" marR="0" marT="0" marB="0" anchor="b"/>
                </a:tc>
              </a:tr>
              <a:tr h="445603">
                <a:tc>
                  <a:txBody>
                    <a:bodyPr/>
                    <a:lstStyle/>
                    <a:p>
                      <a:pPr algn="l" fontAlgn="b"/>
                      <a:endParaRPr lang="it-IT" sz="2000" b="0" i="0" u="none" strike="noStrike">
                        <a:solidFill>
                          <a:srgbClr val="000000"/>
                        </a:solidFill>
                        <a:latin typeface="Calibri"/>
                      </a:endParaRPr>
                    </a:p>
                  </a:txBody>
                  <a:tcPr marL="0" marR="0" marT="0" marB="0" anchor="b"/>
                </a:tc>
                <a:tc>
                  <a:txBody>
                    <a:bodyPr/>
                    <a:lstStyle/>
                    <a:p>
                      <a:pPr algn="l" fontAlgn="b"/>
                      <a:endParaRPr lang="it-IT" sz="2000" b="0" i="0" u="none" strike="noStrike">
                        <a:solidFill>
                          <a:srgbClr val="000000"/>
                        </a:solidFill>
                        <a:latin typeface="Calibri"/>
                      </a:endParaRPr>
                    </a:p>
                  </a:txBody>
                  <a:tcPr marL="0" marR="0" marT="0" marB="0" anchor="b"/>
                </a:tc>
                <a:tc>
                  <a:txBody>
                    <a:bodyPr/>
                    <a:lstStyle/>
                    <a:p>
                      <a:pPr algn="l" fontAlgn="b"/>
                      <a:endParaRPr lang="it-IT" sz="2000" b="0" i="0" u="none" strike="noStrike">
                        <a:solidFill>
                          <a:srgbClr val="000000"/>
                        </a:solidFill>
                        <a:latin typeface="Calibri"/>
                      </a:endParaRPr>
                    </a:p>
                  </a:txBody>
                  <a:tcPr marL="0" marR="0" marT="0" marB="0" anchor="b"/>
                </a:tc>
                <a:tc>
                  <a:txBody>
                    <a:bodyPr/>
                    <a:lstStyle/>
                    <a:p>
                      <a:pPr algn="l" fontAlgn="b"/>
                      <a:endParaRPr lang="it-IT" sz="2000" b="0" i="0" u="none" strike="noStrike">
                        <a:solidFill>
                          <a:srgbClr val="000000"/>
                        </a:solidFill>
                        <a:latin typeface="Calibri"/>
                      </a:endParaRPr>
                    </a:p>
                  </a:txBody>
                  <a:tcPr marL="0" marR="0" marT="0" marB="0" anchor="b"/>
                </a:tc>
                <a:tc>
                  <a:txBody>
                    <a:bodyPr/>
                    <a:lstStyle/>
                    <a:p>
                      <a:pPr algn="l" fontAlgn="b"/>
                      <a:endParaRPr lang="it-IT" sz="2000" b="0" i="0" u="none" strike="noStrike">
                        <a:solidFill>
                          <a:srgbClr val="000000"/>
                        </a:solidFill>
                        <a:latin typeface="Calibri"/>
                      </a:endParaRPr>
                    </a:p>
                  </a:txBody>
                  <a:tcPr marL="0" marR="0" marT="0" marB="0" anchor="b"/>
                </a:tc>
                <a:tc>
                  <a:txBody>
                    <a:bodyPr/>
                    <a:lstStyle/>
                    <a:p>
                      <a:pPr algn="l" fontAlgn="b"/>
                      <a:endParaRPr lang="it-IT" sz="2000" b="0" i="0" u="none" strike="noStrike">
                        <a:solidFill>
                          <a:srgbClr val="000000"/>
                        </a:solidFill>
                        <a:latin typeface="Calibri"/>
                      </a:endParaRPr>
                    </a:p>
                  </a:txBody>
                  <a:tcPr marL="0" marR="0" marT="0" marB="0" anchor="b"/>
                </a:tc>
              </a:tr>
              <a:tr h="445603">
                <a:tc>
                  <a:txBody>
                    <a:bodyPr/>
                    <a:lstStyle/>
                    <a:p>
                      <a:pPr algn="l" fontAlgn="b"/>
                      <a:r>
                        <a:rPr lang="it-IT" sz="2000" b="0" i="0" u="none" strike="noStrike" dirty="0">
                          <a:solidFill>
                            <a:srgbClr val="000000"/>
                          </a:solidFill>
                          <a:latin typeface="Calibri"/>
                        </a:rPr>
                        <a:t>IT</a:t>
                      </a:r>
                    </a:p>
                  </a:txBody>
                  <a:tcPr marL="0" marR="0" marT="0" marB="0" anchor="b"/>
                </a:tc>
                <a:tc>
                  <a:txBody>
                    <a:bodyPr/>
                    <a:lstStyle/>
                    <a:p>
                      <a:pPr algn="r" fontAlgn="b"/>
                      <a:r>
                        <a:rPr lang="it-IT" sz="2000" b="0" i="0" u="none" strike="noStrike">
                          <a:solidFill>
                            <a:srgbClr val="000000"/>
                          </a:solidFill>
                          <a:latin typeface="Calibri"/>
                        </a:rPr>
                        <a:t>43865</a:t>
                      </a:r>
                    </a:p>
                  </a:txBody>
                  <a:tcPr marL="0" marR="0" marT="0" marB="0" anchor="b"/>
                </a:tc>
                <a:tc>
                  <a:txBody>
                    <a:bodyPr/>
                    <a:lstStyle/>
                    <a:p>
                      <a:pPr algn="r" fontAlgn="b"/>
                      <a:r>
                        <a:rPr lang="it-IT" sz="2000" b="0" i="0" u="none" strike="noStrike">
                          <a:solidFill>
                            <a:srgbClr val="000000"/>
                          </a:solidFill>
                          <a:latin typeface="Calibri"/>
                        </a:rPr>
                        <a:t>11563</a:t>
                      </a:r>
                    </a:p>
                  </a:txBody>
                  <a:tcPr marL="0" marR="0" marT="0" marB="0" anchor="b"/>
                </a:tc>
                <a:tc>
                  <a:txBody>
                    <a:bodyPr/>
                    <a:lstStyle/>
                    <a:p>
                      <a:pPr algn="r" fontAlgn="b"/>
                      <a:r>
                        <a:rPr lang="it-IT" sz="2000" b="0" i="0" u="none" strike="noStrike">
                          <a:solidFill>
                            <a:srgbClr val="000000"/>
                          </a:solidFill>
                          <a:latin typeface="Calibri"/>
                        </a:rPr>
                        <a:t>26%</a:t>
                      </a:r>
                    </a:p>
                  </a:txBody>
                  <a:tcPr marL="0" marR="0" marT="0" marB="0" anchor="b"/>
                </a:tc>
                <a:tc>
                  <a:txBody>
                    <a:bodyPr/>
                    <a:lstStyle/>
                    <a:p>
                      <a:pPr algn="r" fontAlgn="b"/>
                      <a:r>
                        <a:rPr lang="it-IT" sz="2000" b="0" i="0" u="none" strike="noStrike">
                          <a:solidFill>
                            <a:srgbClr val="000000"/>
                          </a:solidFill>
                          <a:latin typeface="Calibri"/>
                        </a:rPr>
                        <a:t>158</a:t>
                      </a:r>
                    </a:p>
                  </a:txBody>
                  <a:tcPr marL="0" marR="0" marT="0" marB="0" anchor="b"/>
                </a:tc>
                <a:tc>
                  <a:txBody>
                    <a:bodyPr/>
                    <a:lstStyle/>
                    <a:p>
                      <a:pPr algn="r" fontAlgn="b"/>
                      <a:r>
                        <a:rPr lang="it-IT" sz="2000" b="0" i="0" u="none" strike="noStrike">
                          <a:solidFill>
                            <a:srgbClr val="000000"/>
                          </a:solidFill>
                          <a:latin typeface="Calibri"/>
                        </a:rPr>
                        <a:t>12,9%</a:t>
                      </a:r>
                    </a:p>
                  </a:txBody>
                  <a:tcPr marL="0" marR="0" marT="0" marB="0" anchor="b"/>
                </a:tc>
              </a:tr>
              <a:tr h="445603">
                <a:tc>
                  <a:txBody>
                    <a:bodyPr/>
                    <a:lstStyle/>
                    <a:p>
                      <a:pPr algn="l" fontAlgn="b"/>
                      <a:r>
                        <a:rPr lang="it-IT" sz="2000" b="0" i="0" u="none" strike="noStrike">
                          <a:solidFill>
                            <a:srgbClr val="000000"/>
                          </a:solidFill>
                          <a:latin typeface="Calibri"/>
                        </a:rPr>
                        <a:t>UE</a:t>
                      </a:r>
                    </a:p>
                  </a:txBody>
                  <a:tcPr marL="0" marR="0" marT="0" marB="0" anchor="b"/>
                </a:tc>
                <a:tc>
                  <a:txBody>
                    <a:bodyPr/>
                    <a:lstStyle/>
                    <a:p>
                      <a:pPr algn="r" fontAlgn="b"/>
                      <a:r>
                        <a:rPr lang="it-IT" sz="2000" b="0" i="0" u="none" strike="noStrike">
                          <a:solidFill>
                            <a:srgbClr val="000000"/>
                          </a:solidFill>
                          <a:latin typeface="Calibri"/>
                        </a:rPr>
                        <a:t>85423</a:t>
                      </a:r>
                    </a:p>
                  </a:txBody>
                  <a:tcPr marL="0" marR="0" marT="0" marB="0" anchor="b"/>
                </a:tc>
                <a:tc>
                  <a:txBody>
                    <a:bodyPr/>
                    <a:lstStyle/>
                    <a:p>
                      <a:pPr algn="r" fontAlgn="b"/>
                      <a:r>
                        <a:rPr lang="it-IT" sz="2000" b="0" i="0" u="none" strike="noStrike">
                          <a:solidFill>
                            <a:srgbClr val="000000"/>
                          </a:solidFill>
                          <a:latin typeface="Calibri"/>
                        </a:rPr>
                        <a:t>32822</a:t>
                      </a:r>
                    </a:p>
                  </a:txBody>
                  <a:tcPr marL="0" marR="0" marT="0" marB="0" anchor="b"/>
                </a:tc>
                <a:tc>
                  <a:txBody>
                    <a:bodyPr/>
                    <a:lstStyle/>
                    <a:p>
                      <a:pPr algn="r" fontAlgn="b"/>
                      <a:r>
                        <a:rPr lang="it-IT" sz="2000" b="0" i="0" u="none" strike="noStrike">
                          <a:solidFill>
                            <a:srgbClr val="000000"/>
                          </a:solidFill>
                          <a:latin typeface="Calibri"/>
                        </a:rPr>
                        <a:t>74%</a:t>
                      </a:r>
                    </a:p>
                  </a:txBody>
                  <a:tcPr marL="0" marR="0" marT="0" marB="0" anchor="b"/>
                </a:tc>
                <a:tc>
                  <a:txBody>
                    <a:bodyPr/>
                    <a:lstStyle/>
                    <a:p>
                      <a:pPr algn="r" fontAlgn="b"/>
                      <a:r>
                        <a:rPr lang="it-IT" sz="2000" b="0" i="0" u="none" strike="noStrike">
                          <a:solidFill>
                            <a:srgbClr val="000000"/>
                          </a:solidFill>
                          <a:latin typeface="Calibri"/>
                        </a:rPr>
                        <a:t>1066</a:t>
                      </a:r>
                    </a:p>
                  </a:txBody>
                  <a:tcPr marL="0" marR="0" marT="0" marB="0" anchor="b"/>
                </a:tc>
                <a:tc>
                  <a:txBody>
                    <a:bodyPr/>
                    <a:lstStyle/>
                    <a:p>
                      <a:pPr algn="r" fontAlgn="b"/>
                      <a:r>
                        <a:rPr lang="it-IT" sz="2000" b="0" i="0" u="none" strike="noStrike">
                          <a:solidFill>
                            <a:srgbClr val="000000"/>
                          </a:solidFill>
                          <a:latin typeface="Calibri"/>
                        </a:rPr>
                        <a:t>87,1%</a:t>
                      </a:r>
                    </a:p>
                  </a:txBody>
                  <a:tcPr marL="0" marR="0" marT="0" marB="0" anchor="b"/>
                </a:tc>
              </a:tr>
              <a:tr h="445603">
                <a:tc>
                  <a:txBody>
                    <a:bodyPr/>
                    <a:lstStyle/>
                    <a:p>
                      <a:pPr algn="l" fontAlgn="b"/>
                      <a:endParaRPr lang="it-IT" sz="2000" b="0" i="0" u="none" strike="noStrike">
                        <a:solidFill>
                          <a:srgbClr val="000000"/>
                        </a:solidFill>
                        <a:latin typeface="Calibri"/>
                      </a:endParaRPr>
                    </a:p>
                  </a:txBody>
                  <a:tcPr marL="0" marR="0" marT="0" marB="0" anchor="b"/>
                </a:tc>
                <a:tc>
                  <a:txBody>
                    <a:bodyPr/>
                    <a:lstStyle/>
                    <a:p>
                      <a:pPr algn="r" fontAlgn="b"/>
                      <a:r>
                        <a:rPr lang="it-IT" sz="2000" b="0" i="0" u="none" strike="noStrike">
                          <a:solidFill>
                            <a:srgbClr val="000000"/>
                          </a:solidFill>
                          <a:latin typeface="Calibri"/>
                        </a:rPr>
                        <a:t>129288</a:t>
                      </a:r>
                    </a:p>
                  </a:txBody>
                  <a:tcPr marL="0" marR="0" marT="0" marB="0" anchor="b"/>
                </a:tc>
                <a:tc>
                  <a:txBody>
                    <a:bodyPr/>
                    <a:lstStyle/>
                    <a:p>
                      <a:pPr algn="r" fontAlgn="b"/>
                      <a:r>
                        <a:rPr lang="it-IT" sz="2000" b="0" i="0" u="none" strike="noStrike">
                          <a:solidFill>
                            <a:srgbClr val="000000"/>
                          </a:solidFill>
                          <a:latin typeface="Calibri"/>
                        </a:rPr>
                        <a:t>44385</a:t>
                      </a:r>
                    </a:p>
                  </a:txBody>
                  <a:tcPr marL="0" marR="0" marT="0" marB="0" anchor="b"/>
                </a:tc>
                <a:tc>
                  <a:txBody>
                    <a:bodyPr/>
                    <a:lstStyle/>
                    <a:p>
                      <a:pPr algn="l" fontAlgn="b"/>
                      <a:endParaRPr lang="it-IT" sz="2000" b="0" i="0" u="none" strike="noStrike">
                        <a:solidFill>
                          <a:srgbClr val="000000"/>
                        </a:solidFill>
                        <a:latin typeface="Calibri"/>
                      </a:endParaRPr>
                    </a:p>
                  </a:txBody>
                  <a:tcPr marL="0" marR="0" marT="0" marB="0" anchor="b"/>
                </a:tc>
                <a:tc>
                  <a:txBody>
                    <a:bodyPr/>
                    <a:lstStyle/>
                    <a:p>
                      <a:pPr algn="r" fontAlgn="b"/>
                      <a:r>
                        <a:rPr lang="it-IT" sz="2000" b="0" i="0" u="none" strike="noStrike">
                          <a:solidFill>
                            <a:srgbClr val="000000"/>
                          </a:solidFill>
                          <a:latin typeface="Calibri"/>
                        </a:rPr>
                        <a:t>1224</a:t>
                      </a:r>
                    </a:p>
                  </a:txBody>
                  <a:tcPr marL="0" marR="0" marT="0" marB="0" anchor="b"/>
                </a:tc>
                <a:tc>
                  <a:txBody>
                    <a:bodyPr/>
                    <a:lstStyle/>
                    <a:p>
                      <a:pPr algn="l" fontAlgn="b"/>
                      <a:endParaRPr lang="it-IT" sz="2000" b="0" i="0" u="none" strike="noStrike" dirty="0">
                        <a:solidFill>
                          <a:srgbClr val="000000"/>
                        </a:solidFill>
                        <a:latin typeface="Calibri"/>
                      </a:endParaRPr>
                    </a:p>
                  </a:txBody>
                  <a:tcPr marL="0" marR="0" marT="0" marB="0" anchor="b"/>
                </a:tc>
              </a:tr>
            </a:tbl>
          </a:graphicData>
        </a:graphic>
      </p:graphicFrame>
      <p:sp>
        <p:nvSpPr>
          <p:cNvPr id="4" name="Segnaposto numero diapositiva 3"/>
          <p:cNvSpPr>
            <a:spLocks noGrp="1"/>
          </p:cNvSpPr>
          <p:nvPr>
            <p:ph type="sldNum" sz="quarter" idx="12"/>
          </p:nvPr>
        </p:nvSpPr>
        <p:spPr/>
        <p:txBody>
          <a:bodyPr/>
          <a:lstStyle/>
          <a:p>
            <a:fld id="{3C4ECEB2-0A76-4A81-A64B-6095EBAD994F}" type="slidenum">
              <a:rPr lang="it-IT" smtClean="0"/>
              <a:pPr/>
              <a:t>4</a:t>
            </a:fld>
            <a:endParaRPr lang="it-IT"/>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3C4ECEB2-0A76-4A81-A64B-6095EBAD994F}" type="slidenum">
              <a:rPr lang="it-IT" smtClean="0"/>
              <a:pPr/>
              <a:t>5</a:t>
            </a:fld>
            <a:endParaRPr lang="it-IT"/>
          </a:p>
        </p:txBody>
      </p:sp>
      <p:graphicFrame>
        <p:nvGraphicFramePr>
          <p:cNvPr id="5" name="Segnaposto contenuto 4"/>
          <p:cNvGraphicFramePr>
            <a:graphicFrameLocks noGrp="1"/>
          </p:cNvGraphicFramePr>
          <p:nvPr>
            <p:ph idx="1"/>
          </p:nvPr>
        </p:nvGraphicFramePr>
        <p:xfrm>
          <a:off x="457200" y="476672"/>
          <a:ext cx="8229600" cy="56494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6</a:t>
            </a:fld>
            <a:endParaRPr lang="it-IT"/>
          </a:p>
        </p:txBody>
      </p:sp>
      <p:graphicFrame>
        <p:nvGraphicFramePr>
          <p:cNvPr id="5" name="Segnaposto contenuto 4"/>
          <p:cNvGraphicFramePr>
            <a:graphicFrameLocks noGrp="1"/>
          </p:cNvGraphicFramePr>
          <p:nvPr>
            <p:ph idx="1"/>
          </p:nvPr>
        </p:nvGraphicFramePr>
        <p:xfrm>
          <a:off x="457200" y="404664"/>
          <a:ext cx="8229600" cy="57214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7</a:t>
            </a:fld>
            <a:endParaRPr lang="it-IT"/>
          </a:p>
        </p:txBody>
      </p:sp>
      <p:graphicFrame>
        <p:nvGraphicFramePr>
          <p:cNvPr id="1026" name="Object 2"/>
          <p:cNvGraphicFramePr>
            <a:graphicFrameLocks noChangeAspect="1"/>
          </p:cNvGraphicFramePr>
          <p:nvPr/>
        </p:nvGraphicFramePr>
        <p:xfrm>
          <a:off x="2195736" y="404664"/>
          <a:ext cx="6624735" cy="5760640"/>
        </p:xfrm>
        <a:graphic>
          <a:graphicData uri="http://schemas.openxmlformats.org/presentationml/2006/ole">
            <p:oleObj spid="_x0000_s2050" name="Documento" r:id="rId3" imgW="7003574" imgH="3893840" progId="Word.Document.12">
              <p:embed/>
            </p:oleObj>
          </a:graphicData>
        </a:graphic>
      </p:graphicFrame>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Data </a:t>
            </a:r>
            <a:r>
              <a:rPr lang="it-IT" dirty="0" err="1" smtClean="0"/>
              <a:t>Analysis</a:t>
            </a:r>
            <a:endParaRPr lang="it-IT" dirty="0"/>
          </a:p>
        </p:txBody>
      </p:sp>
      <p:sp>
        <p:nvSpPr>
          <p:cNvPr id="3" name="Segnaposto contenuto 2"/>
          <p:cNvSpPr>
            <a:spLocks noGrp="1"/>
          </p:cNvSpPr>
          <p:nvPr>
            <p:ph idx="1"/>
          </p:nvPr>
        </p:nvSpPr>
        <p:spPr>
          <a:xfrm>
            <a:off x="2051720" y="1772816"/>
            <a:ext cx="7092280" cy="4525963"/>
          </a:xfrm>
        </p:spPr>
        <p:txBody>
          <a:bodyPr>
            <a:normAutofit fontScale="92500"/>
          </a:bodyPr>
          <a:lstStyle/>
          <a:p>
            <a:r>
              <a:rPr lang="en-US" sz="4000" dirty="0" smtClean="0"/>
              <a:t>Different setting for </a:t>
            </a:r>
            <a:r>
              <a:rPr lang="en-US" sz="4000" dirty="0" err="1" smtClean="0"/>
              <a:t>eu</a:t>
            </a:r>
            <a:r>
              <a:rPr lang="en-US" sz="4000" dirty="0" smtClean="0"/>
              <a:t> and extra </a:t>
            </a:r>
            <a:r>
              <a:rPr lang="en-US" sz="4000" dirty="0" err="1" smtClean="0"/>
              <a:t>eu</a:t>
            </a:r>
            <a:r>
              <a:rPr lang="en-US" sz="4000" dirty="0" smtClean="0"/>
              <a:t> flights</a:t>
            </a:r>
          </a:p>
          <a:p>
            <a:r>
              <a:rPr lang="en-US" sz="4000" dirty="0" smtClean="0"/>
              <a:t>Low cost companies: short time  business strategies</a:t>
            </a:r>
          </a:p>
          <a:p>
            <a:r>
              <a:rPr lang="en-US" sz="4000" dirty="0" smtClean="0"/>
              <a:t>Scheduled rotation times are always the same and do not take into account if the aircraft change</a:t>
            </a:r>
          </a:p>
          <a:p>
            <a:endParaRPr lang="it-IT"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8</a:t>
            </a:fld>
            <a:endParaRPr lang="it-IT"/>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
            <a:ext cx="8229600" cy="1052736"/>
          </a:xfrm>
        </p:spPr>
        <p:txBody>
          <a:bodyPr/>
          <a:lstStyle/>
          <a:p>
            <a:r>
              <a:rPr lang="it-IT" dirty="0" smtClean="0"/>
              <a:t>Data </a:t>
            </a:r>
            <a:r>
              <a:rPr lang="it-IT" dirty="0" err="1" smtClean="0"/>
              <a:t>Analysis</a:t>
            </a:r>
            <a:endParaRPr lang="it-IT" dirty="0"/>
          </a:p>
        </p:txBody>
      </p:sp>
      <p:sp>
        <p:nvSpPr>
          <p:cNvPr id="3" name="Segnaposto contenuto 2"/>
          <p:cNvSpPr>
            <a:spLocks noGrp="1"/>
          </p:cNvSpPr>
          <p:nvPr>
            <p:ph idx="1"/>
          </p:nvPr>
        </p:nvSpPr>
        <p:spPr>
          <a:xfrm>
            <a:off x="2195736" y="1412777"/>
            <a:ext cx="6491064" cy="4713388"/>
          </a:xfrm>
        </p:spPr>
        <p:txBody>
          <a:bodyPr>
            <a:normAutofit fontScale="85000" lnSpcReduction="10000"/>
          </a:bodyPr>
          <a:lstStyle/>
          <a:p>
            <a:r>
              <a:rPr lang="en-US" sz="4000" dirty="0" smtClean="0"/>
              <a:t>Examination of operators planning</a:t>
            </a:r>
          </a:p>
          <a:p>
            <a:r>
              <a:rPr lang="en-US" sz="4000" dirty="0" smtClean="0"/>
              <a:t>Analysis of the Operator’s Fleet</a:t>
            </a:r>
          </a:p>
          <a:p>
            <a:r>
              <a:rPr lang="en-US" sz="4000" dirty="0" smtClean="0"/>
              <a:t>Sometimes the back up aircraft has less capacity than the others</a:t>
            </a:r>
          </a:p>
          <a:p>
            <a:r>
              <a:rPr lang="en-US" sz="4000" dirty="0" smtClean="0"/>
              <a:t>Aircraft rotation and crew rotation</a:t>
            </a:r>
          </a:p>
          <a:p>
            <a:r>
              <a:rPr lang="en-US" sz="4000" dirty="0" smtClean="0"/>
              <a:t>Types of delays: weather, strike, </a:t>
            </a:r>
            <a:r>
              <a:rPr lang="en-US" sz="4000" dirty="0" err="1" smtClean="0"/>
              <a:t>aog</a:t>
            </a:r>
            <a:r>
              <a:rPr lang="en-US" sz="4000" dirty="0" smtClean="0"/>
              <a:t> …..</a:t>
            </a:r>
          </a:p>
          <a:p>
            <a:endParaRPr lang="en-US" dirty="0" smtClean="0"/>
          </a:p>
          <a:p>
            <a:endParaRPr lang="it-IT" dirty="0"/>
          </a:p>
        </p:txBody>
      </p:sp>
      <p:sp>
        <p:nvSpPr>
          <p:cNvPr id="4" name="Segnaposto numero diapositiva 3"/>
          <p:cNvSpPr>
            <a:spLocks noGrp="1"/>
          </p:cNvSpPr>
          <p:nvPr>
            <p:ph type="sldNum" sz="quarter" idx="12"/>
          </p:nvPr>
        </p:nvSpPr>
        <p:spPr/>
        <p:txBody>
          <a:bodyPr/>
          <a:lstStyle/>
          <a:p>
            <a:fld id="{3C4ECEB2-0A76-4A81-A64B-6095EBAD994F}" type="slidenum">
              <a:rPr lang="it-IT" smtClean="0"/>
              <a:pPr/>
              <a:t>9</a:t>
            </a:fld>
            <a:endParaRPr lang="it-IT"/>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824</Words>
  <Application>Microsoft Office PowerPoint</Application>
  <PresentationFormat>Presentazione su schermo (4:3)</PresentationFormat>
  <Paragraphs>147</Paragraphs>
  <Slides>16</Slides>
  <Notes>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16</vt:i4>
      </vt:variant>
    </vt:vector>
  </HeadingPairs>
  <TitlesOfParts>
    <vt:vector size="18" baseType="lpstr">
      <vt:lpstr>Tema di Office</vt:lpstr>
      <vt:lpstr>Documento</vt:lpstr>
      <vt:lpstr>Diapositiva 1</vt:lpstr>
      <vt:lpstr>Three main steps</vt:lpstr>
      <vt:lpstr>Data Collection</vt:lpstr>
      <vt:lpstr>Diapositiva 4</vt:lpstr>
      <vt:lpstr>Diapositiva 5</vt:lpstr>
      <vt:lpstr>Diapositiva 6</vt:lpstr>
      <vt:lpstr>Diapositiva 7</vt:lpstr>
      <vt:lpstr>Data Analysis</vt:lpstr>
      <vt:lpstr>Data Analysis</vt:lpstr>
      <vt:lpstr>Actions</vt:lpstr>
      <vt:lpstr>Crisis room</vt:lpstr>
      <vt:lpstr>Actions</vt:lpstr>
      <vt:lpstr>Actions</vt:lpstr>
      <vt:lpstr>Actions</vt:lpstr>
      <vt:lpstr>Actions</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e36990</dc:creator>
  <cp:lastModifiedBy>e05695</cp:lastModifiedBy>
  <cp:revision>167</cp:revision>
  <dcterms:created xsi:type="dcterms:W3CDTF">2015-05-08T13:51:17Z</dcterms:created>
  <dcterms:modified xsi:type="dcterms:W3CDTF">2018-10-03T09:37:04Z</dcterms:modified>
</cp:coreProperties>
</file>