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6" r:id="rId2"/>
    <p:sldMasterId id="2147483700" r:id="rId3"/>
  </p:sldMasterIdLst>
  <p:notesMasterIdLst>
    <p:notesMasterId r:id="rId25"/>
  </p:notesMasterIdLst>
  <p:sldIdLst>
    <p:sldId id="376" r:id="rId4"/>
    <p:sldId id="342" r:id="rId5"/>
    <p:sldId id="403" r:id="rId6"/>
    <p:sldId id="402" r:id="rId7"/>
    <p:sldId id="404" r:id="rId8"/>
    <p:sldId id="405" r:id="rId9"/>
    <p:sldId id="406" r:id="rId10"/>
    <p:sldId id="407" r:id="rId11"/>
    <p:sldId id="408" r:id="rId12"/>
    <p:sldId id="409" r:id="rId13"/>
    <p:sldId id="410" r:id="rId14"/>
    <p:sldId id="412" r:id="rId15"/>
    <p:sldId id="413" r:id="rId16"/>
    <p:sldId id="414" r:id="rId17"/>
    <p:sldId id="415" r:id="rId18"/>
    <p:sldId id="411" r:id="rId19"/>
    <p:sldId id="416" r:id="rId20"/>
    <p:sldId id="417" r:id="rId21"/>
    <p:sldId id="418" r:id="rId22"/>
    <p:sldId id="419" r:id="rId23"/>
    <p:sldId id="269" r:id="rId24"/>
  </p:sldIdLst>
  <p:sldSz cx="12192000" cy="6858000"/>
  <p:notesSz cx="67945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stathios Efstathiou" initials="EE" lastIdx="1" clrIdx="0">
    <p:extLst>
      <p:ext uri="{19B8F6BF-5375-455C-9EA6-DF929625EA0E}">
        <p15:presenceInfo xmlns:p15="http://schemas.microsoft.com/office/powerpoint/2012/main" userId="S-1-5-21-2834965389-540509853-2462862729-1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74204-1929-4310-BED4-48BB71CBB795}" v="299" dt="2018-10-10T08:19:48.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58" autoAdjust="0"/>
  </p:normalViewPr>
  <p:slideViewPr>
    <p:cSldViewPr snapToGrid="0">
      <p:cViewPr varScale="1">
        <p:scale>
          <a:sx n="49" d="100"/>
          <a:sy n="49" d="100"/>
        </p:scale>
        <p:origin x="1304" y="1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252"/>
          </a:xfrm>
          <a:prstGeom prst="rect">
            <a:avLst/>
          </a:prstGeom>
        </p:spPr>
        <p:txBody>
          <a:bodyPr vert="horz" lIns="93141" tIns="46570" rIns="93141" bIns="46570" rtlCol="0"/>
          <a:lstStyle>
            <a:lvl1pPr algn="l">
              <a:defRPr sz="1200"/>
            </a:lvl1pPr>
          </a:lstStyle>
          <a:p>
            <a:endParaRPr lang="en-GB"/>
          </a:p>
        </p:txBody>
      </p:sp>
      <p:sp>
        <p:nvSpPr>
          <p:cNvPr id="3" name="Date Placeholder 2"/>
          <p:cNvSpPr>
            <a:spLocks noGrp="1"/>
          </p:cNvSpPr>
          <p:nvPr>
            <p:ph type="dt" idx="1"/>
          </p:nvPr>
        </p:nvSpPr>
        <p:spPr>
          <a:xfrm>
            <a:off x="3848644" y="1"/>
            <a:ext cx="2944283" cy="496252"/>
          </a:xfrm>
          <a:prstGeom prst="rect">
            <a:avLst/>
          </a:prstGeom>
        </p:spPr>
        <p:txBody>
          <a:bodyPr vert="horz" lIns="93141" tIns="46570" rIns="93141" bIns="46570" rtlCol="0"/>
          <a:lstStyle>
            <a:lvl1pPr algn="r">
              <a:defRPr sz="1200"/>
            </a:lvl1pPr>
          </a:lstStyle>
          <a:p>
            <a:fld id="{9C7D4243-DBCD-4875-97A4-C423B20E1190}" type="datetimeFigureOut">
              <a:rPr lang="en-GB" smtClean="0"/>
              <a:t>11/10/2018</a:t>
            </a:fld>
            <a:endParaRPr lang="en-GB"/>
          </a:p>
        </p:txBody>
      </p:sp>
      <p:sp>
        <p:nvSpPr>
          <p:cNvPr id="4" name="Slide Image Placeholder 3"/>
          <p:cNvSpPr>
            <a:spLocks noGrp="1" noRot="1" noChangeAspect="1"/>
          </p:cNvSpPr>
          <p:nvPr>
            <p:ph type="sldImg" idx="2"/>
          </p:nvPr>
        </p:nvSpPr>
        <p:spPr>
          <a:xfrm>
            <a:off x="90488" y="744538"/>
            <a:ext cx="6613525" cy="3721100"/>
          </a:xfrm>
          <a:prstGeom prst="rect">
            <a:avLst/>
          </a:prstGeom>
          <a:noFill/>
          <a:ln w="12700">
            <a:solidFill>
              <a:prstClr val="black"/>
            </a:solidFill>
          </a:ln>
        </p:spPr>
        <p:txBody>
          <a:bodyPr vert="horz" lIns="93141" tIns="46570" rIns="93141" bIns="46570" rtlCol="0" anchor="ctr"/>
          <a:lstStyle/>
          <a:p>
            <a:endParaRPr lang="en-GB"/>
          </a:p>
        </p:txBody>
      </p:sp>
      <p:sp>
        <p:nvSpPr>
          <p:cNvPr id="5" name="Notes Placeholder 4"/>
          <p:cNvSpPr>
            <a:spLocks noGrp="1"/>
          </p:cNvSpPr>
          <p:nvPr>
            <p:ph type="body" sz="quarter" idx="3"/>
          </p:nvPr>
        </p:nvSpPr>
        <p:spPr>
          <a:xfrm>
            <a:off x="679450" y="4714400"/>
            <a:ext cx="5435600" cy="4466272"/>
          </a:xfrm>
          <a:prstGeom prst="rect">
            <a:avLst/>
          </a:prstGeom>
        </p:spPr>
        <p:txBody>
          <a:bodyPr vert="horz" lIns="93141" tIns="46570" rIns="93141" bIns="465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4283" cy="496252"/>
          </a:xfrm>
          <a:prstGeom prst="rect">
            <a:avLst/>
          </a:prstGeom>
        </p:spPr>
        <p:txBody>
          <a:bodyPr vert="horz" lIns="93141" tIns="46570" rIns="93141" bIns="46570" rtlCol="0" anchor="b"/>
          <a:lstStyle>
            <a:lvl1pPr algn="l">
              <a:defRPr sz="1200"/>
            </a:lvl1pPr>
          </a:lstStyle>
          <a:p>
            <a:endParaRPr lang="en-GB"/>
          </a:p>
        </p:txBody>
      </p:sp>
      <p:sp>
        <p:nvSpPr>
          <p:cNvPr id="7" name="Slide Number Placeholder 6"/>
          <p:cNvSpPr>
            <a:spLocks noGrp="1"/>
          </p:cNvSpPr>
          <p:nvPr>
            <p:ph type="sldNum" sz="quarter" idx="5"/>
          </p:nvPr>
        </p:nvSpPr>
        <p:spPr>
          <a:xfrm>
            <a:off x="3848644" y="9427076"/>
            <a:ext cx="2944283" cy="496252"/>
          </a:xfrm>
          <a:prstGeom prst="rect">
            <a:avLst/>
          </a:prstGeom>
        </p:spPr>
        <p:txBody>
          <a:bodyPr vert="horz" lIns="93141" tIns="46570" rIns="93141" bIns="46570" rtlCol="0" anchor="b"/>
          <a:lstStyle>
            <a:lvl1pPr algn="r">
              <a:defRPr sz="1200"/>
            </a:lvl1pPr>
          </a:lstStyle>
          <a:p>
            <a:fld id="{E85E4466-51D2-4ECF-928B-77045BB4BC56}" type="slidenum">
              <a:rPr lang="en-GB" smtClean="0"/>
              <a:t>‹#›</a:t>
            </a:fld>
            <a:endParaRPr lang="en-GB"/>
          </a:p>
        </p:txBody>
      </p:sp>
    </p:spTree>
    <p:extLst>
      <p:ext uri="{BB962C8B-B14F-4D97-AF65-F5344CB8AC3E}">
        <p14:creationId xmlns:p14="http://schemas.microsoft.com/office/powerpoint/2010/main" val="33276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E85E4466-51D2-4ECF-928B-77045BB4BC56}" type="slidenum">
              <a:rPr lang="en-GB" smtClean="0"/>
              <a:t>1</a:t>
            </a:fld>
            <a:endParaRPr lang="en-GB"/>
          </a:p>
        </p:txBody>
      </p:sp>
    </p:spTree>
    <p:extLst>
      <p:ext uri="{BB962C8B-B14F-4D97-AF65-F5344CB8AC3E}">
        <p14:creationId xmlns:p14="http://schemas.microsoft.com/office/powerpoint/2010/main" val="368536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plan needs to be thoroughly structured and written in such a way that it would leaves no margin for guess-work &amp; assumptions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Everybody involved needs to clearly know:</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What to do.</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Where to do it.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When to do it.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What means to use.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116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mn-lt"/>
                <a:ea typeface="+mn-ea"/>
                <a:cs typeface="+mn-cs"/>
              </a:rPr>
              <a:t>Practise</a:t>
            </a:r>
            <a:r>
              <a:rPr kumimoji="0" lang="en-US" sz="1200" b="0" i="0" u="none" strike="noStrike" kern="1200" cap="none" spc="0" normalizeH="0" baseline="0" noProof="0">
                <a:ln>
                  <a:noFill/>
                </a:ln>
                <a:solidFill>
                  <a:prstClr val="black"/>
                </a:solidFill>
                <a:effectLst/>
                <a:uLnTx/>
                <a:uFillTx/>
                <a:latin typeface="+mn-lt"/>
                <a:ea typeface="+mn-ea"/>
                <a:cs typeface="+mn-cs"/>
              </a:rPr>
              <a:t> makes Perfect. The plan is useless without testing it . That is where the Exercise part of the plan comes into play…</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ICAO “regulates” the exercises as: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Full Scale Exercise: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least every two years.</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Partial Exercise: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least one every year.</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Table top Exercise: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At least one every 6 months except during the 6 months period of a full scale exercise.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37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Criticism is not the enemy . On the contrary it Helps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Each exercise needs to be put under the microscope to Examine what went wrong</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overall findings need to serve as the foundations amend the plan  to clear up roles further.</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99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Typically is in the form of: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Alternate systems that can be used.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Procedures that need to be followed – Standard Operating Procedures (SOPs)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8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PLAN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Minimizes impact on Operations Reduces passengers  inconvenience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Maintains safety margins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Keeps the airport  running even at a reduced efficiency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Helps avoid Chaos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Helps avoid Criticism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862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Caters for the interim period until the full recovery of a primary system (actions required until the return to normal functioning)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Covers all major abnormalities which are likely to occur at the airport and might cause an infraction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Prioritizes scenarios depending on the criticality and impact on operations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    Relies on input and assistance of all stakeholders / service providers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99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Typical Scenarios of contingency plans: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What if the Baggage Handling System is lost?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Partial Failure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Total Failure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How about if we loose the Info Systems :</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Flight Info Display (FIDS) Failure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Babbage Info Display (BIDS) Failure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530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It call also cover Critical Systems such as Runway Lights</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Do you remember </a:t>
            </a:r>
            <a:r>
              <a:rPr kumimoji="0" lang="en-US" sz="1200" b="0" i="0" u="none" strike="noStrike" kern="1200" cap="none" spc="0" normalizeH="0" baseline="0" noProof="0" err="1">
                <a:ln>
                  <a:noFill/>
                </a:ln>
                <a:solidFill>
                  <a:prstClr val="black"/>
                </a:solidFill>
                <a:effectLst/>
                <a:uLnTx/>
                <a:uFillTx/>
                <a:latin typeface="+mn-lt"/>
                <a:ea typeface="+mn-ea"/>
                <a:cs typeface="+mn-cs"/>
              </a:rPr>
              <a:t>Murhpy</a:t>
            </a:r>
            <a:r>
              <a:rPr kumimoji="0" lang="en-US" sz="1200" b="0" i="0" u="none" strike="noStrike" kern="1200" cap="none" spc="0" normalizeH="0" baseline="0" noProof="0">
                <a:ln>
                  <a:noFill/>
                </a:ln>
                <a:solidFill>
                  <a:prstClr val="black"/>
                </a:solidFill>
                <a:effectLst/>
                <a:uLnTx/>
                <a:uFillTx/>
                <a:latin typeface="+mn-lt"/>
                <a:ea typeface="+mn-ea"/>
                <a:cs typeface="+mn-cs"/>
              </a:rPr>
              <a:t>?? Runway lights are typically hooked up to two independent electrical loops and in a way that every other light is connected to a different loop. This means that if you loose one of the two loops or circuits you will loose only half of the lights of the runway. This will impose restrictions on operating procedure in reduced visibility conditions etc. On the 24th of December 2009 in LCA we lost one circuit. Electricians were looking into the issue when the second circuit was also gone. So now we have a contingency for runway light failure….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84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Contingency plans need to follow a Cookbook Approach - Everybody knows what to do.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There has to a pre agreed Clear allocation of duties between agencies &amp; departments.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list of cases for contingency plans  can be quite tedious &amp; non exhaustive but typically they can be Clustered based on common trunk approach: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Lets take for a example a single runway strip airport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In the case that an Aircraft disabled on the runway, or if the visibility is lower that the required minima or if there is an Industrial action affecting the Control Tower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It all means that the Runway Closed so typically one plan for this can cover various cases.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4929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Concluding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700" b="1" i="0" u="sng"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700" b="1" i="0" u="sng" strike="noStrike" kern="1200" cap="none" spc="0" normalizeH="0" baseline="0" noProof="0">
                <a:ln>
                  <a:noFill/>
                </a:ln>
                <a:solidFill>
                  <a:prstClr val="black"/>
                </a:solidFill>
                <a:effectLst/>
                <a:uLnTx/>
                <a:uFillTx/>
                <a:latin typeface="+mn-lt"/>
                <a:ea typeface="+mn-ea"/>
                <a:cs typeface="+mn-cs"/>
              </a:rPr>
              <a:t>The Emergency Planning – evolves around safety</a:t>
            </a:r>
            <a:endParaRPr kumimoji="0" lang="en-GB" sz="17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700" b="1" i="0" u="sng" strike="noStrike" kern="1200" cap="none" spc="0" normalizeH="0" baseline="0" noProof="0">
                <a:ln>
                  <a:noFill/>
                </a:ln>
                <a:solidFill>
                  <a:prstClr val="black"/>
                </a:solidFill>
                <a:effectLst/>
                <a:uLnTx/>
                <a:uFillTx/>
                <a:latin typeface="+mn-lt"/>
                <a:ea typeface="+mn-ea"/>
                <a:cs typeface="+mn-cs"/>
              </a:rPr>
              <a:t>The Contingency Planning – evolves around efficiency</a:t>
            </a:r>
            <a:endParaRPr kumimoji="0" lang="en-GB" sz="17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400" b="1" i="0" u="sng" strike="noStrike" kern="1200" cap="none" spc="0" normalizeH="0" baseline="0" noProof="0">
                <a:ln>
                  <a:noFill/>
                </a:ln>
                <a:solidFill>
                  <a:srgbClr val="0070C0"/>
                </a:solidFill>
                <a:effectLst/>
                <a:uLnTx/>
                <a:uFillTx/>
                <a:latin typeface="+mn-lt"/>
                <a:ea typeface="+mn-ea"/>
                <a:cs typeface="+mn-cs"/>
              </a:rPr>
              <a:t>But both also have a Common Goal  which is to  </a:t>
            </a: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Safeguard the functioning of the airport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54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First of all why do we need Emergency &amp; Contingency Plans?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First of all to Fulfil regulatory, legal or contractual compliance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Secondly, its better to Look ahead and prepare than look back and regret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Planning and more specifically planning well tends gets everybody prepared. This cannot be discounted when it comes to saving lives but also saves reputation</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Do you remember this guy Murphy?  How about the phrase “ Things that can go wrong will go wrong at some point” . Well in a few instances we discovered that this  correct. Things tend to go wrong in bundles…..</a:t>
            </a:r>
            <a:endParaRPr kumimoji="0" lang="el-GR"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85E4466-51D2-4ECF-928B-77045BB4BC56}" type="slidenum">
              <a:rPr lang="en-GB" smtClean="0"/>
              <a:t>2</a:t>
            </a:fld>
            <a:endParaRPr lang="en-GB"/>
          </a:p>
        </p:txBody>
      </p:sp>
    </p:spTree>
    <p:extLst>
      <p:ext uri="{BB962C8B-B14F-4D97-AF65-F5344CB8AC3E}">
        <p14:creationId xmlns:p14="http://schemas.microsoft.com/office/powerpoint/2010/main" val="2651861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700" b="1" i="0" u="sng" strike="noStrike" kern="1200" cap="none" spc="0" normalizeH="0" baseline="0" noProof="0">
                <a:ln>
                  <a:noFill/>
                </a:ln>
                <a:solidFill>
                  <a:prstClr val="black"/>
                </a:solidFill>
                <a:effectLst/>
                <a:uLnTx/>
                <a:uFillTx/>
                <a:latin typeface="+mn-lt"/>
                <a:ea typeface="+mn-ea"/>
                <a:cs typeface="+mn-cs"/>
              </a:rPr>
              <a:t>And once again  </a:t>
            </a: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None of them will work out without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PRACTISE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EXERCISE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TESTING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COOPERATION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978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472377-0355-4F72-8CD2-4E17B60418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01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So what is the key difference between Emergency planning and contingency planning?</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Well…</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Emergency Planning: is an</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ICAO and EASA Requirement and is very frequently also regulated from local CAAs </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Contingency Planning: on the other hand is  developed &amp; driven by an airport Operator and aims to maintain the functioning efficiency when things go wrong</a:t>
            </a:r>
          </a:p>
        </p:txBody>
      </p:sp>
      <p:sp>
        <p:nvSpPr>
          <p:cNvPr id="4" name="Slide Number Placeholder 3"/>
          <p:cNvSpPr>
            <a:spLocks noGrp="1"/>
          </p:cNvSpPr>
          <p:nvPr>
            <p:ph type="sldNum" sz="quarter" idx="10"/>
          </p:nvPr>
        </p:nvSpPr>
        <p:spPr/>
        <p:txBody>
          <a:bodyPr/>
          <a:lstStyle/>
          <a:p>
            <a:fld id="{E85E4466-51D2-4ECF-928B-77045BB4BC56}" type="slidenum">
              <a:rPr lang="en-GB" smtClean="0"/>
              <a:t>3</a:t>
            </a:fld>
            <a:endParaRPr lang="en-GB"/>
          </a:p>
        </p:txBody>
      </p:sp>
    </p:spTree>
    <p:extLst>
      <p:ext uri="{BB962C8B-B14F-4D97-AF65-F5344CB8AC3E}">
        <p14:creationId xmlns:p14="http://schemas.microsoft.com/office/powerpoint/2010/main" val="321741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Taking a closer look at the emergency planning</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It’s an ICAO requirement: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Annex 14 and </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ASM part 7 - guidelines</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Based on the above requirements a manual needs to be developed</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names of the manual can vary…. Some call it</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Airport’s Emergency Response &amp; Preparedness Plan (ERPP)</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Emergency Plan</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Emergency Manual</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But the essence is the same</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to this States can and should  develop own regulatory / legal</a:t>
            </a:r>
          </a:p>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framework over and above ICAO and EASA</a:t>
            </a:r>
          </a:p>
        </p:txBody>
      </p:sp>
      <p:sp>
        <p:nvSpPr>
          <p:cNvPr id="4" name="Slide Number Placeholder 3"/>
          <p:cNvSpPr>
            <a:spLocks noGrp="1"/>
          </p:cNvSpPr>
          <p:nvPr>
            <p:ph type="sldNum" sz="quarter" idx="10"/>
          </p:nvPr>
        </p:nvSpPr>
        <p:spPr/>
        <p:txBody>
          <a:bodyPr/>
          <a:lstStyle/>
          <a:p>
            <a:fld id="{E85E4466-51D2-4ECF-928B-77045BB4BC56}" type="slidenum">
              <a:rPr lang="en-GB" smtClean="0"/>
              <a:t>4</a:t>
            </a:fld>
            <a:endParaRPr lang="en-GB"/>
          </a:p>
        </p:txBody>
      </p:sp>
    </p:spTree>
    <p:extLst>
      <p:ext uri="{BB962C8B-B14F-4D97-AF65-F5344CB8AC3E}">
        <p14:creationId xmlns:p14="http://schemas.microsoft.com/office/powerpoint/2010/main" val="221158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Airport’s Emergency Response &amp; Preparedness Plan (ERPP)</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plan to prepare the airport community to face an emergency (life threatening) situation.</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Derives the procedures and guidelines on how individual agencies/organizations, of the airport community, are expected to respond in a crisis situation</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85E4466-51D2-4ECF-928B-77045BB4BC56}" type="slidenum">
              <a:rPr lang="en-GB" smtClean="0"/>
              <a:t>5</a:t>
            </a:fld>
            <a:endParaRPr lang="en-GB"/>
          </a:p>
        </p:txBody>
      </p:sp>
    </p:spTree>
    <p:extLst>
      <p:ext uri="{BB962C8B-B14F-4D97-AF65-F5344CB8AC3E}">
        <p14:creationId xmlns:p14="http://schemas.microsoft.com/office/powerpoint/2010/main" val="178174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plan needs to Follow a Specific Structure covering ICAO Emergency Scenarios as laid down in the slide</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Alert for Aircraft Emergency (Standby Crash on Airport</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Crash off Airport</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Crash on Water</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Structural Fire</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Hazardous Material Handling</a:t>
            </a:r>
          </a:p>
          <a:p>
            <a:pPr marL="171450" marR="0" lvl="0" indent="-171450" algn="l" defTabSz="94475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Medical Emergency (General)</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85E4466-51D2-4ECF-928B-77045BB4BC56}" type="slidenum">
              <a:rPr lang="en-GB" smtClean="0"/>
              <a:t>6</a:t>
            </a:fld>
            <a:endParaRPr lang="en-GB"/>
          </a:p>
        </p:txBody>
      </p:sp>
    </p:spTree>
    <p:extLst>
      <p:ext uri="{BB962C8B-B14F-4D97-AF65-F5344CB8AC3E}">
        <p14:creationId xmlns:p14="http://schemas.microsoft.com/office/powerpoint/2010/main" val="115276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1" i="0" u="sng" strike="noStrike" kern="1200" cap="none" spc="0" normalizeH="0" baseline="0" noProof="0">
                <a:ln>
                  <a:noFill/>
                </a:ln>
                <a:solidFill>
                  <a:srgbClr val="000000"/>
                </a:solidFill>
                <a:effectLst/>
                <a:uLnTx/>
                <a:uFillTx/>
                <a:latin typeface="Segoe UI"/>
                <a:ea typeface="ＭＳ Ｐゴシック" pitchFamily="1" charset="-128"/>
                <a:cs typeface="Arial"/>
              </a:rPr>
              <a:t>Follows Specific Structure covering ICAO Emergency Scenarios </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000000"/>
                </a:solidFill>
                <a:effectLst/>
                <a:uLnTx/>
                <a:uFillTx/>
                <a:latin typeface="Segoe UI"/>
                <a:ea typeface="ＭＳ Ｐゴシック" pitchFamily="1" charset="-128"/>
                <a:cs typeface="Arial"/>
              </a:rPr>
              <a:t>Medical Emergency (Pandemic)</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000000"/>
                </a:solidFill>
                <a:effectLst/>
                <a:uLnTx/>
                <a:uFillTx/>
                <a:latin typeface="Segoe UI"/>
                <a:ea typeface="ＭＳ Ｐゴシック" pitchFamily="1" charset="-128"/>
                <a:cs typeface="Arial"/>
              </a:rPr>
              <a:t>Natural Disaster (earthquake)</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000000"/>
                </a:solidFill>
                <a:effectLst/>
                <a:uLnTx/>
                <a:uFillTx/>
                <a:latin typeface="Segoe UI"/>
                <a:ea typeface="ＭＳ Ｐゴシック" pitchFamily="1" charset="-128"/>
                <a:cs typeface="Arial"/>
              </a:rPr>
              <a:t>Ground Accidents/Incidents</a:t>
            </a: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sz="2400" b="0" i="0" u="none" strike="noStrike" kern="1200" cap="none" spc="0" normalizeH="0" baseline="0" noProof="0">
                <a:ln>
                  <a:noFill/>
                </a:ln>
                <a:solidFill>
                  <a:srgbClr val="000000"/>
                </a:solidFill>
                <a:effectLst/>
                <a:uLnTx/>
                <a:uFillTx/>
                <a:latin typeface="Segoe UI"/>
                <a:ea typeface="ＭＳ Ｐゴシック" pitchFamily="1" charset="-128"/>
                <a:cs typeface="Arial"/>
              </a:rPr>
              <a:t>Security related scenarios (under DCA)</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85E4466-51D2-4ECF-928B-77045BB4BC56}" type="slidenum">
              <a:rPr lang="en-GB" smtClean="0"/>
              <a:t>7</a:t>
            </a:fld>
            <a:endParaRPr lang="en-GB"/>
          </a:p>
        </p:txBody>
      </p:sp>
    </p:spTree>
    <p:extLst>
      <p:ext uri="{BB962C8B-B14F-4D97-AF65-F5344CB8AC3E}">
        <p14:creationId xmlns:p14="http://schemas.microsoft.com/office/powerpoint/2010/main" val="3790913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mn-ea"/>
                <a:cs typeface="+mn-cs"/>
              </a:rPr>
              <a:t>The overall content needs to be structured and pre agreed with all involved entities in such a way that it will Formalize the conduct between all emergency and other services during each scenario:</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SO the </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Rescue &amp; Fire Fighting</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Police</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Paramedics / Ambulance / Hospitals </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Airline / Passenger Handler / Ramp Handler</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Civil Aviation Authority / Accident Investigation Board</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Airport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All need to know exactly what to do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559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758"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The plan needs to Describe how  the flow of command during each scenario: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Who assumes role as On-Scene coordinator.</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How this command cascades as time goes by.</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Who assumes role as Emergency Coordination Centre (ECC) Director</a:t>
            </a:r>
          </a:p>
          <a:p>
            <a:pPr marL="0" marR="0" lvl="0" indent="0" algn="l" defTabSz="94475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E4466-51D2-4ECF-928B-77045BB4BC5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30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64053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195462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32984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8" name="Picture 7" descr="A large air plane on a runway at an airport&#10;&#10;Description generated with very high confidence">
            <a:extLst>
              <a:ext uri="{FF2B5EF4-FFF2-40B4-BE49-F238E27FC236}">
                <a16:creationId xmlns:a16="http://schemas.microsoft.com/office/drawing/2014/main" id="{6C67291E-596C-49F3-89D9-09870ED191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2" b="7812"/>
          <a:stretch/>
        </p:blipFill>
        <p:spPr>
          <a:xfrm>
            <a:off x="0" y="-1"/>
            <a:ext cx="12192000" cy="6858002"/>
          </a:xfrm>
          <a:prstGeom prst="rect">
            <a:avLst/>
          </a:prstGeom>
        </p:spPr>
      </p:pic>
      <p:sp>
        <p:nvSpPr>
          <p:cNvPr id="2" name="Title 1"/>
          <p:cNvSpPr>
            <a:spLocks noGrp="1"/>
          </p:cNvSpPr>
          <p:nvPr>
            <p:ph type="ctrTitle" hasCustomPrompt="1"/>
          </p:nvPr>
        </p:nvSpPr>
        <p:spPr>
          <a:xfrm>
            <a:off x="410633" y="1570380"/>
            <a:ext cx="6264696" cy="1767180"/>
          </a:xfrm>
          <a:noFill/>
        </p:spPr>
        <p:txBody>
          <a:bodyPr anchor="ctr" anchorCtr="0">
            <a:noAutofit/>
          </a:bodyPr>
          <a:lstStyle>
            <a:lvl1pPr algn="l">
              <a:defRPr sz="4400" cap="none" baseline="0">
                <a:solidFill>
                  <a:schemeClr val="bg1"/>
                </a:solidFill>
                <a:effectLst/>
              </a:defRPr>
            </a:lvl1pPr>
          </a:lstStyle>
          <a:p>
            <a:r>
              <a:rPr lang="en-US"/>
              <a:t>Click To Edit Master Title Style</a:t>
            </a:r>
            <a:endParaRPr lang="en-GB"/>
          </a:p>
        </p:txBody>
      </p:sp>
      <p:sp>
        <p:nvSpPr>
          <p:cNvPr id="9" name="AutoShape 2" descr="data:image/jpeg;base64,/9j/4AAQSkZJRgABAQAAAQABAAD/2wCEAAkGBxQTEhQUExQWFRUXGBoXGRgYGBwcHRoYGBcYHRodHRocHSggGR4lHRcWITEiJSorLi4uHB8zODMsNygtLisBCgoKDg0OGhAQGzQkHyQsLCwsLCw0LCwsLCwsLCwsLCwsLCwsLCwsLCwsLCwsLCwsLCwsLCwsLCwsLCwsLCwsLP/AABEIALgBEgMBIgACEQEDEQH/xAAcAAABBQEBAQAAAAAAAAAAAAAFAAIDBAYBBwj/xABLEAABAwIDAwgFBwoFAwUBAAABAgMRACEEEjEFQVEGEyJhcYGRoTJCscHRFCMzUmLh8AcVU1RygpKistIWQ5PC8USD02Nzo7PiJP/EABkBAQEBAQEBAAAAAAAAAAAAAAEAAgMEBf/EACkRAAICAQMEAgIBBQAAAAAAAAABAhEhEjFRAxNBYQSBFCJSMnGhsfD/2gAMAwEAAhEDEQA/AMelpv6oPd7Ke2wyT6Md5HsrYo2W8dMRgD/2Ef3VZa2HiDvwKuxhP91crXJ0r0YpWGbOgIg8CZ8akGEQRbo+PvNbf8x4oepg/wDSj301zZOKOrWDV+4fjSBifkKBHusKrLGUxqOrWt2rZGK/VsH/AAq/uqNOzcSP+mwY/dX/AHU0yMohhMAyRv3THhXU4MA207RWtGzMRr8nwX/yD31382vn/psJ3Fz41ZIzXNgiLwN0iIpJbQJAUbfaFaf80v8A6thfFz+6knZL/wCrYX+Jz+6ihsyJQSoi/WSfwK6nZ5VqT2CI9mta9WycREDDYU9q3fjSb2Q/+qYT/VdHuNRGaawaRMqPjXfkiDrJ6jpWnOyXv1XB/wCs7/466NmODXDYMf8Add/sqyWDI/mtEyDbgPx7q7+aU36S47RbyrVnAPfoMH/qu135E/8AosGP+65V+xYMqNmo3KP8unhT07PSN87t3w1rSqwGI3NYHvddrnyF/wDR4D/Vd+NWSwZtez0ncOozf2U0YFA3JPaSa1AwWI+pgB++58acrDYjhgPFfxoz6HBncNhhMDTgPvpxw6ZIgCdd0jyo2vCPcNnk9qvequJw73HADvP99VPlFa4A7mxwkDnEETpO8cRPuqE7OTwP47qPnDvfpNn+BP8AvpHDu/pdn/6fxXUk+UVrgAHZ6B6sdoNqd8gR9SexM0d5l39PgB/2h/fXObX+s4EdjI/upzygxwAlYIfUIjS0U8YSfSQCN1vdR7Iv9bwvcwn41K3m0+V4buwwP+6r7RfRmxhEjRsDuTUkEaADw+NaIhQ1xrXdhU/3VEu+uPj9nCpHxq+0VemASwTuHin30vkJPqp/lo3J/X19zAH+yuFY349/ubj/AG1faKvQEXs1Uegk/wANNVgHNyRRjnEb8diu5JH+2mOKbP8A1mM7vvFX2X0B/kDv1PKlRP5r9bx38X3UqvsvoCMsK1BI7iavDCqIkKINFG+ShGhfHeBV5vYrg3KPbl+NeRt+D1LSBsLiHEesrtFj5UUZ2y+mD6Sbel8Rf21d/NLpEej3pB8RepUbBUT0lxHCT8KylLwUnELYLEhaAsaHcdxFj51OpM1BhMOG0BAkgTc6mTNOU4eyvRGzg6I32hXWa4pwbzNUnMSQoRcb+rrrZkKRTMRmCF5B08py9sWqLMd5I7qUq40NCjKHaOJXvUSDBi1+ECKiefcFyFz1pPwrU4nZiXLmx4iJ77Qao4jk3m9cHtEeOtcdD8m4ujJObQUbEkEdUT5VPh1mJnNruFurr7aNOcnFARlQfH31RHJp4eikR2pPvmtpeCb8lJwK+uB1QI8RXC0qPpER3ewirq9hYj9GP5TPnUZ2I/ccwPK3gaNKNawbJBuqY3wfx4U75Re6hGlwavDYGJGjRHYR8a4dgYifo1+VbUYmXNlVGKT9YR4Ul4lO9Xn75qyrk+/vaUfOkeTzytW1gcIP31VENTIMyDvT40sidxHXpXXeSjh/yT4KNNVyUdSBlQ5peyvxFNRK2RlCb9JM9o99ODsD0wI3ZgPG1PRyYeiOaXHf8alTyVd/Rr6hP/6pwZyRpxeeJKbACZGg03UzMNSpPCyrVZHJZ0f5ardfumuL5OOGRlWnvA/qtVgslMYpN+mLW1qP5Un68dpvUeGwJJhIXMkXQdRxtpG/Q8auHYh1z5dZtHupbSwyV7lcOJJ9OSNb++daeh0HeqO01OnBKQNQvjb4a1XcaJJIUTBggAWrKpi7RG46kesY7TTefRrmHiRUgcSCoGBAmVGPAgQd165s9bT18pnrtc8DF61srBZdCbxSVkJBknQCZJ7IpuPxCGfpCUHgpJB36CBTMe2WQS00C5ByqMmDxF4Sd466x+23H1OBeJKioixUdY+8+dMUpBK4mkPKBnir+E0qyHOjjSrXaRjuSPogMn6x86dzSvrGqny48PbUIxZCyb3GhJjuTMCuR0CPNL+sfE1zmVcT/FVb5WvgPOnpeWdx8KSJhhuJV/EaXyZG+fE0kpVvB8al5o7zUAwMo4CukcIp/NDjTwwnrqsqKaEwoyoxAgbh5VYSBT+aTMRu39tToRwjyvQRCGu2u8weupyojjSS79qmyIOZV1+BqNTSuB8DV4P9dL5QOuogdC+CvA0xJXJ6KtevgKLc4njUaHBK+3/amoih85wPnShzgaINPJWkKSZBEg6WNPzCqyBfzn1T4Vwhzgqi2cVzOPwarKgQEOcFU4NOfaornpFYpsqBgac666G3Z0PbaiIcFcziiyopJQv8RS5pRMEbhw4n4VbW4Laa+403nAFmY0T7VfCogfisNA6WnX7jQfFYQm4BI4jUdtaoup0tHCqr7SdUx7D40NJim0Yp1nKZVJ4EDhxPfQtSyhRVlse3zithiG0qJzAoPGDB7aHY9LTaFKcypSPWPo+Huia5NOPizopJmWxfNOaDId3Am1DXWiggXA4C1urwoli9oYYwWlpgk6A7uo3HbVU7XScyMxUBJMg2g6jh91dI34ObqyVnEEjpSev4j31UxexEOJNgNekpSzl7AFADvtVDG7aAPzea/wBbh2b5oRj8atYvETMAVtQe6wTmqp5DA5JN/rCfKlWd508a5W6n/L/RjVH+J9GHDJHqzTeiFDojQ+0VZzImJvw+6mBaSoW3K4jeniK4mznyjgPKlz6tKlKhwqP1j2DhxNaoLG51fi9OyHjTXH0J9JYHafvqovazINlyeAE+wU0Vlwt8TXA31UGxfKNtGoIP2iE+0zQzFcuWxvQD3q9gqoLNWEnNFtOPXUsqGhHd99YFfLIlBWhaZFinoJUOwKJKu4ULxXKx9XoqI7VEjyiokenuvR6So7SBVN3aLYuVTH1b+yvMsHt/EJUVfNkmLKQlQt2330QPKpbgy4hpIGoWygJUO1JMKFtxTUWTeK2sB6pHWqE+01UxW2iASlAMcDPs17qyOGhf0RDu/KAQv/TNz2pkddXEPOKEIC+wj3GazqfAonxvLNYEJTCreki2on1p0mo3eU6yCUFQJN0GI9FImRaJFTN4bEmxQmOChHvAqRWxEH0whPYY9gHtrok2GpeQV/iV6RK4TaQLWvpuGp3USfxawEqStam1CygqI6iBA9lPHJ9mM2YrHUR7b0GO0VNhQbbSpgk5ZUZsL+kRBtuHCtKLByQVwmLJWCp9eU7jaD2gGfEUeGEEg53J1HSt75FzWN2Xt3nIDTYXPBaCZ7FAEkdU1MvlSlteRxxbREdHLB656QkaRHX1QShLwSmvJql4RyfpljuHvbpvyRy8PrkfZT/YKq7L5VskDM+nthfwVRzC7SYVJGKRc71AbhxiudSN3EpN4JyILqyd9gJ7qcjZ6ifpHI7R7YokGQsmH5G7Ierv7albwSW0xzizcekZ3irKIBY3YryvQxKk8QoZvZEWkVAvk/ilHpYoEEgnoQYTMQQQREmtKsJ3FR/HbUaWh1n8dtGplQJ/Mrs/TK32zLAPaQZqwnZKj6TquuFuC/V0vKrxCLyCO+q+PDYaWqcnRMKKwADFjJBAqtkeb8t+U/MulhhaipHpL51ZGbekDOdN8njasg/tVxaSHXnFlQESskazcTFCsbmDiwpZWrMZVM5oOubfPGoUqNehRo4uRfbVGhnfbjwv11MCq+/MI8xVnk/gnnFS00HCkTlMAcLyQNTpNFGuS20FEr5rmzJ9YCJ4ZSbUWhSZnnmz0eOkcIqX5PYElKQqLkgR4mtRh+QGJWQXnUiN3SPw4mjTHIJiBnUXI648pFZc0aUGebFloWiesOJg9YtSr1X/AAVhf0I8PurtXcRaGE3eVLQ0B71JFMwu2i784ktpSkKBJKjHoEkwm3b1GvPvk6B648FUk4ZOvOAfum/nXHuI3S5NvtPbCgklrEsOkD0ELCVHqGYQfGsttDlFihdba0A/XzQey4FU14cblg9x99SYeUeg8UzuTmE+GtXcROK5KqtquKElUfshPtImpthcpX2n2gH3A3zicySqxSVAG3ZR/Zez2VicQHSDqQwED/USoE0ZwvJvZMypThP2yUgeQ9tdI/sjDa8Arb2JfW8pJdWoTmSCsAQRNhOmooY2XDvUR+1NepYfZ2AWcw5tw8Ssn3xRVnZrA9FpodiU/CtaF5Bs8kb2W8r/ACiesgR7Ktt8m1n0ksjtbbPsSTXqKtlMn/LA/ZlP9MVEvYjZ0K09ip/qBq7cQtnnKeTjNgtTYPANtieoWFd2ngMJhkZ3WiQDBhEnwQmYFaHGfkywi1lwSFqMlUrknryLSD3ipF8jlojmloFolWeVWUBOumZXjWkkFma2Ht3AOA80kJy6p5uTEXgQfwaPJezDolIAOoMixuCPKoX+TeNJJK5nUoygntMpND3uTjwutp1Z71D+Uf7q6afZm/QdV0h6UdYA99CtobFGIKUuobWgKTBUpRgesSkBIG64k237qHyUt3yJRGs6+CiT4VAdtAKgLeWr6qEOE+CgkRWXD2Or0XsPySSw58xGSUkgqURZST0c5Kh6MT19VHMQznGVbCVpNlJMEEbtaq7ExucDnS42okgIcSEqIABJiJGoolh3SpSkllQSIgqIMyY9GbQL+yTWGaQHPJrBZwr5KlCx9RJSf5IHjTMdya2e5KlMiTrGZKj3Agk/CtUWwBBAA4aeVQqWgb/CfuFOSwYtnkBhXCsJD7ICoSQuQoQL9IEayIzbqfiPyZoglrFuI/aQFgR2KB4760yW2ho3PWY87GkTwSkDhEjwMjyrVyM4MYv8n+LSJbxLbu+IUkkdUkj3VNgtk4oFKFJxDJESvn2wmP2QSTxsa1ynFGxUY4Tbw0qIim35AEjD40OdHFhDYsBlU6o9ZzwATawNE3My2yhx1xU+smGjYg25sSNONdW4B6RA7THtqJzFoAkm3Hce8wPOqkNsHt7FUlRIxL5ncstr3biUZh40N2lyaedPSxCHQJyhxhNgd2ZKpq47yjEkJb00JUIPhXWMWpz08UGhwbYuP31lc9yay4K7o13JVpsyO0uQD6vQRhhxUlbwPclRKapsfk3xiiIQkD6xcSE69smeoV661yKaWAXFuOyBdxxShH7Ayo/log3sPDo9M84AIAISQkbwkJTItFuoVXwFGF5Ncl3cMlShC1AZeiNb9KFLKQR3XjXiaC3R/wBO9O6EZh4tlXvrVtutFWVLcqQMwzAWBLiQQbxJQod9WE4qZykGDByjNHaRZJiDf765uKe5tSa2M44+623zjjeRMgXMG/2Tcd8UIVykQNRHDpRfvEVq9sJQ62W3XUo6QVJULQOCZ7d1YjamyGR6DyFyeq1j9YeU1jQbU15HnlKo3At+0r4Vyhg2Wv8ASr7kJiu1aGWtAxvk8YJW4IH1UqPD62WiWF5LhQGVGId7EhI/pPtrQ4EDMSVKQoKMETG6Ljs86LvbQxCIh8kf+2D7EVaYMy4yXgzTfIh4josJaOudThzCL8VQe6qW1OTuMcVzMtKJJUcjq5UJPpwgWm0GdLVoMfyjeCSA4Vq4JKUnzisZtrb+LKFoOEfKViCVPKVYEkAIQYETuvpe1bjFMHhBLkvyPfUfnccwRoENkuKSNwnMAI65NbbZ3Iplq5edcVxVkAE7gAkecmvn3HbWxIbDZQltIEXaIV6OU9JYJByiLRVbB7YxSMuTFut6+g6sRBtIBArvTo5YPpHGckWnRCjmQdUkWN5uZnwoQv8AJy0n6FTrJ/8ATxDsfw5gK8bwn5SNqNzGJUqI9NCFT3lM+dG9n/lpxySA42wsfsrSfELjyrOlmrPSP8M45AGTHPpIEXShYNyRIVmVMEDXdTCNrtf5+Hd/9xlbc94X7qy2C/LsP83BkDeUOg/yqQPbR/CflpwCrLD7Rt6Tci4nVCleyimVltHKTaKI53BtLTMFTLqiRxOUoBNSM8vEyUuYZ9KrWACiZSVWAMmIIIjWrmF/KHst4D/+lq+5wFH/ANiRV1e2cLpkXJ9VKTHiDl86BBjf5RcDo44tk/8AqtLR5qSBRbBcqcG79HiWVdQWmfCazm0drNBaQlhxPOKiVuogwLBKZVeYlMCb76a5sRnESHcOx9lfNBR67H0e+KrKjcofSoWUCO2o14FpVy2g9eUT4xWAT+T1EgtoCf2FPNb/ALDkaW0qQcnXm/Qx2IR2PJdTN7Q42ozb61VlRtVbJamQkg7ukqPAmI7qCvKUCUlRtu0HgKDtr2ihOZGL50ESlLmFOaYMSpKkgTEXjUVHh8djnj028OlcxOZRMdaG88XnVQpsAuBSUoDUgVVGwMSuc77pIOjLaWgdbZnMxI6x1VfwvIpnV1AcPF1a3f5VHKO4VaioCv8AKPCIXkViGgvhnFu3h31ONqNqGZCkrB0KVBX9MnyrTN7JZQkJno6ZUgAaxdKExE20ph2dhEEuJwjWYXz8ykXOQ+llmTznkrhVqKjH4ja6h6pH7p9pj+mqC9purslKj3n/AGZfOpOXux3cXl+ShSlDLJbzZhd0kSDAT0kkb733UCT+TfHvJbQ64EIAgh14q9dRJyjNJggXjQVpSiDTJMVtQIkrfbbiJhSQoTpKWwV+IoSrlDh84TLqyTBIRA7yshX8tajA/ksYAzPYsqmJCQLwPrGSRNogUWwHI3ZzBlWRSgk3UpKbAg5oUo3AGogXNtIe5wChyYtna7DifmyULgylxpxehMQpo6RGqbGd1W9hpxLrgEkJKgCUtEASBc5Ezl1OZQ07K9PwuDUl5CGUtNoCSowlRVaIgi15m/DwejZoCFOKGda1TGZUECyVdKwOUA2HUONYc2zSikT4zHNtpQVqQBZIMkgndaBw1mhW0NuJSSEEnLAUkZUxmIAM6gAE2n4UVcwaJww5v0ekZJtAAjhvNj18KScJhy490MqsyTKeiYypIhQiBmCtD7axk0A2NpOuKIQyo9dxIkx84Y7daoIU3h0hAWlpLis/RLjxKnFekopCgZJ3r40zlFg8NZ1t14uEBTalOrKTMXC1JNovYnXrpu2k4dSUOZwtSASqUJ6ahpIygZpuCIuKkmTZaewrAIK+cdMaSEJ8BmV4GmKxqW/RQ01wMBSt29ZJ8PKhakYh3DJxHohQCohRsqLWGUm/GeqomNkPKaUoYVSwXBlUYSZKhYgqkp0E2HZVSKwqeU6/03gVf20qh/ML/wCrfzN/+Su0X6GvZX5O8p8Q20lAQG8wzBK1JUokJE3OWDp0Ymu4T8qSVuBBeQmTE82deGn3aVkvzMTPOPuZp9Y9MftZkyDuqdnDqbICX3DvgrgRIB0T1g10tVsYp3k0e0eW6ElxTGIZUkK6ZUSkhShdIlEnpBXoyLUxO2cYvK4lDTgPoqC0kdeoB6vxbM49C1Snn3VA69NJTPZl6ZqqnD5cvNPPJKd9j4FOWKzSNWz0zFtodF0pBsZGUGMvSB6JB6RPlQ5fI5p4SUp/faSfNJFUjtp9xrKhWVX1gSCY6xfw6r1DieVZUlIUtxtW/KUmbb8wnwrDdOzSyqKGO5H4dLiQWElIUM6vn0JCZ6RBEJBjrIoLtLk3gjiMjCnVtKyhKkvtnUwqy27gGfWrQL5XoWhSXc5vbKEkRG+QAD1Ce2qrKeckttPhCQDaG0xOsXBtuFaj1TDiVNscgmwShC0pKSIcWlWRY0IIClFJFyTYdlZx3kM/cy0pNrpURHCy0pv1TW8y43LlSx0TOrlzJtoRuquW8en1Mp4hSE62O+pdSSFqLPNdr7HLC8t4mUkiARNje+7xBrWnlosBasqFBMkaiRMa348KKvcnnHum6pnPJHTOZUdaghVp3A+Fca5GYcSXXR2ISryUpQHlXWPVXlGHB+Ajg9sIWUA+kU5hO6/Htr0vYTyRh2zF44cVkV5mzsPZ7SkyXZgwS4rQETdMcRat/s7DlTDfNKAbUgFIMk5T0hJMk6+dUpRewRTW4Rx+2UNNlxRsJtNyRoAN5JrxDbHK4jEthgoUgxniSUyqDBBsY6q9C2vstZUoc20lM/SKKEBXYRKp68poSrZjCFFSloOpDbLZWdP0jqgI1vAtrWFJI202Bdi8rX1qUFBaADCekbidYOgAgmvVNj7aU82FZAiScvAgb+8gDXf1VgcHhWEpDjuHClLuA6oyb7kNkJWI9awNWF8pVYdMthDKIVlypGvRskEnhoDAockySaPS86jpp1J1Ep9ZUDTMNd4qniHWwoB1wBMEEFWspI3GNCdDXk2yuU4XifnMQ6M6iFOqJ6M6QlKhCBp5nfXoGM2elrKtzO9Np6ATO6bFV+3dWbQl3G8osONFFRkeiIB6XEzxOhFVht8rjmWec4EyuP6ooecalKiRh2kcCoAweEqkDutUWK2+k2U6T1JufIAT2UkE8Q/jHLLU20NwKgJHYCo+QqslhIkrxClWmEJ9ilmCP3aBq25IMIUu+ptppa96rq2m7IslEzpftuZIqI0vPtpAytrURbpqJHeEwm/GKq4/aKFIKFZENqEFCbAg6yG7nvoKFqWYJKtN51On/Aqyzsd4oSQhKZUBKjAgqjU6mPOrYhoxSFXCZJ3pGQ/xTMd1SYPErZT0VuBIMy46tcXMRJgC8aVdPJtXR51YSMoERbUcQEyImpl4bCNznJXChF9RbhG8HfwqsqGp268LApUrgUxv4pqDn8e5zkNNqSuE+sALQfSkGQd9XVbaQyJaZGkTAOn7N576F4jbuIMBKcibnpWva4VJV40ES43k2+6ttxx8IUz0wlxtCkgq1GZMZhYancKfh8M30VYoNOFKVJCQ2Ep6RJJMqXmN+AoW5z7l1OeHxNVMobUOmeshV9DaPurVgEl/JWo5vDskjLdRVcp0KkJISTInQCn4zHh9gsvfKMqlKUeYUEg5lFXrdIAE6AxaqCXh6qZ7qmZDqyAABIkjePAdt4qsSgOS2z/0L/e9f+qlUqmMVJjmo3S5eOvoilVrfIafRXbWl8g4j6TIkZp6JMnNdUQLjzmuJ2S0R84EEA+o7mIBgeiOHfQxOEUG0ZX8MDEqDj6cwM7ubz5pF5tU2G5O4/EDNg3MO7kPSShwg7tecQmRcdVFPcU0F17CabJBJXwEbo1BG4iNagxOEbCFZQE7wpRjQzEmBujvrO7U5UY5voYnD8xkJQCW1ImDBGaYVB3pMX32qxsPFHEJUXISsGJmyhxE34UXyVBFraUgANZevnJ8stQJwrBWVKbzKJJMqMdwTBHeTQ/a+PThVISU5iSJ+yDoTadxoxhsewsgAQZtmhJKuGUnMZvup3Iv4LF4ZoAlC0zI+aQgHoxqokKNiDfjQ9eOJBJWpIyjpJT0wD6JkuKGh4cKs4zBqcBSELSYsQlQuOsiNCe8CqSMEpKEoc1BLalGJgyUkxYwR/KKouthaTRMgrzBRfOQBcjfDkZDOgKRMdtHMJisNzZbWp8rTIzyiZv6Um9/ZWewarZVAApPNqncD6J64IP8IpPHKoEiAfm174I0PkD1lJpcmwUUidzDKB+m0VvSdRusuosbs1ZiXt8ABI1EWsqe6iAYzp0AJ6Kr+sPRPtE9tdQM6cpyyDF5HSEwdN4kHvrFCZ7H7JW8Ejn1GDAssTbSQTxFSbBXiG32w6+9zQVHRWqCAfRy5gJ644URyZTcCFG8GMqxv6hJ7s3VTHcMVIJUcxJJmAnKu53CIM+fVWk6VBXkL7ZxoeWkoUShKQkTqQm5J476qJQUolUKAcQtY+u0gkqT17jH2eqq+GUTfQzedyxv74v91WUI64B0ubKtI9n8vA0NCVcZjDz6yvI4ZmRcKSSTrvsRHAJA3RQ/auDS86twugJMBICSSEgdEAWCQOE+NQ7RbLCiUgFCjMXsrqiMp/BmKbg9tthaSpCgRc5oIPlpbSL0Y2M3klGysMlGZa1nuS3f+abcL9VXv8WNtscw0VZPqpEXmSVOLlRNgLCKo4rApdUXG19NV4cvN7dKJA3aQONAsVhXWlQsRNwbEHXQjWjY22kXcRygUeEdd/uq9sl3GO3ZYLgOh5uQP3rAd5p/JzGvBXzWGYcIABUtucpJsorKoCtY48DXoGGOJLeda0pOpyAoBjhYKUL6kAXqTbC0zPYPk3jynM640yk7iU5rngR18d1S45tGGKDzjmLXeQhtKEAiNSUk3uN/drVTa+1AlWVbsq9YIvF4gzoarfLsKD9IVdoIM940prOQNc5yrQ0TzTQTMWI0twAEd80Ld5SYhdkSkduX2X86p4cpUE5MhkTIV7t1+NSjCqXHX4U4EgccWq6l36tfG5qEqAIuomePUe2NKuO4VpsQ86hHab+BPsFOwDLS5LRCwPWUtKEzBEdM5xqP8s1akBXS6ZEJ/HnVjDsuqIyjKdBEz+LcKJIaESXEiBBDaSsyY9dzKj/4zXRjUoSUBOdKhCg6QoEccoCWx/DRqGikYR0VuJkqukwtfWcpBXu4b6sKwQueZInQrKWk6EWzHPv+oarYo84Ep0QlWYISlKUSJAMJHAmn9I3mjI4CCkt5IkIVcEtpzwOouBI/kNQqZbUVEysQBLq1EEXtkRlbGu9O+quU7yTTGnEgm0349Q/GtNAWwyBYN4aN0IY/srlQ/KE/V8h8aVVIrMtg/wArj6UhKmMOSAJWEQTAgmAYnfMR1UQa/KMwpxLi04xLgsktqZywCZH0SY361ikcn1LJIQtAiACsKjjuG/ceFNc5Kv2ySd0EC/bBMmq4jpZ6XtT8rGCLK0pZdU6UqCc6W1BKyNTJO+8Zb14jjXnc6i6TzhMqBGUzY6ECLVp8DyMxiucPoxBBKVwbK3hBIIgbt9VHOSWKdVncLp4FbT6lRunomOwnwp/UzTYQ5A7aYLgRjUrWn0m1JEkK3hV5KY3fgGMUwG3g41iHUMkwkssSoEEkBSADnAiw6NtNLZ7Y2zMhAThnXTmAzw4kQTB9ESBvvW2/NkpaypfS6la5CUpgIUbQtYM2N92gOlUXT2JrG5ucJiUOISuQUqEixnvSRIIO6g22NkqLmZIKgohMJSVQTp3SE92armz8PzSUoU9zgBNypAPHLCQkAXnSb9c1zaKsyVJS7lneDNxBEQZnSsqNPBvVyY5Yh4jiMiwQRCuJnrCVE9tEdnqRPTQFhQgggiFI0PgY7ZrM43YuPRmKFtwqSSpxKsxm2sqzcTEXpmyNm4xC1LcdYKssJlVt1jlR7jvrrBK8nOTdYN8FNac0P4lfGpErb/RJ7yT7ayCUYuI5zCD/ALq//DUrSMSU3xGGBO4Fduq6EnyrtXS5Of7hPaTIUVgCJB8QLGYvrx+saqFCgk5h6QyKkRr6KtNfgeNEl5S2lKltoWBCglRKQQI1Ik+FNdQgxD6RxsTNwfcK852KCsKUqKrH1Vj2GD+LddSFakmZA0v7Faae0Hrq2pYH+fuj0Cbd3YKYyu306gb6IUbTbdwvURQxADqSFpuLKvpuCuv8cax+OaU2spIB8weB669EC0+s8tVo+iXHtoTtTZzTwnN0t0trTHbc+ystWDSZk2cXJAJtaxunuB/etxVRRja4SChYkEAQIIgC4iINoGhudwqwOT4iZTAtORWvaU61IjY5MwqYE2SbcT6NFSHAUwuLDiShspLaR6KYTBIv0QANDqBxmmcqw/KObCi1luUqk5t+aLxpFC/zQAofOEKOkFczBNgkcJ8L1VbxnMk5X1W3HLJKSpSZuDcyOyKabwIPUMoIsIGg1J4C0D7qqpw3ScIkhMydYAvM23RW0w/K7CuEIIKtBLiEG4sSTEA+Aq27sxKhJYCuBCki3ABKj5UUFpmGGVJsmPLs32NqlTtFwJgPLCSNMygIEQInqrVJ5Ni5KFXAtnSBu0tfsM07/B5InI4YFrpIiPwKqJoxaSSTv1MjzNXcLg0qGbOn1iQSJtJFs0mal2tsHFJUgMtOJkqELcaRmJEmPnJVYKMGrzT200oUFsMpSEQlSSwVSNJ+cvbhfqrb6cdN3ng5r+qqwW+TW1xHNOOyDGVRNh1GTcaRw9muRsoqgDXXuvfsEfi1YVf5yPoobPYtmfBKlGtVs3FPcwkYhBC4OaDpuscnD4ViN+Tq0qwWcV80UIKVEkkZhlyyLwSo9Enhv1HGrTmGP/F/MGhO0dsMlpDOISIWABJgyBYpMbt1BW+T6k3SpbYkm6Sd9jIIF+wGtMybEYURBA7TTMLgExMjjasq/tVxpQbRi1uOSCW4QkgCCrMp2cliPSG8azcvhduLbCM+QokJlRBVMbikjOJtmi5NhF6GKyFzhR1+BpVEdsL+qP4Ff3UqiMDszGYhSQVJfJ+w5YGRb0r26/jV/auFcUBzYxCSdejIB3QC7Cbb79goDso4ZsJQHFuXGpKMptlURIChCpibR30TxG1ENpKVSkgx0lKJVa4EjgZ7Baa5OU7wdYxjWSpiGX0KSiHFgEFS1ZQpQ4BIWUi9rxaKftcOL5ssjmwPTUVEGTfLCRlECmYnbLabyyXIR6RzBUnN0XAfqFHpJjpCYM1QXysQVyENJzAkqKSpQVfLcpE5cyjEpETc75ObRfqndndu8+kJcQUsIbjpKWVLUqdTlbF9IEbrm9Wdj8oW3VgOJzKy5cywmFGbKJSJJAMe2qx5X5cozoiylhKGyCZ6cJKct+3xuKpscr1BRTzhKOkOk0mYkFEgCN0dvnqpUYeluz0TDtMTC8gP2RCROn2vE09L+DzqayZjkBQrOqCYJMpBkCcosDxtXn/+MFwCXhJCjZEAmLWKd6r2uNxAGU9e5YH0g6DOXoFsieInIRAg9uYxGlUVNb/9/gXpZttl4ENoQrEFtYObOQVBUFQy6snQbgEmfWoi8MIm8pyxJMmw0m+leYf4vcOZQccQVKJJytnLBzJSkWKRMp0Ig6GqT3Kt8pyZlmZIzajMQbFMCM07uyKXGb3BOKPcdmpwPrJJOskGPZ+JqVbmBMgIQkj615gEmwmLDfFeEv7WfWsl8OoChlGoAsYnMADb8TXTinyVlTa8ixIUOlBQQAZMgCwMbpEQIq0S2stUeD21bmGzRzQk/ZHxv3TXBi8LclCI1nKmCLacdR4143s/ajgbyLQ8o9MKUkpSU5zqFZST61ra91WEOLXh0htC1uZ/SCiVBMgBKwmJPRSQRdOXdecdqV7mta4PSuUGFbfbKEKLIBGYhts5gd1xI0nd36VawT7KG0NpSlzKAkqtJgAZjbSIuLV5wjZrq1Q0l5htUpUyUZfSSM5TFtEpgK3mBAqo1tN5IbSoqKs09NxQBUTmhbZ6Rmcthp2yLQ6qytb0b4slt1bpcBzTlbWWkJTfKE50okRBEETYzJoOvaG0OcBKGggqslLiIAGoJkExInroYhkqcCC5IdABSc6sqlIBWJykkZQFA/bFhc1Yx2zG1Z0s4plLmaBmehUoAEFJULiFCVZiIAgCr+4sPbPwLyMScQXkL1+bU4cozCwMI9Ebr7tavbZwwxBacHNpdSro/OnLYgmEwUqOm7f40cJgluQpbiBCIJbOcE9KQcy1BQE27QYtefCbGUEALfW6kgJJDRWQRoTAJBEAG14GlNSvcv14O7bwuIfKCrENoyKkc2shUkWPRgSRbvOlR7Y2OcQ1za3mub3lBIKlAgXynpSTpe9ERsBvKc7i5JutUpVpxhJF5N54aV3D7FYTKQ6ZUdErSddLQdNx3VaXyWpcGQR+T7DCD8oKVWMSd4G43G+NZtWhawziEpSnGIgdAFQEjLA1KoiDpuourkugApCj0pFwLgwSOiB9UUv8LNyT0r63gTCRIERokAcKnG92FrgzbeAeUFq/OMEmZCDFhNpPo/Z4bqt4fAupEfLELME/RjUGIiQJmReJowdgJQFZZhQuBBvJ0MZt5GtRfmppN1lyVWkniTxHWfHsq0sMAfamMfaQSCHNbpSBMdm42gxHXoT55ieUD63FrCFiToAZGmsV6w/hUpJWnOO0iNSSY7ST21WVs1OQwBx6o3wTYCeFUY1uUnZ5h/iJ+QhRcTO4Ag68DRrApfcB9I3BEmLE6gwNOEVo0sKFym3GDOokWFrE1T2mxiW3mAGSWVSVuawelYCZTEAidZEVrSnsi23ZTf5HOurSsiMt5zAE8AY3A3rSubKeLeTMrSBKyqe+ZqrhsYvN0YKANZnpSZHs3RerT+Megc2gKUd5sAOOomubcjaUaByuT770pdZSiY+dbche7pE+sRExBniKt4PZGMw6FpbWH1eoVpShGoJKgCoqVEiSKL4PEKgZiEmBInfvjvq4ceEi5HcQae5LYzoQmTisqczTQVAmFriYvHR0mlUX51PBVdo1eh0ezwnCtEKSVKWpO8TB0Magi0k6XqQYcXkFQNoUpWm7QipWldVTZ+qvpLoHzn15EIaAiUBUDRWYi+/XWLT1Co3GkkzlSN8BIjsg7uqrKlmo4Na/HQd6Rzm0xHNt7vVv400Mgn0Ufwj8d9SJbNStM09iIPrS5G5ekCEoSRvyg+2mulRJJKZOpCEj2CrnyccK4WhWuzAz3pcg9TUkkkyTemljiSY40TDQ4V3mxwFXajwHeZRCjpPtqf5UuIzKjhmMeFWA2OquhHZV2oh3WQsvOCYWoA/aPX19Z8TUgUqI1qRKOyulHECldGIPqsenErHrKmImTPZM117HOqTl590DSM6o8JqJTfd3x764ljh7vhNPaiC6kuTqH3QfpVnfdavj1U9S1HVauyT3b64Wz/z/AM0zmj/yf+auzE13pclleFQpWZQSTxIFdRs1uc2VIPVaom0kaU/MRw8fhV2Il3p8ltrDhOmcTrlWoSOuDerTDzgSU8/iY4B9RA/iJihQX+JB99SpcPHyo/HiP5HUXkMNY95J6GIdA60tL81Inzq0NpvhUpxFpnpMIP8AQU2rPhztqZLp4n8d1Z/GiH5U0asbdfAPzuHUd0tvo/pWoU9XKd4W5llY0OV8ieJhbXbvNZUYhX/Ip6cT+z50P4sTS+ZJbo0o5RfWw7w60llZ8lAn31x7bLZBzIxDYsZXh1gCOtIUKz3PzwpycQRoY7LeysP4ns0vnLyjVbG29gwb4hogiwUoJv8AvRTsftFeKlCFJLIsEhxKpg6mDbs0HXuy68Qo+kcw0hVx51WXhGFDpMt9oSAfFMGuf4skdV8yD3NXh9mlIHRCRGmoqf5OYiRNY9jDpR9E48z1NurjvCpq2nG4hJtilKHBxpC/MQa5y+PLg7R+TB+TTnDxFh4H4VX6SfU/HfQbDbexCTdLDg+ypbR77keVWFcrI+kw76b6trSsfzBNcn0pLc6rqxezCvOj6vnSoaOV+E44n/RHwpVnQOo82QjtqdKe2lSr66PkseUCmFFKlSYOhFPBjWlSpAkz13N30qVICCj10oPA+FKlSJxSTXAkdVdpVJBY9KBu9v30jH4j40qVJCCBx8vupEjSb8DXKVIjlJHV4R7DSQiPv/4pUqaCyQJPUa6VjfbvH312lVRHJ/ER8KRbHAfjxrtKqhOBsbrfjqqUJ7fx20qVQM7k7aQPBXcb+6lSoMnTm6vA0go/8feaVKkNxyXCOPhT/lJG/wBlKlUWlEnyjjFdDwPX3mlSqoKEpQ4edJLw4+dKlWXFCm0c537Svx3V2lSrGhGtbP/Z"/>
          <p:cNvSpPr>
            <a:spLocks noChangeAspect="1" noChangeArrowheads="1"/>
          </p:cNvSpPr>
          <p:nvPr/>
        </p:nvSpPr>
        <p:spPr bwMode="auto">
          <a:xfrm>
            <a:off x="207433" y="-144462"/>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4568" tIns="47284" rIns="94568" bIns="47284" numCol="1" anchor="t" anchorCtr="0" compatLnSpc="1">
            <a:prstTxWarp prst="textNoShape">
              <a:avLst/>
            </a:prstTxWarp>
          </a:bodyPr>
          <a:lstStyle/>
          <a:p>
            <a:endParaRPr lang="en-GB" sz="1632"/>
          </a:p>
        </p:txBody>
      </p:sp>
      <p:sp>
        <p:nvSpPr>
          <p:cNvPr id="10" name="Rectangle 9">
            <a:extLst>
              <a:ext uri="{FF2B5EF4-FFF2-40B4-BE49-F238E27FC236}">
                <a16:creationId xmlns:a16="http://schemas.microsoft.com/office/drawing/2014/main" id="{4A81590A-4A59-4610-B463-D730988AB99B}"/>
              </a:ext>
            </a:extLst>
          </p:cNvPr>
          <p:cNvSpPr/>
          <p:nvPr userDrawn="1"/>
        </p:nvSpPr>
        <p:spPr>
          <a:xfrm>
            <a:off x="0" y="5473352"/>
            <a:ext cx="4765431" cy="861945"/>
          </a:xfrm>
          <a:prstGeom prst="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generated with very high confidence">
            <a:extLst>
              <a:ext uri="{FF2B5EF4-FFF2-40B4-BE49-F238E27FC236}">
                <a16:creationId xmlns:a16="http://schemas.microsoft.com/office/drawing/2014/main" id="{FAA13908-DDCE-4134-8094-7D44834920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202" y="5361870"/>
            <a:ext cx="1557519" cy="1168139"/>
          </a:xfrm>
          <a:prstGeom prst="rect">
            <a:avLst/>
          </a:prstGeom>
        </p:spPr>
      </p:pic>
      <p:sp>
        <p:nvSpPr>
          <p:cNvPr id="3" name="Subtitle 2"/>
          <p:cNvSpPr>
            <a:spLocks noGrp="1"/>
          </p:cNvSpPr>
          <p:nvPr>
            <p:ph type="subTitle" idx="1"/>
          </p:nvPr>
        </p:nvSpPr>
        <p:spPr>
          <a:xfrm>
            <a:off x="1408641" y="5664991"/>
            <a:ext cx="3263944" cy="478665"/>
          </a:xfrm>
          <a:noFill/>
          <a:ln>
            <a:noFill/>
          </a:ln>
          <a:effectLst/>
        </p:spPr>
        <p:txBody>
          <a:bodyPr anchor="ctr"/>
          <a:lstStyle>
            <a:lvl1pPr marL="0" indent="0" algn="r">
              <a:buNone/>
              <a:defRPr b="0" strike="noStrike" cap="small" normalizeH="0" baseline="0">
                <a:solidFill>
                  <a:schemeClr val="accent6">
                    <a:lumMod val="50000"/>
                  </a:schemeClr>
                </a:solidFill>
                <a:effectLst/>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05800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lvl1pPr algn="l" defTabSz="945677" rtl="0" eaLnBrk="1" latinLnBrk="0" hangingPunct="1">
              <a:spcBef>
                <a:spcPct val="0"/>
              </a:spcBef>
              <a:buNone/>
              <a:defRPr lang="en-GB" sz="3600" kern="1200" cap="none" baseline="0" dirty="0">
                <a:solidFill>
                  <a:schemeClr val="accent1">
                    <a:lumMod val="5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12618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8373" y="269776"/>
            <a:ext cx="11174028"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July 2015</a:t>
            </a:r>
            <a:endParaRPr lang="en-GB"/>
          </a:p>
        </p:txBody>
      </p:sp>
      <p:sp>
        <p:nvSpPr>
          <p:cNvPr id="4" name="Footer Placeholder 3"/>
          <p:cNvSpPr>
            <a:spLocks noGrp="1"/>
          </p:cNvSpPr>
          <p:nvPr>
            <p:ph type="ftr" sz="quarter" idx="11"/>
          </p:nvPr>
        </p:nvSpPr>
        <p:spPr/>
        <p:txBody>
          <a:bodyPr/>
          <a:lstStyle/>
          <a:p>
            <a:r>
              <a:rPr lang="en-GB"/>
              <a:t>Airport Operations Update</a:t>
            </a:r>
          </a:p>
        </p:txBody>
      </p:sp>
      <p:sp>
        <p:nvSpPr>
          <p:cNvPr id="5" name="Slide Number Placeholder 4"/>
          <p:cNvSpPr>
            <a:spLocks noGrp="1"/>
          </p:cNvSpPr>
          <p:nvPr>
            <p:ph type="sldNum" sz="quarter" idx="12"/>
          </p:nvPr>
        </p:nvSpPr>
        <p:spPr/>
        <p:txBody>
          <a:bodyPr/>
          <a:lstStyle/>
          <a:p>
            <a:fld id="{237EED84-ADE4-4D41-AF9D-64F0C06732DF}" type="slidenum">
              <a:rPr lang="en-GB" smtClean="0"/>
              <a:t>‹#›</a:t>
            </a:fld>
            <a:endParaRPr lang="en-GB"/>
          </a:p>
        </p:txBody>
      </p:sp>
      <p:sp>
        <p:nvSpPr>
          <p:cNvPr id="7" name="Content Placeholder 6"/>
          <p:cNvSpPr>
            <a:spLocks noGrp="1"/>
          </p:cNvSpPr>
          <p:nvPr>
            <p:ph sz="quarter" idx="13"/>
          </p:nvPr>
        </p:nvSpPr>
        <p:spPr>
          <a:xfrm>
            <a:off x="5039883" y="1628800"/>
            <a:ext cx="6527767"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408372" y="1628800"/>
            <a:ext cx="4343479" cy="1584176"/>
          </a:xfrm>
        </p:spPr>
        <p:txBody>
          <a:bodyPr/>
          <a:lstStyle/>
          <a:p>
            <a:r>
              <a:rPr lang="en-US"/>
              <a:t>Click icon to add picture</a:t>
            </a:r>
            <a:endParaRPr lang="en-GB"/>
          </a:p>
        </p:txBody>
      </p:sp>
      <p:sp>
        <p:nvSpPr>
          <p:cNvPr id="11" name="Picture Placeholder 8"/>
          <p:cNvSpPr>
            <a:spLocks noGrp="1"/>
          </p:cNvSpPr>
          <p:nvPr>
            <p:ph type="pic" sz="quarter" idx="16"/>
          </p:nvPr>
        </p:nvSpPr>
        <p:spPr>
          <a:xfrm>
            <a:off x="408372" y="3428999"/>
            <a:ext cx="4343479" cy="2808313"/>
          </a:xfrm>
        </p:spPr>
        <p:txBody>
          <a:bodyPr/>
          <a:lstStyle/>
          <a:p>
            <a:r>
              <a:rPr lang="en-US"/>
              <a:t>Click icon to add picture</a:t>
            </a:r>
            <a:endParaRPr lang="en-GB"/>
          </a:p>
        </p:txBody>
      </p:sp>
    </p:spTree>
    <p:extLst>
      <p:ext uri="{BB962C8B-B14F-4D97-AF65-F5344CB8AC3E}">
        <p14:creationId xmlns:p14="http://schemas.microsoft.com/office/powerpoint/2010/main" val="132668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08372" y="1600201"/>
            <a:ext cx="5060273" cy="4658556"/>
          </a:xfrm>
        </p:spPr>
        <p:txBody>
          <a:bodyPr>
            <a:normAutofit/>
          </a:bodyPr>
          <a:lstStyle>
            <a:lvl1pPr>
              <a:defRPr sz="2000"/>
            </a:lvl1pPr>
            <a:lvl2pPr>
              <a:defRPr sz="1800"/>
            </a:lvl2pPr>
            <a:lvl3pPr>
              <a:defRPr sz="1600"/>
            </a:lvl3pPr>
            <a:lvl4pPr>
              <a:defRPr sz="1400"/>
            </a:lvl4pPr>
            <a:lvl5pPr>
              <a:defRPr sz="1400"/>
            </a:lvl5pPr>
            <a:lvl6pPr>
              <a:defRPr sz="1904"/>
            </a:lvl6pPr>
            <a:lvl7pPr>
              <a:defRPr sz="1904"/>
            </a:lvl7pPr>
            <a:lvl8pPr>
              <a:defRPr sz="1904"/>
            </a:lvl8pPr>
            <a:lvl9pPr>
              <a:defRPr sz="190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81709" y="1600201"/>
            <a:ext cx="5900692" cy="4658556"/>
          </a:xfrm>
        </p:spPr>
        <p:txBody>
          <a:bodyPr>
            <a:normAutofit/>
          </a:bodyPr>
          <a:lstStyle>
            <a:lvl1pPr>
              <a:defRPr sz="2000"/>
            </a:lvl1pPr>
            <a:lvl2pPr>
              <a:defRPr sz="1800"/>
            </a:lvl2pPr>
            <a:lvl3pPr>
              <a:defRPr sz="1600"/>
            </a:lvl3pPr>
            <a:lvl4pPr>
              <a:defRPr sz="1400"/>
            </a:lvl4pPr>
            <a:lvl5pPr>
              <a:defRPr sz="1400"/>
            </a:lvl5pPr>
            <a:lvl6pPr>
              <a:defRPr sz="1904"/>
            </a:lvl6pPr>
            <a:lvl7pPr>
              <a:defRPr sz="1904"/>
            </a:lvl7pPr>
            <a:lvl8pPr>
              <a:defRPr sz="1904"/>
            </a:lvl8pPr>
            <a:lvl9pPr>
              <a:defRPr sz="190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26435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0901778"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08373" y="1535114"/>
            <a:ext cx="5461146" cy="639762"/>
          </a:xfrm>
        </p:spPr>
        <p:txBody>
          <a:bodyPr anchor="b"/>
          <a:lstStyle>
            <a:lvl1pPr marL="0" indent="0">
              <a:buNone/>
              <a:defRPr sz="2448" b="0" cap="small" baseline="0"/>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Edit Master text styles</a:t>
            </a:r>
          </a:p>
        </p:txBody>
      </p:sp>
      <p:sp>
        <p:nvSpPr>
          <p:cNvPr id="4" name="Content Placeholder 3"/>
          <p:cNvSpPr>
            <a:spLocks noGrp="1"/>
          </p:cNvSpPr>
          <p:nvPr>
            <p:ph sz="half" idx="2"/>
          </p:nvPr>
        </p:nvSpPr>
        <p:spPr>
          <a:xfrm>
            <a:off x="408373" y="2174875"/>
            <a:ext cx="5461146" cy="4083881"/>
          </a:xfrm>
        </p:spPr>
        <p:txBody>
          <a:bodyPr>
            <a:normAutofit/>
          </a:bodyPr>
          <a:lstStyle>
            <a:lvl1pPr>
              <a:defRPr sz="2000"/>
            </a:lvl1pPr>
            <a:lvl2pPr>
              <a:defRPr sz="1800"/>
            </a:lvl2pPr>
            <a:lvl3pPr>
              <a:defRPr sz="1600"/>
            </a:lvl3pPr>
            <a:lvl4pPr>
              <a:defRPr sz="1400"/>
            </a:lvl4pPr>
            <a:lvl5pPr>
              <a:defRPr sz="1400"/>
            </a:lvl5pPr>
            <a:lvl6pPr>
              <a:defRPr sz="1632"/>
            </a:lvl6pPr>
            <a:lvl7pPr>
              <a:defRPr sz="1632"/>
            </a:lvl7pPr>
            <a:lvl8pPr>
              <a:defRPr sz="1632"/>
            </a:lvl8pPr>
            <a:lvl9pPr>
              <a:defRPr sz="163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992427" y="1535114"/>
            <a:ext cx="5589973" cy="639762"/>
          </a:xfrm>
        </p:spPr>
        <p:txBody>
          <a:bodyPr anchor="b"/>
          <a:lstStyle>
            <a:lvl1pPr marL="0" indent="0">
              <a:buNone/>
              <a:defRPr sz="2448" b="0" cap="small" baseline="0"/>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Edit Master text styles</a:t>
            </a:r>
          </a:p>
        </p:txBody>
      </p:sp>
      <p:sp>
        <p:nvSpPr>
          <p:cNvPr id="6" name="Content Placeholder 5"/>
          <p:cNvSpPr>
            <a:spLocks noGrp="1"/>
          </p:cNvSpPr>
          <p:nvPr>
            <p:ph sz="quarter" idx="4"/>
          </p:nvPr>
        </p:nvSpPr>
        <p:spPr>
          <a:xfrm>
            <a:off x="5992427" y="2174875"/>
            <a:ext cx="5589973" cy="4083881"/>
          </a:xfrm>
        </p:spPr>
        <p:txBody>
          <a:bodyPr>
            <a:normAutofit/>
          </a:bodyPr>
          <a:lstStyle>
            <a:lvl1pPr>
              <a:defRPr sz="2000"/>
            </a:lvl1pPr>
            <a:lvl2pPr>
              <a:defRPr sz="1800"/>
            </a:lvl2pPr>
            <a:lvl3pPr>
              <a:defRPr sz="1600"/>
            </a:lvl3pPr>
            <a:lvl4pPr>
              <a:defRPr sz="1400"/>
            </a:lvl4pPr>
            <a:lvl5pPr>
              <a:defRPr sz="1400"/>
            </a:lvl5pPr>
            <a:lvl6pPr>
              <a:defRPr sz="1632"/>
            </a:lvl6pPr>
            <a:lvl7pPr>
              <a:defRPr sz="1632"/>
            </a:lvl7pPr>
            <a:lvl8pPr>
              <a:defRPr sz="1632"/>
            </a:lvl8pPr>
            <a:lvl9pPr>
              <a:defRPr sz="163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July 2015</a:t>
            </a:r>
            <a:endParaRPr lang="en-GB"/>
          </a:p>
        </p:txBody>
      </p:sp>
      <p:sp>
        <p:nvSpPr>
          <p:cNvPr id="8" name="Footer Placeholder 7"/>
          <p:cNvSpPr>
            <a:spLocks noGrp="1"/>
          </p:cNvSpPr>
          <p:nvPr>
            <p:ph type="ftr" sz="quarter" idx="11"/>
          </p:nvPr>
        </p:nvSpPr>
        <p:spPr/>
        <p:txBody>
          <a:bodyPr/>
          <a:lstStyle/>
          <a:p>
            <a:r>
              <a:rPr lang="en-GB"/>
              <a:t>Airport Operations Update</a:t>
            </a:r>
          </a:p>
        </p:txBody>
      </p:sp>
      <p:sp>
        <p:nvSpPr>
          <p:cNvPr id="9" name="Slide Number Placeholder 8"/>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5246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0892901"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July 2015</a:t>
            </a:r>
            <a:endParaRPr lang="en-GB"/>
          </a:p>
        </p:txBody>
      </p:sp>
      <p:sp>
        <p:nvSpPr>
          <p:cNvPr id="4" name="Footer Placeholder 3"/>
          <p:cNvSpPr>
            <a:spLocks noGrp="1"/>
          </p:cNvSpPr>
          <p:nvPr>
            <p:ph type="ftr" sz="quarter" idx="11"/>
          </p:nvPr>
        </p:nvSpPr>
        <p:spPr/>
        <p:txBody>
          <a:bodyPr/>
          <a:lstStyle/>
          <a:p>
            <a:r>
              <a:rPr lang="en-GB"/>
              <a:t>Airport Operations Update</a:t>
            </a:r>
          </a:p>
        </p:txBody>
      </p:sp>
      <p:sp>
        <p:nvSpPr>
          <p:cNvPr id="5" name="Slide Number Placeholder 4"/>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453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July 2015</a:t>
            </a:r>
            <a:endParaRPr lang="en-GB"/>
          </a:p>
        </p:txBody>
      </p:sp>
      <p:sp>
        <p:nvSpPr>
          <p:cNvPr id="3" name="Footer Placeholder 2"/>
          <p:cNvSpPr>
            <a:spLocks noGrp="1"/>
          </p:cNvSpPr>
          <p:nvPr>
            <p:ph type="ftr" sz="quarter" idx="11"/>
          </p:nvPr>
        </p:nvSpPr>
        <p:spPr/>
        <p:txBody>
          <a:bodyPr/>
          <a:lstStyle/>
          <a:p>
            <a:r>
              <a:rPr lang="en-GB"/>
              <a:t>Airport Operations Update</a:t>
            </a:r>
          </a:p>
        </p:txBody>
      </p:sp>
    </p:spTree>
    <p:extLst>
      <p:ext uri="{BB962C8B-B14F-4D97-AF65-F5344CB8AC3E}">
        <p14:creationId xmlns:p14="http://schemas.microsoft.com/office/powerpoint/2010/main" val="35404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8372" y="273050"/>
            <a:ext cx="10892901" cy="1144589"/>
          </a:xfrm>
        </p:spPr>
        <p:txBody>
          <a:bodyPr anchor="t">
            <a:normAutofit/>
          </a:bodyPr>
          <a:lstStyle>
            <a:lvl1pPr algn="l">
              <a:defRPr lang="en-GB" sz="3600" kern="1200" cap="none" baseline="0" dirty="0">
                <a:solidFill>
                  <a:schemeClr val="accent1">
                    <a:lumMod val="5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124941" y="1535837"/>
            <a:ext cx="8457460" cy="4714043"/>
          </a:xfrm>
        </p:spPr>
        <p:txBody>
          <a:bodyPr>
            <a:normAutofit/>
          </a:bodyPr>
          <a:lstStyle>
            <a:lvl1pPr>
              <a:defRPr sz="2000"/>
            </a:lvl1pPr>
            <a:lvl2pPr>
              <a:defRPr sz="1800"/>
            </a:lvl2pPr>
            <a:lvl3pPr>
              <a:defRPr sz="1600"/>
            </a:lvl3pPr>
            <a:lvl4pPr>
              <a:defRPr sz="1400"/>
            </a:lvl4pPr>
            <a:lvl5pPr>
              <a:defRPr sz="1400"/>
            </a:lvl5pPr>
            <a:lvl6pPr>
              <a:defRPr sz="2086"/>
            </a:lvl6pPr>
            <a:lvl7pPr>
              <a:defRPr sz="2086"/>
            </a:lvl7pPr>
            <a:lvl8pPr>
              <a:defRPr sz="2086"/>
            </a:lvl8pPr>
            <a:lvl9pPr>
              <a:defRPr sz="20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08373" y="1535837"/>
            <a:ext cx="2592280" cy="4714043"/>
          </a:xfrm>
          <a:solidFill>
            <a:schemeClr val="bg1">
              <a:lumMod val="85000"/>
              <a:alpha val="50000"/>
            </a:schemeClr>
          </a:solidFill>
        </p:spPr>
        <p:txBody>
          <a:bodyPr>
            <a:normAutofit/>
          </a:bodyPr>
          <a:lstStyle>
            <a:lvl1pPr marL="0" indent="0">
              <a:buNone/>
              <a:defRPr sz="1400"/>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230371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288938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2659" y="4800600"/>
            <a:ext cx="10733103" cy="566738"/>
          </a:xfrm>
        </p:spPr>
        <p:txBody>
          <a:bodyPr anchor="ctr">
            <a:normAutofit/>
          </a:bodyPr>
          <a:lstStyle>
            <a:lvl1pPr algn="r">
              <a:defRPr sz="2400" b="0"/>
            </a:lvl1pPr>
          </a:lstStyle>
          <a:p>
            <a:r>
              <a:rPr lang="en-US"/>
              <a:t>Click to edit Master title style</a:t>
            </a:r>
            <a:endParaRPr lang="en-GB"/>
          </a:p>
        </p:txBody>
      </p:sp>
      <p:sp>
        <p:nvSpPr>
          <p:cNvPr id="3" name="Picture Placeholder 2"/>
          <p:cNvSpPr>
            <a:spLocks noGrp="1"/>
          </p:cNvSpPr>
          <p:nvPr>
            <p:ph type="pic" idx="1"/>
          </p:nvPr>
        </p:nvSpPr>
        <p:spPr>
          <a:xfrm>
            <a:off x="532659" y="263315"/>
            <a:ext cx="10733103" cy="4464260"/>
          </a:xfrm>
        </p:spPr>
        <p:txBody>
          <a:bodyPr/>
          <a:lstStyle>
            <a:lvl1pPr marL="0" indent="0">
              <a:buNone/>
              <a:defRPr sz="3264"/>
            </a:lvl1pPr>
            <a:lvl2pPr marL="472839" indent="0">
              <a:buNone/>
              <a:defRPr sz="2902"/>
            </a:lvl2pPr>
            <a:lvl3pPr marL="945677" indent="0">
              <a:buNone/>
              <a:defRPr sz="2448"/>
            </a:lvl3pPr>
            <a:lvl4pPr marL="1418516" indent="0">
              <a:buNone/>
              <a:defRPr sz="2086"/>
            </a:lvl4pPr>
            <a:lvl5pPr marL="1891354" indent="0">
              <a:buNone/>
              <a:defRPr sz="2086"/>
            </a:lvl5pPr>
            <a:lvl6pPr marL="2364194" indent="0">
              <a:buNone/>
              <a:defRPr sz="2086"/>
            </a:lvl6pPr>
            <a:lvl7pPr marL="2837033" indent="0">
              <a:buNone/>
              <a:defRPr sz="2086"/>
            </a:lvl7pPr>
            <a:lvl8pPr marL="3309871" indent="0">
              <a:buNone/>
              <a:defRPr sz="2086"/>
            </a:lvl8pPr>
            <a:lvl9pPr marL="3782710" indent="0">
              <a:buNone/>
              <a:defRPr sz="2086"/>
            </a:lvl9pPr>
          </a:lstStyle>
          <a:p>
            <a:r>
              <a:rPr lang="en-US"/>
              <a:t>Click icon to add picture</a:t>
            </a:r>
            <a:endParaRPr lang="en-GB"/>
          </a:p>
        </p:txBody>
      </p:sp>
      <p:sp>
        <p:nvSpPr>
          <p:cNvPr id="4" name="Text Placeholder 3"/>
          <p:cNvSpPr>
            <a:spLocks noGrp="1"/>
          </p:cNvSpPr>
          <p:nvPr>
            <p:ph type="body" sz="half" idx="2"/>
          </p:nvPr>
        </p:nvSpPr>
        <p:spPr>
          <a:xfrm>
            <a:off x="532659" y="5367338"/>
            <a:ext cx="10733103" cy="804862"/>
          </a:xfrm>
        </p:spPr>
        <p:txBody>
          <a:bodyPr anchor="ctr">
            <a:normAutofit/>
          </a:bodyPr>
          <a:lstStyle>
            <a:lvl1pPr marL="0" indent="0" algn="r">
              <a:buNone/>
              <a:defRPr sz="1600" cap="small" baseline="0"/>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37787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27351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2743201"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165529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lvl1pPr algn="l" defTabSz="945677" rtl="0" eaLnBrk="1" latinLnBrk="0" hangingPunct="1">
              <a:spcBef>
                <a:spcPct val="0"/>
              </a:spcBef>
              <a:buNone/>
              <a:defRPr lang="en-GB" sz="3600" kern="1200" cap="none" baseline="0" dirty="0">
                <a:solidFill>
                  <a:schemeClr val="accent1">
                    <a:lumMod val="5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29 January 2015</a:t>
            </a:r>
            <a:endParaRPr lang="en-GB"/>
          </a:p>
        </p:txBody>
      </p:sp>
      <p:sp>
        <p:nvSpPr>
          <p:cNvPr id="5" name="Footer Placeholder 4"/>
          <p:cNvSpPr>
            <a:spLocks noGrp="1"/>
          </p:cNvSpPr>
          <p:nvPr>
            <p:ph type="ftr" sz="quarter" idx="11"/>
          </p:nvPr>
        </p:nvSpPr>
        <p:spPr/>
        <p:txBody>
          <a:bodyPr/>
          <a:lstStyle/>
          <a:p>
            <a:r>
              <a:rPr lang="en-GB"/>
              <a:t>CFO Report | 03 February 2016</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56851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8373" y="269776"/>
            <a:ext cx="11174028"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29 January 2015</a:t>
            </a:r>
            <a:endParaRPr lang="en-GB"/>
          </a:p>
        </p:txBody>
      </p:sp>
      <p:sp>
        <p:nvSpPr>
          <p:cNvPr id="4" name="Footer Placeholder 3"/>
          <p:cNvSpPr>
            <a:spLocks noGrp="1"/>
          </p:cNvSpPr>
          <p:nvPr>
            <p:ph type="ftr" sz="quarter" idx="11"/>
          </p:nvPr>
        </p:nvSpPr>
        <p:spPr/>
        <p:txBody>
          <a:bodyPr/>
          <a:lstStyle/>
          <a:p>
            <a:r>
              <a:rPr lang="en-GB"/>
              <a:t>CFO Report | 03 February 2016</a:t>
            </a:r>
          </a:p>
        </p:txBody>
      </p:sp>
      <p:sp>
        <p:nvSpPr>
          <p:cNvPr id="5" name="Slide Number Placeholder 4"/>
          <p:cNvSpPr>
            <a:spLocks noGrp="1"/>
          </p:cNvSpPr>
          <p:nvPr>
            <p:ph type="sldNum" sz="quarter" idx="12"/>
          </p:nvPr>
        </p:nvSpPr>
        <p:spPr/>
        <p:txBody>
          <a:bodyPr/>
          <a:lstStyle/>
          <a:p>
            <a:fld id="{237EED84-ADE4-4D41-AF9D-64F0C06732DF}" type="slidenum">
              <a:rPr lang="en-GB" smtClean="0"/>
              <a:t>‹#›</a:t>
            </a:fld>
            <a:endParaRPr lang="en-GB"/>
          </a:p>
        </p:txBody>
      </p:sp>
      <p:sp>
        <p:nvSpPr>
          <p:cNvPr id="7" name="Content Placeholder 6"/>
          <p:cNvSpPr>
            <a:spLocks noGrp="1"/>
          </p:cNvSpPr>
          <p:nvPr>
            <p:ph sz="quarter" idx="13"/>
          </p:nvPr>
        </p:nvSpPr>
        <p:spPr>
          <a:xfrm>
            <a:off x="5039883" y="1628800"/>
            <a:ext cx="6527767" cy="4608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4"/>
          </p:nvPr>
        </p:nvSpPr>
        <p:spPr>
          <a:xfrm>
            <a:off x="408372" y="1628800"/>
            <a:ext cx="4343479" cy="1584176"/>
          </a:xfrm>
        </p:spPr>
        <p:txBody>
          <a:bodyPr/>
          <a:lstStyle/>
          <a:p>
            <a:r>
              <a:rPr lang="en-US"/>
              <a:t>Click icon to add picture</a:t>
            </a:r>
            <a:endParaRPr lang="en-GB"/>
          </a:p>
        </p:txBody>
      </p:sp>
      <p:sp>
        <p:nvSpPr>
          <p:cNvPr id="11" name="Picture Placeholder 8"/>
          <p:cNvSpPr>
            <a:spLocks noGrp="1"/>
          </p:cNvSpPr>
          <p:nvPr>
            <p:ph type="pic" sz="quarter" idx="16"/>
          </p:nvPr>
        </p:nvSpPr>
        <p:spPr>
          <a:xfrm>
            <a:off x="408372" y="3428999"/>
            <a:ext cx="4343479" cy="2808313"/>
          </a:xfrm>
        </p:spPr>
        <p:txBody>
          <a:bodyPr/>
          <a:lstStyle/>
          <a:p>
            <a:r>
              <a:rPr lang="en-US"/>
              <a:t>Click icon to add picture</a:t>
            </a:r>
            <a:endParaRPr lang="en-GB"/>
          </a:p>
        </p:txBody>
      </p:sp>
    </p:spTree>
    <p:extLst>
      <p:ext uri="{BB962C8B-B14F-4D97-AF65-F5344CB8AC3E}">
        <p14:creationId xmlns:p14="http://schemas.microsoft.com/office/powerpoint/2010/main" val="32896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08372" y="1600201"/>
            <a:ext cx="5060273" cy="4658556"/>
          </a:xfrm>
        </p:spPr>
        <p:txBody>
          <a:bodyPr>
            <a:normAutofit/>
          </a:bodyPr>
          <a:lstStyle>
            <a:lvl1pPr>
              <a:defRPr sz="2000"/>
            </a:lvl1pPr>
            <a:lvl2pPr>
              <a:defRPr sz="1800"/>
            </a:lvl2pPr>
            <a:lvl3pPr>
              <a:defRPr sz="1600"/>
            </a:lvl3pPr>
            <a:lvl4pPr>
              <a:defRPr sz="1400"/>
            </a:lvl4pPr>
            <a:lvl5pPr>
              <a:defRPr sz="1400"/>
            </a:lvl5pPr>
            <a:lvl6pPr>
              <a:defRPr sz="1904"/>
            </a:lvl6pPr>
            <a:lvl7pPr>
              <a:defRPr sz="1904"/>
            </a:lvl7pPr>
            <a:lvl8pPr>
              <a:defRPr sz="1904"/>
            </a:lvl8pPr>
            <a:lvl9pPr>
              <a:defRPr sz="190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81709" y="1600201"/>
            <a:ext cx="5900692" cy="4658556"/>
          </a:xfrm>
        </p:spPr>
        <p:txBody>
          <a:bodyPr>
            <a:normAutofit/>
          </a:bodyPr>
          <a:lstStyle>
            <a:lvl1pPr>
              <a:defRPr sz="2000"/>
            </a:lvl1pPr>
            <a:lvl2pPr>
              <a:defRPr sz="1800"/>
            </a:lvl2pPr>
            <a:lvl3pPr>
              <a:defRPr sz="1600"/>
            </a:lvl3pPr>
            <a:lvl4pPr>
              <a:defRPr sz="1400"/>
            </a:lvl4pPr>
            <a:lvl5pPr>
              <a:defRPr sz="1400"/>
            </a:lvl5pPr>
            <a:lvl6pPr>
              <a:defRPr sz="1904"/>
            </a:lvl6pPr>
            <a:lvl7pPr>
              <a:defRPr sz="1904"/>
            </a:lvl7pPr>
            <a:lvl8pPr>
              <a:defRPr sz="1904"/>
            </a:lvl8pPr>
            <a:lvl9pPr>
              <a:defRPr sz="190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29 January 2015</a:t>
            </a:r>
            <a:endParaRPr lang="en-GB"/>
          </a:p>
        </p:txBody>
      </p:sp>
      <p:sp>
        <p:nvSpPr>
          <p:cNvPr id="6" name="Footer Placeholder 5"/>
          <p:cNvSpPr>
            <a:spLocks noGrp="1"/>
          </p:cNvSpPr>
          <p:nvPr>
            <p:ph type="ftr" sz="quarter" idx="11"/>
          </p:nvPr>
        </p:nvSpPr>
        <p:spPr/>
        <p:txBody>
          <a:bodyPr/>
          <a:lstStyle/>
          <a:p>
            <a:r>
              <a:rPr lang="en-GB"/>
              <a:t>CFO Report | 03 February 2016</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422704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0901778"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08373" y="1535114"/>
            <a:ext cx="5461146" cy="639762"/>
          </a:xfrm>
        </p:spPr>
        <p:txBody>
          <a:bodyPr anchor="b"/>
          <a:lstStyle>
            <a:lvl1pPr marL="0" indent="0">
              <a:buNone/>
              <a:defRPr sz="2448" b="0" cap="small" baseline="0"/>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Edit Master text styles</a:t>
            </a:r>
          </a:p>
        </p:txBody>
      </p:sp>
      <p:sp>
        <p:nvSpPr>
          <p:cNvPr id="4" name="Content Placeholder 3"/>
          <p:cNvSpPr>
            <a:spLocks noGrp="1"/>
          </p:cNvSpPr>
          <p:nvPr>
            <p:ph sz="half" idx="2"/>
          </p:nvPr>
        </p:nvSpPr>
        <p:spPr>
          <a:xfrm>
            <a:off x="408373" y="2174875"/>
            <a:ext cx="5461146" cy="4083881"/>
          </a:xfrm>
        </p:spPr>
        <p:txBody>
          <a:bodyPr>
            <a:normAutofit/>
          </a:bodyPr>
          <a:lstStyle>
            <a:lvl1pPr>
              <a:defRPr sz="2000"/>
            </a:lvl1pPr>
            <a:lvl2pPr>
              <a:defRPr sz="1800"/>
            </a:lvl2pPr>
            <a:lvl3pPr>
              <a:defRPr sz="1600"/>
            </a:lvl3pPr>
            <a:lvl4pPr>
              <a:defRPr sz="1400"/>
            </a:lvl4pPr>
            <a:lvl5pPr>
              <a:defRPr sz="1400"/>
            </a:lvl5pPr>
            <a:lvl6pPr>
              <a:defRPr sz="1632"/>
            </a:lvl6pPr>
            <a:lvl7pPr>
              <a:defRPr sz="1632"/>
            </a:lvl7pPr>
            <a:lvl8pPr>
              <a:defRPr sz="1632"/>
            </a:lvl8pPr>
            <a:lvl9pPr>
              <a:defRPr sz="163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992427" y="1535114"/>
            <a:ext cx="5589973" cy="639762"/>
          </a:xfrm>
        </p:spPr>
        <p:txBody>
          <a:bodyPr anchor="b"/>
          <a:lstStyle>
            <a:lvl1pPr marL="0" indent="0">
              <a:buNone/>
              <a:defRPr sz="2448" b="0" cap="small" baseline="0"/>
            </a:lvl1pPr>
            <a:lvl2pPr marL="472839" indent="0">
              <a:buNone/>
              <a:defRPr sz="2086" b="1"/>
            </a:lvl2pPr>
            <a:lvl3pPr marL="945677" indent="0">
              <a:buNone/>
              <a:defRPr sz="1904" b="1"/>
            </a:lvl3pPr>
            <a:lvl4pPr marL="1418516" indent="0">
              <a:buNone/>
              <a:defRPr sz="1632" b="1"/>
            </a:lvl4pPr>
            <a:lvl5pPr marL="1891354" indent="0">
              <a:buNone/>
              <a:defRPr sz="1632" b="1"/>
            </a:lvl5pPr>
            <a:lvl6pPr marL="2364194" indent="0">
              <a:buNone/>
              <a:defRPr sz="1632" b="1"/>
            </a:lvl6pPr>
            <a:lvl7pPr marL="2837033" indent="0">
              <a:buNone/>
              <a:defRPr sz="1632" b="1"/>
            </a:lvl7pPr>
            <a:lvl8pPr marL="3309871" indent="0">
              <a:buNone/>
              <a:defRPr sz="1632" b="1"/>
            </a:lvl8pPr>
            <a:lvl9pPr marL="3782710" indent="0">
              <a:buNone/>
              <a:defRPr sz="1632" b="1"/>
            </a:lvl9pPr>
          </a:lstStyle>
          <a:p>
            <a:pPr lvl="0"/>
            <a:r>
              <a:rPr lang="en-US"/>
              <a:t>Edit Master text styles</a:t>
            </a:r>
          </a:p>
        </p:txBody>
      </p:sp>
      <p:sp>
        <p:nvSpPr>
          <p:cNvPr id="6" name="Content Placeholder 5"/>
          <p:cNvSpPr>
            <a:spLocks noGrp="1"/>
          </p:cNvSpPr>
          <p:nvPr>
            <p:ph sz="quarter" idx="4"/>
          </p:nvPr>
        </p:nvSpPr>
        <p:spPr>
          <a:xfrm>
            <a:off x="5992427" y="2174875"/>
            <a:ext cx="5589973" cy="4083881"/>
          </a:xfrm>
        </p:spPr>
        <p:txBody>
          <a:bodyPr>
            <a:normAutofit/>
          </a:bodyPr>
          <a:lstStyle>
            <a:lvl1pPr>
              <a:defRPr sz="2000"/>
            </a:lvl1pPr>
            <a:lvl2pPr>
              <a:defRPr sz="1800"/>
            </a:lvl2pPr>
            <a:lvl3pPr>
              <a:defRPr sz="1600"/>
            </a:lvl3pPr>
            <a:lvl4pPr>
              <a:defRPr sz="1400"/>
            </a:lvl4pPr>
            <a:lvl5pPr>
              <a:defRPr sz="1400"/>
            </a:lvl5pPr>
            <a:lvl6pPr>
              <a:defRPr sz="1632"/>
            </a:lvl6pPr>
            <a:lvl7pPr>
              <a:defRPr sz="1632"/>
            </a:lvl7pPr>
            <a:lvl8pPr>
              <a:defRPr sz="1632"/>
            </a:lvl8pPr>
            <a:lvl9pPr>
              <a:defRPr sz="163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29 January 2015</a:t>
            </a:r>
            <a:endParaRPr lang="en-GB"/>
          </a:p>
        </p:txBody>
      </p:sp>
      <p:sp>
        <p:nvSpPr>
          <p:cNvPr id="8" name="Footer Placeholder 7"/>
          <p:cNvSpPr>
            <a:spLocks noGrp="1"/>
          </p:cNvSpPr>
          <p:nvPr>
            <p:ph type="ftr" sz="quarter" idx="11"/>
          </p:nvPr>
        </p:nvSpPr>
        <p:spPr/>
        <p:txBody>
          <a:bodyPr/>
          <a:lstStyle/>
          <a:p>
            <a:r>
              <a:rPr lang="en-GB"/>
              <a:t>CFO Report | 03 February 2016</a:t>
            </a:r>
          </a:p>
        </p:txBody>
      </p:sp>
      <p:sp>
        <p:nvSpPr>
          <p:cNvPr id="9" name="Slide Number Placeholder 8"/>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22104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0892901" cy="114300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29 January 2015</a:t>
            </a:r>
            <a:endParaRPr lang="en-GB"/>
          </a:p>
        </p:txBody>
      </p:sp>
      <p:sp>
        <p:nvSpPr>
          <p:cNvPr id="4" name="Footer Placeholder 3"/>
          <p:cNvSpPr>
            <a:spLocks noGrp="1"/>
          </p:cNvSpPr>
          <p:nvPr>
            <p:ph type="ftr" sz="quarter" idx="11"/>
          </p:nvPr>
        </p:nvSpPr>
        <p:spPr/>
        <p:txBody>
          <a:bodyPr/>
          <a:lstStyle/>
          <a:p>
            <a:r>
              <a:rPr lang="en-GB"/>
              <a:t>CFO Report | 03 February 2016</a:t>
            </a:r>
          </a:p>
        </p:txBody>
      </p:sp>
      <p:sp>
        <p:nvSpPr>
          <p:cNvPr id="5" name="Slide Number Placeholder 4"/>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29530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29 January 2015</a:t>
            </a:r>
            <a:endParaRPr lang="en-GB"/>
          </a:p>
        </p:txBody>
      </p:sp>
      <p:sp>
        <p:nvSpPr>
          <p:cNvPr id="3" name="Footer Placeholder 2"/>
          <p:cNvSpPr>
            <a:spLocks noGrp="1"/>
          </p:cNvSpPr>
          <p:nvPr>
            <p:ph type="ftr" sz="quarter" idx="11"/>
          </p:nvPr>
        </p:nvSpPr>
        <p:spPr/>
        <p:txBody>
          <a:bodyPr/>
          <a:lstStyle/>
          <a:p>
            <a:r>
              <a:rPr lang="en-GB"/>
              <a:t>CFO Report | 03 February 2016</a:t>
            </a:r>
          </a:p>
        </p:txBody>
      </p:sp>
    </p:spTree>
    <p:extLst>
      <p:ext uri="{BB962C8B-B14F-4D97-AF65-F5344CB8AC3E}">
        <p14:creationId xmlns:p14="http://schemas.microsoft.com/office/powerpoint/2010/main" val="6544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8372" y="273050"/>
            <a:ext cx="10892901" cy="1144589"/>
          </a:xfrm>
        </p:spPr>
        <p:txBody>
          <a:bodyPr anchor="t">
            <a:normAutofit/>
          </a:bodyPr>
          <a:lstStyle>
            <a:lvl1pPr algn="l">
              <a:defRPr lang="en-GB" sz="3600" kern="1200" cap="none" baseline="0" dirty="0">
                <a:solidFill>
                  <a:schemeClr val="accent1">
                    <a:lumMod val="50000"/>
                  </a:schemeClr>
                </a:solidFill>
                <a:effectLst/>
                <a:latin typeface="Arial" panose="020B0604020202020204" pitchFamily="34" charset="0"/>
                <a:ea typeface="+mj-ea"/>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124941" y="1535837"/>
            <a:ext cx="8457460" cy="4714043"/>
          </a:xfrm>
        </p:spPr>
        <p:txBody>
          <a:bodyPr>
            <a:normAutofit/>
          </a:bodyPr>
          <a:lstStyle>
            <a:lvl1pPr>
              <a:defRPr sz="2000"/>
            </a:lvl1pPr>
            <a:lvl2pPr>
              <a:defRPr sz="1800"/>
            </a:lvl2pPr>
            <a:lvl3pPr>
              <a:defRPr sz="1600"/>
            </a:lvl3pPr>
            <a:lvl4pPr>
              <a:defRPr sz="1400"/>
            </a:lvl4pPr>
            <a:lvl5pPr>
              <a:defRPr sz="1400"/>
            </a:lvl5pPr>
            <a:lvl6pPr>
              <a:defRPr sz="2086"/>
            </a:lvl6pPr>
            <a:lvl7pPr>
              <a:defRPr sz="2086"/>
            </a:lvl7pPr>
            <a:lvl8pPr>
              <a:defRPr sz="2086"/>
            </a:lvl8pPr>
            <a:lvl9pPr>
              <a:defRPr sz="20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08373" y="1535837"/>
            <a:ext cx="2592280" cy="4714043"/>
          </a:xfrm>
          <a:solidFill>
            <a:schemeClr val="bg1">
              <a:lumMod val="85000"/>
              <a:alpha val="50000"/>
            </a:schemeClr>
          </a:solidFill>
        </p:spPr>
        <p:txBody>
          <a:bodyPr>
            <a:normAutofit/>
          </a:bodyPr>
          <a:lstStyle>
            <a:lvl1pPr marL="0" indent="0">
              <a:buNone/>
              <a:defRPr sz="1400"/>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r>
              <a:rPr lang="en-US"/>
              <a:t>29 January 2015</a:t>
            </a:r>
            <a:endParaRPr lang="en-GB"/>
          </a:p>
        </p:txBody>
      </p:sp>
      <p:sp>
        <p:nvSpPr>
          <p:cNvPr id="6" name="Footer Placeholder 5"/>
          <p:cNvSpPr>
            <a:spLocks noGrp="1"/>
          </p:cNvSpPr>
          <p:nvPr>
            <p:ph type="ftr" sz="quarter" idx="11"/>
          </p:nvPr>
        </p:nvSpPr>
        <p:spPr/>
        <p:txBody>
          <a:bodyPr/>
          <a:lstStyle/>
          <a:p>
            <a:r>
              <a:rPr lang="en-GB"/>
              <a:t>CFO Report | 03 February 2016</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406929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23 July 2015</a:t>
            </a:r>
            <a:endParaRPr lang="en-GB"/>
          </a:p>
        </p:txBody>
      </p:sp>
      <p:sp>
        <p:nvSpPr>
          <p:cNvPr id="5" name="Footer Placeholder 4"/>
          <p:cNvSpPr>
            <a:spLocks noGrp="1"/>
          </p:cNvSpPr>
          <p:nvPr>
            <p:ph type="ftr" sz="quarter" idx="11"/>
          </p:nvPr>
        </p:nvSpPr>
        <p:spPr/>
        <p:txBody>
          <a:bodyPr/>
          <a:lstStyle/>
          <a:p>
            <a:r>
              <a:rPr lang="en-GB"/>
              <a:t>Airport Operations Update</a:t>
            </a:r>
          </a:p>
        </p:txBody>
      </p:sp>
      <p:sp>
        <p:nvSpPr>
          <p:cNvPr id="6" name="Slide Number Placeholder 5"/>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14251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2659" y="4800600"/>
            <a:ext cx="10733103" cy="566738"/>
          </a:xfrm>
        </p:spPr>
        <p:txBody>
          <a:bodyPr anchor="ctr">
            <a:normAutofit/>
          </a:bodyPr>
          <a:lstStyle>
            <a:lvl1pPr algn="r">
              <a:defRPr sz="2400" b="0"/>
            </a:lvl1pPr>
          </a:lstStyle>
          <a:p>
            <a:r>
              <a:rPr lang="en-US"/>
              <a:t>Click to edit Master title style</a:t>
            </a:r>
            <a:endParaRPr lang="en-GB"/>
          </a:p>
        </p:txBody>
      </p:sp>
      <p:sp>
        <p:nvSpPr>
          <p:cNvPr id="3" name="Picture Placeholder 2"/>
          <p:cNvSpPr>
            <a:spLocks noGrp="1"/>
          </p:cNvSpPr>
          <p:nvPr>
            <p:ph type="pic" idx="1"/>
          </p:nvPr>
        </p:nvSpPr>
        <p:spPr>
          <a:xfrm>
            <a:off x="532659" y="263315"/>
            <a:ext cx="10733103" cy="4464260"/>
          </a:xfrm>
        </p:spPr>
        <p:txBody>
          <a:bodyPr/>
          <a:lstStyle>
            <a:lvl1pPr marL="0" indent="0">
              <a:buNone/>
              <a:defRPr sz="3264"/>
            </a:lvl1pPr>
            <a:lvl2pPr marL="472839" indent="0">
              <a:buNone/>
              <a:defRPr sz="2902"/>
            </a:lvl2pPr>
            <a:lvl3pPr marL="945677" indent="0">
              <a:buNone/>
              <a:defRPr sz="2448"/>
            </a:lvl3pPr>
            <a:lvl4pPr marL="1418516" indent="0">
              <a:buNone/>
              <a:defRPr sz="2086"/>
            </a:lvl4pPr>
            <a:lvl5pPr marL="1891354" indent="0">
              <a:buNone/>
              <a:defRPr sz="2086"/>
            </a:lvl5pPr>
            <a:lvl6pPr marL="2364194" indent="0">
              <a:buNone/>
              <a:defRPr sz="2086"/>
            </a:lvl6pPr>
            <a:lvl7pPr marL="2837033" indent="0">
              <a:buNone/>
              <a:defRPr sz="2086"/>
            </a:lvl7pPr>
            <a:lvl8pPr marL="3309871" indent="0">
              <a:buNone/>
              <a:defRPr sz="2086"/>
            </a:lvl8pPr>
            <a:lvl9pPr marL="3782710" indent="0">
              <a:buNone/>
              <a:defRPr sz="2086"/>
            </a:lvl9pPr>
          </a:lstStyle>
          <a:p>
            <a:r>
              <a:rPr lang="en-US"/>
              <a:t>Click icon to add picture</a:t>
            </a:r>
            <a:endParaRPr lang="en-GB"/>
          </a:p>
        </p:txBody>
      </p:sp>
      <p:sp>
        <p:nvSpPr>
          <p:cNvPr id="4" name="Text Placeholder 3"/>
          <p:cNvSpPr>
            <a:spLocks noGrp="1"/>
          </p:cNvSpPr>
          <p:nvPr>
            <p:ph type="body" sz="half" idx="2"/>
          </p:nvPr>
        </p:nvSpPr>
        <p:spPr>
          <a:xfrm>
            <a:off x="532659" y="5367338"/>
            <a:ext cx="10733103" cy="804862"/>
          </a:xfrm>
        </p:spPr>
        <p:txBody>
          <a:bodyPr anchor="ctr">
            <a:normAutofit/>
          </a:bodyPr>
          <a:lstStyle>
            <a:lvl1pPr marL="0" indent="0" algn="r">
              <a:buNone/>
              <a:defRPr sz="1600" cap="small" baseline="0"/>
            </a:lvl1pPr>
            <a:lvl2pPr marL="472839" indent="0">
              <a:buNone/>
              <a:defRPr sz="1270"/>
            </a:lvl2pPr>
            <a:lvl3pPr marL="945677" indent="0">
              <a:buNone/>
              <a:defRPr sz="997"/>
            </a:lvl3pPr>
            <a:lvl4pPr marL="1418516" indent="0">
              <a:buNone/>
              <a:defRPr sz="907"/>
            </a:lvl4pPr>
            <a:lvl5pPr marL="1891354" indent="0">
              <a:buNone/>
              <a:defRPr sz="907"/>
            </a:lvl5pPr>
            <a:lvl6pPr marL="2364194" indent="0">
              <a:buNone/>
              <a:defRPr sz="907"/>
            </a:lvl6pPr>
            <a:lvl7pPr marL="2837033" indent="0">
              <a:buNone/>
              <a:defRPr sz="907"/>
            </a:lvl7pPr>
            <a:lvl8pPr marL="3309871" indent="0">
              <a:buNone/>
              <a:defRPr sz="907"/>
            </a:lvl8pPr>
            <a:lvl9pPr marL="3782710" indent="0">
              <a:buNone/>
              <a:defRPr sz="907"/>
            </a:lvl9pPr>
          </a:lstStyle>
          <a:p>
            <a:pPr lvl="0"/>
            <a:r>
              <a:rPr lang="en-US"/>
              <a:t>Edit Master text styles</a:t>
            </a:r>
          </a:p>
        </p:txBody>
      </p:sp>
      <p:sp>
        <p:nvSpPr>
          <p:cNvPr id="5" name="Date Placeholder 4"/>
          <p:cNvSpPr>
            <a:spLocks noGrp="1"/>
          </p:cNvSpPr>
          <p:nvPr>
            <p:ph type="dt" sz="half" idx="10"/>
          </p:nvPr>
        </p:nvSpPr>
        <p:spPr/>
        <p:txBody>
          <a:bodyPr/>
          <a:lstStyle/>
          <a:p>
            <a:r>
              <a:rPr lang="en-US"/>
              <a:t>29 January 2015</a:t>
            </a:r>
            <a:endParaRPr lang="en-GB"/>
          </a:p>
        </p:txBody>
      </p:sp>
      <p:sp>
        <p:nvSpPr>
          <p:cNvPr id="6" name="Footer Placeholder 5"/>
          <p:cNvSpPr>
            <a:spLocks noGrp="1"/>
          </p:cNvSpPr>
          <p:nvPr>
            <p:ph type="ftr" sz="quarter" idx="11"/>
          </p:nvPr>
        </p:nvSpPr>
        <p:spPr/>
        <p:txBody>
          <a:bodyPr/>
          <a:lstStyle/>
          <a:p>
            <a:r>
              <a:rPr lang="en-GB"/>
              <a:t>CFO Report | 03 February 2016</a:t>
            </a:r>
          </a:p>
        </p:txBody>
      </p:sp>
      <p:sp>
        <p:nvSpPr>
          <p:cNvPr id="7" name="Slide Number Placeholder 6"/>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17765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29 January 2015</a:t>
            </a:r>
            <a:endParaRPr lang="en-GB"/>
          </a:p>
        </p:txBody>
      </p:sp>
      <p:sp>
        <p:nvSpPr>
          <p:cNvPr id="5" name="Footer Placeholder 4"/>
          <p:cNvSpPr>
            <a:spLocks noGrp="1"/>
          </p:cNvSpPr>
          <p:nvPr>
            <p:ph type="ftr" sz="quarter" idx="11"/>
          </p:nvPr>
        </p:nvSpPr>
        <p:spPr/>
        <p:txBody>
          <a:bodyPr/>
          <a:lstStyle/>
          <a:p>
            <a:r>
              <a:rPr lang="en-GB"/>
              <a:t>CFO Report | 03 February 2016</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40328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8"/>
            <a:ext cx="2743201"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29 January 2015</a:t>
            </a:r>
            <a:endParaRPr lang="en-GB"/>
          </a:p>
        </p:txBody>
      </p:sp>
      <p:sp>
        <p:nvSpPr>
          <p:cNvPr id="5" name="Footer Placeholder 4"/>
          <p:cNvSpPr>
            <a:spLocks noGrp="1"/>
          </p:cNvSpPr>
          <p:nvPr>
            <p:ph type="ftr" sz="quarter" idx="11"/>
          </p:nvPr>
        </p:nvSpPr>
        <p:spPr/>
        <p:txBody>
          <a:bodyPr/>
          <a:lstStyle/>
          <a:p>
            <a:r>
              <a:rPr lang="en-GB"/>
              <a:t>CFO Report | 03 February 2016</a:t>
            </a:r>
          </a:p>
        </p:txBody>
      </p:sp>
      <p:sp>
        <p:nvSpPr>
          <p:cNvPr id="6" name="Slide Number Placeholder 5"/>
          <p:cNvSpPr>
            <a:spLocks noGrp="1"/>
          </p:cNvSpPr>
          <p:nvPr>
            <p:ph type="sldNum" sz="quarter" idx="12"/>
          </p:nvPr>
        </p:nvSpPr>
        <p:spPr/>
        <p:txBody>
          <a:bodyPr/>
          <a:lstStyle/>
          <a:p>
            <a:fld id="{237EED84-ADE4-4D41-AF9D-64F0C06732DF}" type="slidenum">
              <a:rPr lang="en-GB" smtClean="0"/>
              <a:t>‹#›</a:t>
            </a:fld>
            <a:endParaRPr lang="en-GB"/>
          </a:p>
        </p:txBody>
      </p:sp>
    </p:spTree>
    <p:extLst>
      <p:ext uri="{BB962C8B-B14F-4D97-AF65-F5344CB8AC3E}">
        <p14:creationId xmlns:p14="http://schemas.microsoft.com/office/powerpoint/2010/main" val="60046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17807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23 July 2015</a:t>
            </a:r>
            <a:endParaRPr lang="en-GB"/>
          </a:p>
        </p:txBody>
      </p:sp>
      <p:sp>
        <p:nvSpPr>
          <p:cNvPr id="8" name="Footer Placeholder 7"/>
          <p:cNvSpPr>
            <a:spLocks noGrp="1"/>
          </p:cNvSpPr>
          <p:nvPr>
            <p:ph type="ftr" sz="quarter" idx="11"/>
          </p:nvPr>
        </p:nvSpPr>
        <p:spPr/>
        <p:txBody>
          <a:bodyPr/>
          <a:lstStyle/>
          <a:p>
            <a:r>
              <a:rPr lang="en-GB"/>
              <a:t>Airport Operations Update</a:t>
            </a:r>
          </a:p>
        </p:txBody>
      </p:sp>
      <p:sp>
        <p:nvSpPr>
          <p:cNvPr id="9" name="Slide Number Placeholder 8"/>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95102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23 July 2015</a:t>
            </a:r>
            <a:endParaRPr lang="en-GB"/>
          </a:p>
        </p:txBody>
      </p:sp>
      <p:sp>
        <p:nvSpPr>
          <p:cNvPr id="4" name="Footer Placeholder 3"/>
          <p:cNvSpPr>
            <a:spLocks noGrp="1"/>
          </p:cNvSpPr>
          <p:nvPr>
            <p:ph type="ftr" sz="quarter" idx="11"/>
          </p:nvPr>
        </p:nvSpPr>
        <p:spPr/>
        <p:txBody>
          <a:bodyPr/>
          <a:lstStyle/>
          <a:p>
            <a:r>
              <a:rPr lang="en-GB"/>
              <a:t>Airport Operations Update</a:t>
            </a:r>
          </a:p>
        </p:txBody>
      </p:sp>
      <p:sp>
        <p:nvSpPr>
          <p:cNvPr id="5" name="Slide Number Placeholder 4"/>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272105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23 July 2015</a:t>
            </a:r>
            <a:endParaRPr lang="en-GB"/>
          </a:p>
        </p:txBody>
      </p:sp>
      <p:sp>
        <p:nvSpPr>
          <p:cNvPr id="3" name="Footer Placeholder 2"/>
          <p:cNvSpPr>
            <a:spLocks noGrp="1"/>
          </p:cNvSpPr>
          <p:nvPr>
            <p:ph type="ftr" sz="quarter" idx="11"/>
          </p:nvPr>
        </p:nvSpPr>
        <p:spPr/>
        <p:txBody>
          <a:bodyPr/>
          <a:lstStyle/>
          <a:p>
            <a:r>
              <a:rPr lang="en-GB"/>
              <a:t>Airport Operations Update</a:t>
            </a:r>
          </a:p>
        </p:txBody>
      </p:sp>
      <p:sp>
        <p:nvSpPr>
          <p:cNvPr id="4" name="Slide Number Placeholder 3"/>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36962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259508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23 July 2015</a:t>
            </a:r>
            <a:endParaRPr lang="en-GB"/>
          </a:p>
        </p:txBody>
      </p:sp>
      <p:sp>
        <p:nvSpPr>
          <p:cNvPr id="6" name="Footer Placeholder 5"/>
          <p:cNvSpPr>
            <a:spLocks noGrp="1"/>
          </p:cNvSpPr>
          <p:nvPr>
            <p:ph type="ftr" sz="quarter" idx="11"/>
          </p:nvPr>
        </p:nvSpPr>
        <p:spPr/>
        <p:txBody>
          <a:bodyPr/>
          <a:lstStyle/>
          <a:p>
            <a:r>
              <a:rPr lang="en-GB"/>
              <a:t>Airport Operations Update</a:t>
            </a:r>
          </a:p>
        </p:txBody>
      </p:sp>
      <p:sp>
        <p:nvSpPr>
          <p:cNvPr id="7" name="Slide Number Placeholder 6"/>
          <p:cNvSpPr>
            <a:spLocks noGrp="1"/>
          </p:cNvSpPr>
          <p:nvPr>
            <p:ph type="sldNum" sz="quarter" idx="12"/>
          </p:nvPr>
        </p:nvSpPr>
        <p:spPr/>
        <p:txBody>
          <a:bodyPr/>
          <a:lstStyle/>
          <a:p>
            <a:fld id="{5D44252A-FC41-4CEC-BCD4-08A77A8FD712}" type="slidenum">
              <a:rPr lang="en-GB" smtClean="0"/>
              <a:t>‹#›</a:t>
            </a:fld>
            <a:endParaRPr lang="en-GB"/>
          </a:p>
        </p:txBody>
      </p:sp>
    </p:spTree>
    <p:extLst>
      <p:ext uri="{BB962C8B-B14F-4D97-AF65-F5344CB8AC3E}">
        <p14:creationId xmlns:p14="http://schemas.microsoft.com/office/powerpoint/2010/main" val="405391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tif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23 July 2015</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Airport Operations Update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4252A-FC41-4CEC-BCD4-08A77A8FD712}" type="slidenum">
              <a:rPr lang="en-GB" smtClean="0"/>
              <a:t>‹#›</a:t>
            </a:fld>
            <a:endParaRPr lang="en-GB"/>
          </a:p>
        </p:txBody>
      </p:sp>
    </p:spTree>
    <p:extLst>
      <p:ext uri="{BB962C8B-B14F-4D97-AF65-F5344CB8AC3E}">
        <p14:creationId xmlns:p14="http://schemas.microsoft.com/office/powerpoint/2010/main" val="38898580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large air plane on a runway at an airport&#10;&#10;Description generated with very high confidence">
            <a:extLst>
              <a:ext uri="{FF2B5EF4-FFF2-40B4-BE49-F238E27FC236}">
                <a16:creationId xmlns:a16="http://schemas.microsoft.com/office/drawing/2014/main" id="{5CED2D1F-5C04-40E1-9C67-6F9D83765F24}"/>
              </a:ext>
            </a:extLst>
          </p:cNvPr>
          <p:cNvPicPr>
            <a:picLocks noChangeAspect="1"/>
          </p:cNvPicPr>
          <p:nvPr userDrawn="1"/>
        </p:nvPicPr>
        <p:blipFill rotWithShape="1">
          <a:blip r:embed="rId13" cstate="print">
            <a:alphaModFix amt="20000"/>
            <a:extLst>
              <a:ext uri="{28A0092B-C50C-407E-A947-70E740481C1C}">
                <a14:useLocalDpi xmlns:a14="http://schemas.microsoft.com/office/drawing/2010/main" val="0"/>
              </a:ext>
            </a:extLst>
          </a:blip>
          <a:srcRect t="7812" b="7812"/>
          <a:stretch/>
        </p:blipFill>
        <p:spPr>
          <a:xfrm>
            <a:off x="0" y="-1"/>
            <a:ext cx="12192000" cy="6858002"/>
          </a:xfrm>
          <a:prstGeom prst="rect">
            <a:avLst/>
          </a:prstGeom>
        </p:spPr>
      </p:pic>
      <p:sp>
        <p:nvSpPr>
          <p:cNvPr id="2" name="Title Placeholder 1"/>
          <p:cNvSpPr>
            <a:spLocks noGrp="1"/>
          </p:cNvSpPr>
          <p:nvPr>
            <p:ph type="title"/>
          </p:nvPr>
        </p:nvSpPr>
        <p:spPr>
          <a:xfrm>
            <a:off x="408373" y="274639"/>
            <a:ext cx="11174027" cy="1143000"/>
          </a:xfrm>
          <a:prstGeom prst="rect">
            <a:avLst/>
          </a:prstGeom>
        </p:spPr>
        <p:txBody>
          <a:bodyPr vert="horz" lIns="104287" tIns="52144" rIns="104287" bIns="52144"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408372" y="1600201"/>
            <a:ext cx="11174028" cy="4525963"/>
          </a:xfrm>
          <a:prstGeom prst="rect">
            <a:avLst/>
          </a:prstGeom>
        </p:spPr>
        <p:txBody>
          <a:bodyPr vert="horz" lIns="104287" tIns="52144" rIns="104287" bIns="5214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941264" y="6335297"/>
            <a:ext cx="1006136" cy="386178"/>
          </a:xfrm>
          <a:prstGeom prst="rect">
            <a:avLst/>
          </a:prstGeom>
        </p:spPr>
        <p:txBody>
          <a:bodyPr vert="horz" lIns="104287" tIns="52144" rIns="104287" bIns="52144" rtlCol="0" anchor="ctr"/>
          <a:lstStyle>
            <a:lvl1pPr algn="l">
              <a:defRPr sz="900" cap="small" baseline="0">
                <a:solidFill>
                  <a:schemeClr val="tx1">
                    <a:tint val="75000"/>
                  </a:schemeClr>
                </a:solidFill>
                <a:latin typeface="Arial" panose="020B0604020202020204" pitchFamily="34" charset="0"/>
                <a:cs typeface="Arial" panose="020B0604020202020204" pitchFamily="34" charset="0"/>
              </a:defRPr>
            </a:lvl1pPr>
          </a:lstStyle>
          <a:p>
            <a:r>
              <a:rPr lang="en-US"/>
              <a:t>23 July 2015</a:t>
            </a:r>
            <a:endParaRPr lang="en-GB"/>
          </a:p>
        </p:txBody>
      </p:sp>
      <p:sp>
        <p:nvSpPr>
          <p:cNvPr id="5" name="Footer Placeholder 4"/>
          <p:cNvSpPr>
            <a:spLocks noGrp="1"/>
          </p:cNvSpPr>
          <p:nvPr>
            <p:ph type="ftr" sz="quarter" idx="3"/>
          </p:nvPr>
        </p:nvSpPr>
        <p:spPr>
          <a:xfrm>
            <a:off x="5963101" y="6335298"/>
            <a:ext cx="3860800" cy="386178"/>
          </a:xfrm>
          <a:prstGeom prst="rect">
            <a:avLst/>
          </a:prstGeom>
        </p:spPr>
        <p:txBody>
          <a:bodyPr vert="horz" lIns="104287" tIns="52144" rIns="104287" bIns="52144" rtlCol="0" anchor="ctr"/>
          <a:lstStyle>
            <a:lvl1pPr algn="r">
              <a:defRPr sz="1000" cap="none" baseline="0">
                <a:solidFill>
                  <a:schemeClr val="tx1">
                    <a:tint val="75000"/>
                  </a:schemeClr>
                </a:solidFill>
                <a:latin typeface="Arial" panose="020B0604020202020204" pitchFamily="34" charset="0"/>
                <a:cs typeface="Arial" panose="020B0604020202020204" pitchFamily="34" charset="0"/>
              </a:defRPr>
            </a:lvl1pPr>
          </a:lstStyle>
          <a:p>
            <a:r>
              <a:rPr lang="en-GB"/>
              <a:t>Airport Operations Update</a:t>
            </a:r>
          </a:p>
        </p:txBody>
      </p:sp>
      <p:sp>
        <p:nvSpPr>
          <p:cNvPr id="6" name="Slide Number Placeholder 5"/>
          <p:cNvSpPr>
            <a:spLocks noGrp="1"/>
          </p:cNvSpPr>
          <p:nvPr>
            <p:ph type="sldNum" sz="quarter" idx="4"/>
          </p:nvPr>
        </p:nvSpPr>
        <p:spPr>
          <a:xfrm>
            <a:off x="0" y="263315"/>
            <a:ext cx="408372" cy="1154324"/>
          </a:xfrm>
          <a:prstGeom prst="rect">
            <a:avLst/>
          </a:prstGeom>
          <a:solidFill>
            <a:schemeClr val="accent6">
              <a:lumMod val="75000"/>
            </a:schemeClr>
          </a:solidFill>
        </p:spPr>
        <p:txBody>
          <a:bodyPr vert="horz" lIns="104287" tIns="52144" rIns="104287" bIns="52144" rtlCol="0" anchor="ctr"/>
          <a:lstStyle>
            <a:lvl1pPr algn="ctr">
              <a:defRPr sz="1200">
                <a:solidFill>
                  <a:schemeClr val="bg1"/>
                </a:solidFill>
                <a:effectLst>
                  <a:outerShdw blurRad="38100" dist="38100" dir="2700000" algn="tl">
                    <a:srgbClr val="000000">
                      <a:alpha val="43137"/>
                    </a:srgbClr>
                  </a:outerShdw>
                </a:effectLst>
                <a:latin typeface="+mj-lt"/>
              </a:defRPr>
            </a:lvl1pPr>
          </a:lstStyle>
          <a:p>
            <a:fld id="{237EED84-ADE4-4D41-AF9D-64F0C06732DF}" type="slidenum">
              <a:rPr lang="en-GB" smtClean="0"/>
              <a:pPr/>
              <a:t>‹#›</a:t>
            </a:fld>
            <a:endParaRPr lang="en-GB"/>
          </a:p>
        </p:txBody>
      </p:sp>
    </p:spTree>
    <p:extLst>
      <p:ext uri="{BB962C8B-B14F-4D97-AF65-F5344CB8AC3E}">
        <p14:creationId xmlns:p14="http://schemas.microsoft.com/office/powerpoint/2010/main" val="25875027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45677" rtl="0" eaLnBrk="1" latinLnBrk="0" hangingPunct="1">
        <a:spcBef>
          <a:spcPct val="0"/>
        </a:spcBef>
        <a:buNone/>
        <a:defRPr sz="3600" kern="1200" cap="none" baseline="0">
          <a:solidFill>
            <a:schemeClr val="bg1"/>
          </a:solidFill>
          <a:effectLst/>
          <a:latin typeface="Arial" panose="020B0604020202020204" pitchFamily="34" charset="0"/>
          <a:ea typeface="+mj-ea"/>
          <a:cs typeface="Arial" panose="020B0604020202020204" pitchFamily="34" charset="0"/>
        </a:defRPr>
      </a:lvl1pPr>
    </p:titleStyle>
    <p:bodyStyle>
      <a:lvl1pPr marL="354629" indent="-354629" algn="l" defTabSz="945677" rtl="0" eaLnBrk="1" latinLnBrk="0" hangingPunct="1">
        <a:spcBef>
          <a:spcPct val="20000"/>
        </a:spcBef>
        <a:buFont typeface="Wingdings" panose="05000000000000000000" pitchFamily="2" charset="2"/>
        <a:buChar char="§"/>
        <a:defRPr sz="2000" kern="1200">
          <a:solidFill>
            <a:schemeClr val="accent6">
              <a:lumMod val="50000"/>
            </a:schemeClr>
          </a:solidFill>
          <a:latin typeface="+mn-lt"/>
          <a:ea typeface="+mn-ea"/>
          <a:cs typeface="+mn-cs"/>
        </a:defRPr>
      </a:lvl1pPr>
      <a:lvl2pPr marL="768362" indent="-295524" algn="l" defTabSz="9456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82097" indent="-236419" algn="l" defTabSz="945677" rtl="0" eaLnBrk="1" latinLnBrk="0" hangingPunct="1">
        <a:spcBef>
          <a:spcPct val="20000"/>
        </a:spcBef>
        <a:buFont typeface="Arial" panose="020B0604020202020204" pitchFamily="34" charset="0"/>
        <a:buChar char="•"/>
        <a:defRPr sz="1600" kern="1200">
          <a:solidFill>
            <a:schemeClr val="accent6">
              <a:lumMod val="50000"/>
            </a:schemeClr>
          </a:solidFill>
          <a:latin typeface="+mn-lt"/>
          <a:ea typeface="+mn-ea"/>
          <a:cs typeface="+mn-cs"/>
        </a:defRPr>
      </a:lvl3pPr>
      <a:lvl4pPr marL="1654935" indent="-236419" algn="l" defTabSz="945677" rtl="0" eaLnBrk="1" latinLnBrk="0" hangingPunct="1">
        <a:spcBef>
          <a:spcPct val="20000"/>
        </a:spcBef>
        <a:buFont typeface="Arial" panose="020B0604020202020204" pitchFamily="34" charset="0"/>
        <a:buChar char="–"/>
        <a:defRPr sz="1400" kern="1200">
          <a:solidFill>
            <a:schemeClr val="accent6">
              <a:lumMod val="50000"/>
            </a:schemeClr>
          </a:solidFill>
          <a:latin typeface="+mn-lt"/>
          <a:ea typeface="+mn-ea"/>
          <a:cs typeface="+mn-cs"/>
        </a:defRPr>
      </a:lvl4pPr>
      <a:lvl5pPr marL="2127774" indent="-236419" algn="l" defTabSz="945677" rtl="0" eaLnBrk="1" latinLnBrk="0" hangingPunct="1">
        <a:spcBef>
          <a:spcPct val="20000"/>
        </a:spcBef>
        <a:buFont typeface="Arial" panose="020B0604020202020204" pitchFamily="34" charset="0"/>
        <a:buChar char="»"/>
        <a:defRPr sz="1400" kern="1200">
          <a:solidFill>
            <a:schemeClr val="accent6">
              <a:lumMod val="50000"/>
            </a:schemeClr>
          </a:solidFill>
          <a:latin typeface="+mn-lt"/>
          <a:ea typeface="+mn-ea"/>
          <a:cs typeface="+mn-cs"/>
        </a:defRPr>
      </a:lvl5pPr>
      <a:lvl6pPr marL="2600613"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6pPr>
      <a:lvl7pPr marL="3073452"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7pPr>
      <a:lvl8pPr marL="3546291"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8pPr>
      <a:lvl9pPr marL="4019129"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9pPr>
    </p:bodyStyle>
    <p:otherStyle>
      <a:defPPr>
        <a:defRPr lang="en-US"/>
      </a:defPPr>
      <a:lvl1pPr marL="0" algn="l" defTabSz="945677" rtl="0" eaLnBrk="1" latinLnBrk="0" hangingPunct="1">
        <a:defRPr sz="1904" kern="1200">
          <a:solidFill>
            <a:schemeClr val="tx1"/>
          </a:solidFill>
          <a:latin typeface="+mn-lt"/>
          <a:ea typeface="+mn-ea"/>
          <a:cs typeface="+mn-cs"/>
        </a:defRPr>
      </a:lvl1pPr>
      <a:lvl2pPr marL="472839" algn="l" defTabSz="945677" rtl="0" eaLnBrk="1" latinLnBrk="0" hangingPunct="1">
        <a:defRPr sz="1904" kern="1200">
          <a:solidFill>
            <a:schemeClr val="tx1"/>
          </a:solidFill>
          <a:latin typeface="+mn-lt"/>
          <a:ea typeface="+mn-ea"/>
          <a:cs typeface="+mn-cs"/>
        </a:defRPr>
      </a:lvl2pPr>
      <a:lvl3pPr marL="945677" algn="l" defTabSz="945677" rtl="0" eaLnBrk="1" latinLnBrk="0" hangingPunct="1">
        <a:defRPr sz="1904" kern="1200">
          <a:solidFill>
            <a:schemeClr val="tx1"/>
          </a:solidFill>
          <a:latin typeface="+mn-lt"/>
          <a:ea typeface="+mn-ea"/>
          <a:cs typeface="+mn-cs"/>
        </a:defRPr>
      </a:lvl3pPr>
      <a:lvl4pPr marL="1418516" algn="l" defTabSz="945677" rtl="0" eaLnBrk="1" latinLnBrk="0" hangingPunct="1">
        <a:defRPr sz="1904" kern="1200">
          <a:solidFill>
            <a:schemeClr val="tx1"/>
          </a:solidFill>
          <a:latin typeface="+mn-lt"/>
          <a:ea typeface="+mn-ea"/>
          <a:cs typeface="+mn-cs"/>
        </a:defRPr>
      </a:lvl4pPr>
      <a:lvl5pPr marL="1891354" algn="l" defTabSz="945677" rtl="0" eaLnBrk="1" latinLnBrk="0" hangingPunct="1">
        <a:defRPr sz="1904" kern="1200">
          <a:solidFill>
            <a:schemeClr val="tx1"/>
          </a:solidFill>
          <a:latin typeface="+mn-lt"/>
          <a:ea typeface="+mn-ea"/>
          <a:cs typeface="+mn-cs"/>
        </a:defRPr>
      </a:lvl5pPr>
      <a:lvl6pPr marL="2364194" algn="l" defTabSz="945677" rtl="0" eaLnBrk="1" latinLnBrk="0" hangingPunct="1">
        <a:defRPr sz="1904" kern="1200">
          <a:solidFill>
            <a:schemeClr val="tx1"/>
          </a:solidFill>
          <a:latin typeface="+mn-lt"/>
          <a:ea typeface="+mn-ea"/>
          <a:cs typeface="+mn-cs"/>
        </a:defRPr>
      </a:lvl6pPr>
      <a:lvl7pPr marL="2837033" algn="l" defTabSz="945677" rtl="0" eaLnBrk="1" latinLnBrk="0" hangingPunct="1">
        <a:defRPr sz="1904" kern="1200">
          <a:solidFill>
            <a:schemeClr val="tx1"/>
          </a:solidFill>
          <a:latin typeface="+mn-lt"/>
          <a:ea typeface="+mn-ea"/>
          <a:cs typeface="+mn-cs"/>
        </a:defRPr>
      </a:lvl7pPr>
      <a:lvl8pPr marL="3309871" algn="l" defTabSz="945677" rtl="0" eaLnBrk="1" latinLnBrk="0" hangingPunct="1">
        <a:defRPr sz="1904" kern="1200">
          <a:solidFill>
            <a:schemeClr val="tx1"/>
          </a:solidFill>
          <a:latin typeface="+mn-lt"/>
          <a:ea typeface="+mn-ea"/>
          <a:cs typeface="+mn-cs"/>
        </a:defRPr>
      </a:lvl8pPr>
      <a:lvl9pPr marL="3782710" algn="l" defTabSz="945677" rtl="0" eaLnBrk="1" latinLnBrk="0" hangingPunct="1">
        <a:defRPr sz="190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373" y="274639"/>
            <a:ext cx="11174027" cy="1143000"/>
          </a:xfrm>
          <a:prstGeom prst="rect">
            <a:avLst/>
          </a:prstGeom>
        </p:spPr>
        <p:txBody>
          <a:bodyPr vert="horz" lIns="104287" tIns="52144" rIns="104287" bIns="52144"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408372" y="1600201"/>
            <a:ext cx="11174028" cy="4525963"/>
          </a:xfrm>
          <a:prstGeom prst="rect">
            <a:avLst/>
          </a:prstGeom>
        </p:spPr>
        <p:txBody>
          <a:bodyPr vert="horz" lIns="104287" tIns="52144" rIns="104287" bIns="5214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9941264" y="6335297"/>
            <a:ext cx="1006136" cy="386178"/>
          </a:xfrm>
          <a:prstGeom prst="rect">
            <a:avLst/>
          </a:prstGeom>
        </p:spPr>
        <p:txBody>
          <a:bodyPr vert="horz" lIns="104287" tIns="52144" rIns="104287" bIns="52144" rtlCol="0" anchor="ctr"/>
          <a:lstStyle>
            <a:lvl1pPr algn="l">
              <a:defRPr sz="900" cap="small" baseline="0">
                <a:solidFill>
                  <a:schemeClr val="tx1">
                    <a:tint val="75000"/>
                  </a:schemeClr>
                </a:solidFill>
                <a:latin typeface="Arial" panose="020B0604020202020204" pitchFamily="34" charset="0"/>
                <a:cs typeface="Arial" panose="020B0604020202020204" pitchFamily="34" charset="0"/>
              </a:defRPr>
            </a:lvl1pPr>
          </a:lstStyle>
          <a:p>
            <a:r>
              <a:rPr lang="en-US"/>
              <a:t>29 January 2015</a:t>
            </a:r>
            <a:endParaRPr lang="en-GB"/>
          </a:p>
        </p:txBody>
      </p:sp>
      <p:sp>
        <p:nvSpPr>
          <p:cNvPr id="5" name="Footer Placeholder 4"/>
          <p:cNvSpPr>
            <a:spLocks noGrp="1"/>
          </p:cNvSpPr>
          <p:nvPr>
            <p:ph type="ftr" sz="quarter" idx="3"/>
          </p:nvPr>
        </p:nvSpPr>
        <p:spPr>
          <a:xfrm>
            <a:off x="5963101" y="6335298"/>
            <a:ext cx="3860800" cy="386178"/>
          </a:xfrm>
          <a:prstGeom prst="rect">
            <a:avLst/>
          </a:prstGeom>
        </p:spPr>
        <p:txBody>
          <a:bodyPr vert="horz" lIns="104287" tIns="52144" rIns="104287" bIns="52144" rtlCol="0" anchor="ctr"/>
          <a:lstStyle>
            <a:lvl1pPr algn="r">
              <a:defRPr sz="1000" cap="none" baseline="0">
                <a:solidFill>
                  <a:schemeClr val="tx1">
                    <a:tint val="75000"/>
                  </a:schemeClr>
                </a:solidFill>
                <a:latin typeface="Arial" panose="020B0604020202020204" pitchFamily="34" charset="0"/>
                <a:cs typeface="Arial" panose="020B0604020202020204" pitchFamily="34" charset="0"/>
              </a:defRPr>
            </a:lvl1pPr>
          </a:lstStyle>
          <a:p>
            <a:r>
              <a:rPr lang="en-GB"/>
              <a:t>CFO Report | 03 February 2016</a:t>
            </a:r>
          </a:p>
        </p:txBody>
      </p:sp>
      <p:sp>
        <p:nvSpPr>
          <p:cNvPr id="6" name="Slide Number Placeholder 5"/>
          <p:cNvSpPr>
            <a:spLocks noGrp="1"/>
          </p:cNvSpPr>
          <p:nvPr>
            <p:ph type="sldNum" sz="quarter" idx="4"/>
          </p:nvPr>
        </p:nvSpPr>
        <p:spPr>
          <a:xfrm>
            <a:off x="0" y="263315"/>
            <a:ext cx="408372" cy="1154324"/>
          </a:xfrm>
          <a:prstGeom prst="rect">
            <a:avLst/>
          </a:prstGeom>
          <a:solidFill>
            <a:schemeClr val="accent6">
              <a:lumMod val="75000"/>
            </a:schemeClr>
          </a:solidFill>
        </p:spPr>
        <p:txBody>
          <a:bodyPr vert="horz" lIns="104287" tIns="52144" rIns="104287" bIns="52144" rtlCol="0" anchor="ctr"/>
          <a:lstStyle>
            <a:lvl1pPr algn="ctr">
              <a:defRPr sz="1200">
                <a:solidFill>
                  <a:schemeClr val="bg1"/>
                </a:solidFill>
                <a:effectLst>
                  <a:outerShdw blurRad="38100" dist="38100" dir="2700000" algn="tl">
                    <a:srgbClr val="000000">
                      <a:alpha val="43137"/>
                    </a:srgbClr>
                  </a:outerShdw>
                </a:effectLst>
                <a:latin typeface="+mj-lt"/>
              </a:defRPr>
            </a:lvl1pPr>
          </a:lstStyle>
          <a:p>
            <a:fld id="{237EED84-ADE4-4D41-AF9D-64F0C06732DF}" type="slidenum">
              <a:rPr lang="en-GB" smtClean="0"/>
              <a:pPr/>
              <a:t>‹#›</a:t>
            </a:fld>
            <a:endParaRPr lang="en-GB"/>
          </a:p>
        </p:txBody>
      </p:sp>
      <p:pic>
        <p:nvPicPr>
          <p:cNvPr id="10" name="Picture 9"/>
          <p:cNvPicPr>
            <a:picLocks noChangeAspect="1"/>
          </p:cNvPicPr>
          <p:nvPr userDrawn="1"/>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51674" y="6213984"/>
            <a:ext cx="1092282" cy="815416"/>
          </a:xfrm>
          <a:prstGeom prst="rect">
            <a:avLst/>
          </a:prstGeom>
        </p:spPr>
      </p:pic>
    </p:spTree>
    <p:extLst>
      <p:ext uri="{BB962C8B-B14F-4D97-AF65-F5344CB8AC3E}">
        <p14:creationId xmlns:p14="http://schemas.microsoft.com/office/powerpoint/2010/main" val="147098825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45677" rtl="0" eaLnBrk="1" latinLnBrk="0" hangingPunct="1">
        <a:spcBef>
          <a:spcPct val="0"/>
        </a:spcBef>
        <a:buNone/>
        <a:defRPr sz="3600" kern="1200" cap="none" baseline="0">
          <a:solidFill>
            <a:schemeClr val="accent1">
              <a:lumMod val="50000"/>
            </a:schemeClr>
          </a:solidFill>
          <a:effectLst/>
          <a:latin typeface="Arial" panose="020B0604020202020204" pitchFamily="34" charset="0"/>
          <a:ea typeface="+mj-ea"/>
          <a:cs typeface="Arial" panose="020B0604020202020204" pitchFamily="34" charset="0"/>
        </a:defRPr>
      </a:lvl1pPr>
    </p:titleStyle>
    <p:bodyStyle>
      <a:lvl1pPr marL="354629" indent="-354629" algn="l" defTabSz="945677" rtl="0" eaLnBrk="1" latinLnBrk="0" hangingPunct="1">
        <a:spcBef>
          <a:spcPct val="20000"/>
        </a:spcBef>
        <a:buFont typeface="Wingdings" panose="05000000000000000000" pitchFamily="2" charset="2"/>
        <a:buChar char="§"/>
        <a:defRPr sz="2000" kern="1200">
          <a:solidFill>
            <a:schemeClr val="accent6">
              <a:lumMod val="50000"/>
            </a:schemeClr>
          </a:solidFill>
          <a:latin typeface="+mn-lt"/>
          <a:ea typeface="+mn-ea"/>
          <a:cs typeface="+mn-cs"/>
        </a:defRPr>
      </a:lvl1pPr>
      <a:lvl2pPr marL="768362" indent="-295524" algn="l" defTabSz="9456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82097" indent="-236419" algn="l" defTabSz="945677" rtl="0" eaLnBrk="1" latinLnBrk="0" hangingPunct="1">
        <a:spcBef>
          <a:spcPct val="20000"/>
        </a:spcBef>
        <a:buFont typeface="Arial" panose="020B0604020202020204" pitchFamily="34" charset="0"/>
        <a:buChar char="•"/>
        <a:defRPr sz="1600" kern="1200">
          <a:solidFill>
            <a:schemeClr val="accent6">
              <a:lumMod val="50000"/>
            </a:schemeClr>
          </a:solidFill>
          <a:latin typeface="+mn-lt"/>
          <a:ea typeface="+mn-ea"/>
          <a:cs typeface="+mn-cs"/>
        </a:defRPr>
      </a:lvl3pPr>
      <a:lvl4pPr marL="1654935" indent="-236419" algn="l" defTabSz="945677" rtl="0" eaLnBrk="1" latinLnBrk="0" hangingPunct="1">
        <a:spcBef>
          <a:spcPct val="20000"/>
        </a:spcBef>
        <a:buFont typeface="Arial" panose="020B0604020202020204" pitchFamily="34" charset="0"/>
        <a:buChar char="–"/>
        <a:defRPr sz="1400" kern="1200">
          <a:solidFill>
            <a:schemeClr val="accent6">
              <a:lumMod val="50000"/>
            </a:schemeClr>
          </a:solidFill>
          <a:latin typeface="+mn-lt"/>
          <a:ea typeface="+mn-ea"/>
          <a:cs typeface="+mn-cs"/>
        </a:defRPr>
      </a:lvl4pPr>
      <a:lvl5pPr marL="2127774" indent="-236419" algn="l" defTabSz="945677" rtl="0" eaLnBrk="1" latinLnBrk="0" hangingPunct="1">
        <a:spcBef>
          <a:spcPct val="20000"/>
        </a:spcBef>
        <a:buFont typeface="Arial" panose="020B0604020202020204" pitchFamily="34" charset="0"/>
        <a:buChar char="»"/>
        <a:defRPr sz="1400" kern="1200">
          <a:solidFill>
            <a:schemeClr val="accent6">
              <a:lumMod val="50000"/>
            </a:schemeClr>
          </a:solidFill>
          <a:latin typeface="+mn-lt"/>
          <a:ea typeface="+mn-ea"/>
          <a:cs typeface="+mn-cs"/>
        </a:defRPr>
      </a:lvl5pPr>
      <a:lvl6pPr marL="2600613"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6pPr>
      <a:lvl7pPr marL="3073452"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7pPr>
      <a:lvl8pPr marL="3546291"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8pPr>
      <a:lvl9pPr marL="4019129" indent="-236419" algn="l" defTabSz="945677" rtl="0" eaLnBrk="1" latinLnBrk="0" hangingPunct="1">
        <a:spcBef>
          <a:spcPct val="20000"/>
        </a:spcBef>
        <a:buFont typeface="Arial" panose="020B0604020202020204" pitchFamily="34" charset="0"/>
        <a:buChar char="•"/>
        <a:defRPr sz="2086" kern="1200">
          <a:solidFill>
            <a:schemeClr val="tx1"/>
          </a:solidFill>
          <a:latin typeface="+mn-lt"/>
          <a:ea typeface="+mn-ea"/>
          <a:cs typeface="+mn-cs"/>
        </a:defRPr>
      </a:lvl9pPr>
    </p:bodyStyle>
    <p:otherStyle>
      <a:defPPr>
        <a:defRPr lang="en-US"/>
      </a:defPPr>
      <a:lvl1pPr marL="0" algn="l" defTabSz="945677" rtl="0" eaLnBrk="1" latinLnBrk="0" hangingPunct="1">
        <a:defRPr sz="1904" kern="1200">
          <a:solidFill>
            <a:schemeClr val="tx1"/>
          </a:solidFill>
          <a:latin typeface="+mn-lt"/>
          <a:ea typeface="+mn-ea"/>
          <a:cs typeface="+mn-cs"/>
        </a:defRPr>
      </a:lvl1pPr>
      <a:lvl2pPr marL="472839" algn="l" defTabSz="945677" rtl="0" eaLnBrk="1" latinLnBrk="0" hangingPunct="1">
        <a:defRPr sz="1904" kern="1200">
          <a:solidFill>
            <a:schemeClr val="tx1"/>
          </a:solidFill>
          <a:latin typeface="+mn-lt"/>
          <a:ea typeface="+mn-ea"/>
          <a:cs typeface="+mn-cs"/>
        </a:defRPr>
      </a:lvl2pPr>
      <a:lvl3pPr marL="945677" algn="l" defTabSz="945677" rtl="0" eaLnBrk="1" latinLnBrk="0" hangingPunct="1">
        <a:defRPr sz="1904" kern="1200">
          <a:solidFill>
            <a:schemeClr val="tx1"/>
          </a:solidFill>
          <a:latin typeface="+mn-lt"/>
          <a:ea typeface="+mn-ea"/>
          <a:cs typeface="+mn-cs"/>
        </a:defRPr>
      </a:lvl3pPr>
      <a:lvl4pPr marL="1418516" algn="l" defTabSz="945677" rtl="0" eaLnBrk="1" latinLnBrk="0" hangingPunct="1">
        <a:defRPr sz="1904" kern="1200">
          <a:solidFill>
            <a:schemeClr val="tx1"/>
          </a:solidFill>
          <a:latin typeface="+mn-lt"/>
          <a:ea typeface="+mn-ea"/>
          <a:cs typeface="+mn-cs"/>
        </a:defRPr>
      </a:lvl4pPr>
      <a:lvl5pPr marL="1891354" algn="l" defTabSz="945677" rtl="0" eaLnBrk="1" latinLnBrk="0" hangingPunct="1">
        <a:defRPr sz="1904" kern="1200">
          <a:solidFill>
            <a:schemeClr val="tx1"/>
          </a:solidFill>
          <a:latin typeface="+mn-lt"/>
          <a:ea typeface="+mn-ea"/>
          <a:cs typeface="+mn-cs"/>
        </a:defRPr>
      </a:lvl5pPr>
      <a:lvl6pPr marL="2364194" algn="l" defTabSz="945677" rtl="0" eaLnBrk="1" latinLnBrk="0" hangingPunct="1">
        <a:defRPr sz="1904" kern="1200">
          <a:solidFill>
            <a:schemeClr val="tx1"/>
          </a:solidFill>
          <a:latin typeface="+mn-lt"/>
          <a:ea typeface="+mn-ea"/>
          <a:cs typeface="+mn-cs"/>
        </a:defRPr>
      </a:lvl6pPr>
      <a:lvl7pPr marL="2837033" algn="l" defTabSz="945677" rtl="0" eaLnBrk="1" latinLnBrk="0" hangingPunct="1">
        <a:defRPr sz="1904" kern="1200">
          <a:solidFill>
            <a:schemeClr val="tx1"/>
          </a:solidFill>
          <a:latin typeface="+mn-lt"/>
          <a:ea typeface="+mn-ea"/>
          <a:cs typeface="+mn-cs"/>
        </a:defRPr>
      </a:lvl7pPr>
      <a:lvl8pPr marL="3309871" algn="l" defTabSz="945677" rtl="0" eaLnBrk="1" latinLnBrk="0" hangingPunct="1">
        <a:defRPr sz="1904" kern="1200">
          <a:solidFill>
            <a:schemeClr val="tx1"/>
          </a:solidFill>
          <a:latin typeface="+mn-lt"/>
          <a:ea typeface="+mn-ea"/>
          <a:cs typeface="+mn-cs"/>
        </a:defRPr>
      </a:lvl8pPr>
      <a:lvl9pPr marL="3782710" algn="l" defTabSz="945677"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23.tiff"/><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0989-00C2-4EEC-8575-4B10325D7DA1}"/>
              </a:ext>
            </a:extLst>
          </p:cNvPr>
          <p:cNvSpPr>
            <a:spLocks noGrp="1"/>
          </p:cNvSpPr>
          <p:nvPr>
            <p:ph type="ctrTitle"/>
          </p:nvPr>
        </p:nvSpPr>
        <p:spPr>
          <a:xfrm>
            <a:off x="174235" y="158496"/>
            <a:ext cx="8996700" cy="2071980"/>
          </a:xfrm>
        </p:spPr>
        <p:txBody>
          <a:bodyPr/>
          <a:lstStyle/>
          <a:p>
            <a:pPr>
              <a:lnSpc>
                <a:spcPct val="150000"/>
              </a:lnSpc>
              <a:spcBef>
                <a:spcPts val="600"/>
              </a:spcBef>
              <a:spcAft>
                <a:spcPts val="600"/>
              </a:spcAft>
            </a:pPr>
            <a:r>
              <a:rPr lang="en-US" sz="4000">
                <a:latin typeface="+mn-lt"/>
              </a:rPr>
              <a:t>Contingency and Emergency Planning    </a:t>
            </a:r>
            <a:br>
              <a:rPr lang="en-US" sz="4000">
                <a:latin typeface="+mn-lt"/>
              </a:rPr>
            </a:br>
            <a:r>
              <a:rPr lang="en-US" sz="4800" b="1">
                <a:latin typeface="Segoe Print" panose="02000600000000000000" pitchFamily="2" charset="0"/>
                <a:cs typeface="Segoe UI" panose="020B0502040204020203" pitchFamily="34" charset="0"/>
              </a:rPr>
              <a:t>An Airport’s Perspective</a:t>
            </a:r>
            <a:endParaRPr lang="en-US" sz="4000" b="1">
              <a:latin typeface="Segoe Print" panose="02000600000000000000" pitchFamily="2" charset="0"/>
              <a:cs typeface="Segoe UI" panose="020B0502040204020203" pitchFamily="34" charset="0"/>
            </a:endParaRPr>
          </a:p>
        </p:txBody>
      </p:sp>
      <p:sp>
        <p:nvSpPr>
          <p:cNvPr id="3" name="Subtitle 2">
            <a:extLst>
              <a:ext uri="{FF2B5EF4-FFF2-40B4-BE49-F238E27FC236}">
                <a16:creationId xmlns:a16="http://schemas.microsoft.com/office/drawing/2014/main" id="{A0CD93AC-AE14-429C-9431-AF550A303E45}"/>
              </a:ext>
            </a:extLst>
          </p:cNvPr>
          <p:cNvSpPr>
            <a:spLocks noGrp="1"/>
          </p:cNvSpPr>
          <p:nvPr>
            <p:ph type="subTitle" idx="1"/>
          </p:nvPr>
        </p:nvSpPr>
        <p:spPr/>
        <p:txBody>
          <a:bodyPr/>
          <a:lstStyle/>
          <a:p>
            <a:r>
              <a:rPr lang="en-GB"/>
              <a:t>12 OCTOBER 2018</a:t>
            </a:r>
            <a:endParaRPr lang="en-US"/>
          </a:p>
        </p:txBody>
      </p:sp>
    </p:spTree>
    <p:extLst>
      <p:ext uri="{BB962C8B-B14F-4D97-AF65-F5344CB8AC3E}">
        <p14:creationId xmlns:p14="http://schemas.microsoft.com/office/powerpoint/2010/main" val="6417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393133" y="1478241"/>
            <a:ext cx="6568499" cy="3901517"/>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US" sz="2400" b="1" u="sng">
                <a:solidFill>
                  <a:srgbClr val="000000"/>
                </a:solidFill>
                <a:ea typeface="ＭＳ Ｐゴシック" pitchFamily="1" charset="-128"/>
              </a:rPr>
              <a:t>Leaves no margin for guess-work &amp; assumptions</a:t>
            </a:r>
            <a:endParaRPr kumimoji="0" lang="en-US" sz="2400" b="1" i="0" u="sng" strike="noStrike" kern="1200" cap="none" spc="0" normalizeH="0" baseline="0" noProof="0">
              <a:ln>
                <a:noFill/>
              </a:ln>
              <a:solidFill>
                <a:srgbClr val="000000"/>
              </a:solidFill>
              <a:effectLst/>
              <a:uLnTx/>
              <a:uFillTx/>
              <a:latin typeface="Segoe UI"/>
              <a:ea typeface="ＭＳ Ｐゴシック" pitchFamily="1" charset="-128"/>
              <a:cs typeface="Arial"/>
            </a:endParaRPr>
          </a:p>
          <a:p>
            <a:pPr lvl="0" algn="just" eaLnBrk="0" fontAlgn="base" hangingPunct="0">
              <a:lnSpc>
                <a:spcPct val="150000"/>
              </a:lnSpc>
              <a:spcBef>
                <a:spcPct val="0"/>
              </a:spcBef>
              <a:spcAft>
                <a:spcPct val="0"/>
              </a:spcAft>
              <a:defRPr/>
            </a:pPr>
            <a:r>
              <a:rPr lang="en-US" sz="2400">
                <a:solidFill>
                  <a:srgbClr val="000000"/>
                </a:solidFill>
                <a:ea typeface="ＭＳ Ｐゴシック" pitchFamily="1" charset="-128"/>
              </a:rPr>
              <a:t>Everybody involved needs to know</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b="1">
                <a:solidFill>
                  <a:srgbClr val="000000"/>
                </a:solidFill>
                <a:ea typeface="ＭＳ Ｐゴシック" pitchFamily="1" charset="-128"/>
              </a:rPr>
              <a:t>What</a:t>
            </a:r>
            <a:r>
              <a:rPr lang="en-US" sz="2400">
                <a:solidFill>
                  <a:srgbClr val="000000"/>
                </a:solidFill>
                <a:ea typeface="ＭＳ Ｐゴシック" pitchFamily="1" charset="-128"/>
              </a:rPr>
              <a:t> to do</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b="1">
                <a:solidFill>
                  <a:srgbClr val="000000"/>
                </a:solidFill>
                <a:ea typeface="ＭＳ Ｐゴシック" pitchFamily="1" charset="-128"/>
              </a:rPr>
              <a:t>When</a:t>
            </a:r>
            <a:r>
              <a:rPr lang="en-US" sz="2400">
                <a:solidFill>
                  <a:srgbClr val="000000"/>
                </a:solidFill>
                <a:ea typeface="ＭＳ Ｐゴシック" pitchFamily="1" charset="-128"/>
              </a:rPr>
              <a:t> to do it</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b="1">
                <a:solidFill>
                  <a:srgbClr val="000000"/>
                </a:solidFill>
                <a:ea typeface="ＭＳ Ｐゴシック" pitchFamily="1" charset="-128"/>
              </a:rPr>
              <a:t>Where</a:t>
            </a:r>
            <a:r>
              <a:rPr lang="en-US" sz="2400">
                <a:solidFill>
                  <a:srgbClr val="000000"/>
                </a:solidFill>
                <a:ea typeface="ＭＳ Ｐゴシック" pitchFamily="1" charset="-128"/>
              </a:rPr>
              <a:t> to do it</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What </a:t>
            </a:r>
            <a:r>
              <a:rPr lang="en-US" sz="2400" b="1">
                <a:solidFill>
                  <a:srgbClr val="000000"/>
                </a:solidFill>
                <a:ea typeface="ＭＳ Ｐゴシック" pitchFamily="1" charset="-128"/>
              </a:rPr>
              <a:t>means</a:t>
            </a:r>
            <a:r>
              <a:rPr lang="en-US" sz="2400">
                <a:solidFill>
                  <a:srgbClr val="000000"/>
                </a:solidFill>
                <a:ea typeface="ＭＳ Ｐゴシック" pitchFamily="1" charset="-128"/>
              </a:rPr>
              <a:t> to use</a:t>
            </a:r>
          </a:p>
        </p:txBody>
      </p:sp>
      <p:pic>
        <p:nvPicPr>
          <p:cNvPr id="4" name="Picture 3">
            <a:extLst>
              <a:ext uri="{FF2B5EF4-FFF2-40B4-BE49-F238E27FC236}">
                <a16:creationId xmlns:a16="http://schemas.microsoft.com/office/drawing/2014/main" id="{2786BEBC-A54C-4066-A2D6-0E33E6ADD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962" y="1947213"/>
            <a:ext cx="4567271" cy="3809524"/>
          </a:xfrm>
          <a:prstGeom prst="rect">
            <a:avLst/>
          </a:prstGeom>
          <a:ln w="19050">
            <a:solidFill>
              <a:schemeClr val="bg1"/>
            </a:solidFill>
          </a:ln>
        </p:spPr>
      </p:pic>
    </p:spTree>
    <p:extLst>
      <p:ext uri="{BB962C8B-B14F-4D97-AF65-F5344CB8AC3E}">
        <p14:creationId xmlns:p14="http://schemas.microsoft.com/office/powerpoint/2010/main" val="338308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43185" y="1539201"/>
            <a:ext cx="6187442" cy="4455515"/>
          </a:xfrm>
          <a:prstGeom prst="rect">
            <a:avLst/>
          </a:prstGeom>
          <a:noFill/>
        </p:spPr>
        <p:txBody>
          <a:bodyPr wrap="square" rtlCol="0">
            <a:spAutoFit/>
          </a:bodyPr>
          <a:lstStyle/>
          <a:p>
            <a:pPr lvl="0" algn="just" eaLnBrk="0" fontAlgn="base" hangingPunct="0">
              <a:lnSpc>
                <a:spcPct val="150000"/>
              </a:lnSpc>
              <a:spcBef>
                <a:spcPct val="0"/>
              </a:spcBef>
              <a:spcAft>
                <a:spcPct val="0"/>
              </a:spcAft>
              <a:defRPr/>
            </a:pPr>
            <a:r>
              <a:rPr lang="en-US" sz="2400" b="1" u="sng">
                <a:solidFill>
                  <a:srgbClr val="000000"/>
                </a:solidFill>
                <a:ea typeface="ＭＳ Ｐゴシック" pitchFamily="1" charset="-128"/>
              </a:rPr>
              <a:t>Practice makes Perfect</a:t>
            </a:r>
            <a:endParaRPr kumimoji="0" lang="en-US" sz="2400" b="1" i="0" u="sng" strike="noStrike" kern="1200" cap="none" spc="0" normalizeH="0" baseline="0" noProof="0">
              <a:ln>
                <a:noFill/>
              </a:ln>
              <a:solidFill>
                <a:srgbClr val="000000"/>
              </a:solidFill>
              <a:effectLst/>
              <a:uLnTx/>
              <a:uFillTx/>
              <a:latin typeface="Segoe UI"/>
              <a:ea typeface="ＭＳ Ｐゴシック" pitchFamily="1" charset="-128"/>
              <a:cs typeface="Arial"/>
            </a:endParaRPr>
          </a:p>
          <a:p>
            <a:pPr lvl="0" algn="just" eaLnBrk="0" fontAlgn="base" hangingPunct="0">
              <a:lnSpc>
                <a:spcPct val="150000"/>
              </a:lnSpc>
              <a:spcBef>
                <a:spcPct val="0"/>
              </a:spcBef>
              <a:spcAft>
                <a:spcPct val="0"/>
              </a:spcAft>
              <a:defRPr/>
            </a:pPr>
            <a:r>
              <a:rPr lang="en-US" sz="2400" b="1">
                <a:solidFill>
                  <a:srgbClr val="000000"/>
                </a:solidFill>
                <a:ea typeface="ＭＳ Ｐゴシック" pitchFamily="1" charset="-128"/>
              </a:rPr>
              <a:t>Full Scale Exercise:</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i="1">
                <a:solidFill>
                  <a:srgbClr val="000000"/>
                </a:solidFill>
                <a:ea typeface="ＭＳ Ｐゴシック" pitchFamily="1" charset="-128"/>
              </a:rPr>
              <a:t>At least every two years</a:t>
            </a:r>
            <a:endParaRPr lang="en-US" sz="2400">
              <a:solidFill>
                <a:srgbClr val="000000"/>
              </a:solidFill>
              <a:ea typeface="ＭＳ Ｐゴシック" pitchFamily="1" charset="-128"/>
            </a:endParaRPr>
          </a:p>
          <a:p>
            <a:pPr lvl="0" algn="just" eaLnBrk="0" fontAlgn="base" hangingPunct="0">
              <a:lnSpc>
                <a:spcPct val="150000"/>
              </a:lnSpc>
              <a:spcBef>
                <a:spcPct val="0"/>
              </a:spcBef>
              <a:spcAft>
                <a:spcPct val="0"/>
              </a:spcAft>
              <a:defRPr/>
            </a:pPr>
            <a:r>
              <a:rPr lang="en-US" sz="2400" b="1">
                <a:solidFill>
                  <a:srgbClr val="000000"/>
                </a:solidFill>
                <a:ea typeface="ＭＳ Ｐゴシック" pitchFamily="1" charset="-128"/>
              </a:rPr>
              <a:t>Partial Exercise:</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i="1">
                <a:solidFill>
                  <a:srgbClr val="000000"/>
                </a:solidFill>
                <a:ea typeface="ＭＳ Ｐゴシック" pitchFamily="1" charset="-128"/>
              </a:rPr>
              <a:t>At least one every year</a:t>
            </a:r>
          </a:p>
          <a:p>
            <a:pPr lvl="0" algn="just" eaLnBrk="0" fontAlgn="base" hangingPunct="0">
              <a:lnSpc>
                <a:spcPct val="150000"/>
              </a:lnSpc>
              <a:spcBef>
                <a:spcPct val="0"/>
              </a:spcBef>
              <a:spcAft>
                <a:spcPct val="0"/>
              </a:spcAft>
              <a:defRPr/>
            </a:pPr>
            <a:r>
              <a:rPr lang="en-US" sz="2400" b="1">
                <a:solidFill>
                  <a:srgbClr val="000000"/>
                </a:solidFill>
                <a:ea typeface="ＭＳ Ｐゴシック" pitchFamily="1" charset="-128"/>
              </a:rPr>
              <a:t>Table top Exercise:</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i="1">
                <a:solidFill>
                  <a:srgbClr val="000000"/>
                </a:solidFill>
                <a:ea typeface="ＭＳ Ｐゴシック" pitchFamily="1" charset="-128"/>
              </a:rPr>
              <a:t>At least one every 6 months except during the 6 months period of a full scale exercise</a:t>
            </a:r>
          </a:p>
        </p:txBody>
      </p:sp>
      <p:pic>
        <p:nvPicPr>
          <p:cNvPr id="8" name="Picture 7">
            <a:extLst>
              <a:ext uri="{FF2B5EF4-FFF2-40B4-BE49-F238E27FC236}">
                <a16:creationId xmlns:a16="http://schemas.microsoft.com/office/drawing/2014/main" id="{10EB1AF7-1A61-4743-90B5-D76AA749E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755" y="1733292"/>
            <a:ext cx="4436870" cy="4233991"/>
          </a:xfrm>
          <a:prstGeom prst="rect">
            <a:avLst/>
          </a:prstGeom>
          <a:ln w="19050">
            <a:solidFill>
              <a:schemeClr val="bg1"/>
            </a:solidFill>
          </a:ln>
        </p:spPr>
      </p:pic>
    </p:spTree>
    <p:extLst>
      <p:ext uri="{BB962C8B-B14F-4D97-AF65-F5344CB8AC3E}">
        <p14:creationId xmlns:p14="http://schemas.microsoft.com/office/powerpoint/2010/main" val="23753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1580416" y="2124775"/>
            <a:ext cx="9031167" cy="3901517"/>
          </a:xfrm>
          <a:prstGeom prst="rect">
            <a:avLst/>
          </a:prstGeom>
          <a:noFill/>
        </p:spPr>
        <p:txBody>
          <a:bodyPr wrap="square" rtlCol="0">
            <a:spAutoFit/>
          </a:bodyPr>
          <a:lstStyle/>
          <a:p>
            <a:pPr lvl="0" algn="ctr" eaLnBrk="0" fontAlgn="base" hangingPunct="0">
              <a:lnSpc>
                <a:spcPct val="150000"/>
              </a:lnSpc>
              <a:spcBef>
                <a:spcPts val="1200"/>
              </a:spcBef>
              <a:spcAft>
                <a:spcPts val="1200"/>
              </a:spcAft>
              <a:defRPr/>
            </a:pPr>
            <a:r>
              <a:rPr lang="en-US" sz="4000" b="1" u="sng">
                <a:solidFill>
                  <a:srgbClr val="000000"/>
                </a:solidFill>
                <a:ea typeface="ＭＳ Ｐゴシック" pitchFamily="1" charset="-128"/>
              </a:rPr>
              <a:t>Criticism Helps!</a:t>
            </a:r>
          </a:p>
          <a:p>
            <a:pPr lvl="0" algn="ctr" eaLnBrk="0" fontAlgn="base" hangingPunct="0">
              <a:lnSpc>
                <a:spcPct val="150000"/>
              </a:lnSpc>
              <a:spcBef>
                <a:spcPts val="1200"/>
              </a:spcBef>
              <a:spcAft>
                <a:spcPts val="1200"/>
              </a:spcAft>
              <a:defRPr/>
            </a:pPr>
            <a:r>
              <a:rPr lang="en-US" sz="3200" b="1">
                <a:solidFill>
                  <a:srgbClr val="000000"/>
                </a:solidFill>
                <a:ea typeface="ＭＳ Ｐゴシック" pitchFamily="1" charset="-128"/>
              </a:rPr>
              <a:t>Examine</a:t>
            </a:r>
            <a:r>
              <a:rPr lang="en-US" sz="3200">
                <a:solidFill>
                  <a:srgbClr val="000000"/>
                </a:solidFill>
                <a:ea typeface="ＭＳ Ｐゴシック" pitchFamily="1" charset="-128"/>
              </a:rPr>
              <a:t> what went wrong during each exercise</a:t>
            </a:r>
          </a:p>
          <a:p>
            <a:pPr lvl="0" algn="ctr" eaLnBrk="0" fontAlgn="base" hangingPunct="0">
              <a:lnSpc>
                <a:spcPct val="150000"/>
              </a:lnSpc>
              <a:spcBef>
                <a:spcPts val="1200"/>
              </a:spcBef>
              <a:spcAft>
                <a:spcPts val="1200"/>
              </a:spcAft>
              <a:defRPr/>
            </a:pPr>
            <a:r>
              <a:rPr lang="en-US" sz="3200" b="1">
                <a:solidFill>
                  <a:srgbClr val="000000"/>
                </a:solidFill>
                <a:ea typeface="ＭＳ Ｐゴシック" pitchFamily="1" charset="-128"/>
              </a:rPr>
              <a:t>Build</a:t>
            </a:r>
            <a:r>
              <a:rPr lang="en-US" sz="3200">
                <a:solidFill>
                  <a:srgbClr val="000000"/>
                </a:solidFill>
                <a:ea typeface="ＭＳ Ｐゴシック" pitchFamily="1" charset="-128"/>
              </a:rPr>
              <a:t> on exercise findings to clear up roles</a:t>
            </a:r>
          </a:p>
          <a:p>
            <a:pPr lvl="0" algn="just" eaLnBrk="0" fontAlgn="base" hangingPunct="0">
              <a:lnSpc>
                <a:spcPct val="150000"/>
              </a:lnSpc>
              <a:spcBef>
                <a:spcPts val="1200"/>
              </a:spcBef>
              <a:spcAft>
                <a:spcPts val="1200"/>
              </a:spcAft>
              <a:defRPr/>
            </a:pPr>
            <a:endParaRPr lang="en-US" sz="2400">
              <a:solidFill>
                <a:srgbClr val="000000"/>
              </a:solidFill>
              <a:ea typeface="ＭＳ Ｐゴシック" pitchFamily="1" charset="-128"/>
            </a:endParaRPr>
          </a:p>
        </p:txBody>
      </p:sp>
    </p:spTree>
    <p:extLst>
      <p:ext uri="{BB962C8B-B14F-4D97-AF65-F5344CB8AC3E}">
        <p14:creationId xmlns:p14="http://schemas.microsoft.com/office/powerpoint/2010/main" val="174756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408373" y="1505634"/>
            <a:ext cx="7284780" cy="3243708"/>
          </a:xfrm>
          <a:prstGeom prst="rect">
            <a:avLst/>
          </a:prstGeom>
          <a:noFill/>
        </p:spPr>
        <p:txBody>
          <a:bodyPr wrap="square" rtlCol="0">
            <a:spAutoFit/>
          </a:bodyPr>
          <a:lstStyle/>
          <a:p>
            <a:pPr lvl="0" algn="just" eaLnBrk="0" fontAlgn="base" hangingPunct="0">
              <a:lnSpc>
                <a:spcPct val="150000"/>
              </a:lnSpc>
              <a:spcBef>
                <a:spcPct val="0"/>
              </a:spcBef>
              <a:spcAft>
                <a:spcPct val="0"/>
              </a:spcAft>
              <a:defRPr/>
            </a:pPr>
            <a:r>
              <a:rPr lang="en-US" sz="2800" b="1" u="sng">
                <a:solidFill>
                  <a:srgbClr val="000000"/>
                </a:solidFill>
                <a:ea typeface="ＭＳ Ｐゴシック" pitchFamily="1" charset="-128"/>
              </a:rPr>
              <a:t>Typically is in the form of</a:t>
            </a:r>
          </a:p>
          <a:p>
            <a:pPr marL="342900" lvl="0" indent="-342900" algn="just" eaLnBrk="0" fontAlgn="base" hangingPunct="0">
              <a:lnSpc>
                <a:spcPct val="150000"/>
              </a:lnSpc>
              <a:spcBef>
                <a:spcPct val="0"/>
              </a:spcBef>
              <a:spcAft>
                <a:spcPct val="0"/>
              </a:spcAft>
              <a:buFont typeface="Arial" panose="020B0604020202020204" pitchFamily="34" charset="0"/>
              <a:buChar char="•"/>
              <a:defRPr/>
            </a:pPr>
            <a:endParaRPr lang="en-US" sz="2800">
              <a:solidFill>
                <a:srgbClr val="000000"/>
              </a:solidFill>
              <a:ea typeface="ＭＳ Ｐゴシック" pitchFamily="1" charset="-128"/>
            </a:endParaRP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Alternate systems that can be used</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Procedures that need to be followed – Standard Operating Procedures (SOPs)</a:t>
            </a:r>
            <a:endParaRPr kumimoji="0" lang="en-US" sz="2800" b="0" i="1" u="none" strike="noStrike" kern="1200" cap="none" spc="0" normalizeH="0" baseline="0" noProof="0">
              <a:ln>
                <a:noFill/>
              </a:ln>
              <a:solidFill>
                <a:srgbClr val="000000"/>
              </a:solidFill>
              <a:effectLst/>
              <a:uLnTx/>
              <a:uFillTx/>
              <a:latin typeface="Segoe UI"/>
              <a:ea typeface="ＭＳ Ｐゴシック" pitchFamily="1" charset="-128"/>
              <a:cs typeface="Arial"/>
            </a:endParaRPr>
          </a:p>
        </p:txBody>
      </p:sp>
      <p:pic>
        <p:nvPicPr>
          <p:cNvPr id="11" name="Picture 10">
            <a:extLst>
              <a:ext uri="{FF2B5EF4-FFF2-40B4-BE49-F238E27FC236}">
                <a16:creationId xmlns:a16="http://schemas.microsoft.com/office/drawing/2014/main" id="{DFB3FC39-9DB6-4A0D-8C6A-D74AB3D9A96C}"/>
              </a:ext>
            </a:extLst>
          </p:cNvPr>
          <p:cNvPicPr>
            <a:picLocks noChangeAspect="1"/>
          </p:cNvPicPr>
          <p:nvPr/>
        </p:nvPicPr>
        <p:blipFill rotWithShape="1">
          <a:blip r:embed="rId3">
            <a:extLst>
              <a:ext uri="{28A0092B-C50C-407E-A947-70E740481C1C}">
                <a14:useLocalDpi xmlns:a14="http://schemas.microsoft.com/office/drawing/2010/main" val="0"/>
              </a:ext>
            </a:extLst>
          </a:blip>
          <a:srcRect l="21568"/>
          <a:stretch/>
        </p:blipFill>
        <p:spPr>
          <a:xfrm>
            <a:off x="8314944" y="1505634"/>
            <a:ext cx="3535681" cy="4536370"/>
          </a:xfrm>
          <a:prstGeom prst="rect">
            <a:avLst/>
          </a:prstGeom>
          <a:ln w="19050">
            <a:solidFill>
              <a:schemeClr val="bg1"/>
            </a:solidFill>
          </a:ln>
        </p:spPr>
      </p:pic>
    </p:spTree>
    <p:extLst>
      <p:ext uri="{BB962C8B-B14F-4D97-AF65-F5344CB8AC3E}">
        <p14:creationId xmlns:p14="http://schemas.microsoft.com/office/powerpoint/2010/main" val="91172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09599" y="1028968"/>
            <a:ext cx="7095745" cy="5182701"/>
          </a:xfrm>
          <a:prstGeom prst="rect">
            <a:avLst/>
          </a:prstGeom>
          <a:noFill/>
        </p:spPr>
        <p:txBody>
          <a:bodyPr wrap="square" rtlCol="0">
            <a:spAutoFit/>
          </a:bodyPr>
          <a:lstStyle/>
          <a:p>
            <a:pPr lvl="0" algn="just" eaLnBrk="0" fontAlgn="base" hangingPunct="0">
              <a:lnSpc>
                <a:spcPct val="150000"/>
              </a:lnSpc>
              <a:spcBef>
                <a:spcPct val="0"/>
              </a:spcBef>
              <a:spcAft>
                <a:spcPct val="0"/>
              </a:spcAft>
              <a:defRPr/>
            </a:pPr>
            <a:r>
              <a:rPr lang="en-US" sz="2800" b="1" u="sng">
                <a:solidFill>
                  <a:srgbClr val="000000"/>
                </a:solidFill>
                <a:ea typeface="ＭＳ Ｐゴシック" pitchFamily="1" charset="-128"/>
              </a:rPr>
              <a:t>PLAN B</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Minimizes impact on Operations Reduces passengers  inconvenience</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Maintains safety margins</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Keeps the airport  running even at a reduced efficiency</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Helps avoid Chaos</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Helps avoid Criticism</a:t>
            </a:r>
          </a:p>
        </p:txBody>
      </p:sp>
      <p:pic>
        <p:nvPicPr>
          <p:cNvPr id="4" name="Picture 3">
            <a:extLst>
              <a:ext uri="{FF2B5EF4-FFF2-40B4-BE49-F238E27FC236}">
                <a16:creationId xmlns:a16="http://schemas.microsoft.com/office/drawing/2014/main" id="{6AF70B51-23ED-42A6-95CA-341EC83A7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535" y="1428963"/>
            <a:ext cx="3941164" cy="4325661"/>
          </a:xfrm>
          <a:prstGeom prst="rect">
            <a:avLst/>
          </a:prstGeom>
          <a:ln w="19050">
            <a:solidFill>
              <a:schemeClr val="bg1"/>
            </a:solidFill>
          </a:ln>
        </p:spPr>
      </p:pic>
    </p:spTree>
    <p:extLst>
      <p:ext uri="{BB962C8B-B14F-4D97-AF65-F5344CB8AC3E}">
        <p14:creationId xmlns:p14="http://schemas.microsoft.com/office/powerpoint/2010/main" val="16649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21762" y="1428963"/>
            <a:ext cx="10747249" cy="5182701"/>
          </a:xfrm>
          <a:prstGeom prst="rect">
            <a:avLst/>
          </a:prstGeom>
          <a:noFill/>
        </p:spPr>
        <p:txBody>
          <a:bodyPr wrap="square" rtlCol="0">
            <a:spAutoFit/>
          </a:bodyPr>
          <a:lstStyle/>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Caters for the interim period until the full recovery of a primary system (actions required until the return to normal functioning)</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Covers all major abnormalities which are likely to occur at the airport and might cause an infraction</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Prioritizes scenarios depending on the criticality and impact on operations</a:t>
            </a:r>
          </a:p>
          <a:p>
            <a:pPr lvl="0" algn="ctr" eaLnBrk="0" fontAlgn="base" hangingPunct="0">
              <a:lnSpc>
                <a:spcPct val="150000"/>
              </a:lnSpc>
              <a:spcBef>
                <a:spcPct val="0"/>
              </a:spcBef>
              <a:spcAft>
                <a:spcPct val="0"/>
              </a:spcAft>
              <a:defRPr/>
            </a:pPr>
            <a:r>
              <a:rPr lang="en-US" sz="2800" b="1">
                <a:solidFill>
                  <a:srgbClr val="000000"/>
                </a:solidFill>
                <a:ea typeface="ＭＳ Ｐゴシック" pitchFamily="1" charset="-128"/>
              </a:rPr>
              <a:t>Relies on input and assistance of all stakeholders / service providers</a:t>
            </a:r>
          </a:p>
        </p:txBody>
      </p:sp>
    </p:spTree>
    <p:extLst>
      <p:ext uri="{BB962C8B-B14F-4D97-AF65-F5344CB8AC3E}">
        <p14:creationId xmlns:p14="http://schemas.microsoft.com/office/powerpoint/2010/main" val="413594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762028" y="1257965"/>
            <a:ext cx="4898079" cy="2277547"/>
          </a:xfrm>
          <a:prstGeom prst="rect">
            <a:avLst/>
          </a:prstGeom>
          <a:noFill/>
        </p:spPr>
        <p:txBody>
          <a:bodyPr wrap="square" rtlCol="0">
            <a:spAutoFit/>
          </a:bodyPr>
          <a:lstStyle/>
          <a:p>
            <a:pPr lvl="0" algn="just" eaLnBrk="0" fontAlgn="base" hangingPunct="0">
              <a:spcBef>
                <a:spcPts val="600"/>
              </a:spcBef>
              <a:spcAft>
                <a:spcPts val="600"/>
              </a:spcAft>
              <a:defRPr/>
            </a:pPr>
            <a:r>
              <a:rPr lang="en-US" sz="2800" b="1" u="sng">
                <a:solidFill>
                  <a:srgbClr val="000000"/>
                </a:solidFill>
                <a:ea typeface="ＭＳ Ｐゴシック" pitchFamily="1" charset="-128"/>
              </a:rPr>
              <a:t>Typical Scenarios</a:t>
            </a:r>
            <a:endParaRPr kumimoji="0" lang="en-US" sz="2800" b="1" i="0" u="sng" strike="noStrike" kern="1200" cap="none" spc="0" normalizeH="0" baseline="0" noProof="0">
              <a:ln>
                <a:noFill/>
              </a:ln>
              <a:solidFill>
                <a:srgbClr val="000000"/>
              </a:solidFill>
              <a:effectLst/>
              <a:uLnTx/>
              <a:uFillTx/>
              <a:latin typeface="Segoe UI"/>
              <a:ea typeface="ＭＳ Ｐゴシック" pitchFamily="1" charset="-128"/>
              <a:cs typeface="Arial"/>
            </a:endParaRPr>
          </a:p>
          <a:p>
            <a:pPr lvl="0" algn="just" eaLnBrk="0" fontAlgn="base" hangingPunct="0">
              <a:spcBef>
                <a:spcPts val="600"/>
              </a:spcBef>
              <a:spcAft>
                <a:spcPts val="600"/>
              </a:spcAft>
              <a:defRPr/>
            </a:pPr>
            <a:r>
              <a:rPr lang="en-US" sz="2800" b="1">
                <a:solidFill>
                  <a:srgbClr val="000000"/>
                </a:solidFill>
                <a:ea typeface="ＭＳ Ｐゴシック" pitchFamily="1" charset="-128"/>
              </a:rPr>
              <a:t>Baggage Handling System</a:t>
            </a:r>
          </a:p>
          <a:p>
            <a:pPr marL="342900" lvl="0" indent="-342900" algn="just" eaLnBrk="0" fontAlgn="base" hangingPunct="0">
              <a:spcBef>
                <a:spcPts val="600"/>
              </a:spcBef>
              <a:spcAft>
                <a:spcPts val="600"/>
              </a:spcAft>
              <a:buFont typeface="Arial" panose="020B0604020202020204" pitchFamily="34" charset="0"/>
              <a:buChar char="•"/>
              <a:defRPr/>
            </a:pPr>
            <a:r>
              <a:rPr lang="en-US" sz="2800" i="1">
                <a:solidFill>
                  <a:srgbClr val="000000"/>
                </a:solidFill>
                <a:ea typeface="ＭＳ Ｐゴシック" pitchFamily="1" charset="-128"/>
              </a:rPr>
              <a:t>Partial Failure</a:t>
            </a:r>
          </a:p>
          <a:p>
            <a:pPr marL="342900" lvl="0" indent="-342900" algn="just" eaLnBrk="0" fontAlgn="base" hangingPunct="0">
              <a:spcBef>
                <a:spcPts val="600"/>
              </a:spcBef>
              <a:spcAft>
                <a:spcPts val="600"/>
              </a:spcAft>
              <a:buFont typeface="Arial" panose="020B0604020202020204" pitchFamily="34" charset="0"/>
              <a:buChar char="•"/>
              <a:defRPr/>
            </a:pPr>
            <a:r>
              <a:rPr lang="en-US" sz="2800" i="1">
                <a:solidFill>
                  <a:srgbClr val="000000"/>
                </a:solidFill>
                <a:ea typeface="ＭＳ Ｐゴシック" pitchFamily="1" charset="-128"/>
              </a:rPr>
              <a:t>Total Failure</a:t>
            </a:r>
          </a:p>
        </p:txBody>
      </p:sp>
      <p:pic>
        <p:nvPicPr>
          <p:cNvPr id="7" name="Picture 4">
            <a:extLst>
              <a:ext uri="{FF2B5EF4-FFF2-40B4-BE49-F238E27FC236}">
                <a16:creationId xmlns:a16="http://schemas.microsoft.com/office/drawing/2014/main" id="{88B3BDFA-DE4C-4418-96A6-CC282EE44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1894" y="3855343"/>
            <a:ext cx="5251733" cy="2622607"/>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03DB5AB-159F-4FCD-93EF-D39E2126AB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1894" y="1243609"/>
            <a:ext cx="5251733" cy="2185391"/>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3103464-BDEA-438F-86A2-43C12D785AC5}"/>
              </a:ext>
            </a:extLst>
          </p:cNvPr>
          <p:cNvSpPr txBox="1"/>
          <p:nvPr/>
        </p:nvSpPr>
        <p:spPr>
          <a:xfrm>
            <a:off x="762028" y="3978181"/>
            <a:ext cx="5465093" cy="2554545"/>
          </a:xfrm>
          <a:prstGeom prst="rect">
            <a:avLst/>
          </a:prstGeom>
          <a:noFill/>
        </p:spPr>
        <p:txBody>
          <a:bodyPr wrap="square" rtlCol="0">
            <a:spAutoFit/>
          </a:bodyPr>
          <a:lstStyle/>
          <a:p>
            <a:pPr lvl="0" algn="just" eaLnBrk="0" fontAlgn="base" hangingPunct="0">
              <a:spcBef>
                <a:spcPts val="600"/>
              </a:spcBef>
              <a:spcAft>
                <a:spcPts val="600"/>
              </a:spcAft>
              <a:defRPr/>
            </a:pPr>
            <a:r>
              <a:rPr lang="en-US" sz="2800" b="1">
                <a:solidFill>
                  <a:srgbClr val="000000"/>
                </a:solidFill>
                <a:ea typeface="ＭＳ Ｐゴシック" pitchFamily="1" charset="-128"/>
              </a:rPr>
              <a:t>Info Systems</a:t>
            </a:r>
            <a:endParaRPr kumimoji="0" lang="en-US" sz="2800" b="1" i="0" strike="noStrike" kern="1200" cap="none" spc="0" normalizeH="0" baseline="0" noProof="0">
              <a:ln>
                <a:noFill/>
              </a:ln>
              <a:solidFill>
                <a:srgbClr val="000000"/>
              </a:solidFill>
              <a:effectLst/>
              <a:uLnTx/>
              <a:uFillTx/>
              <a:latin typeface="Segoe UI"/>
              <a:ea typeface="ＭＳ Ｐゴシック" pitchFamily="1" charset="-128"/>
              <a:cs typeface="Arial"/>
            </a:endParaRPr>
          </a:p>
          <a:p>
            <a:pPr marL="342900" lvl="0" indent="-342900" eaLnBrk="0" fontAlgn="base" hangingPunct="0">
              <a:spcBef>
                <a:spcPts val="600"/>
              </a:spcBef>
              <a:spcAft>
                <a:spcPts val="600"/>
              </a:spcAft>
              <a:buFont typeface="Arial" panose="020B0604020202020204" pitchFamily="34" charset="0"/>
              <a:buChar char="•"/>
              <a:defRPr/>
            </a:pPr>
            <a:r>
              <a:rPr lang="en-US" sz="2800" i="1">
                <a:solidFill>
                  <a:srgbClr val="000000"/>
                </a:solidFill>
                <a:ea typeface="ＭＳ Ｐゴシック" pitchFamily="1" charset="-128"/>
              </a:rPr>
              <a:t>Flight Info Display (FIDS) Failure</a:t>
            </a:r>
          </a:p>
          <a:p>
            <a:pPr marL="342900" lvl="0" indent="-342900" eaLnBrk="0" fontAlgn="base" hangingPunct="0">
              <a:spcBef>
                <a:spcPts val="600"/>
              </a:spcBef>
              <a:spcAft>
                <a:spcPts val="600"/>
              </a:spcAft>
              <a:buFont typeface="Arial" panose="020B0604020202020204" pitchFamily="34" charset="0"/>
              <a:buChar char="•"/>
              <a:defRPr/>
            </a:pPr>
            <a:r>
              <a:rPr lang="en-US" sz="2800" i="1">
                <a:solidFill>
                  <a:srgbClr val="000000"/>
                </a:solidFill>
                <a:ea typeface="ＭＳ Ｐゴシック" pitchFamily="1" charset="-128"/>
              </a:rPr>
              <a:t>Babbage Info Display (BIDS) Failure</a:t>
            </a:r>
          </a:p>
        </p:txBody>
      </p:sp>
    </p:spTree>
    <p:extLst>
      <p:ext uri="{BB962C8B-B14F-4D97-AF65-F5344CB8AC3E}">
        <p14:creationId xmlns:p14="http://schemas.microsoft.com/office/powerpoint/2010/main" val="406465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09599" y="1239471"/>
            <a:ext cx="9872415" cy="658385"/>
          </a:xfrm>
          <a:prstGeom prst="rect">
            <a:avLst/>
          </a:prstGeom>
          <a:noFill/>
        </p:spPr>
        <p:txBody>
          <a:bodyPr wrap="square" rtlCol="0">
            <a:spAutoFit/>
          </a:bodyPr>
          <a:lstStyle/>
          <a:p>
            <a:pPr lvl="0" algn="just" eaLnBrk="0" fontAlgn="base" hangingPunct="0">
              <a:lnSpc>
                <a:spcPct val="150000"/>
              </a:lnSpc>
              <a:spcBef>
                <a:spcPct val="0"/>
              </a:spcBef>
              <a:spcAft>
                <a:spcPct val="0"/>
              </a:spcAft>
              <a:defRPr/>
            </a:pPr>
            <a:r>
              <a:rPr lang="en-US" sz="2800" b="1" u="sng">
                <a:solidFill>
                  <a:srgbClr val="000000"/>
                </a:solidFill>
                <a:ea typeface="ＭＳ Ｐゴシック" pitchFamily="1" charset="-128"/>
              </a:rPr>
              <a:t>Critical Systems such as Runway Lighting Systems</a:t>
            </a:r>
          </a:p>
        </p:txBody>
      </p:sp>
      <p:pic>
        <p:nvPicPr>
          <p:cNvPr id="8" name="Picture 2">
            <a:extLst>
              <a:ext uri="{FF2B5EF4-FFF2-40B4-BE49-F238E27FC236}">
                <a16:creationId xmlns:a16="http://schemas.microsoft.com/office/drawing/2014/main" id="{891782D7-D621-42AD-A26C-0DA80157FC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185" y="2378075"/>
            <a:ext cx="4989519" cy="3766694"/>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7A896432-1F92-4D86-9F68-94EED54E4D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17880" y="2378075"/>
            <a:ext cx="4182936" cy="3766694"/>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84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09599" y="1272808"/>
            <a:ext cx="10747249" cy="3243708"/>
          </a:xfrm>
          <a:prstGeom prst="rect">
            <a:avLst/>
          </a:prstGeom>
          <a:noFill/>
        </p:spPr>
        <p:txBody>
          <a:bodyPr wrap="square" rtlCol="0">
            <a:spAutoFit/>
          </a:bodyPr>
          <a:lstStyle/>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Cookbook Approach - Everybody knows what to do</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Clear allocation of duties between agencies &amp; departments</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List of cases can be quite tedious &amp; non-exhaustive</a:t>
            </a:r>
          </a:p>
          <a:p>
            <a:pPr marL="457200" lvl="0" indent="-457200" algn="just" eaLnBrk="0" fontAlgn="base" hangingPunct="0">
              <a:lnSpc>
                <a:spcPct val="150000"/>
              </a:lnSpc>
              <a:spcBef>
                <a:spcPct val="0"/>
              </a:spcBef>
              <a:spcAft>
                <a:spcPct val="0"/>
              </a:spcAft>
              <a:buFont typeface="Wingdings" panose="05000000000000000000" pitchFamily="2" charset="2"/>
              <a:buChar char="§"/>
              <a:defRPr/>
            </a:pPr>
            <a:r>
              <a:rPr lang="en-US" sz="2800">
                <a:solidFill>
                  <a:srgbClr val="000000"/>
                </a:solidFill>
                <a:ea typeface="ＭＳ Ｐゴシック" pitchFamily="1" charset="-128"/>
              </a:rPr>
              <a:t>Cluster cases based on common trunk approach</a:t>
            </a:r>
          </a:p>
          <a:p>
            <a:pPr marL="457200" marR="0" lvl="0" indent="-4572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Segoe UI"/>
              <a:ea typeface="ＭＳ Ｐゴシック" pitchFamily="1" charset="-128"/>
              <a:cs typeface="Arial"/>
            </a:endParaRPr>
          </a:p>
        </p:txBody>
      </p:sp>
      <p:sp>
        <p:nvSpPr>
          <p:cNvPr id="5" name="Rectangle 4">
            <a:extLst>
              <a:ext uri="{FF2B5EF4-FFF2-40B4-BE49-F238E27FC236}">
                <a16:creationId xmlns:a16="http://schemas.microsoft.com/office/drawing/2014/main" id="{516955D1-E9B6-4857-8618-E3067B8BF15A}"/>
              </a:ext>
            </a:extLst>
          </p:cNvPr>
          <p:cNvSpPr>
            <a:spLocks noChangeArrowheads="1"/>
          </p:cNvSpPr>
          <p:nvPr/>
        </p:nvSpPr>
        <p:spPr bwMode="auto">
          <a:xfrm>
            <a:off x="909636" y="4518218"/>
            <a:ext cx="51470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fontAlgn="base">
              <a:spcBef>
                <a:spcPct val="0"/>
              </a:spcBef>
              <a:spcAft>
                <a:spcPct val="0"/>
              </a:spcAft>
              <a:buFont typeface="Arial" charset="0"/>
              <a:buChar char="•"/>
            </a:pPr>
            <a:r>
              <a:rPr lang="en-US" sz="2400" b="1">
                <a:solidFill>
                  <a:srgbClr val="000000"/>
                </a:solidFill>
                <a:ea typeface="ＭＳ Ｐゴシック" pitchFamily="1" charset="-128"/>
              </a:rPr>
              <a:t>Aircraft disabled on the runway</a:t>
            </a:r>
          </a:p>
          <a:p>
            <a:pPr marL="342900" indent="-342900" algn="just" fontAlgn="base">
              <a:spcBef>
                <a:spcPct val="0"/>
              </a:spcBef>
              <a:spcAft>
                <a:spcPct val="0"/>
              </a:spcAft>
              <a:buFont typeface="Arial" charset="0"/>
              <a:buChar char="•"/>
            </a:pPr>
            <a:r>
              <a:rPr lang="en-US" sz="2400" b="1">
                <a:solidFill>
                  <a:srgbClr val="000000"/>
                </a:solidFill>
                <a:ea typeface="ＭＳ Ｐゴシック" pitchFamily="1" charset="-128"/>
              </a:rPr>
              <a:t>Low visibility </a:t>
            </a:r>
          </a:p>
          <a:p>
            <a:pPr marL="342900" indent="-342900" algn="just" fontAlgn="base">
              <a:spcBef>
                <a:spcPct val="0"/>
              </a:spcBef>
              <a:spcAft>
                <a:spcPct val="0"/>
              </a:spcAft>
              <a:buFont typeface="Arial" charset="0"/>
              <a:buChar char="•"/>
            </a:pPr>
            <a:r>
              <a:rPr lang="en-US" sz="2400" b="1">
                <a:solidFill>
                  <a:srgbClr val="000000"/>
                </a:solidFill>
                <a:ea typeface="ＭＳ Ｐゴシック" pitchFamily="1" charset="-128"/>
              </a:rPr>
              <a:t>ATC Industrial action</a:t>
            </a:r>
            <a:endParaRPr lang="en-US" sz="2000" b="1">
              <a:solidFill>
                <a:srgbClr val="000000"/>
              </a:solidFill>
              <a:ea typeface="ＭＳ Ｐゴシック" pitchFamily="1" charset="-128"/>
            </a:endParaRPr>
          </a:p>
        </p:txBody>
      </p:sp>
      <p:sp>
        <p:nvSpPr>
          <p:cNvPr id="7" name="Right Brace 8">
            <a:extLst>
              <a:ext uri="{FF2B5EF4-FFF2-40B4-BE49-F238E27FC236}">
                <a16:creationId xmlns:a16="http://schemas.microsoft.com/office/drawing/2014/main" id="{FD29872A-F408-4F37-9098-668D86BF2435}"/>
              </a:ext>
            </a:extLst>
          </p:cNvPr>
          <p:cNvSpPr>
            <a:spLocks/>
          </p:cNvSpPr>
          <p:nvPr/>
        </p:nvSpPr>
        <p:spPr bwMode="auto">
          <a:xfrm>
            <a:off x="5756624" y="4410358"/>
            <a:ext cx="600075" cy="1416050"/>
          </a:xfrm>
          <a:prstGeom prst="rightBrace">
            <a:avLst>
              <a:gd name="adj1" fmla="val 8336"/>
              <a:gd name="adj2" fmla="val 50000"/>
            </a:avLst>
          </a:prstGeom>
          <a:noFill/>
          <a:ln w="9525" algn="ctr">
            <a:solidFill>
              <a:srgbClr val="000000"/>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a typeface="ＭＳ Ｐゴシック" pitchFamily="1" charset="-128"/>
            </a:endParaRPr>
          </a:p>
        </p:txBody>
      </p:sp>
      <p:sp>
        <p:nvSpPr>
          <p:cNvPr id="8" name="Rectangle 9">
            <a:extLst>
              <a:ext uri="{FF2B5EF4-FFF2-40B4-BE49-F238E27FC236}">
                <a16:creationId xmlns:a16="http://schemas.microsoft.com/office/drawing/2014/main" id="{02C10AEC-0FE5-4C0E-BB2B-521B0FFD3216}"/>
              </a:ext>
            </a:extLst>
          </p:cNvPr>
          <p:cNvSpPr>
            <a:spLocks noChangeArrowheads="1"/>
          </p:cNvSpPr>
          <p:nvPr/>
        </p:nvSpPr>
        <p:spPr bwMode="auto">
          <a:xfrm>
            <a:off x="6530782" y="4826673"/>
            <a:ext cx="3859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i="1">
                <a:solidFill>
                  <a:schemeClr val="bg1"/>
                </a:solidFill>
                <a:effectLst>
                  <a:outerShdw blurRad="38100" dist="38100" dir="2700000" algn="tl">
                    <a:srgbClr val="000000">
                      <a:alpha val="43137"/>
                    </a:srgbClr>
                  </a:outerShdw>
                </a:effectLst>
                <a:latin typeface="Segoe UI" panose="020B0502040204020203" pitchFamily="34" charset="0"/>
                <a:ea typeface="ＭＳ Ｐゴシック" pitchFamily="1" charset="-128"/>
                <a:cs typeface="Segoe UI" panose="020B0502040204020203" pitchFamily="34" charset="0"/>
              </a:rPr>
              <a:t>Runway Closed</a:t>
            </a:r>
          </a:p>
        </p:txBody>
      </p:sp>
    </p:spTree>
    <p:extLst>
      <p:ext uri="{BB962C8B-B14F-4D97-AF65-F5344CB8AC3E}">
        <p14:creationId xmlns:p14="http://schemas.microsoft.com/office/powerpoint/2010/main" val="21516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&amp; 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901320" y="2225136"/>
            <a:ext cx="4529329" cy="954107"/>
          </a:xfrm>
          <a:prstGeom prst="rect">
            <a:avLst/>
          </a:prstGeom>
          <a:noFill/>
        </p:spPr>
        <p:txBody>
          <a:bodyPr wrap="square" rtlCol="0">
            <a:spAutoFit/>
          </a:bodyPr>
          <a:lstStyle/>
          <a:p>
            <a:pPr lvl="0" eaLnBrk="0" fontAlgn="base" hangingPunct="0">
              <a:spcBef>
                <a:spcPct val="0"/>
              </a:spcBef>
              <a:spcAft>
                <a:spcPct val="0"/>
              </a:spcAft>
            </a:pPr>
            <a:r>
              <a:rPr lang="en-GB" sz="3200" b="1" u="sng">
                <a:solidFill>
                  <a:srgbClr val="000000"/>
                </a:solidFill>
                <a:ea typeface="ＭＳ Ｐゴシック" pitchFamily="1" charset="-128"/>
              </a:rPr>
              <a:t>Emergency Planning</a:t>
            </a:r>
            <a:endParaRPr lang="en-GB" sz="3200" b="1">
              <a:solidFill>
                <a:srgbClr val="000000"/>
              </a:solidFill>
              <a:ea typeface="ＭＳ Ｐゴシック" pitchFamily="1" charset="-128"/>
            </a:endParaRPr>
          </a:p>
          <a:p>
            <a:pPr lvl="0" algn="ctr" eaLnBrk="0" fontAlgn="base" hangingPunct="0">
              <a:spcBef>
                <a:spcPct val="0"/>
              </a:spcBef>
              <a:spcAft>
                <a:spcPct val="0"/>
              </a:spcAft>
            </a:pPr>
            <a:r>
              <a:rPr lang="en-GB" sz="2400">
                <a:solidFill>
                  <a:srgbClr val="000000"/>
                </a:solidFill>
                <a:ea typeface="ＭＳ Ｐゴシック" pitchFamily="1" charset="-128"/>
              </a:rPr>
              <a:t>Safety aspect first</a:t>
            </a:r>
          </a:p>
        </p:txBody>
      </p:sp>
      <p:sp>
        <p:nvSpPr>
          <p:cNvPr id="9" name="Down Arrow 1">
            <a:extLst>
              <a:ext uri="{FF2B5EF4-FFF2-40B4-BE49-F238E27FC236}">
                <a16:creationId xmlns:a16="http://schemas.microsoft.com/office/drawing/2014/main" id="{98E96E51-AE62-473C-97BE-350FFE6A4CB9}"/>
              </a:ext>
            </a:extLst>
          </p:cNvPr>
          <p:cNvSpPr>
            <a:spLocks noChangeArrowheads="1"/>
          </p:cNvSpPr>
          <p:nvPr/>
        </p:nvSpPr>
        <p:spPr bwMode="auto">
          <a:xfrm>
            <a:off x="4600321" y="2998684"/>
            <a:ext cx="457200" cy="1528763"/>
          </a:xfrm>
          <a:prstGeom prst="downArrow">
            <a:avLst>
              <a:gd name="adj1" fmla="val 50000"/>
              <a:gd name="adj2" fmla="val 50017"/>
            </a:avLst>
          </a:prstGeom>
          <a:solidFill>
            <a:schemeClr val="bg1"/>
          </a:solidFill>
          <a:ln w="9525" algn="ctr">
            <a:solidFill>
              <a:srgbClr val="000000"/>
            </a:solidFill>
            <a:round/>
            <a:headEnd/>
            <a:tailEnd/>
          </a:ln>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a typeface="ＭＳ Ｐゴシック" pitchFamily="1" charset="-128"/>
            </a:endParaRPr>
          </a:p>
        </p:txBody>
      </p:sp>
      <p:sp>
        <p:nvSpPr>
          <p:cNvPr id="10" name="TextBox 9">
            <a:extLst>
              <a:ext uri="{FF2B5EF4-FFF2-40B4-BE49-F238E27FC236}">
                <a16:creationId xmlns:a16="http://schemas.microsoft.com/office/drawing/2014/main" id="{649EB7F2-BD51-47B9-BBDD-05CA16378015}"/>
              </a:ext>
            </a:extLst>
          </p:cNvPr>
          <p:cNvSpPr txBox="1">
            <a:spLocks noChangeArrowheads="1"/>
          </p:cNvSpPr>
          <p:nvPr/>
        </p:nvSpPr>
        <p:spPr bwMode="auto">
          <a:xfrm>
            <a:off x="6961633" y="2225136"/>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3200" b="1" i="0" u="sng" strike="noStrike" kern="0" cap="none" spc="0" normalizeH="0" baseline="0" noProof="0">
                <a:ln>
                  <a:noFill/>
                </a:ln>
                <a:solidFill>
                  <a:srgbClr val="000000"/>
                </a:solidFill>
                <a:effectLst/>
                <a:uLnTx/>
                <a:uFillTx/>
                <a:latin typeface="+mn-lt"/>
                <a:ea typeface="ＭＳ Ｐゴシック" pitchFamily="1" charset="-128"/>
              </a:rPr>
              <a:t>Contingency Planning</a:t>
            </a:r>
            <a:endParaRPr kumimoji="0" lang="en-GB" sz="3200" b="1" i="0" u="none" strike="noStrike" kern="0" cap="none" spc="0" normalizeH="0" baseline="0" noProof="0">
              <a:ln>
                <a:noFill/>
              </a:ln>
              <a:solidFill>
                <a:srgbClr val="000000"/>
              </a:solidFill>
              <a:effectLst/>
              <a:uLnTx/>
              <a:uFillTx/>
              <a:latin typeface="+mn-lt"/>
              <a:ea typeface="ＭＳ Ｐゴシック" pitchFamily="1"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mn-lt"/>
                <a:ea typeface="ＭＳ Ｐゴシック" pitchFamily="1" charset="-128"/>
              </a:rPr>
              <a:t>Efficiency aspect first</a:t>
            </a:r>
          </a:p>
        </p:txBody>
      </p:sp>
      <p:sp>
        <p:nvSpPr>
          <p:cNvPr id="11" name="Down Arrow 1">
            <a:extLst>
              <a:ext uri="{FF2B5EF4-FFF2-40B4-BE49-F238E27FC236}">
                <a16:creationId xmlns:a16="http://schemas.microsoft.com/office/drawing/2014/main" id="{CF615E4B-475D-45D4-84BF-BFD7B7E83149}"/>
              </a:ext>
            </a:extLst>
          </p:cNvPr>
          <p:cNvSpPr>
            <a:spLocks noChangeArrowheads="1"/>
          </p:cNvSpPr>
          <p:nvPr/>
        </p:nvSpPr>
        <p:spPr bwMode="auto">
          <a:xfrm>
            <a:off x="7134481" y="2998683"/>
            <a:ext cx="457200" cy="1528763"/>
          </a:xfrm>
          <a:prstGeom prst="downArrow">
            <a:avLst>
              <a:gd name="adj1" fmla="val 50000"/>
              <a:gd name="adj2" fmla="val 50017"/>
            </a:avLst>
          </a:prstGeom>
          <a:solidFill>
            <a:schemeClr val="bg1"/>
          </a:solidFill>
          <a:ln w="9525" algn="ctr">
            <a:solidFill>
              <a:srgbClr val="000000"/>
            </a:solidFill>
            <a:round/>
            <a:headEnd/>
            <a:tailEnd/>
          </a:ln>
          <a:effectLs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000000"/>
              </a:solidFill>
              <a:effectLst/>
              <a:uLnTx/>
              <a:uFillTx/>
              <a:latin typeface="Arial" charset="0"/>
              <a:ea typeface="ＭＳ Ｐゴシック" pitchFamily="1" charset="-128"/>
            </a:endParaRPr>
          </a:p>
        </p:txBody>
      </p:sp>
      <p:sp>
        <p:nvSpPr>
          <p:cNvPr id="12" name="TextBox 11">
            <a:extLst>
              <a:ext uri="{FF2B5EF4-FFF2-40B4-BE49-F238E27FC236}">
                <a16:creationId xmlns:a16="http://schemas.microsoft.com/office/drawing/2014/main" id="{C2D50E14-8E4D-4FEF-A9D7-DD10C285A799}"/>
              </a:ext>
            </a:extLst>
          </p:cNvPr>
          <p:cNvSpPr txBox="1"/>
          <p:nvPr/>
        </p:nvSpPr>
        <p:spPr>
          <a:xfrm>
            <a:off x="2200670" y="4940808"/>
            <a:ext cx="7790661" cy="1200329"/>
          </a:xfrm>
          <a:prstGeom prst="rect">
            <a:avLst/>
          </a:prstGeom>
          <a:noFill/>
        </p:spPr>
        <p:txBody>
          <a:bodyPr wrap="square">
            <a:spAutoFit/>
          </a:bodyPr>
          <a:lstStyle/>
          <a:p>
            <a:pPr algn="ctr" eaLnBrk="0" fontAlgn="base" hangingPunct="0">
              <a:spcBef>
                <a:spcPct val="0"/>
              </a:spcBef>
              <a:spcAft>
                <a:spcPct val="0"/>
              </a:spcAft>
              <a:defRPr/>
            </a:pPr>
            <a:r>
              <a:rPr lang="en-GB" sz="3200" b="1" u="sng">
                <a:ea typeface="ＭＳ Ｐゴシック" pitchFamily="1" charset="-128"/>
              </a:rPr>
              <a:t>Common Goal </a:t>
            </a:r>
          </a:p>
          <a:p>
            <a:pPr algn="ctr" eaLnBrk="0" fontAlgn="base" hangingPunct="0">
              <a:spcBef>
                <a:spcPct val="0"/>
              </a:spcBef>
              <a:spcAft>
                <a:spcPct val="0"/>
              </a:spcAft>
              <a:defRPr/>
            </a:pPr>
            <a:r>
              <a:rPr lang="en-GB" sz="4000" b="1">
                <a:solidFill>
                  <a:schemeClr val="bg1"/>
                </a:solidFill>
                <a:effectLst>
                  <a:outerShdw blurRad="38100" dist="38100" dir="2700000" algn="tl">
                    <a:srgbClr val="000000">
                      <a:alpha val="43137"/>
                    </a:srgbClr>
                  </a:outerShdw>
                </a:effectLst>
                <a:ea typeface="ＭＳ Ｐゴシック" pitchFamily="1" charset="-128"/>
              </a:rPr>
              <a:t>Safeguard Airport Operations</a:t>
            </a:r>
          </a:p>
        </p:txBody>
      </p:sp>
    </p:spTree>
    <p:extLst>
      <p:ext uri="{BB962C8B-B14F-4D97-AF65-F5344CB8AC3E}">
        <p14:creationId xmlns:p14="http://schemas.microsoft.com/office/powerpoint/2010/main" val="252375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latin typeface="+mn-lt"/>
              </a:rPr>
              <a:t>Why do we need Emergency &amp; Contingency Plans?</a:t>
            </a:r>
          </a:p>
        </p:txBody>
      </p:sp>
      <p:sp>
        <p:nvSpPr>
          <p:cNvPr id="6" name="Slide Number Placeholder 5"/>
          <p:cNvSpPr>
            <a:spLocks noGrp="1"/>
          </p:cNvSpPr>
          <p:nvPr>
            <p:ph type="sldNum" sz="quarter" idx="12"/>
          </p:nvPr>
        </p:nvSpPr>
        <p:spPr/>
        <p:txBody>
          <a:bodyPr/>
          <a:lstStyle/>
          <a:p>
            <a:fld id="{237EED84-ADE4-4D41-AF9D-64F0C06732DF}" type="slidenum">
              <a:rPr lang="en-GB" smtClean="0"/>
              <a:t>2</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539406" y="1858090"/>
            <a:ext cx="7214706" cy="3370153"/>
          </a:xfrm>
          <a:prstGeom prst="rect">
            <a:avLst/>
          </a:prstGeom>
          <a:noFill/>
        </p:spPr>
        <p:txBody>
          <a:bodyPr wrap="square" rtlCol="0">
            <a:spAutoFit/>
          </a:bodyPr>
          <a:lstStyle/>
          <a:p>
            <a:pPr marL="342900" indent="-342900">
              <a:spcBef>
                <a:spcPts val="1200"/>
              </a:spcBef>
              <a:spcAft>
                <a:spcPts val="600"/>
              </a:spcAft>
              <a:buFont typeface="Wingdings" panose="05000000000000000000" pitchFamily="2" charset="2"/>
              <a:buChar char="§"/>
            </a:pPr>
            <a:r>
              <a:rPr lang="en-US" sz="2400">
                <a:solidFill>
                  <a:schemeClr val="accent6">
                    <a:lumMod val="50000"/>
                  </a:schemeClr>
                </a:solidFill>
              </a:rPr>
              <a:t>Fulfil regulatory, legal or contractual compliance</a:t>
            </a:r>
          </a:p>
          <a:p>
            <a:pPr marL="342900" indent="-342900">
              <a:spcBef>
                <a:spcPts val="1200"/>
              </a:spcBef>
              <a:spcAft>
                <a:spcPts val="600"/>
              </a:spcAft>
              <a:buFont typeface="Wingdings" panose="05000000000000000000" pitchFamily="2" charset="2"/>
              <a:buChar char="§"/>
            </a:pPr>
            <a:r>
              <a:rPr lang="en-US" sz="2400">
                <a:solidFill>
                  <a:schemeClr val="accent6">
                    <a:lumMod val="50000"/>
                  </a:schemeClr>
                </a:solidFill>
              </a:rPr>
              <a:t>Look ahead and prepare than look back and regret</a:t>
            </a:r>
          </a:p>
          <a:p>
            <a:pPr marL="342900" indent="-342900">
              <a:spcBef>
                <a:spcPts val="1200"/>
              </a:spcBef>
              <a:spcAft>
                <a:spcPts val="600"/>
              </a:spcAft>
              <a:buFont typeface="Wingdings" panose="05000000000000000000" pitchFamily="2" charset="2"/>
              <a:buChar char="§"/>
            </a:pPr>
            <a:r>
              <a:rPr lang="en-US" sz="2400">
                <a:solidFill>
                  <a:schemeClr val="accent6">
                    <a:lumMod val="50000"/>
                  </a:schemeClr>
                </a:solidFill>
              </a:rPr>
              <a:t>Plan well and be prepared. Saves lives &amp; reputation</a:t>
            </a:r>
          </a:p>
          <a:p>
            <a:pPr marL="342900" indent="-342900">
              <a:spcBef>
                <a:spcPts val="1200"/>
              </a:spcBef>
              <a:spcAft>
                <a:spcPts val="600"/>
              </a:spcAft>
              <a:buFont typeface="Wingdings" panose="05000000000000000000" pitchFamily="2" charset="2"/>
              <a:buChar char="§"/>
            </a:pPr>
            <a:r>
              <a:rPr lang="en-US" sz="2400">
                <a:solidFill>
                  <a:schemeClr val="accent6">
                    <a:lumMod val="50000"/>
                  </a:schemeClr>
                </a:solidFill>
              </a:rPr>
              <a:t>Things that can go wrong, will go wrong at some point</a:t>
            </a:r>
          </a:p>
        </p:txBody>
      </p:sp>
      <p:pic>
        <p:nvPicPr>
          <p:cNvPr id="5" name="Picture 4">
            <a:extLst>
              <a:ext uri="{FF2B5EF4-FFF2-40B4-BE49-F238E27FC236}">
                <a16:creationId xmlns:a16="http://schemas.microsoft.com/office/drawing/2014/main" id="{709CF8FD-8A2F-45D0-BB41-448F207F9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009" y="1651641"/>
            <a:ext cx="3452585" cy="4152381"/>
          </a:xfrm>
          <a:prstGeom prst="rect">
            <a:avLst/>
          </a:prstGeom>
          <a:ln w="19050">
            <a:solidFill>
              <a:schemeClr val="bg1"/>
            </a:solidFill>
          </a:ln>
        </p:spPr>
      </p:pic>
    </p:spTree>
    <p:extLst>
      <p:ext uri="{BB962C8B-B14F-4D97-AF65-F5344CB8AC3E}">
        <p14:creationId xmlns:p14="http://schemas.microsoft.com/office/powerpoint/2010/main" val="131757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&amp; Contingency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733737" y="1352674"/>
            <a:ext cx="4529329" cy="954107"/>
          </a:xfrm>
          <a:prstGeom prst="rect">
            <a:avLst/>
          </a:prstGeom>
          <a:noFill/>
        </p:spPr>
        <p:txBody>
          <a:bodyPr wrap="square" rtlCol="0">
            <a:spAutoFit/>
          </a:bodyPr>
          <a:lstStyle/>
          <a:p>
            <a:pPr lvl="0" eaLnBrk="0" fontAlgn="base" hangingPunct="0">
              <a:spcBef>
                <a:spcPct val="0"/>
              </a:spcBef>
              <a:spcAft>
                <a:spcPct val="0"/>
              </a:spcAft>
            </a:pPr>
            <a:r>
              <a:rPr lang="en-GB" sz="3200" b="1" u="sng">
                <a:solidFill>
                  <a:srgbClr val="000000"/>
                </a:solidFill>
                <a:ea typeface="ＭＳ Ｐゴシック" pitchFamily="1" charset="-128"/>
              </a:rPr>
              <a:t>Emergency Planning</a:t>
            </a:r>
            <a:endParaRPr lang="en-GB" sz="3200" b="1">
              <a:solidFill>
                <a:srgbClr val="000000"/>
              </a:solidFill>
              <a:ea typeface="ＭＳ Ｐゴシック" pitchFamily="1" charset="-128"/>
            </a:endParaRPr>
          </a:p>
          <a:p>
            <a:pPr lvl="0" algn="ctr" eaLnBrk="0" fontAlgn="base" hangingPunct="0">
              <a:spcBef>
                <a:spcPct val="0"/>
              </a:spcBef>
              <a:spcAft>
                <a:spcPct val="0"/>
              </a:spcAft>
            </a:pPr>
            <a:r>
              <a:rPr lang="en-GB" sz="2400">
                <a:solidFill>
                  <a:srgbClr val="000000"/>
                </a:solidFill>
                <a:ea typeface="ＭＳ Ｐゴシック" pitchFamily="1" charset="-128"/>
              </a:rPr>
              <a:t>Safety aspect first</a:t>
            </a:r>
          </a:p>
        </p:txBody>
      </p:sp>
      <p:sp>
        <p:nvSpPr>
          <p:cNvPr id="9" name="Down Arrow 1">
            <a:extLst>
              <a:ext uri="{FF2B5EF4-FFF2-40B4-BE49-F238E27FC236}">
                <a16:creationId xmlns:a16="http://schemas.microsoft.com/office/drawing/2014/main" id="{98E96E51-AE62-473C-97BE-350FFE6A4CB9}"/>
              </a:ext>
            </a:extLst>
          </p:cNvPr>
          <p:cNvSpPr>
            <a:spLocks noChangeArrowheads="1"/>
          </p:cNvSpPr>
          <p:nvPr/>
        </p:nvSpPr>
        <p:spPr bwMode="auto">
          <a:xfrm>
            <a:off x="4499959" y="2060039"/>
            <a:ext cx="457200" cy="1015663"/>
          </a:xfrm>
          <a:prstGeom prst="downArrow">
            <a:avLst>
              <a:gd name="adj1" fmla="val 50000"/>
              <a:gd name="adj2" fmla="val 50017"/>
            </a:avLst>
          </a:prstGeom>
          <a:solidFill>
            <a:schemeClr val="bg1"/>
          </a:solidFill>
          <a:ln w="9525" algn="ctr">
            <a:solidFill>
              <a:srgbClr val="000000"/>
            </a:solidFill>
            <a:round/>
            <a:headEnd/>
            <a:tailEnd/>
          </a:ln>
          <a:effectLst/>
          <a:extLst/>
        </p:spPr>
        <p:txBody>
          <a:bodyPr/>
          <a:lstStyle/>
          <a:p>
            <a:pPr eaLnBrk="0" fontAlgn="base" hangingPunct="0">
              <a:spcBef>
                <a:spcPct val="0"/>
              </a:spcBef>
              <a:spcAft>
                <a:spcPct val="0"/>
              </a:spcAft>
            </a:pPr>
            <a:endParaRPr lang="en-GB" sz="2400" kern="0">
              <a:solidFill>
                <a:srgbClr val="000000"/>
              </a:solidFill>
              <a:latin typeface="Arial" charset="0"/>
              <a:ea typeface="ＭＳ Ｐゴシック" pitchFamily="1" charset="-128"/>
            </a:endParaRPr>
          </a:p>
        </p:txBody>
      </p:sp>
      <p:sp>
        <p:nvSpPr>
          <p:cNvPr id="10" name="TextBox 9">
            <a:extLst>
              <a:ext uri="{FF2B5EF4-FFF2-40B4-BE49-F238E27FC236}">
                <a16:creationId xmlns:a16="http://schemas.microsoft.com/office/drawing/2014/main" id="{649EB7F2-BD51-47B9-BBDD-05CA16378015}"/>
              </a:ext>
            </a:extLst>
          </p:cNvPr>
          <p:cNvSpPr txBox="1">
            <a:spLocks noChangeArrowheads="1"/>
          </p:cNvSpPr>
          <p:nvPr/>
        </p:nvSpPr>
        <p:spPr bwMode="auto">
          <a:xfrm>
            <a:off x="7053074" y="1352674"/>
            <a:ext cx="472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3200" b="1" i="0" u="sng" strike="noStrike" kern="0" cap="none" spc="0" normalizeH="0" baseline="0" noProof="0">
                <a:ln>
                  <a:noFill/>
                </a:ln>
                <a:solidFill>
                  <a:srgbClr val="000000"/>
                </a:solidFill>
                <a:effectLst/>
                <a:uLnTx/>
                <a:uFillTx/>
                <a:latin typeface="+mn-lt"/>
                <a:ea typeface="ＭＳ Ｐゴシック" pitchFamily="1" charset="-128"/>
              </a:rPr>
              <a:t>Contingency Planning</a:t>
            </a:r>
            <a:endParaRPr kumimoji="0" lang="en-GB" sz="3200" b="1" i="0" u="none" strike="noStrike" kern="0" cap="none" spc="0" normalizeH="0" baseline="0" noProof="0">
              <a:ln>
                <a:noFill/>
              </a:ln>
              <a:solidFill>
                <a:srgbClr val="000000"/>
              </a:solidFill>
              <a:effectLst/>
              <a:uLnTx/>
              <a:uFillTx/>
              <a:latin typeface="+mn-lt"/>
              <a:ea typeface="ＭＳ Ｐゴシック" pitchFamily="1" charset="-128"/>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0" cap="none" spc="0" normalizeH="0" baseline="0" noProof="0">
                <a:ln>
                  <a:noFill/>
                </a:ln>
                <a:solidFill>
                  <a:srgbClr val="000000"/>
                </a:solidFill>
                <a:effectLst/>
                <a:uLnTx/>
                <a:uFillTx/>
                <a:latin typeface="+mn-lt"/>
                <a:ea typeface="ＭＳ Ｐゴシック" pitchFamily="1" charset="-128"/>
              </a:rPr>
              <a:t>Efficiency aspect first</a:t>
            </a:r>
          </a:p>
        </p:txBody>
      </p:sp>
      <p:sp>
        <p:nvSpPr>
          <p:cNvPr id="11" name="Down Arrow 1">
            <a:extLst>
              <a:ext uri="{FF2B5EF4-FFF2-40B4-BE49-F238E27FC236}">
                <a16:creationId xmlns:a16="http://schemas.microsoft.com/office/drawing/2014/main" id="{CF615E4B-475D-45D4-84BF-BFD7B7E83149}"/>
              </a:ext>
            </a:extLst>
          </p:cNvPr>
          <p:cNvSpPr>
            <a:spLocks noChangeArrowheads="1"/>
          </p:cNvSpPr>
          <p:nvPr/>
        </p:nvSpPr>
        <p:spPr bwMode="auto">
          <a:xfrm>
            <a:off x="7092282" y="2060792"/>
            <a:ext cx="457200" cy="1015663"/>
          </a:xfrm>
          <a:prstGeom prst="downArrow">
            <a:avLst>
              <a:gd name="adj1" fmla="val 50000"/>
              <a:gd name="adj2" fmla="val 50017"/>
            </a:avLst>
          </a:prstGeom>
          <a:solidFill>
            <a:schemeClr val="bg1"/>
          </a:solidFill>
          <a:ln w="9525" algn="ctr">
            <a:solidFill>
              <a:srgbClr val="000000"/>
            </a:solidFill>
            <a:round/>
            <a:headEnd/>
            <a:tailEnd/>
          </a:ln>
          <a:effectLst/>
          <a:extLst/>
        </p:spPr>
        <p:txBody>
          <a:bodyPr/>
          <a:lstStyle/>
          <a:p>
            <a:pPr eaLnBrk="0" fontAlgn="base" hangingPunct="0">
              <a:spcBef>
                <a:spcPct val="0"/>
              </a:spcBef>
              <a:spcAft>
                <a:spcPct val="0"/>
              </a:spcAft>
            </a:pPr>
            <a:endParaRPr lang="en-GB" sz="2400" kern="0">
              <a:solidFill>
                <a:srgbClr val="000000"/>
              </a:solidFill>
              <a:latin typeface="Arial" charset="0"/>
              <a:ea typeface="ＭＳ Ｐゴシック" pitchFamily="1" charset="-128"/>
            </a:endParaRPr>
          </a:p>
        </p:txBody>
      </p:sp>
      <p:sp>
        <p:nvSpPr>
          <p:cNvPr id="12" name="TextBox 11">
            <a:extLst>
              <a:ext uri="{FF2B5EF4-FFF2-40B4-BE49-F238E27FC236}">
                <a16:creationId xmlns:a16="http://schemas.microsoft.com/office/drawing/2014/main" id="{C2D50E14-8E4D-4FEF-A9D7-DD10C285A799}"/>
              </a:ext>
            </a:extLst>
          </p:cNvPr>
          <p:cNvSpPr txBox="1"/>
          <p:nvPr/>
        </p:nvSpPr>
        <p:spPr>
          <a:xfrm>
            <a:off x="2089404" y="3024902"/>
            <a:ext cx="8013193" cy="1200329"/>
          </a:xfrm>
          <a:prstGeom prst="rect">
            <a:avLst/>
          </a:prstGeom>
          <a:noFill/>
        </p:spPr>
        <p:txBody>
          <a:bodyPr wrap="square">
            <a:spAutoFit/>
          </a:bodyPr>
          <a:lstStyle/>
          <a:p>
            <a:pPr algn="ctr" eaLnBrk="0" fontAlgn="base" hangingPunct="0">
              <a:spcBef>
                <a:spcPct val="0"/>
              </a:spcBef>
              <a:spcAft>
                <a:spcPct val="0"/>
              </a:spcAft>
              <a:defRPr/>
            </a:pPr>
            <a:r>
              <a:rPr lang="en-GB" sz="3200" b="1" u="sng">
                <a:ea typeface="ＭＳ Ｐゴシック" pitchFamily="1" charset="-128"/>
              </a:rPr>
              <a:t>Common Goal </a:t>
            </a:r>
          </a:p>
          <a:p>
            <a:pPr algn="ctr" eaLnBrk="0" fontAlgn="base" hangingPunct="0">
              <a:spcBef>
                <a:spcPct val="0"/>
              </a:spcBef>
              <a:spcAft>
                <a:spcPct val="0"/>
              </a:spcAft>
              <a:defRPr/>
            </a:pPr>
            <a:r>
              <a:rPr lang="en-GB" sz="4000" b="1">
                <a:solidFill>
                  <a:schemeClr val="bg1"/>
                </a:solidFill>
                <a:effectLst>
                  <a:outerShdw blurRad="38100" dist="38100" dir="2700000" algn="tl">
                    <a:srgbClr val="000000">
                      <a:alpha val="43137"/>
                    </a:srgbClr>
                  </a:outerShdw>
                </a:effectLst>
                <a:ea typeface="ＭＳ Ｐゴシック" pitchFamily="1" charset="-128"/>
              </a:rPr>
              <a:t>Safeguard Airport Operations</a:t>
            </a:r>
          </a:p>
        </p:txBody>
      </p:sp>
      <p:sp>
        <p:nvSpPr>
          <p:cNvPr id="13" name="TextBox 12">
            <a:extLst>
              <a:ext uri="{FF2B5EF4-FFF2-40B4-BE49-F238E27FC236}">
                <a16:creationId xmlns:a16="http://schemas.microsoft.com/office/drawing/2014/main" id="{B0672BD6-6BE2-4E68-B6FB-C424B429EA48}"/>
              </a:ext>
            </a:extLst>
          </p:cNvPr>
          <p:cNvSpPr txBox="1"/>
          <p:nvPr/>
        </p:nvSpPr>
        <p:spPr>
          <a:xfrm>
            <a:off x="152400" y="4551239"/>
            <a:ext cx="11887200" cy="1200329"/>
          </a:xfrm>
          <a:prstGeom prst="rect">
            <a:avLst/>
          </a:prstGeom>
          <a:noFill/>
        </p:spPr>
        <p:txBody>
          <a:bodyPr wrap="square">
            <a:spAutoFit/>
          </a:bodyPr>
          <a:lstStyle/>
          <a:p>
            <a:pPr algn="ctr" eaLnBrk="0" fontAlgn="base" hangingPunct="0">
              <a:spcBef>
                <a:spcPct val="0"/>
              </a:spcBef>
              <a:spcAft>
                <a:spcPct val="0"/>
              </a:spcAft>
              <a:defRPr/>
            </a:pPr>
            <a:r>
              <a:rPr lang="en-GB" sz="3600">
                <a:solidFill>
                  <a:srgbClr val="000000"/>
                </a:solidFill>
                <a:effectLst>
                  <a:outerShdw blurRad="38100" dist="38100" dir="2700000" algn="tl">
                    <a:srgbClr val="000000">
                      <a:alpha val="43137"/>
                    </a:srgbClr>
                  </a:outerShdw>
                </a:effectLst>
                <a:ea typeface="ＭＳ Ｐゴシック" pitchFamily="1" charset="-128"/>
              </a:rPr>
              <a:t>None of them will work out without </a:t>
            </a:r>
          </a:p>
          <a:p>
            <a:pPr algn="ctr" eaLnBrk="0" fontAlgn="base" hangingPunct="0">
              <a:spcBef>
                <a:spcPct val="0"/>
              </a:spcBef>
              <a:spcAft>
                <a:spcPct val="0"/>
              </a:spcAft>
              <a:defRPr/>
            </a:pPr>
            <a:r>
              <a:rPr lang="en-GB" sz="3600" b="1">
                <a:solidFill>
                  <a:schemeClr val="bg1"/>
                </a:solidFill>
                <a:effectLst>
                  <a:outerShdw blurRad="38100" dist="38100" dir="2700000" algn="tl">
                    <a:srgbClr val="000000">
                      <a:alpha val="43137"/>
                    </a:srgbClr>
                  </a:outerShdw>
                </a:effectLst>
                <a:ea typeface="ＭＳ Ｐゴシック" pitchFamily="1" charset="-128"/>
              </a:rPr>
              <a:t>PRACTISE</a:t>
            </a:r>
            <a:r>
              <a:rPr lang="en-GB" sz="3600" b="1">
                <a:solidFill>
                  <a:srgbClr val="000000"/>
                </a:solidFill>
                <a:effectLst>
                  <a:outerShdw blurRad="38100" dist="38100" dir="2700000" algn="tl">
                    <a:srgbClr val="000000">
                      <a:alpha val="43137"/>
                    </a:srgbClr>
                  </a:outerShdw>
                </a:effectLst>
                <a:ea typeface="ＭＳ Ｐゴシック" pitchFamily="1" charset="-128"/>
              </a:rPr>
              <a:t> | </a:t>
            </a:r>
            <a:r>
              <a:rPr lang="en-GB" sz="3600" b="1">
                <a:solidFill>
                  <a:schemeClr val="bg1"/>
                </a:solidFill>
                <a:effectLst>
                  <a:outerShdw blurRad="38100" dist="38100" dir="2700000" algn="tl">
                    <a:srgbClr val="000000">
                      <a:alpha val="43137"/>
                    </a:srgbClr>
                  </a:outerShdw>
                </a:effectLst>
                <a:ea typeface="ＭＳ Ｐゴシック" pitchFamily="1" charset="-128"/>
              </a:rPr>
              <a:t>EXERCISE</a:t>
            </a:r>
            <a:r>
              <a:rPr lang="en-GB" sz="3600" b="1">
                <a:solidFill>
                  <a:srgbClr val="000000"/>
                </a:solidFill>
                <a:effectLst>
                  <a:outerShdw blurRad="38100" dist="38100" dir="2700000" algn="tl">
                    <a:srgbClr val="000000">
                      <a:alpha val="43137"/>
                    </a:srgbClr>
                  </a:outerShdw>
                </a:effectLst>
                <a:ea typeface="ＭＳ Ｐゴシック" pitchFamily="1" charset="-128"/>
              </a:rPr>
              <a:t> | </a:t>
            </a:r>
            <a:r>
              <a:rPr lang="en-GB" sz="3600" b="1">
                <a:solidFill>
                  <a:schemeClr val="bg1"/>
                </a:solidFill>
                <a:effectLst>
                  <a:outerShdw blurRad="38100" dist="38100" dir="2700000" algn="tl">
                    <a:srgbClr val="000000">
                      <a:alpha val="43137"/>
                    </a:srgbClr>
                  </a:outerShdw>
                </a:effectLst>
                <a:ea typeface="ＭＳ Ｐゴシック" pitchFamily="1" charset="-128"/>
              </a:rPr>
              <a:t>TESTING</a:t>
            </a:r>
            <a:r>
              <a:rPr lang="en-GB" sz="3600" b="1">
                <a:solidFill>
                  <a:srgbClr val="000000"/>
                </a:solidFill>
                <a:effectLst>
                  <a:outerShdw blurRad="38100" dist="38100" dir="2700000" algn="tl">
                    <a:srgbClr val="000000">
                      <a:alpha val="43137"/>
                    </a:srgbClr>
                  </a:outerShdw>
                </a:effectLst>
                <a:ea typeface="ＭＳ Ｐゴシック" pitchFamily="1" charset="-128"/>
              </a:rPr>
              <a:t> | </a:t>
            </a:r>
            <a:r>
              <a:rPr lang="en-GB" sz="3600" b="1">
                <a:solidFill>
                  <a:schemeClr val="bg1"/>
                </a:solidFill>
                <a:effectLst>
                  <a:outerShdw blurRad="38100" dist="38100" dir="2700000" algn="tl">
                    <a:srgbClr val="000000">
                      <a:alpha val="43137"/>
                    </a:srgbClr>
                  </a:outerShdw>
                </a:effectLst>
                <a:ea typeface="ＭＳ Ｐゴシック" pitchFamily="1" charset="-128"/>
              </a:rPr>
              <a:t>COOPERATION</a:t>
            </a:r>
          </a:p>
        </p:txBody>
      </p:sp>
    </p:spTree>
    <p:extLst>
      <p:ext uri="{BB962C8B-B14F-4D97-AF65-F5344CB8AC3E}">
        <p14:creationId xmlns:p14="http://schemas.microsoft.com/office/powerpoint/2010/main" val="23075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7384"/>
            <a:ext cx="12192000" cy="6885384"/>
          </a:xfrm>
          <a:prstGeom prst="rect">
            <a:avLst/>
          </a:prstGeom>
        </p:spPr>
      </p:pic>
      <p:sp>
        <p:nvSpPr>
          <p:cNvPr id="5" name="AutoShape 2" descr="data:image/jpeg;base64,/9j/4AAQSkZJRgABAQAAAQABAAD/2wCEAAkGBxQQDw8PDw8PDxAPDQ8PDw8PDxAPEA0NFBEWFhQRFBQYHCggGBolHBQUITEhJSkrLi4uFx8zODMsNygtLisBCgoKDg0OGhAQGi0kHyQsLCwsLCwsLCwsLCwsLCwsLCwsLCwsLCwsLCwsLCwsLCwsLCwsLCwsLCwsLCwsLCwsLP/AABEIALcBEwMBEQACEQEDEQH/xAAcAAACAwEBAQEAAAAAAAAAAAAAAQIFBgMEBwj/xAA9EAACAgIABAQDBQYEBQUAAAABAgADBBEFEiExBhNBUWFxkQcUIjKBIzNSYpKhFULR8EOiscHiFlNjcoL/xAAaAQEBAQEBAQEAAAAAAAAAAAAAAQMCBAUG/8QAMBEBAAICAQMCBAQGAwEAAAAAAAECAxExBBIhQVETImGBMnGx0SNikaHB8BRC4XL/2gAMAwEAAhEDEQA/APmu9z7z5UzsiZUPcCXNC7AMAMIe4C1KhgQCAwZF2UqJMkm1mqJXUqaSWR1HgtweC1CaRMqDmg2ZMi8oSolAjuAQGZFRlBAUBQgkUQDUCVdRY6VSx9lBJ/tJMxA0HCfBeVkEarNan1fp0+Uxv1FKta4bS1lX2UnlHNa29ddAanmnrJ9m3/Gj3fNFnveWAZSRuEPXSAAwbMCAzCymNahfGiVtRpInREy6czO0lhYRMJ4BaNLsc0hsc0uk2iYAIQoDCwujbpBwDqRfGkQZUIwAQAwpGAoBqAEQaTppZzyorOfZQSZJmI5IjbScK8B5d+ia/KU+r9/oJ579TSrauC0trwb7K6102Q7WH2/Kv0nmv1dp4b16eI5bPhvhfHoAFdSD5ATzWyWtzLaKVjhb11KvYATN0nIPywJ958sMJUmDAhdHuAKYITQRKwb99QtvZzYSuJNTqCPDpoSOtRJDtCenhEiVBCGqyLEACDSRSNuu1HfpDnZFdSprQBhdosYSRqAisGiAhYBEAMgUqOlGOzkKiM5PooLGSZiOXURMtPwnwBl362gpU+r9T9BPPfqaV48ta4bS2/B/srpTRvZrT7Hov0E8t+rtPDevT1jls+HeH6KABXUi69lAnmtktbmW0ViOFkqgdgBOHRwCAoBA/LAM+6+XB6g0UqJ9+kjrxoalTSYHtI616kxlSZLcIcHJwcAQeAwgA7SpGyEJElAl1kXyFT1jZFfU97hd7HJGztRdYiUmEZQxrUixEaRhE6KWc8qIzsfRQWP9omYjkiNtNwn7P8y/RNYpU+tnf6Cee/U0r9W1cF5bjg/2U0po5Dtafb8q/QTy36y08eG9eniOW14dwGjHULVUigewE81slrcy3isRwsQNdhqcKIBAUAgEAgeC7i1aMVJJIOjpSRv5xofmefdfLLUpoxAcCatI6iSUyudkYSUlWNrqJHLCaSZY2sxolWVIhM9pHU8ICHMEDqVInQEBk7hZnafb5SOuBzaEi71CIYmXTncyHPvCzIooexuVEZz7IpY/2iZiOXMefDT8I+zzMyNE1ilT62Hr/SJ579Vjr9WtentLb8H+yilNHIsa4/w/lX6CeW/WWnjw3r01Y5bXh3AsfHAWmlF17KBPNbJa3MvRFYjhYgThRAUAgKAQFAIBAxfjnxgMYjFpYecxXzXHUY9ZPX/9kfTvNcePfmXM20qsrxbSjstYLIDpW9xr4zPTp8gYz7j5gBhDCwaMiUIQicKUCaHUkuonQJ3CTOxKJBpCJNm9I0sz6Ey6hJ8Oc6cGRAAIITMjrynjYdlrctdb2H2RSx/tJNojlO2Zazgv2cZl/wCJ1GOv/wAh239Innv1VI48tqYLz9G44X9l2OmjkM17D0/Kv0E8turtPHh6fg19WvwOD0UALTTWgH8KgTzWva3MtYrEcQ905UQFAICgEBQCAoBAIGU8d+LBg1+XUQcmxTy+opT/ANxv+w/0mmPH3eZ4c2tp8k4Zwu/iNrchIrDE3ZNmyAd7PX/M3wnovetI/wAMorN+GpHgrl6Ja7qOzOF5j854rW3O3ojw+aAT7z5cOjKB+sQsxogvoINT6Frr1hOOUioEbJrCQMLvwCkbNDt0g3rwW4SfB/KUNpCT30ECe4VCVy74eE9x5aq3sb2RS2vnrtJa0RysV213Cfsyy7tGwLjqf4zzP/SP9Z5r9XSOPLWOntP0bfg32Y41Ojcz5DD+Lon0E8t+rvbjw9FcERy1+Fw2qheWmpKwPRVAnntabcy1iIjh6pypQCAoBAICgEAgVCcWIzWxXXlBqFlbb/P10w/Tp9Zp2fJ3Oe75tLaZuigECu49xUYtD28pdlH4EHUu56KPrLWNzomdPl+P4Yty7Gy+Isyh25zWP3tvsv8AIvprv8ptbNFY1RxFN+ZbPFxVVFRUWutBpKkGlX5+5nlmd+Za6emRX591+k/QPlGG+Muk2Oxg8xLpzbHWR1vfLnqdOdGT8IJdFc/pOdO4tKJnTiSEImFkXR8pMHmXq4dwy7IYLRTZae34FLAfM9hObXrXmViJnxDY8K+yzLt0b3rx1PufMf6Dp/eee/WUjjy1r09558Ntwf7NMOjRtD5L+9h0u/8A6jp9Z5b9Ve3HhvXBWOfLW4mFXSoWqtK1HoihR/aeebTPLaIiOHfcgIBAUAgEBQCAoBAUAgZ/xbhtyJlUjd2K3mADvZX/AJ0/Uf31NsUxvtniWeSJ/FHoteF565FNd1Z2rqGHw+EztWazqXcTuNw9U5VzutCj4nsIFLn5gB0fxP3A9R8fhIrzEMw/H+EdyB3Pw37f76Tl045WUqDqRIKw8RY9VViPQgHRhXxgt6dxP0D5EogyocCfL29YdakmEJMJJ1gjymCRI68jvvv0jhdbWPC+AZOUdY+PbaOv4lXS/wBR6f3nNslK8yRS08NxwX7KLWXeXctJJH4K/wBo2viewP1nlv1kb+WG1ME68tjwr7PMKjRao5DD1uPMP6B0nmt1OSfo2jFX1aiilawFrRUUdlVQoH0mEzM8tIjTpCiEEAgEBQCAQFAIBARPvAUDxcN4rVk+b5LcxptaqwaIK2DuOs6tSa636pW0W4UXD+NWV8TvwclgVsUXYja1+DsU+JGptbHE44vX7s63nvms/ZqGG+k87VlErbhuQ7AFsHIcs2uv3S4nqdfwH+x/t6JmMtf5o/uxj+HP0n+zUVXKyhlYMpGwwOwRPPMabKTKzi9jIh6juTvSp6aiVcAAgJJ2T1Zif99JzMuohXWcQa1vLx0Njfy9l+Z9JFWXDvDOyHym527+Wv5R8/eXTnbQJQqgAIoA7DQlR+W9T7z5Z8sGkkXfp+sLEbMjrBPII+P1gle8G8I5mSR5ONZyH/iOPLr178zaB/TcyvmpXmXdcdp4htOFfZK55Tl5Kp7144Lt/W2gPoZ5rdZH/WG8YJnmW14T4GwcbRXHWxh/xL/2rb9+vQfoJ5r9Rkt6ta4qx6NEoAAAAAHYAaA/SYtDgEAgEAhBAIBAIBAUAJgU9/iOmvMXCt567LEDVO4Aru/lVvf4TWMVpp3w4+JEW7ZXEydsXg5K8S4hl12q/k4Oqlq5iFstJYNY2u/boJ6rV+FjiY5lhW3xLzE8Q6pktw7Npx3dnw8wlaC7Fmxrx18vmPdT6b7SajLSbRzH913NLa9Jc+Hp904zfUelXEKRfX7efX0dR8dEGW3z4Yn1jwV+XJMe/l5fGvCfvHEcIJYabTj5BptX/LchVl37jqZ1gv247bjfDnLSbXjU68St8DxOqIyZ5XFyKVPmK50toA/eVE/mU/CZWwzM7p5hpGWP+3iV3jXrdWlgB5LEDAMujykb6g9pjManTSJ3Ck43kU4ieWAKBdslx+FBruN9gesTMzG5IiI8QqOA5T2gpQnPWN6vdgoLe3XqfnOHfCxo8PvcebLtAXfSmknRH8z/AOkaTbQ4mMlShKkVFHoo19feVHfcA3A/LI7dp9182PJohZgqAux6BVBLN8gOpjfumvZrOCfZ/nZADeSaFIPXIPlenTa/m679vQzC/UY6+u21MVvZsuD/AGSVqwfLyGtPQmuleRPkXbZI+QE89usnisNI6eN7mW04d4ZxMchqcShGHZygdx8mbZE81st7cy2jHWPRb7mbsQCAQCA4BAIBAIRnfEnHrMTKwF5UONlXNRa5B5ksOvL0d69T9JvixRetvePLLJkmsx7S0UwaiAoBAxXjHdXE+EZPMRWbnxn6kDmcfh39T9J6sHnHev3YZfF6yf2ocOS2jGsclfKzaVLqdOldjcrEH00eU/pL0l5i0x9DqK7iJ+r0cF45ZRkLw7PP7Ug/dcrsmZWOwPtZ7ic3xRavxKcesey1yTFuy3P6uHCahi8bzKz0XPpTIpPozp0sUfHruW89+Cs+3hKR25Zj3R+1UcuFVcPzU5lFiH13zajo/wAcx7xJ1H4d+0rPxRwt8iqq6jQysV1vo30DMB+Ksn2YbEzxXiszFuJ8S7yVmY3HMKajIszuJ4dox76a8Om03m6tqwL3HL5ak/m+Y6TWYjHitG4nbiPnyROuGyvxks15iI+jscyhtH4bnliZjhvqJdJFeTieGt1bV2KGVhogjcDCNwqzCc+SzGve+Qn8vynOnW9rjA42T0boZU0uKeIb9YR6kydwOnnQMZwv7KsSvTXvdksANqT5NZPvyr+L/mnrt1d548MIwV9Wx4bwujGHLj0VUjWv2aKpI+JHU/rPPa9rcy1isRxD27nLoQHAIBAIDgEAgEAgOAoRR+NODnMwrqV/eqBbQexF6dV0fTfUfrNsGTsvE+jPLTvrMOvhTi/3zDpv7OV5LV9UuT8Lgj5jf6iTNj7LzC4r91YlQcLy7V8QZtBtdqXxUuFbMSqELWByg9upbt7za1az08W153+7Ksz8aY9Nfs208j0FAo/GnCjlYVtdf75NXUEdxfWeZdfPRH6zbBk7LxM8erPLTur4ZfxdxkZnh85AOn5qBYvrXetqh1Pt1/7T0YcfZ1Hb+f8ARlkv34dtPx7gozsNUb8FyollFo6NTkAAhgfn3nnx5Ph336NclO+uvVScM3xXEAtc4/EcC8obUA5qshOnNr1Vh3HY9Zrf+Dfx5rLOv8WvtMOnEOA5mc9Fec+KmNRatr/dzYXynX8uww0g+Gz3krlx44mab3Pv6Oppe+u7hsZ5WwhRAUCLQK7Nx+aBRZXDwDsSDggZIV7Kcz3gewZfxhGglQQpwDcBwCA4BAIDgEAgEAhGf8SeKVw7K6hj3ZNj1vcyU63XQn5rDvv69PgZtiwzeN71DO+Tt8aWPBeL1ZlC5GO/MjbHUaZGHdWHoROMmO1LdtnVLxaNwy62/wCF8UZW/Dh8UbnQ9loz+zA+wbp9R7GenXxsX81f0Y7+Hf6T+qs4f4lxaeLcVysm9axurFpHK7swrGrCAoPTmQTu2G9sVK1j6y5jJWMlrWn6ND/6/wAPW+bI5f4/umRya998sw/4uT6f1hr8aq84XxWnKr83GuS5N6JQ75T7MO6n4GY3pak6tGmlbRaNw9k5Vlc/wLj23tb5lyV22pdfiowFGRcp2HYa2O/XU9FeptEa9Y4n1YzgrM/4aiedsxRP3XxAAOicSwyWHocirfX+lf8Amnr/AB9P/wDM/wBmH4cv5w2k8j0HAUgICgRMDjYso8N9UDw20SDztTAj5citdOnIhTgEBwCBzvyFQbd0Qe7sFH95YiZ4RnfC/iF8nL4hjWGo/drVNDVdnx23rZ2dnt1+M3y4orSto9eWdMm7TX2aeedqcAgZHxnxSw34nDMWxqrsti1tqfnpxV3zFT6E6br/AC/GenBSNTktxH6sMtp3FY5lz8K5NmLnZPDMjIa1dLfgm52suak75gX111rsTvofSdZYi+OMlY+klJmt5pM/k7/aRwyy7D87Hd0uw3+8JyEjmCj8Q6eoHUfLXrOOlvFb6txPhc1ZtXxzCq8L8XGbxZMga68Er2B/kt878a/oS02zY/h4Zr/N/hnjv33ifolxTGbg+Wc7HUtw/IYffaEG/u7+lyD0Gz/1HqNSloz07LfijiVtE47d0cerUcX4fRxLDNZYPVcoeq1DvlbX4LFPuP8AUTz0tbFffrDW1a5K6ZTwhZVg3th59FFGWSTVmFQFz033Fh7P7j1+c9ObuyV76TuPb2Y49UnttHn3930BHBAIIIPUEHYI+c8L0qW3gIXNqzMcrSSHTLUAgZVZX8BIHTmVtHZ9NzWMvyTS3n2+jjs+buhdTJ2ouK+Ivul4XJqavFdF5M1dvWlu9FLQB+z9NN26zamLvr8s+fb9nFr9s+eFnXxCpk8xbqWr1vzBYhTXvzb1M+y29add0a3th0zBxHjuPZjHzMbh1NnmXr+R7XDDlU+vdfoZ6+34WCYtzZhE9+SJjiH0GeF6SgEBQEYCMDm0DjYsDy2JA8z1wOflwNFKggOFECN9yorO7BEUFmZiAFA7kmIjfiEYHj/jK16muxQ9GClq12Z/lh7LNnX7Cs9NfzGe3H09YnVufb92F8s63Xj3/Ze8P8H4elusQ5rsobzstzkMwPXYDfhH6CY2z5I8R4/Lw7ilZjfKpz+H18M4njZdKLVj5ZOJeiKErqsbRRwANAEgf7M1pecuOaTzHmGdqxS8Wj8pa/ivFK8Wvzb35V5go0pZnc9lVR1JPsJ5aUm86hva0VjcjhXFqsqvzMewWKDyt3DIw7qynqp+BlvjtSdWgraLcPbOFYXgw8/xFn2nqMXFrpT4Fgv/AJ/Wey/y9PWPeWFfOafpCp+0TLsTitF2Ohd8HFW+3l7irzTsH4aOvkxmnS1icUxbiZ04zzPfE15h9Cq4vS9VFvmoK8kqtXMR+0dx0T59+nwninHaJmNcPRF4mIn3fP8Awvw3/D/EF2PrVd+Pa2P7GtmVwo+XKw/Se3Lf4nTxPrHLzUp2Zte76bYgYFWAZWBBUgEEHuCPafPetn8bwdj12I9bZC113efXjC5vuyX9dOE9O56A6+E3nqLzGp/LfqzjFWF1mYddylLqq7UPdLEV1+hmNbTWdxLSYieUsehK0WutFrRByoiAKqr7ADsImZmdyRGnSQEBMNjRGwehB6giBR5Pg3BsbnfBx+YnZKpybPuQugZrHUZI4tLmcdfZbYWHXQgrprSpB2StQij46EztabTuZdRERw7TlRAUAgKBEwImByaBxcQOLLA5csC5lQQGIAIGY8TeHrs/IqSy4JgIA9lSFhZkWb/Kx7cvab4stccTMR8zO9JtqN+F1m8JqtxnxCiilqvLCKAAg1017a6TOMlot3ervtjWvRVeB8phQ2Haf2+C3kP/AD1j924+BXX0mnURue+OJcYvEdvssfE3Chl4l1B6My7rb+C1eqN9QJxiv2Xizu9e6NMfXxc5X+C+b0tqz3qyUPdcmulgCR8e/wCs9Xw+zv1xMePyYd24rvmJWXifAswr/wDFcJSdaGdjr2yKfWwD+Me8zxXi8fDv9p9nWSs1nvr9/q1PDc9Mimu+lg1dihlI/wCh9jPPes1nUta2i0bhmPDFXl8W4yG6FzjWrv1rKt1+s9GWd4afdlSNZLfZ08JVfeMriOeRtL7RjUb6hseocpI9wW39JM09tK0+8/daRu02+z24/g7GrtSxFsC1W+dXR5rnHqu/jWvege84nqLzGp/9dRirC4twa2truatGtqDCuwqC9YbuAfTcyi0xGonw71HL0SAgKAQCAQpSAgEBQCAGAjAUBQImBzaBBhA4sIEOWBZ7lQQCAQHAcDK+KKWxbk4nQpbkArzK1724u/za9Svf6z0YZi0fDt9vzZ5ImPmj/YaTCylurS2tgyOoZWHYgzC1ZrOpdxMTG4fNvH3DWws2jiNWxQ2VVZeo7JcvTn/VSRPf01++k45514ebNTttF4+76dW4ZQR1DKCPYgifPnw9TOt4Zeo2jByji1XndlXIHFTH8z09fwE/qPhN/jROu+N6/wB8uOzX4Z09XFfDNWSyO73JYtflNZVaa2uq9UcjuJzTNaviC1Inla4eMlNaVVKErrUKir2VR6TO1ptO5dxERGodtyAgEAgEAgEilAIBAUAgKAGAoBAiYCMCBgQMDm0CGoHulQ4BAcAgOAmUEEEbBGiD6iBnKOHXYLt90QXY1jFjjFgrUue5rJ6aPtN5vW8fNz7uO3tnwt8nFXKx2qyKtLamnrJBK7+I9ZlE9ltxLrW48uvDcMUU10qzMK0CBnO2IHbZi1u6dlY1GnqnKiAQCAQDcAgEAkBClANwCAjAIBAUBQCBEwEYETAiYEDAhA9kqCAQHAe4BAIDgOAQCAQCAQCAQCA5FKAQCAQFAIBAUBQCAoCMCJgIwImBAwIwPVCCUOAQHAIDgEAgOAQCAQHAUByKIBAICgEAgEBQCAoBAUBQFARgRMBGBEwIQPTCCUOAQHAIDgEBwCAQCAQHIogEAgEAgEBQCAQCAoBAW4CJgKAoCgIwImBEwFA7wglDgOAQHAIDgG4BAIDgEiiAQCAQHAUAgEBQCAQCAoCgKAoCgKAoCMCJgRgd4Q4BAe4BAcA3KDcgcoIDkBCiA4BAIBAICgEAgEBQCAQFAUAgRgKAGAoESYETAj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Segoe UI"/>
              <a:ea typeface="+mn-ea"/>
              <a:cs typeface="Arial"/>
            </a:endParaRPr>
          </a:p>
        </p:txBody>
      </p:sp>
      <p:pic>
        <p:nvPicPr>
          <p:cNvPr id="1026" name="Picture 2" descr="Image result for thank you"/>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536160" y="3068960"/>
            <a:ext cx="4077023" cy="17836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27384"/>
            <a:ext cx="1796610" cy="1341215"/>
          </a:xfrm>
          <a:prstGeom prst="rect">
            <a:avLst/>
          </a:prstGeom>
        </p:spPr>
      </p:pic>
    </p:spTree>
    <p:extLst>
      <p:ext uri="{BB962C8B-B14F-4D97-AF65-F5344CB8AC3E}">
        <p14:creationId xmlns:p14="http://schemas.microsoft.com/office/powerpoint/2010/main" val="24754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Vs Contingency Planning</a:t>
            </a:r>
          </a:p>
        </p:txBody>
      </p:sp>
      <p:sp>
        <p:nvSpPr>
          <p:cNvPr id="6" name="Slide Number Placeholder 5"/>
          <p:cNvSpPr>
            <a:spLocks noGrp="1"/>
          </p:cNvSpPr>
          <p:nvPr>
            <p:ph type="sldNum" sz="quarter" idx="12"/>
          </p:nvPr>
        </p:nvSpPr>
        <p:spPr>
          <a:xfrm>
            <a:off x="0" y="263315"/>
            <a:ext cx="408372" cy="1154324"/>
          </a:xfrm>
        </p:spPr>
        <p:txBody>
          <a:bodyPr/>
          <a:lstStyle/>
          <a:p>
            <a:fld id="{237EED84-ADE4-4D41-AF9D-64F0C06732DF}" type="slidenum">
              <a:rPr lang="en-GB" smtClean="0"/>
              <a:t>3</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911292" y="1537704"/>
            <a:ext cx="4712268" cy="1685526"/>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GB" sz="2400" b="1" u="sng">
                <a:solidFill>
                  <a:srgbClr val="000000"/>
                </a:solidFill>
                <a:ea typeface="ＭＳ Ｐゴシック" pitchFamily="1" charset="-128"/>
              </a:rPr>
              <a:t>Emergency Planning:</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ICAO and EASA requirement</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Regulated from local CAAs </a:t>
            </a:r>
          </a:p>
        </p:txBody>
      </p:sp>
      <p:sp>
        <p:nvSpPr>
          <p:cNvPr id="3" name="Rectangle 2">
            <a:extLst>
              <a:ext uri="{FF2B5EF4-FFF2-40B4-BE49-F238E27FC236}">
                <a16:creationId xmlns:a16="http://schemas.microsoft.com/office/drawing/2014/main" id="{D4E7D332-21E0-4189-A9BF-1E6D55B47A2A}"/>
              </a:ext>
            </a:extLst>
          </p:cNvPr>
          <p:cNvSpPr/>
          <p:nvPr/>
        </p:nvSpPr>
        <p:spPr>
          <a:xfrm>
            <a:off x="911292" y="4018856"/>
            <a:ext cx="4925628" cy="1685526"/>
          </a:xfrm>
          <a:prstGeom prst="rect">
            <a:avLst/>
          </a:prstGeom>
        </p:spPr>
        <p:txBody>
          <a:bodyPr wrap="square">
            <a:spAutoFit/>
          </a:bodyPr>
          <a:lstStyle/>
          <a:p>
            <a:pPr lvl="0" eaLnBrk="0" fontAlgn="base" hangingPunct="0">
              <a:lnSpc>
                <a:spcPct val="150000"/>
              </a:lnSpc>
              <a:spcBef>
                <a:spcPct val="0"/>
              </a:spcBef>
              <a:spcAft>
                <a:spcPct val="0"/>
              </a:spcAft>
              <a:defRPr/>
            </a:pPr>
            <a:r>
              <a:rPr lang="en-GB" sz="2400" b="1" u="sng">
                <a:solidFill>
                  <a:srgbClr val="000000"/>
                </a:solidFill>
                <a:ea typeface="ＭＳ Ｐゴシック" pitchFamily="1" charset="-128"/>
              </a:rPr>
              <a:t>Contingency Planning:</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Operator developed &amp; driven</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Aims to maintain efficiency</a:t>
            </a:r>
          </a:p>
        </p:txBody>
      </p:sp>
      <p:pic>
        <p:nvPicPr>
          <p:cNvPr id="9" name="Picture 8">
            <a:extLst>
              <a:ext uri="{FF2B5EF4-FFF2-40B4-BE49-F238E27FC236}">
                <a16:creationId xmlns:a16="http://schemas.microsoft.com/office/drawing/2014/main" id="{5BBDA8B7-6B36-4C7C-B3FF-66DE0E63444C}"/>
              </a:ext>
            </a:extLst>
          </p:cNvPr>
          <p:cNvPicPr>
            <a:picLocks noChangeAspect="1"/>
          </p:cNvPicPr>
          <p:nvPr/>
        </p:nvPicPr>
        <p:blipFill rotWithShape="1">
          <a:blip r:embed="rId3">
            <a:extLst>
              <a:ext uri="{28A0092B-C50C-407E-A947-70E740481C1C}">
                <a14:useLocalDpi xmlns:a14="http://schemas.microsoft.com/office/drawing/2010/main" val="0"/>
              </a:ext>
            </a:extLst>
          </a:blip>
          <a:srcRect r="32303"/>
          <a:stretch/>
        </p:blipFill>
        <p:spPr>
          <a:xfrm>
            <a:off x="7924860" y="1661219"/>
            <a:ext cx="3806952" cy="4043163"/>
          </a:xfrm>
          <a:prstGeom prst="rect">
            <a:avLst/>
          </a:prstGeom>
          <a:ln w="19050">
            <a:solidFill>
              <a:schemeClr val="bg1"/>
            </a:solidFill>
          </a:ln>
        </p:spPr>
      </p:pic>
    </p:spTree>
    <p:extLst>
      <p:ext uri="{BB962C8B-B14F-4D97-AF65-F5344CB8AC3E}">
        <p14:creationId xmlns:p14="http://schemas.microsoft.com/office/powerpoint/2010/main" val="228735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fld id="{237EED84-ADE4-4D41-AF9D-64F0C06732DF}" type="slidenum">
              <a:rPr lang="en-GB" smtClean="0"/>
              <a:t>4</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816745" y="1284756"/>
            <a:ext cx="6958761" cy="5009513"/>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GB" sz="2400" b="1" u="sng">
                <a:solidFill>
                  <a:srgbClr val="000000"/>
                </a:solidFill>
                <a:ea typeface="ＭＳ Ｐゴシック" pitchFamily="1" charset="-128"/>
              </a:rPr>
              <a:t>An ICAO and EASA requirement</a:t>
            </a:r>
            <a:endParaRPr lang="en-GB" sz="2400">
              <a:solidFill>
                <a:srgbClr val="000000"/>
              </a:solidFill>
              <a:ea typeface="ＭＳ Ｐゴシック" pitchFamily="1" charset="-128"/>
            </a:endParaRP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Annex 14 </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Airport Services Manual, Part 7 - guidelines</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GB" sz="2400">
                <a:solidFill>
                  <a:srgbClr val="000000"/>
                </a:solidFill>
                <a:ea typeface="ＭＳ Ｐゴシック" pitchFamily="1" charset="-128"/>
              </a:rPr>
              <a:t>EU Regulation No 139/2014 and AMC</a:t>
            </a:r>
          </a:p>
          <a:p>
            <a:pPr marL="342900" lvl="0" indent="-342900" eaLnBrk="0" fontAlgn="base" hangingPunct="0">
              <a:lnSpc>
                <a:spcPct val="150000"/>
              </a:lnSpc>
              <a:spcBef>
                <a:spcPct val="0"/>
              </a:spcBef>
              <a:spcAft>
                <a:spcPct val="0"/>
              </a:spcAft>
              <a:buFont typeface="Wingdings" panose="05000000000000000000" pitchFamily="2" charset="2"/>
              <a:buChar char="§"/>
              <a:defRPr/>
            </a:pPr>
            <a:r>
              <a:rPr lang="en-US" sz="2400" b="1">
                <a:solidFill>
                  <a:srgbClr val="000000"/>
                </a:solidFill>
                <a:ea typeface="ＭＳ Ｐゴシック" pitchFamily="1" charset="-128"/>
              </a:rPr>
              <a:t>Provisions are</a:t>
            </a:r>
            <a:r>
              <a:rPr lang="el-GR" sz="2400" b="1">
                <a:solidFill>
                  <a:srgbClr val="000000"/>
                </a:solidFill>
                <a:ea typeface="ＭＳ Ｐゴシック" pitchFamily="1" charset="-128"/>
              </a:rPr>
              <a:t> </a:t>
            </a:r>
            <a:r>
              <a:rPr lang="en-GB" sz="2400" b="1">
                <a:solidFill>
                  <a:srgbClr val="000000"/>
                </a:solidFill>
                <a:ea typeface="ＭＳ Ｐゴシック" pitchFamily="1" charset="-128"/>
              </a:rPr>
              <a:t>developed </a:t>
            </a:r>
            <a:r>
              <a:rPr lang="en-US" sz="2400" b="1">
                <a:solidFill>
                  <a:srgbClr val="000000"/>
                </a:solidFill>
                <a:ea typeface="ＭＳ Ｐゴシック" pitchFamily="1" charset="-128"/>
              </a:rPr>
              <a:t>into a Manual → Airport’s Emergency Response &amp; Preparedness Plan (ERPP)</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States can and should develop their regulatory  framework based on ICAO and EASA</a:t>
            </a:r>
            <a:endParaRPr lang="en-GB" sz="2400">
              <a:solidFill>
                <a:srgbClr val="000000"/>
              </a:solidFill>
              <a:ea typeface="ＭＳ Ｐゴシック" pitchFamily="1" charset="-128"/>
            </a:endParaRPr>
          </a:p>
        </p:txBody>
      </p:sp>
      <p:pic>
        <p:nvPicPr>
          <p:cNvPr id="4" name="Picture 3">
            <a:extLst>
              <a:ext uri="{FF2B5EF4-FFF2-40B4-BE49-F238E27FC236}">
                <a16:creationId xmlns:a16="http://schemas.microsoft.com/office/drawing/2014/main" id="{C7656C95-4898-4636-9FD1-1B9CD6FE1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732" y="1187220"/>
            <a:ext cx="3806895" cy="5036256"/>
          </a:xfrm>
          <a:prstGeom prst="rect">
            <a:avLst/>
          </a:prstGeom>
          <a:ln w="19050">
            <a:solidFill>
              <a:schemeClr val="bg1"/>
            </a:solidFill>
          </a:ln>
        </p:spPr>
      </p:pic>
    </p:spTree>
    <p:extLst>
      <p:ext uri="{BB962C8B-B14F-4D97-AF65-F5344CB8AC3E}">
        <p14:creationId xmlns:p14="http://schemas.microsoft.com/office/powerpoint/2010/main" val="33143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fld id="{237EED84-ADE4-4D41-AF9D-64F0C06732DF}" type="slidenum">
              <a:rPr lang="en-GB" smtClean="0"/>
              <a:t>5</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819852" y="1291803"/>
            <a:ext cx="7047799" cy="4455515"/>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US" sz="2400" b="1" u="sng">
                <a:solidFill>
                  <a:srgbClr val="000000"/>
                </a:solidFill>
                <a:ea typeface="ＭＳ Ｐゴシック" pitchFamily="1" charset="-128"/>
              </a:rPr>
              <a:t>Airport’s Emergency Response &amp; Preparedness Plan (ERPP)</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The plan to prepare the airport community to face an emergency (life threatening) situation</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Derives the procedures and guidelines on how individual agencies/organizations, of the airport community, are expected to respond in a crisis situation</a:t>
            </a:r>
            <a:endParaRPr lang="en-GB" sz="2400">
              <a:solidFill>
                <a:srgbClr val="000000"/>
              </a:solidFill>
              <a:ea typeface="ＭＳ Ｐゴシック" pitchFamily="1" charset="-128"/>
            </a:endParaRPr>
          </a:p>
        </p:txBody>
      </p:sp>
      <p:pic>
        <p:nvPicPr>
          <p:cNvPr id="3" name="Picture 2">
            <a:extLst>
              <a:ext uri="{FF2B5EF4-FFF2-40B4-BE49-F238E27FC236}">
                <a16:creationId xmlns:a16="http://schemas.microsoft.com/office/drawing/2014/main" id="{39C46F99-5746-4D16-B880-E9542F9F1BCE}"/>
              </a:ext>
            </a:extLst>
          </p:cNvPr>
          <p:cNvPicPr>
            <a:picLocks noChangeAspect="1"/>
          </p:cNvPicPr>
          <p:nvPr/>
        </p:nvPicPr>
        <p:blipFill>
          <a:blip r:embed="rId3"/>
          <a:stretch>
            <a:fillRect/>
          </a:stretch>
        </p:blipFill>
        <p:spPr>
          <a:xfrm>
            <a:off x="8197216" y="1291803"/>
            <a:ext cx="3714750" cy="4886325"/>
          </a:xfrm>
          <a:prstGeom prst="rect">
            <a:avLst/>
          </a:prstGeom>
          <a:ln w="19050">
            <a:solidFill>
              <a:schemeClr val="bg1"/>
            </a:solidFill>
          </a:ln>
        </p:spPr>
      </p:pic>
    </p:spTree>
    <p:extLst>
      <p:ext uri="{BB962C8B-B14F-4D97-AF65-F5344CB8AC3E}">
        <p14:creationId xmlns:p14="http://schemas.microsoft.com/office/powerpoint/2010/main" val="295592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fld id="{237EED84-ADE4-4D41-AF9D-64F0C06732DF}" type="slidenum">
              <a:rPr lang="en-GB" smtClean="0"/>
              <a:t>6</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609599" y="1288205"/>
            <a:ext cx="6608065" cy="5009513"/>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US" sz="2400" b="1" u="sng">
                <a:solidFill>
                  <a:srgbClr val="000000"/>
                </a:solidFill>
                <a:ea typeface="ＭＳ Ｐゴシック" pitchFamily="1" charset="-128"/>
              </a:rPr>
              <a:t>Follows Specific Structure covering ICAO Emergency Scenarios </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Alert for Aircraft Emergency (Local Standby or Full Emergency)</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Crash on and off Airport</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Crash on Water</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Structural Fire</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Hazardous Material Handling</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Medical Emergency (General)</a:t>
            </a:r>
          </a:p>
        </p:txBody>
      </p:sp>
      <p:pic>
        <p:nvPicPr>
          <p:cNvPr id="5" name="Picture 4">
            <a:extLst>
              <a:ext uri="{FF2B5EF4-FFF2-40B4-BE49-F238E27FC236}">
                <a16:creationId xmlns:a16="http://schemas.microsoft.com/office/drawing/2014/main" id="{03F70753-0B69-48A7-84FF-426E7F5BE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143" y="1617663"/>
            <a:ext cx="3773483" cy="4350595"/>
          </a:xfrm>
          <a:prstGeom prst="rect">
            <a:avLst/>
          </a:prstGeom>
          <a:ln w="19050">
            <a:solidFill>
              <a:schemeClr val="bg1"/>
            </a:solidFill>
          </a:ln>
        </p:spPr>
      </p:pic>
    </p:spTree>
    <p:extLst>
      <p:ext uri="{BB962C8B-B14F-4D97-AF65-F5344CB8AC3E}">
        <p14:creationId xmlns:p14="http://schemas.microsoft.com/office/powerpoint/2010/main" val="18154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fld id="{237EED84-ADE4-4D41-AF9D-64F0C06732DF}" type="slidenum">
              <a:rPr lang="en-GB" smtClean="0"/>
              <a:t>7</a:t>
            </a:fld>
            <a:endParaRPr lang="en-GB"/>
          </a:p>
        </p:txBody>
      </p:sp>
      <p:sp>
        <p:nvSpPr>
          <p:cNvPr id="121" name="TextBox 120">
            <a:extLst>
              <a:ext uri="{FF2B5EF4-FFF2-40B4-BE49-F238E27FC236}">
                <a16:creationId xmlns:a16="http://schemas.microsoft.com/office/drawing/2014/main" id="{64C83400-543F-43F8-9990-B97F6BE96647}"/>
              </a:ext>
            </a:extLst>
          </p:cNvPr>
          <p:cNvSpPr txBox="1"/>
          <p:nvPr/>
        </p:nvSpPr>
        <p:spPr>
          <a:xfrm>
            <a:off x="670559" y="1428963"/>
            <a:ext cx="6693409" cy="3347519"/>
          </a:xfrm>
          <a:prstGeom prst="rect">
            <a:avLst/>
          </a:prstGeom>
          <a:noFill/>
        </p:spPr>
        <p:txBody>
          <a:bodyPr wrap="square" rtlCol="0">
            <a:spAutoFit/>
          </a:bodyPr>
          <a:lstStyle/>
          <a:p>
            <a:pPr lvl="0" eaLnBrk="0" fontAlgn="base" hangingPunct="0">
              <a:lnSpc>
                <a:spcPct val="150000"/>
              </a:lnSpc>
              <a:spcBef>
                <a:spcPct val="0"/>
              </a:spcBef>
              <a:spcAft>
                <a:spcPct val="0"/>
              </a:spcAft>
              <a:defRPr/>
            </a:pPr>
            <a:r>
              <a:rPr lang="en-US" sz="2400" b="1" u="sng">
                <a:solidFill>
                  <a:srgbClr val="000000"/>
                </a:solidFill>
                <a:ea typeface="ＭＳ Ｐゴシック" pitchFamily="1" charset="-128"/>
              </a:rPr>
              <a:t>Follows Specific Structure covering ICAO Emergency Scenarios </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Medical Emergency (Pandemic)</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Natural Disaster (earthquake)</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Ground Accidents/Incidents</a:t>
            </a:r>
          </a:p>
          <a:p>
            <a:pPr marL="342900" lvl="0" indent="-342900" algn="just" eaLnBrk="0" fontAlgn="base" hangingPunct="0">
              <a:lnSpc>
                <a:spcPct val="150000"/>
              </a:lnSpc>
              <a:spcBef>
                <a:spcPct val="0"/>
              </a:spcBef>
              <a:spcAft>
                <a:spcPct val="0"/>
              </a:spcAft>
              <a:buFont typeface="Wingdings" panose="05000000000000000000" pitchFamily="2" charset="2"/>
              <a:buChar char="§"/>
              <a:defRPr/>
            </a:pPr>
            <a:r>
              <a:rPr lang="en-US" sz="2400">
                <a:solidFill>
                  <a:srgbClr val="000000"/>
                </a:solidFill>
                <a:ea typeface="ＭＳ Ｐゴシック" pitchFamily="1" charset="-128"/>
              </a:rPr>
              <a:t>Security related scenarios (under DCA)</a:t>
            </a:r>
          </a:p>
        </p:txBody>
      </p:sp>
      <p:pic>
        <p:nvPicPr>
          <p:cNvPr id="10" name="Picture 9">
            <a:extLst>
              <a:ext uri="{FF2B5EF4-FFF2-40B4-BE49-F238E27FC236}">
                <a16:creationId xmlns:a16="http://schemas.microsoft.com/office/drawing/2014/main" id="{58B0F5E4-F172-4B61-AB18-3BF1BFD54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509" y="2063141"/>
            <a:ext cx="4381500" cy="3295650"/>
          </a:xfrm>
          <a:prstGeom prst="rect">
            <a:avLst/>
          </a:prstGeom>
          <a:ln w="19050">
            <a:solidFill>
              <a:schemeClr val="bg1"/>
            </a:solidFill>
          </a:ln>
        </p:spPr>
      </p:pic>
    </p:spTree>
    <p:extLst>
      <p:ext uri="{BB962C8B-B14F-4D97-AF65-F5344CB8AC3E}">
        <p14:creationId xmlns:p14="http://schemas.microsoft.com/office/powerpoint/2010/main" val="13692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609599" y="1288205"/>
            <a:ext cx="6864097" cy="4801314"/>
          </a:xfrm>
          <a:prstGeom prst="rect">
            <a:avLst/>
          </a:prstGeom>
          <a:noFill/>
        </p:spPr>
        <p:txBody>
          <a:bodyPr wrap="square" rtlCol="0">
            <a:spAutoFit/>
          </a:bodyPr>
          <a:lstStyle/>
          <a:p>
            <a:pPr lvl="0" eaLnBrk="0" fontAlgn="base" hangingPunct="0">
              <a:spcBef>
                <a:spcPts val="1200"/>
              </a:spcBef>
              <a:spcAft>
                <a:spcPts val="600"/>
              </a:spcAft>
              <a:defRPr/>
            </a:pPr>
            <a:r>
              <a:rPr lang="en-US" sz="2400" b="1" u="sng">
                <a:solidFill>
                  <a:srgbClr val="000000"/>
                </a:solidFill>
                <a:ea typeface="ＭＳ Ｐゴシック" pitchFamily="1" charset="-128"/>
              </a:rPr>
              <a:t>Formalizes processes between all services during each scenario:</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Rescue &amp; Fire Fighting</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Police</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Paramedics / Ambulance / Hospitals </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Airline / Passenger-Ground Handler </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Civil Aviation Authority / Accident Investigation Board</a:t>
            </a:r>
          </a:p>
          <a:p>
            <a:pPr marL="342900" lvl="0" indent="-342900"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Airport Operator</a:t>
            </a:r>
          </a:p>
        </p:txBody>
      </p:sp>
      <p:pic>
        <p:nvPicPr>
          <p:cNvPr id="8" name="Picture 7">
            <a:extLst>
              <a:ext uri="{FF2B5EF4-FFF2-40B4-BE49-F238E27FC236}">
                <a16:creationId xmlns:a16="http://schemas.microsoft.com/office/drawing/2014/main" id="{0F58B9A4-0A9D-4C56-BCC4-647E0A30E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319" y="1758147"/>
            <a:ext cx="3699560" cy="3825789"/>
          </a:xfrm>
          <a:prstGeom prst="rect">
            <a:avLst/>
          </a:prstGeom>
          <a:ln w="19050">
            <a:solidFill>
              <a:schemeClr val="bg1"/>
            </a:solidFill>
          </a:ln>
        </p:spPr>
      </p:pic>
    </p:spTree>
    <p:extLst>
      <p:ext uri="{BB962C8B-B14F-4D97-AF65-F5344CB8AC3E}">
        <p14:creationId xmlns:p14="http://schemas.microsoft.com/office/powerpoint/2010/main" val="36788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274639"/>
            <a:ext cx="11174028" cy="1143000"/>
          </a:xfrm>
        </p:spPr>
        <p:txBody>
          <a:bodyPr>
            <a:normAutofit/>
          </a:bodyPr>
          <a:lstStyle/>
          <a:p>
            <a:r>
              <a:rPr lang="en-US">
                <a:solidFill>
                  <a:schemeClr val="bg1"/>
                </a:solidFill>
                <a:latin typeface="+mn-lt"/>
              </a:rPr>
              <a:t>Emergency Planning</a:t>
            </a:r>
          </a:p>
        </p:txBody>
      </p:sp>
      <p:sp>
        <p:nvSpPr>
          <p:cNvPr id="6" name="Slide Number Placeholder 5"/>
          <p:cNvSpPr>
            <a:spLocks noGrp="1"/>
          </p:cNvSpPr>
          <p:nvPr>
            <p:ph type="sldNum" sz="quarter" idx="12"/>
          </p:nvPr>
        </p:nvSpPr>
        <p:spPr>
          <a:xfrm>
            <a:off x="0" y="263315"/>
            <a:ext cx="408372" cy="11543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7EED84-ADE4-4D41-AF9D-64F0C06732DF}" type="slidenum">
              <a:rPr kumimoji="0" lang="en-GB" sz="12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BrowalliaUPC"/>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rowalliaUPC"/>
              <a:ea typeface="+mn-ea"/>
              <a:cs typeface="Arial"/>
            </a:endParaRPr>
          </a:p>
        </p:txBody>
      </p:sp>
      <p:sp>
        <p:nvSpPr>
          <p:cNvPr id="121" name="TextBox 120">
            <a:extLst>
              <a:ext uri="{FF2B5EF4-FFF2-40B4-BE49-F238E27FC236}">
                <a16:creationId xmlns:a16="http://schemas.microsoft.com/office/drawing/2014/main" id="{64C83400-543F-43F8-9990-B97F6BE96647}"/>
              </a:ext>
            </a:extLst>
          </p:cNvPr>
          <p:cNvSpPr txBox="1"/>
          <p:nvPr/>
        </p:nvSpPr>
        <p:spPr>
          <a:xfrm>
            <a:off x="762028" y="1313280"/>
            <a:ext cx="6864039" cy="3000821"/>
          </a:xfrm>
          <a:prstGeom prst="rect">
            <a:avLst/>
          </a:prstGeom>
          <a:noFill/>
        </p:spPr>
        <p:txBody>
          <a:bodyPr wrap="square" rtlCol="0">
            <a:spAutoFit/>
          </a:bodyPr>
          <a:lstStyle/>
          <a:p>
            <a:pPr lvl="0" eaLnBrk="0" fontAlgn="base" hangingPunct="0">
              <a:spcBef>
                <a:spcPts val="1200"/>
              </a:spcBef>
              <a:spcAft>
                <a:spcPts val="600"/>
              </a:spcAft>
              <a:defRPr/>
            </a:pPr>
            <a:r>
              <a:rPr lang="en-US" sz="2400" b="1" u="sng">
                <a:solidFill>
                  <a:srgbClr val="000000"/>
                </a:solidFill>
                <a:ea typeface="ＭＳ Ｐゴシック" pitchFamily="1" charset="-128"/>
              </a:rPr>
              <a:t>Describes the flow of command during each scenario</a:t>
            </a:r>
          </a:p>
          <a:p>
            <a:pPr marL="342900" lvl="0" indent="-342900" algn="just"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Who assumes role as On-Scene coordinator</a:t>
            </a:r>
          </a:p>
          <a:p>
            <a:pPr marL="342900" lvl="0" indent="-342900" algn="just"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How command cascades progressively</a:t>
            </a:r>
          </a:p>
          <a:p>
            <a:pPr marL="342900" lvl="0" indent="-342900" algn="just" eaLnBrk="0" fontAlgn="base" hangingPunct="0">
              <a:spcBef>
                <a:spcPts val="1200"/>
              </a:spcBef>
              <a:spcAft>
                <a:spcPts val="600"/>
              </a:spcAft>
              <a:buFont typeface="Wingdings" panose="05000000000000000000" pitchFamily="2" charset="2"/>
              <a:buChar char="§"/>
              <a:defRPr/>
            </a:pPr>
            <a:r>
              <a:rPr lang="en-US" sz="2400">
                <a:solidFill>
                  <a:srgbClr val="000000"/>
                </a:solidFill>
                <a:ea typeface="ＭＳ Ｐゴシック" pitchFamily="1" charset="-128"/>
              </a:rPr>
              <a:t>Who assumes role as Emergency Coordination Centre (ECC) Director</a:t>
            </a:r>
          </a:p>
        </p:txBody>
      </p:sp>
      <p:pic>
        <p:nvPicPr>
          <p:cNvPr id="4" name="Picture 3">
            <a:extLst>
              <a:ext uri="{FF2B5EF4-FFF2-40B4-BE49-F238E27FC236}">
                <a16:creationId xmlns:a16="http://schemas.microsoft.com/office/drawing/2014/main" id="{27C273C5-A948-4F7B-9EF3-F2E4F3383CB2}"/>
              </a:ext>
            </a:extLst>
          </p:cNvPr>
          <p:cNvPicPr>
            <a:picLocks noChangeAspect="1"/>
          </p:cNvPicPr>
          <p:nvPr/>
        </p:nvPicPr>
        <p:blipFill rotWithShape="1">
          <a:blip r:embed="rId3">
            <a:extLst>
              <a:ext uri="{28A0092B-C50C-407E-A947-70E740481C1C}">
                <a14:useLocalDpi xmlns:a14="http://schemas.microsoft.com/office/drawing/2010/main" val="0"/>
              </a:ext>
            </a:extLst>
          </a:blip>
          <a:srcRect l="11212" r="10349"/>
          <a:stretch/>
        </p:blipFill>
        <p:spPr>
          <a:xfrm>
            <a:off x="7997953" y="1511669"/>
            <a:ext cx="3742944" cy="4246973"/>
          </a:xfrm>
          <a:prstGeom prst="rect">
            <a:avLst/>
          </a:prstGeom>
          <a:ln w="19050">
            <a:solidFill>
              <a:schemeClr val="bg1"/>
            </a:solidFill>
          </a:ln>
        </p:spPr>
      </p:pic>
    </p:spTree>
    <p:extLst>
      <p:ext uri="{BB962C8B-B14F-4D97-AF65-F5344CB8AC3E}">
        <p14:creationId xmlns:p14="http://schemas.microsoft.com/office/powerpoint/2010/main" val="11936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6Hermespresentation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ustom 1">
      <a:majorFont>
        <a:latin typeface="BrowalliaUPC"/>
        <a:ea typeface=""/>
        <a:cs typeface=""/>
      </a:majorFont>
      <a:minorFont>
        <a:latin typeface="Segoe U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6Hermespresentationtheme" id="{D5CCCBF0-2E5D-472E-95AB-21A4F6D46665}" vid="{D330088D-9997-432C-B2BB-3C41F39BE8D4}"/>
    </a:ext>
  </a:extLst>
</a:theme>
</file>

<file path=ppt/theme/theme3.xml><?xml version="1.0" encoding="utf-8"?>
<a:theme xmlns:a="http://schemas.openxmlformats.org/drawingml/2006/main" name="HermesBoard">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ustom 1">
      <a:majorFont>
        <a:latin typeface="BrowalliaUPC"/>
        <a:ea typeface=""/>
        <a:cs typeface=""/>
      </a:majorFont>
      <a:minorFont>
        <a:latin typeface="Segoe U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rmesBoard" id="{05CF7E26-D680-4D68-A56F-5FC0275A68F2}" vid="{5BB009AD-C823-4CE9-A326-C4A0EF6864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Widescreen</PresentationFormat>
  <Paragraphs>299</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ＭＳ Ｐゴシック</vt:lpstr>
      <vt:lpstr>Arial</vt:lpstr>
      <vt:lpstr>BrowalliaUPC</vt:lpstr>
      <vt:lpstr>Calibri</vt:lpstr>
      <vt:lpstr>Calibri Light</vt:lpstr>
      <vt:lpstr>Segoe Print</vt:lpstr>
      <vt:lpstr>Segoe UI</vt:lpstr>
      <vt:lpstr>Wingdings</vt:lpstr>
      <vt:lpstr>Custom Design</vt:lpstr>
      <vt:lpstr>2016Hermespresentationtheme</vt:lpstr>
      <vt:lpstr>HermesBoard</vt:lpstr>
      <vt:lpstr>Contingency and Emergency Planning     An Airport’s Perspective</vt:lpstr>
      <vt:lpstr>Why do we need Emergency &amp; Contingency Plans?</vt:lpstr>
      <vt:lpstr>Emergency Vs Contingency Planning</vt:lpstr>
      <vt:lpstr>Emergency Planning</vt:lpstr>
      <vt:lpstr>Emergency Planning</vt:lpstr>
      <vt:lpstr>Emergency Planning</vt:lpstr>
      <vt:lpstr>Emergency Planning</vt:lpstr>
      <vt:lpstr>Emergency Planning</vt:lpstr>
      <vt:lpstr>Emergency Planning</vt:lpstr>
      <vt:lpstr>Emergency Planning</vt:lpstr>
      <vt:lpstr>Emergency Planning</vt:lpstr>
      <vt:lpstr>Emergency Planning</vt:lpstr>
      <vt:lpstr>Contingency Planning</vt:lpstr>
      <vt:lpstr>Contingency Planning</vt:lpstr>
      <vt:lpstr>Contingency Planning</vt:lpstr>
      <vt:lpstr>Contingency Planning</vt:lpstr>
      <vt:lpstr>Contingency Planning</vt:lpstr>
      <vt:lpstr>Contingency Planning</vt:lpstr>
      <vt:lpstr>Emergency &amp; Contingency Planning</vt:lpstr>
      <vt:lpstr>Emergency &amp; Contingency Planning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Operations Update</dc:title>
  <dc:creator>Miltos Miltiadous</dc:creator>
  <cp:lastModifiedBy>Miltos Miltiadous</cp:lastModifiedBy>
  <cp:revision>3</cp:revision>
  <dcterms:modified xsi:type="dcterms:W3CDTF">2018-10-11T16:49:55Z</dcterms:modified>
</cp:coreProperties>
</file>