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sldIdLst>
    <p:sldId id="256" r:id="rId2"/>
    <p:sldId id="257" r:id="rId3"/>
    <p:sldId id="262" r:id="rId4"/>
    <p:sldId id="263" r:id="rId5"/>
    <p:sldId id="264" r:id="rId6"/>
    <p:sldId id="265" r:id="rId7"/>
    <p:sldId id="266" r:id="rId8"/>
    <p:sldId id="267" r:id="rId9"/>
    <p:sldId id="272" r:id="rId10"/>
    <p:sldId id="269" r:id="rId11"/>
    <p:sldId id="273"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71" d="100"/>
          <a:sy n="71" d="100"/>
        </p:scale>
        <p:origin x="4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07CEF-53DB-4909-8360-DD1A411BFDB4}" type="datetimeFigureOut">
              <a:rPr lang="en-GB" smtClean="0"/>
              <a:t>12/10/2018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D0E4B-5C99-4E2B-83DB-1F5A3DE6C053}" type="slidenum">
              <a:rPr lang="en-GB" smtClean="0"/>
              <a:t>‹#›</a:t>
            </a:fld>
            <a:endParaRPr lang="en-GB"/>
          </a:p>
        </p:txBody>
      </p:sp>
    </p:spTree>
    <p:extLst>
      <p:ext uri="{BB962C8B-B14F-4D97-AF65-F5344CB8AC3E}">
        <p14:creationId xmlns:p14="http://schemas.microsoft.com/office/powerpoint/2010/main" val="359379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BA53-CF21-5C46-8CC4-6007AA5EA9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400054-0BCE-2E42-B88E-6AB9A6E795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73F9AC-0AA1-0448-B663-40447EE0A836}"/>
              </a:ext>
            </a:extLst>
          </p:cNvPr>
          <p:cNvSpPr>
            <a:spLocks noGrp="1"/>
          </p:cNvSpPr>
          <p:nvPr>
            <p:ph type="dt" sz="half" idx="10"/>
          </p:nvPr>
        </p:nvSpPr>
        <p:spPr>
          <a:xfrm>
            <a:off x="838200" y="6356350"/>
            <a:ext cx="2743200" cy="365125"/>
          </a:xfrm>
          <a:prstGeom prst="rect">
            <a:avLst/>
          </a:prstGeom>
        </p:spPr>
        <p:txBody>
          <a:bodyPr/>
          <a:lstStyle/>
          <a:p>
            <a:fld id="{3867C815-D164-4A22-9F6C-2F5F44579E06}" type="datetime1">
              <a:rPr lang="en-US" smtClean="0"/>
              <a:t>10/12/2018</a:t>
            </a:fld>
            <a:endParaRPr lang="en-US"/>
          </a:p>
        </p:txBody>
      </p:sp>
      <p:sp>
        <p:nvSpPr>
          <p:cNvPr id="5" name="Footer Placeholder 4">
            <a:extLst>
              <a:ext uri="{FF2B5EF4-FFF2-40B4-BE49-F238E27FC236}">
                <a16:creationId xmlns:a16="http://schemas.microsoft.com/office/drawing/2014/main" id="{621553E1-FFE9-D34C-90F3-8D9B05EBB921}"/>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6" name="Slide Number Placeholder 5">
            <a:extLst>
              <a:ext uri="{FF2B5EF4-FFF2-40B4-BE49-F238E27FC236}">
                <a16:creationId xmlns:a16="http://schemas.microsoft.com/office/drawing/2014/main" id="{D2D98FC4-8C8B-2B43-A759-3C69E6C87A90}"/>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268425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9440-DD82-C544-95E8-E3620F9CF7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C148E3-7593-3E43-BA14-401ECB5674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6B790-B2C5-FA40-910B-491B41F3B88E}"/>
              </a:ext>
            </a:extLst>
          </p:cNvPr>
          <p:cNvSpPr>
            <a:spLocks noGrp="1"/>
          </p:cNvSpPr>
          <p:nvPr>
            <p:ph type="dt" sz="half" idx="10"/>
          </p:nvPr>
        </p:nvSpPr>
        <p:spPr>
          <a:xfrm>
            <a:off x="838200" y="6356350"/>
            <a:ext cx="2743200" cy="365125"/>
          </a:xfrm>
          <a:prstGeom prst="rect">
            <a:avLst/>
          </a:prstGeom>
        </p:spPr>
        <p:txBody>
          <a:bodyPr/>
          <a:lstStyle/>
          <a:p>
            <a:fld id="{EF65A79C-C938-49A2-A9FC-95703C3A5B0F}" type="datetime1">
              <a:rPr lang="en-US" smtClean="0"/>
              <a:t>10/12/2018</a:t>
            </a:fld>
            <a:endParaRPr lang="en-US"/>
          </a:p>
        </p:txBody>
      </p:sp>
      <p:sp>
        <p:nvSpPr>
          <p:cNvPr id="5" name="Footer Placeholder 4">
            <a:extLst>
              <a:ext uri="{FF2B5EF4-FFF2-40B4-BE49-F238E27FC236}">
                <a16:creationId xmlns:a16="http://schemas.microsoft.com/office/drawing/2014/main" id="{173BCA0A-8E05-6C42-88BC-349C19DBE0A7}"/>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6" name="Slide Number Placeholder 5">
            <a:extLst>
              <a:ext uri="{FF2B5EF4-FFF2-40B4-BE49-F238E27FC236}">
                <a16:creationId xmlns:a16="http://schemas.microsoft.com/office/drawing/2014/main" id="{ECEA7055-BDAC-B546-AAFE-BE03D853345D}"/>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4254782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2ED707-EECD-A84C-8101-248DDABE4F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0A7143-B2C8-774C-AF96-0E844F71E0F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1B4FB-E85F-914B-A1C3-8CB8B751DA0E}"/>
              </a:ext>
            </a:extLst>
          </p:cNvPr>
          <p:cNvSpPr>
            <a:spLocks noGrp="1"/>
          </p:cNvSpPr>
          <p:nvPr>
            <p:ph type="dt" sz="half" idx="10"/>
          </p:nvPr>
        </p:nvSpPr>
        <p:spPr>
          <a:xfrm>
            <a:off x="838200" y="6356350"/>
            <a:ext cx="2743200" cy="365125"/>
          </a:xfrm>
          <a:prstGeom prst="rect">
            <a:avLst/>
          </a:prstGeom>
        </p:spPr>
        <p:txBody>
          <a:bodyPr/>
          <a:lstStyle/>
          <a:p>
            <a:fld id="{31815808-5067-4A16-8F66-023C62C1B3C3}" type="datetime1">
              <a:rPr lang="en-US" smtClean="0"/>
              <a:t>10/12/2018</a:t>
            </a:fld>
            <a:endParaRPr lang="en-US"/>
          </a:p>
        </p:txBody>
      </p:sp>
      <p:sp>
        <p:nvSpPr>
          <p:cNvPr id="5" name="Footer Placeholder 4">
            <a:extLst>
              <a:ext uri="{FF2B5EF4-FFF2-40B4-BE49-F238E27FC236}">
                <a16:creationId xmlns:a16="http://schemas.microsoft.com/office/drawing/2014/main" id="{BC9063DE-0E22-1045-A34B-C5A3940E5C6D}"/>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6" name="Slide Number Placeholder 5">
            <a:extLst>
              <a:ext uri="{FF2B5EF4-FFF2-40B4-BE49-F238E27FC236}">
                <a16:creationId xmlns:a16="http://schemas.microsoft.com/office/drawing/2014/main" id="{EB76A5AB-B67D-E545-A6D9-089387C459CE}"/>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2661537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A022-3219-3E4A-A093-67827D7C70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79113C-C3D0-5C49-A114-38C8484C67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2D1BB-8F3A-1F45-84E0-2C66129D5568}"/>
              </a:ext>
            </a:extLst>
          </p:cNvPr>
          <p:cNvSpPr>
            <a:spLocks noGrp="1"/>
          </p:cNvSpPr>
          <p:nvPr>
            <p:ph type="dt" sz="half" idx="10"/>
          </p:nvPr>
        </p:nvSpPr>
        <p:spPr>
          <a:xfrm>
            <a:off x="838200" y="6356350"/>
            <a:ext cx="2743200" cy="365125"/>
          </a:xfrm>
          <a:prstGeom prst="rect">
            <a:avLst/>
          </a:prstGeom>
        </p:spPr>
        <p:txBody>
          <a:bodyPr/>
          <a:lstStyle/>
          <a:p>
            <a:fld id="{117DD29E-CC9E-450A-99F9-B4BD603DAFFD}" type="datetime1">
              <a:rPr lang="en-US" smtClean="0"/>
              <a:t>10/12/2018</a:t>
            </a:fld>
            <a:endParaRPr lang="en-US"/>
          </a:p>
        </p:txBody>
      </p:sp>
      <p:sp>
        <p:nvSpPr>
          <p:cNvPr id="5" name="Footer Placeholder 4">
            <a:extLst>
              <a:ext uri="{FF2B5EF4-FFF2-40B4-BE49-F238E27FC236}">
                <a16:creationId xmlns:a16="http://schemas.microsoft.com/office/drawing/2014/main" id="{F2068496-A5BC-0A4B-A189-2F886F60AD64}"/>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6" name="Slide Number Placeholder 5">
            <a:extLst>
              <a:ext uri="{FF2B5EF4-FFF2-40B4-BE49-F238E27FC236}">
                <a16:creationId xmlns:a16="http://schemas.microsoft.com/office/drawing/2014/main" id="{895CC2DD-8E7E-224E-9E1B-AFA5AD99AD7A}"/>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351836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F64F7-17E5-0D4E-AFA0-77C8C34114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014B14-CC40-2A4A-B506-F9CC5B2A3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183631-D99D-D84B-9693-5A94BD59B0FE}"/>
              </a:ext>
            </a:extLst>
          </p:cNvPr>
          <p:cNvSpPr>
            <a:spLocks noGrp="1"/>
          </p:cNvSpPr>
          <p:nvPr>
            <p:ph type="dt" sz="half" idx="10"/>
          </p:nvPr>
        </p:nvSpPr>
        <p:spPr>
          <a:xfrm>
            <a:off x="838200" y="6356350"/>
            <a:ext cx="2743200" cy="365125"/>
          </a:xfrm>
          <a:prstGeom prst="rect">
            <a:avLst/>
          </a:prstGeom>
        </p:spPr>
        <p:txBody>
          <a:bodyPr/>
          <a:lstStyle/>
          <a:p>
            <a:fld id="{A8694086-FA68-4A6E-94D4-AEC621B75E35}" type="datetime1">
              <a:rPr lang="en-US" smtClean="0"/>
              <a:t>10/12/2018</a:t>
            </a:fld>
            <a:endParaRPr lang="en-US"/>
          </a:p>
        </p:txBody>
      </p:sp>
      <p:sp>
        <p:nvSpPr>
          <p:cNvPr id="5" name="Footer Placeholder 4">
            <a:extLst>
              <a:ext uri="{FF2B5EF4-FFF2-40B4-BE49-F238E27FC236}">
                <a16:creationId xmlns:a16="http://schemas.microsoft.com/office/drawing/2014/main" id="{244E59FF-6E10-E647-A466-04C176B9EA1E}"/>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6" name="Slide Number Placeholder 5">
            <a:extLst>
              <a:ext uri="{FF2B5EF4-FFF2-40B4-BE49-F238E27FC236}">
                <a16:creationId xmlns:a16="http://schemas.microsoft.com/office/drawing/2014/main" id="{C60BA09C-A01D-D945-B12A-DBA8B61585FA}"/>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1040807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9917-CE2A-934B-B1F9-6D4C541AF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C6788-0339-F84D-A2F2-F141E2FDF7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16B63C-1487-DA40-89DE-EBE354217E5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6F5FBB-C590-2149-A681-6546EC0433AC}"/>
              </a:ext>
            </a:extLst>
          </p:cNvPr>
          <p:cNvSpPr>
            <a:spLocks noGrp="1"/>
          </p:cNvSpPr>
          <p:nvPr>
            <p:ph type="dt" sz="half" idx="10"/>
          </p:nvPr>
        </p:nvSpPr>
        <p:spPr>
          <a:xfrm>
            <a:off x="838200" y="6356350"/>
            <a:ext cx="2743200" cy="365125"/>
          </a:xfrm>
          <a:prstGeom prst="rect">
            <a:avLst/>
          </a:prstGeom>
        </p:spPr>
        <p:txBody>
          <a:bodyPr/>
          <a:lstStyle/>
          <a:p>
            <a:fld id="{0DB32496-18DE-4D7C-BCD9-1A20045FA6F0}" type="datetime1">
              <a:rPr lang="en-US" smtClean="0"/>
              <a:t>10/12/2018</a:t>
            </a:fld>
            <a:endParaRPr lang="en-US"/>
          </a:p>
        </p:txBody>
      </p:sp>
      <p:sp>
        <p:nvSpPr>
          <p:cNvPr id="6" name="Footer Placeholder 5">
            <a:extLst>
              <a:ext uri="{FF2B5EF4-FFF2-40B4-BE49-F238E27FC236}">
                <a16:creationId xmlns:a16="http://schemas.microsoft.com/office/drawing/2014/main" id="{203ED85B-4CE7-F74E-899B-29B45D8275FF}"/>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7" name="Slide Number Placeholder 6">
            <a:extLst>
              <a:ext uri="{FF2B5EF4-FFF2-40B4-BE49-F238E27FC236}">
                <a16:creationId xmlns:a16="http://schemas.microsoft.com/office/drawing/2014/main" id="{97D9932F-2BAD-174E-9A91-3CAC003C3942}"/>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148491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24300-B59A-114F-8EAC-87D91504BF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752158-F0A5-9F43-A1CC-1FD946DE63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400B3F-6C96-5445-917F-45E39A8352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AAF29A-9DC9-C04F-BD62-D7DC6527B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2749B3-2E10-0F4B-96AD-DDDF93E9C2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320BB3-57DA-7E41-B121-C62E7AD00438}"/>
              </a:ext>
            </a:extLst>
          </p:cNvPr>
          <p:cNvSpPr>
            <a:spLocks noGrp="1"/>
          </p:cNvSpPr>
          <p:nvPr>
            <p:ph type="dt" sz="half" idx="10"/>
          </p:nvPr>
        </p:nvSpPr>
        <p:spPr>
          <a:xfrm>
            <a:off x="838200" y="6356350"/>
            <a:ext cx="2743200" cy="365125"/>
          </a:xfrm>
          <a:prstGeom prst="rect">
            <a:avLst/>
          </a:prstGeom>
        </p:spPr>
        <p:txBody>
          <a:bodyPr/>
          <a:lstStyle/>
          <a:p>
            <a:fld id="{E21227BB-8240-4C40-975D-DACA1E3A0AA2}" type="datetime1">
              <a:rPr lang="en-US" smtClean="0"/>
              <a:t>10/12/2018</a:t>
            </a:fld>
            <a:endParaRPr lang="en-US"/>
          </a:p>
        </p:txBody>
      </p:sp>
      <p:sp>
        <p:nvSpPr>
          <p:cNvPr id="8" name="Footer Placeholder 7">
            <a:extLst>
              <a:ext uri="{FF2B5EF4-FFF2-40B4-BE49-F238E27FC236}">
                <a16:creationId xmlns:a16="http://schemas.microsoft.com/office/drawing/2014/main" id="{978EB5BC-CD24-BC42-9A3A-623193AE17EF}"/>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9" name="Slide Number Placeholder 8">
            <a:extLst>
              <a:ext uri="{FF2B5EF4-FFF2-40B4-BE49-F238E27FC236}">
                <a16:creationId xmlns:a16="http://schemas.microsoft.com/office/drawing/2014/main" id="{562C1160-3BFF-BC44-B8D7-6E8AFDAC8BED}"/>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157702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2F6A-6C9A-F64C-B27F-71CE83C6BD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098001-D7E5-BF44-8EA0-6032F694C6FB}"/>
              </a:ext>
            </a:extLst>
          </p:cNvPr>
          <p:cNvSpPr>
            <a:spLocks noGrp="1"/>
          </p:cNvSpPr>
          <p:nvPr>
            <p:ph type="dt" sz="half" idx="10"/>
          </p:nvPr>
        </p:nvSpPr>
        <p:spPr>
          <a:xfrm>
            <a:off x="838200" y="6356350"/>
            <a:ext cx="2743200" cy="365125"/>
          </a:xfrm>
          <a:prstGeom prst="rect">
            <a:avLst/>
          </a:prstGeom>
        </p:spPr>
        <p:txBody>
          <a:bodyPr/>
          <a:lstStyle/>
          <a:p>
            <a:fld id="{9553D1B5-ACEB-4A74-AF92-DB5AF64F1E11}" type="datetime1">
              <a:rPr lang="en-US" smtClean="0"/>
              <a:t>10/12/2018</a:t>
            </a:fld>
            <a:endParaRPr lang="en-US"/>
          </a:p>
        </p:txBody>
      </p:sp>
      <p:sp>
        <p:nvSpPr>
          <p:cNvPr id="4" name="Footer Placeholder 3">
            <a:extLst>
              <a:ext uri="{FF2B5EF4-FFF2-40B4-BE49-F238E27FC236}">
                <a16:creationId xmlns:a16="http://schemas.microsoft.com/office/drawing/2014/main" id="{A3F5F33A-9921-C34E-BF2B-FF45DF5F5507}"/>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5" name="Slide Number Placeholder 4">
            <a:extLst>
              <a:ext uri="{FF2B5EF4-FFF2-40B4-BE49-F238E27FC236}">
                <a16:creationId xmlns:a16="http://schemas.microsoft.com/office/drawing/2014/main" id="{9F4F5D4B-0069-BE42-A39B-089449931480}"/>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4102861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44E063-2069-674E-8214-CDC80A72C5EB}"/>
              </a:ext>
            </a:extLst>
          </p:cNvPr>
          <p:cNvSpPr>
            <a:spLocks noGrp="1"/>
          </p:cNvSpPr>
          <p:nvPr>
            <p:ph type="dt" sz="half" idx="10"/>
          </p:nvPr>
        </p:nvSpPr>
        <p:spPr>
          <a:xfrm>
            <a:off x="838200" y="6356350"/>
            <a:ext cx="2743200" cy="365125"/>
          </a:xfrm>
          <a:prstGeom prst="rect">
            <a:avLst/>
          </a:prstGeom>
        </p:spPr>
        <p:txBody>
          <a:bodyPr/>
          <a:lstStyle/>
          <a:p>
            <a:fld id="{41D1A03D-5596-4BAC-9B3B-7484E37C6E32}" type="datetime1">
              <a:rPr lang="en-US" smtClean="0"/>
              <a:t>10/12/2018</a:t>
            </a:fld>
            <a:endParaRPr lang="en-US"/>
          </a:p>
        </p:txBody>
      </p:sp>
      <p:sp>
        <p:nvSpPr>
          <p:cNvPr id="3" name="Footer Placeholder 2">
            <a:extLst>
              <a:ext uri="{FF2B5EF4-FFF2-40B4-BE49-F238E27FC236}">
                <a16:creationId xmlns:a16="http://schemas.microsoft.com/office/drawing/2014/main" id="{5280E207-48B1-D54D-89E4-656C616C400D}"/>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4" name="Slide Number Placeholder 3">
            <a:extLst>
              <a:ext uri="{FF2B5EF4-FFF2-40B4-BE49-F238E27FC236}">
                <a16:creationId xmlns:a16="http://schemas.microsoft.com/office/drawing/2014/main" id="{16BD0286-D1A3-F944-AC41-678A74C931BD}"/>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22400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75C0-861D-1343-A023-32320D6899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5BE38A-9E51-AE4A-9320-30F0992207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38B692-7F7B-7C47-9457-858D66601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55D1D6-B2C4-0740-953E-0704D202E0A5}"/>
              </a:ext>
            </a:extLst>
          </p:cNvPr>
          <p:cNvSpPr>
            <a:spLocks noGrp="1"/>
          </p:cNvSpPr>
          <p:nvPr>
            <p:ph type="dt" sz="half" idx="10"/>
          </p:nvPr>
        </p:nvSpPr>
        <p:spPr>
          <a:xfrm>
            <a:off x="838200" y="6356350"/>
            <a:ext cx="2743200" cy="365125"/>
          </a:xfrm>
          <a:prstGeom prst="rect">
            <a:avLst/>
          </a:prstGeom>
        </p:spPr>
        <p:txBody>
          <a:bodyPr/>
          <a:lstStyle/>
          <a:p>
            <a:fld id="{287DDA2A-DDDA-43D5-836E-E5742A599AE5}" type="datetime1">
              <a:rPr lang="en-US" smtClean="0"/>
              <a:t>10/12/2018</a:t>
            </a:fld>
            <a:endParaRPr lang="en-US"/>
          </a:p>
        </p:txBody>
      </p:sp>
      <p:sp>
        <p:nvSpPr>
          <p:cNvPr id="6" name="Footer Placeholder 5">
            <a:extLst>
              <a:ext uri="{FF2B5EF4-FFF2-40B4-BE49-F238E27FC236}">
                <a16:creationId xmlns:a16="http://schemas.microsoft.com/office/drawing/2014/main" id="{7AE506AB-BDBC-D04D-B055-2D95364AAE97}"/>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7" name="Slide Number Placeholder 6">
            <a:extLst>
              <a:ext uri="{FF2B5EF4-FFF2-40B4-BE49-F238E27FC236}">
                <a16:creationId xmlns:a16="http://schemas.microsoft.com/office/drawing/2014/main" id="{F8EEF46D-B617-2A44-97F1-FFA438589ADD}"/>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385711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DE0E-B15A-AB4F-8F19-175BF54CD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5E019F-6DB8-D448-AECB-695A5691D1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D8415A-8DB8-FA47-8B45-3EE05EFAA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005E65-8850-5144-8DC2-313EEF3A71E9}"/>
              </a:ext>
            </a:extLst>
          </p:cNvPr>
          <p:cNvSpPr>
            <a:spLocks noGrp="1"/>
          </p:cNvSpPr>
          <p:nvPr>
            <p:ph type="dt" sz="half" idx="10"/>
          </p:nvPr>
        </p:nvSpPr>
        <p:spPr>
          <a:xfrm>
            <a:off x="838200" y="6356350"/>
            <a:ext cx="2743200" cy="365125"/>
          </a:xfrm>
          <a:prstGeom prst="rect">
            <a:avLst/>
          </a:prstGeom>
        </p:spPr>
        <p:txBody>
          <a:bodyPr/>
          <a:lstStyle/>
          <a:p>
            <a:fld id="{43624501-F618-4196-BCCE-D9369E3BD338}" type="datetime1">
              <a:rPr lang="en-US" smtClean="0"/>
              <a:t>10/12/2018</a:t>
            </a:fld>
            <a:endParaRPr lang="en-US"/>
          </a:p>
        </p:txBody>
      </p:sp>
      <p:sp>
        <p:nvSpPr>
          <p:cNvPr id="6" name="Footer Placeholder 5">
            <a:extLst>
              <a:ext uri="{FF2B5EF4-FFF2-40B4-BE49-F238E27FC236}">
                <a16:creationId xmlns:a16="http://schemas.microsoft.com/office/drawing/2014/main" id="{BDD13AF8-BFD8-6D4F-894A-81A2F9505C56}"/>
              </a:ext>
            </a:extLst>
          </p:cNvPr>
          <p:cNvSpPr>
            <a:spLocks noGrp="1"/>
          </p:cNvSpPr>
          <p:nvPr>
            <p:ph type="ftr" sz="quarter" idx="11"/>
          </p:nvPr>
        </p:nvSpPr>
        <p:spPr>
          <a:xfrm>
            <a:off x="4038600" y="6356350"/>
            <a:ext cx="4114800" cy="365125"/>
          </a:xfrm>
          <a:prstGeom prst="rect">
            <a:avLst/>
          </a:prstGeom>
        </p:spPr>
        <p:txBody>
          <a:bodyPr/>
          <a:lstStyle/>
          <a:p>
            <a:r>
              <a:rPr lang="en-US"/>
              <a:t>DR. CAPT. ANDREAS MATEOU- CSSC0 COBALT</a:t>
            </a:r>
          </a:p>
        </p:txBody>
      </p:sp>
      <p:sp>
        <p:nvSpPr>
          <p:cNvPr id="7" name="Slide Number Placeholder 6">
            <a:extLst>
              <a:ext uri="{FF2B5EF4-FFF2-40B4-BE49-F238E27FC236}">
                <a16:creationId xmlns:a16="http://schemas.microsoft.com/office/drawing/2014/main" id="{F2A0381E-EF62-A34E-8FAF-AE7A7F2D8907}"/>
              </a:ext>
            </a:extLst>
          </p:cNvPr>
          <p:cNvSpPr>
            <a:spLocks noGrp="1"/>
          </p:cNvSpPr>
          <p:nvPr>
            <p:ph type="sldNum" sz="quarter" idx="12"/>
          </p:nvPr>
        </p:nvSpPr>
        <p:spPr/>
        <p:txBody>
          <a:bodyPr/>
          <a:lstStyle/>
          <a:p>
            <a:fld id="{83FFD5ED-CFDE-3349-AFBE-FA8456C77435}" type="slidenum">
              <a:rPr lang="en-US" smtClean="0"/>
              <a:t>‹#›</a:t>
            </a:fld>
            <a:endParaRPr lang="en-US"/>
          </a:p>
        </p:txBody>
      </p:sp>
    </p:spTree>
    <p:extLst>
      <p:ext uri="{BB962C8B-B14F-4D97-AF65-F5344CB8AC3E}">
        <p14:creationId xmlns:p14="http://schemas.microsoft.com/office/powerpoint/2010/main" val="318525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8000"/>
            <a:lum/>
          </a:blip>
          <a:srcRect/>
          <a:tile tx="0" ty="0" sx="100000" sy="100000" flip="xy"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D51091-134B-FC40-9279-8378C4EADD4E}"/>
              </a:ext>
            </a:extLst>
          </p:cNvPr>
          <p:cNvSpPr>
            <a:spLocks noGrp="1"/>
          </p:cNvSpPr>
          <p:nvPr>
            <p:ph type="title"/>
          </p:nvPr>
        </p:nvSpPr>
        <p:spPr>
          <a:xfrm>
            <a:off x="838200" y="717304"/>
            <a:ext cx="10515600" cy="5821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946032C-63CF-8248-BA0F-9662EA77A74A}"/>
              </a:ext>
            </a:extLst>
          </p:cNvPr>
          <p:cNvSpPr>
            <a:spLocks noGrp="1"/>
          </p:cNvSpPr>
          <p:nvPr>
            <p:ph type="body" idx="1"/>
          </p:nvPr>
        </p:nvSpPr>
        <p:spPr>
          <a:xfrm>
            <a:off x="838200" y="1438781"/>
            <a:ext cx="10515600" cy="47695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C128E8-90F7-D441-BB57-25FC5BC981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FD5ED-CFDE-3349-AFBE-FA8456C77435}" type="slidenum">
              <a:rPr lang="en-US" smtClean="0"/>
              <a:t>‹#›</a:t>
            </a:fld>
            <a:endParaRPr lang="en-US"/>
          </a:p>
        </p:txBody>
      </p:sp>
      <p:pic>
        <p:nvPicPr>
          <p:cNvPr id="9" name="Picture 8">
            <a:extLst>
              <a:ext uri="{FF2B5EF4-FFF2-40B4-BE49-F238E27FC236}">
                <a16:creationId xmlns:a16="http://schemas.microsoft.com/office/drawing/2014/main" id="{E79148BB-F4E2-3545-86A3-9389E995CF44}"/>
              </a:ext>
            </a:extLst>
          </p:cNvPr>
          <p:cNvPicPr>
            <a:picLocks noChangeAspect="1"/>
          </p:cNvPicPr>
          <p:nvPr userDrawn="1"/>
        </p:nvPicPr>
        <p:blipFill rotWithShape="1">
          <a:blip r:embed="rId14"/>
          <a:srcRect l="-1" r="909" b="33674"/>
          <a:stretch/>
        </p:blipFill>
        <p:spPr>
          <a:xfrm>
            <a:off x="0" y="0"/>
            <a:ext cx="3117273" cy="704358"/>
          </a:xfrm>
          <a:prstGeom prst="rect">
            <a:avLst/>
          </a:prstGeom>
        </p:spPr>
      </p:pic>
      <p:pic>
        <p:nvPicPr>
          <p:cNvPr id="10" name="Picture 9">
            <a:extLst>
              <a:ext uri="{FF2B5EF4-FFF2-40B4-BE49-F238E27FC236}">
                <a16:creationId xmlns:a16="http://schemas.microsoft.com/office/drawing/2014/main" id="{A6DFF69C-32BC-A645-BFF5-950987C91880}"/>
              </a:ext>
            </a:extLst>
          </p:cNvPr>
          <p:cNvPicPr>
            <a:picLocks noChangeAspect="1"/>
          </p:cNvPicPr>
          <p:nvPr userDrawn="1"/>
        </p:nvPicPr>
        <p:blipFill rotWithShape="1">
          <a:blip r:embed="rId14"/>
          <a:srcRect t="83158" r="36705" b="-326"/>
          <a:stretch/>
        </p:blipFill>
        <p:spPr>
          <a:xfrm flipV="1">
            <a:off x="0" y="6600484"/>
            <a:ext cx="2812473" cy="257516"/>
          </a:xfrm>
          <a:prstGeom prst="rect">
            <a:avLst/>
          </a:prstGeom>
        </p:spPr>
      </p:pic>
      <p:sp>
        <p:nvSpPr>
          <p:cNvPr id="12" name="Date Placeholder 3">
            <a:extLst>
              <a:ext uri="{FF2B5EF4-FFF2-40B4-BE49-F238E27FC236}">
                <a16:creationId xmlns:a16="http://schemas.microsoft.com/office/drawing/2014/main" id="{CC426CFA-117E-4545-A257-CBCCE56D37CC}"/>
              </a:ext>
            </a:extLst>
          </p:cNvPr>
          <p:cNvSpPr>
            <a:spLocks noGrp="1"/>
          </p:cNvSpPr>
          <p:nvPr>
            <p:ph type="dt" sz="half" idx="2"/>
          </p:nvPr>
        </p:nvSpPr>
        <p:spPr>
          <a:xfrm>
            <a:off x="5792294" y="6364117"/>
            <a:ext cx="2743200" cy="365125"/>
          </a:xfrm>
          <a:prstGeom prst="rect">
            <a:avLst/>
          </a:prstGeom>
        </p:spPr>
        <p:txBody>
          <a:bodyPr/>
          <a:lstStyle/>
          <a:p>
            <a:fld id="{F94C54B3-F4E3-4D7A-A7EF-F3515AF7206F}" type="datetime1">
              <a:rPr lang="en-US" smtClean="0"/>
              <a:t>10/12/2018</a:t>
            </a:fld>
            <a:endParaRPr lang="en-US"/>
          </a:p>
        </p:txBody>
      </p:sp>
    </p:spTree>
    <p:extLst>
      <p:ext uri="{BB962C8B-B14F-4D97-AF65-F5344CB8AC3E}">
        <p14:creationId xmlns:p14="http://schemas.microsoft.com/office/powerpoint/2010/main" val="410258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784E-E5E4-E34D-A854-A1AB974002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D543A27-C24B-7C48-9167-43230B57163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A6B43B1-CEB7-C84A-BC4A-F425E651CAE3}"/>
              </a:ext>
            </a:extLst>
          </p:cNvPr>
          <p:cNvPicPr>
            <a:picLocks noChangeAspect="1"/>
          </p:cNvPicPr>
          <p:nvPr/>
        </p:nvPicPr>
        <p:blipFill>
          <a:blip r:embed="rId2"/>
          <a:stretch>
            <a:fillRect/>
          </a:stretch>
        </p:blipFill>
        <p:spPr>
          <a:xfrm>
            <a:off x="0" y="0"/>
            <a:ext cx="12191999" cy="6858000"/>
          </a:xfrm>
          <a:prstGeom prst="rect">
            <a:avLst/>
          </a:prstGeom>
        </p:spPr>
      </p:pic>
      <p:pic>
        <p:nvPicPr>
          <p:cNvPr id="6" name="Picture 5">
            <a:extLst>
              <a:ext uri="{FF2B5EF4-FFF2-40B4-BE49-F238E27FC236}">
                <a16:creationId xmlns:a16="http://schemas.microsoft.com/office/drawing/2014/main" id="{E0D7D91C-8F71-BE4D-B55D-94323A8BDC28}"/>
              </a:ext>
            </a:extLst>
          </p:cNvPr>
          <p:cNvPicPr>
            <a:picLocks noChangeAspect="1"/>
          </p:cNvPicPr>
          <p:nvPr/>
        </p:nvPicPr>
        <p:blipFill>
          <a:blip r:embed="rId3"/>
          <a:stretch>
            <a:fillRect/>
          </a:stretch>
        </p:blipFill>
        <p:spPr>
          <a:xfrm>
            <a:off x="0" y="0"/>
            <a:ext cx="5556434" cy="1875692"/>
          </a:xfrm>
          <a:prstGeom prst="rect">
            <a:avLst/>
          </a:prstGeom>
        </p:spPr>
      </p:pic>
      <p:sp>
        <p:nvSpPr>
          <p:cNvPr id="7" name="TextBox 6">
            <a:extLst>
              <a:ext uri="{FF2B5EF4-FFF2-40B4-BE49-F238E27FC236}">
                <a16:creationId xmlns:a16="http://schemas.microsoft.com/office/drawing/2014/main" id="{8925AF15-F436-4E49-BE58-21CE782DE52C}"/>
              </a:ext>
            </a:extLst>
          </p:cNvPr>
          <p:cNvSpPr txBox="1"/>
          <p:nvPr/>
        </p:nvSpPr>
        <p:spPr>
          <a:xfrm>
            <a:off x="99389" y="5158409"/>
            <a:ext cx="8201231" cy="1646605"/>
          </a:xfrm>
          <a:prstGeom prst="rect">
            <a:avLst/>
          </a:prstGeom>
          <a:solidFill>
            <a:schemeClr val="accent1">
              <a:lumMod val="75000"/>
            </a:schemeClr>
          </a:solidFill>
        </p:spPr>
        <p:txBody>
          <a:bodyPr wrap="square" rtlCol="0">
            <a:spAutoFit/>
          </a:bodyPr>
          <a:lstStyle/>
          <a:p>
            <a:pPr algn="ctr">
              <a:spcBef>
                <a:spcPts val="300"/>
              </a:spcBef>
              <a:tabLst>
                <a:tab pos="3190875" algn="dec"/>
                <a:tab pos="7100888" algn="dec"/>
              </a:tabLst>
            </a:pPr>
            <a:r>
              <a:rPr lang="en-US" sz="3200" dirty="0">
                <a:solidFill>
                  <a:schemeClr val="bg1"/>
                </a:solidFill>
              </a:rPr>
              <a:t>AIRLINES ER &amp; CRISIS </a:t>
            </a:r>
            <a:r>
              <a:rPr lang="en-US" sz="3200">
                <a:solidFill>
                  <a:schemeClr val="bg1"/>
                </a:solidFill>
              </a:rPr>
              <a:t>MANAGEMENT PLAN</a:t>
            </a:r>
          </a:p>
          <a:p>
            <a:pPr algn="ctr">
              <a:spcBef>
                <a:spcPts val="300"/>
              </a:spcBef>
              <a:tabLst>
                <a:tab pos="3190875" algn="dec"/>
                <a:tab pos="7100888" algn="dec"/>
              </a:tabLst>
            </a:pPr>
            <a:r>
              <a:rPr lang="en-US" sz="3200">
                <a:solidFill>
                  <a:schemeClr val="bg1"/>
                </a:solidFill>
              </a:rPr>
              <a:t> </a:t>
            </a:r>
            <a:r>
              <a:rPr lang="en-US" sz="3200" dirty="0">
                <a:solidFill>
                  <a:schemeClr val="bg1"/>
                </a:solidFill>
              </a:rPr>
              <a:t>THE LEGITIMACY TEST </a:t>
            </a:r>
          </a:p>
          <a:p>
            <a:pPr algn="ctr">
              <a:spcBef>
                <a:spcPts val="300"/>
              </a:spcBef>
              <a:tabLst>
                <a:tab pos="3190875" algn="dec"/>
                <a:tab pos="7100888" algn="dec"/>
              </a:tabLst>
            </a:pPr>
            <a:endParaRPr lang="en-US" sz="3200" dirty="0">
              <a:solidFill>
                <a:schemeClr val="bg1"/>
              </a:solidFill>
            </a:endParaRPr>
          </a:p>
        </p:txBody>
      </p:sp>
    </p:spTree>
    <p:extLst>
      <p:ext uri="{BB962C8B-B14F-4D97-AF65-F5344CB8AC3E}">
        <p14:creationId xmlns:p14="http://schemas.microsoft.com/office/powerpoint/2010/main" val="163888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9414-D045-49F1-820E-1C178DE9D59F}"/>
              </a:ext>
            </a:extLst>
          </p:cNvPr>
          <p:cNvSpPr>
            <a:spLocks noGrp="1"/>
          </p:cNvSpPr>
          <p:nvPr>
            <p:ph type="title"/>
          </p:nvPr>
        </p:nvSpPr>
        <p:spPr/>
        <p:txBody>
          <a:bodyPr/>
          <a:lstStyle/>
          <a:p>
            <a:r>
              <a:rPr lang="en-US" dirty="0"/>
              <a:t>Asiana Emergency Response </a:t>
            </a:r>
            <a:endParaRPr lang="en-GB" dirty="0"/>
          </a:p>
        </p:txBody>
      </p:sp>
      <p:sp>
        <p:nvSpPr>
          <p:cNvPr id="3" name="Content Placeholder 2">
            <a:extLst>
              <a:ext uri="{FF2B5EF4-FFF2-40B4-BE49-F238E27FC236}">
                <a16:creationId xmlns:a16="http://schemas.microsoft.com/office/drawing/2014/main" id="{0E0CE4FB-661A-45EF-99A0-CBF0DB744D54}"/>
              </a:ext>
            </a:extLst>
          </p:cNvPr>
          <p:cNvSpPr>
            <a:spLocks noGrp="1"/>
          </p:cNvSpPr>
          <p:nvPr>
            <p:ph idx="1"/>
          </p:nvPr>
        </p:nvSpPr>
        <p:spPr/>
        <p:txBody>
          <a:bodyPr>
            <a:normAutofit/>
          </a:bodyPr>
          <a:lstStyle/>
          <a:p>
            <a:r>
              <a:rPr lang="en-US" dirty="0"/>
              <a:t>Asiana Emergency Response  </a:t>
            </a:r>
          </a:p>
          <a:p>
            <a:r>
              <a:rPr lang="en-US" dirty="0"/>
              <a:t>Weak – Delayed</a:t>
            </a:r>
          </a:p>
          <a:p>
            <a:r>
              <a:rPr lang="en-US" dirty="0"/>
              <a:t>San Francisco’s Fire Services - Aftermath </a:t>
            </a:r>
          </a:p>
          <a:p>
            <a:r>
              <a:rPr lang="en-US" dirty="0"/>
              <a:t>While praising firefighters for rescuing several passengers from the burning wreckage and having more than the required number of personnel on hand, the report said "the arriving incident commander placed an officer in charge of the fire attack" who hadn't been properly trained.</a:t>
            </a:r>
          </a:p>
          <a:p>
            <a:r>
              <a:rPr lang="en-US" dirty="0"/>
              <a:t>The responders also had communication problems, including being unable "to speak directly with units from the airport on a common radio frequency" and didn't rush medical buses to the scene, which "delayed the arrival of backboards to treat seriously injured passengers.“</a:t>
            </a:r>
          </a:p>
          <a:p>
            <a:r>
              <a:rPr lang="en-US"/>
              <a:t>The </a:t>
            </a:r>
            <a:r>
              <a:rPr lang="en-US" dirty="0"/>
              <a:t>Air Asiana Saver – The </a:t>
            </a:r>
            <a:r>
              <a:rPr lang="en-US"/>
              <a:t>Legitimacy Test - Passed </a:t>
            </a:r>
            <a:r>
              <a:rPr lang="en-US" dirty="0"/>
              <a:t>by </a:t>
            </a:r>
            <a:r>
              <a:rPr lang="en-GB" dirty="0"/>
              <a:t>Lee Yoon-</a:t>
            </a:r>
            <a:r>
              <a:rPr lang="en-GB" dirty="0" err="1"/>
              <a:t>Hye</a:t>
            </a:r>
            <a:r>
              <a:rPr lang="en-GB" dirty="0"/>
              <a:t>.</a:t>
            </a:r>
            <a:endParaRPr lang="en-US" dirty="0"/>
          </a:p>
          <a:p>
            <a:endParaRPr lang="en-GB" dirty="0"/>
          </a:p>
        </p:txBody>
      </p:sp>
      <p:sp>
        <p:nvSpPr>
          <p:cNvPr id="4" name="Footer Placeholder 3">
            <a:extLst>
              <a:ext uri="{FF2B5EF4-FFF2-40B4-BE49-F238E27FC236}">
                <a16:creationId xmlns:a16="http://schemas.microsoft.com/office/drawing/2014/main" id="{B7956527-87EC-44A1-A58A-6F20AA711ADF}"/>
              </a:ext>
            </a:extLst>
          </p:cNvPr>
          <p:cNvSpPr>
            <a:spLocks noGrp="1"/>
          </p:cNvSpPr>
          <p:nvPr>
            <p:ph type="ftr" sz="quarter" idx="11"/>
          </p:nvPr>
        </p:nvSpPr>
        <p:spPr>
          <a:xfrm>
            <a:off x="4038600" y="6356350"/>
            <a:ext cx="4785804" cy="365125"/>
          </a:xfrm>
        </p:spPr>
        <p:txBody>
          <a:bodyPr/>
          <a:lstStyle/>
          <a:p>
            <a:r>
              <a:rPr lang="en-US" dirty="0"/>
              <a:t>DR. CAPT. ANDREAS MATEOU- CSSC0 COBALT</a:t>
            </a:r>
          </a:p>
        </p:txBody>
      </p:sp>
    </p:spTree>
    <p:extLst>
      <p:ext uri="{BB962C8B-B14F-4D97-AF65-F5344CB8AC3E}">
        <p14:creationId xmlns:p14="http://schemas.microsoft.com/office/powerpoint/2010/main" val="1286381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C4A5-A6A8-4A92-9A68-B7A5F4F482C8}"/>
              </a:ext>
            </a:extLst>
          </p:cNvPr>
          <p:cNvSpPr>
            <a:spLocks noGrp="1"/>
          </p:cNvSpPr>
          <p:nvPr>
            <p:ph type="title"/>
          </p:nvPr>
        </p:nvSpPr>
        <p:spPr/>
        <p:txBody>
          <a:bodyPr>
            <a:normAutofit fontScale="90000"/>
          </a:bodyPr>
          <a:lstStyle/>
          <a:p>
            <a:br>
              <a:rPr lang="en-GB" dirty="0"/>
            </a:br>
            <a:r>
              <a:rPr lang="en-GB" dirty="0"/>
              <a:t>Lee Yoon-</a:t>
            </a:r>
            <a:r>
              <a:rPr lang="en-GB" dirty="0" err="1"/>
              <a:t>Hye</a:t>
            </a:r>
            <a:r>
              <a:rPr lang="en-GB" dirty="0"/>
              <a:t> – The Asiana Legitimacy Test ?</a:t>
            </a:r>
            <a:br>
              <a:rPr lang="en-US" dirty="0"/>
            </a:br>
            <a:endParaRPr lang="en-GB" dirty="0"/>
          </a:p>
        </p:txBody>
      </p:sp>
      <p:pic>
        <p:nvPicPr>
          <p:cNvPr id="1026" name="Picture 2" descr="Image result for lee yoon hye flight attendant">
            <a:extLst>
              <a:ext uri="{FF2B5EF4-FFF2-40B4-BE49-F238E27FC236}">
                <a16:creationId xmlns:a16="http://schemas.microsoft.com/office/drawing/2014/main" id="{710A42EB-3738-481A-8CA7-2CC155824E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1" y="1438275"/>
            <a:ext cx="5171982" cy="4770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C594E563-4CF9-4A9B-B237-09334B4DC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819" y="1438275"/>
            <a:ext cx="5004045" cy="477043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9B7194E-6297-4CBC-BFC2-7DE66860C349}"/>
              </a:ext>
            </a:extLst>
          </p:cNvPr>
          <p:cNvSpPr>
            <a:spLocks noGrp="1"/>
          </p:cNvSpPr>
          <p:nvPr>
            <p:ph type="ftr" sz="quarter" idx="11"/>
          </p:nvPr>
        </p:nvSpPr>
        <p:spPr>
          <a:xfrm>
            <a:off x="4038599" y="6356350"/>
            <a:ext cx="5549283" cy="365125"/>
          </a:xfrm>
        </p:spPr>
        <p:txBody>
          <a:bodyPr/>
          <a:lstStyle/>
          <a:p>
            <a:r>
              <a:rPr lang="en-US" dirty="0"/>
              <a:t>DR. CAPT. ANDREAS MATEOU- CSSC0 COBALT</a:t>
            </a:r>
          </a:p>
        </p:txBody>
      </p:sp>
    </p:spTree>
    <p:extLst>
      <p:ext uri="{BB962C8B-B14F-4D97-AF65-F5344CB8AC3E}">
        <p14:creationId xmlns:p14="http://schemas.microsoft.com/office/powerpoint/2010/main" val="2461708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05E7-1B3D-42BE-A44F-716334691F0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E619D67-1672-42A3-887B-46FEC7556A79}"/>
              </a:ext>
            </a:extLst>
          </p:cNvPr>
          <p:cNvSpPr>
            <a:spLocks noGrp="1"/>
          </p:cNvSpPr>
          <p:nvPr>
            <p:ph idx="1"/>
          </p:nvPr>
        </p:nvSpPr>
        <p:spPr/>
        <p:txBody>
          <a:bodyPr/>
          <a:lstStyle/>
          <a:p>
            <a:endParaRPr lang="en-US" dirty="0"/>
          </a:p>
          <a:p>
            <a:endParaRPr lang="en-US" dirty="0"/>
          </a:p>
          <a:p>
            <a:endParaRPr lang="en-US" dirty="0"/>
          </a:p>
          <a:p>
            <a:r>
              <a:rPr lang="en-US" dirty="0"/>
              <a:t>THANK YOU </a:t>
            </a:r>
            <a:endParaRPr lang="en-GB" dirty="0"/>
          </a:p>
        </p:txBody>
      </p:sp>
      <p:sp>
        <p:nvSpPr>
          <p:cNvPr id="4" name="Footer Placeholder 3">
            <a:extLst>
              <a:ext uri="{FF2B5EF4-FFF2-40B4-BE49-F238E27FC236}">
                <a16:creationId xmlns:a16="http://schemas.microsoft.com/office/drawing/2014/main" id="{AD6BAF95-3E49-4058-91BD-C03C7C28776E}"/>
              </a:ext>
            </a:extLst>
          </p:cNvPr>
          <p:cNvSpPr>
            <a:spLocks noGrp="1"/>
          </p:cNvSpPr>
          <p:nvPr>
            <p:ph type="ftr" sz="quarter" idx="11"/>
          </p:nvPr>
        </p:nvSpPr>
        <p:spPr>
          <a:xfrm>
            <a:off x="4038599" y="6356350"/>
            <a:ext cx="5025501" cy="365125"/>
          </a:xfrm>
        </p:spPr>
        <p:txBody>
          <a:bodyPr/>
          <a:lstStyle/>
          <a:p>
            <a:r>
              <a:rPr lang="en-US" dirty="0"/>
              <a:t>DR. CAPT. ANDREAS MATEOU- CSSC0 COBALT</a:t>
            </a:r>
          </a:p>
        </p:txBody>
      </p:sp>
    </p:spTree>
    <p:extLst>
      <p:ext uri="{BB962C8B-B14F-4D97-AF65-F5344CB8AC3E}">
        <p14:creationId xmlns:p14="http://schemas.microsoft.com/office/powerpoint/2010/main" val="442689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7FBF-056D-2B49-B36E-82ED036EA319}"/>
              </a:ext>
            </a:extLst>
          </p:cNvPr>
          <p:cNvSpPr>
            <a:spLocks noGrp="1"/>
          </p:cNvSpPr>
          <p:nvPr>
            <p:ph type="title"/>
          </p:nvPr>
        </p:nvSpPr>
        <p:spPr/>
        <p:txBody>
          <a:bodyPr>
            <a:normAutofit/>
          </a:bodyPr>
          <a:lstStyle/>
          <a:p>
            <a:r>
              <a:rPr lang="en-US" dirty="0"/>
              <a:t>The Operators Challenges  </a:t>
            </a:r>
          </a:p>
        </p:txBody>
      </p:sp>
      <p:sp>
        <p:nvSpPr>
          <p:cNvPr id="6" name="Content Placeholder 2">
            <a:extLst>
              <a:ext uri="{FF2B5EF4-FFF2-40B4-BE49-F238E27FC236}">
                <a16:creationId xmlns:a16="http://schemas.microsoft.com/office/drawing/2014/main" id="{08A53D97-F3B5-4748-B10C-FAB73118CBA0}"/>
              </a:ext>
            </a:extLst>
          </p:cNvPr>
          <p:cNvSpPr txBox="1">
            <a:spLocks/>
          </p:cNvSpPr>
          <p:nvPr/>
        </p:nvSpPr>
        <p:spPr>
          <a:xfrm>
            <a:off x="838200" y="4535103"/>
            <a:ext cx="10515600" cy="13824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tabLst>
                <a:tab pos="7100888" algn="dec"/>
              </a:tabLst>
            </a:pPr>
            <a:endParaRPr lang="en-US" dirty="0"/>
          </a:p>
          <a:p>
            <a:pPr marL="0" indent="0">
              <a:buFont typeface="Arial" panose="020B0604020202020204" pitchFamily="34" charset="0"/>
              <a:buNone/>
              <a:tabLst>
                <a:tab pos="7100888" algn="dec"/>
              </a:tabLst>
            </a:pPr>
            <a:r>
              <a:rPr lang="en-US" dirty="0"/>
              <a:t> </a:t>
            </a:r>
          </a:p>
        </p:txBody>
      </p:sp>
      <p:sp>
        <p:nvSpPr>
          <p:cNvPr id="3" name="TextBox 2">
            <a:extLst>
              <a:ext uri="{FF2B5EF4-FFF2-40B4-BE49-F238E27FC236}">
                <a16:creationId xmlns:a16="http://schemas.microsoft.com/office/drawing/2014/main" id="{20EB6031-4EBF-4111-8E00-AD739BDA2682}"/>
              </a:ext>
            </a:extLst>
          </p:cNvPr>
          <p:cNvSpPr txBox="1"/>
          <p:nvPr/>
        </p:nvSpPr>
        <p:spPr>
          <a:xfrm>
            <a:off x="327991" y="1470991"/>
            <a:ext cx="11628783" cy="4832092"/>
          </a:xfrm>
          <a:prstGeom prst="rect">
            <a:avLst/>
          </a:prstGeom>
          <a:noFill/>
        </p:spPr>
        <p:txBody>
          <a:bodyPr wrap="square" rtlCol="0">
            <a:spAutoFit/>
          </a:bodyPr>
          <a:lstStyle/>
          <a:p>
            <a:pPr marL="822325" lvl="2" indent="-182563"/>
            <a:r>
              <a:rPr lang="en-US" altLang="en-US" sz="2400" b="1" dirty="0"/>
              <a:t>Aviation accidents are rare occurrences  </a:t>
            </a:r>
          </a:p>
          <a:p>
            <a:pPr marL="822325" lvl="2" indent="-182563"/>
            <a:r>
              <a:rPr lang="en-US" altLang="en-US" sz="2400" b="1" dirty="0"/>
              <a:t>Operators preparation key to successful crisis management </a:t>
            </a:r>
          </a:p>
          <a:p>
            <a:pPr marL="822325" lvl="2" indent="-182563"/>
            <a:r>
              <a:rPr lang="en-US" altLang="en-US" sz="2400" b="1" dirty="0"/>
              <a:t>First few hours:  Critical </a:t>
            </a:r>
          </a:p>
          <a:p>
            <a:pPr marL="822325" lvl="2" indent="-182563"/>
            <a:r>
              <a:rPr lang="en-US" altLang="en-US" sz="2400" b="1" dirty="0"/>
              <a:t>Operators Emergency Response and Crisis Management Plan</a:t>
            </a:r>
          </a:p>
          <a:p>
            <a:pPr marL="822325" lvl="2" indent="-182563"/>
            <a:r>
              <a:rPr lang="en-US" sz="2400" dirty="0"/>
              <a:t>Complex Challenges:</a:t>
            </a:r>
          </a:p>
          <a:p>
            <a:pPr marL="822325" lvl="2" indent="-182563"/>
            <a:r>
              <a:rPr lang="en-US" sz="2400" dirty="0"/>
              <a:t>i) Impact to business and Legitimacy of the operator </a:t>
            </a:r>
          </a:p>
          <a:p>
            <a:pPr marL="822325" lvl="2" indent="-182563"/>
            <a:r>
              <a:rPr lang="en-US" sz="2400" dirty="0"/>
              <a:t>ii) Political, social and media environment </a:t>
            </a:r>
          </a:p>
          <a:p>
            <a:pPr marL="822325" lvl="2" indent="-182563"/>
            <a:r>
              <a:rPr lang="en-US" sz="2400" dirty="0"/>
              <a:t>iii) Family assistance regulations </a:t>
            </a:r>
          </a:p>
          <a:p>
            <a:pPr marL="822325" lvl="2" indent="-182563"/>
            <a:r>
              <a:rPr lang="en-US" sz="2400" dirty="0"/>
              <a:t>iv) Legal Implications</a:t>
            </a:r>
          </a:p>
          <a:p>
            <a:pPr marL="822325" lvl="2" indent="-182563"/>
            <a:r>
              <a:rPr lang="en-US" sz="2400" dirty="0"/>
              <a:t>v) Pressures and Expectations. </a:t>
            </a:r>
            <a:endParaRPr lang="en-US" altLang="en-US" sz="2400" b="1" dirty="0"/>
          </a:p>
          <a:p>
            <a:pPr marL="822325" lvl="2" indent="-182563"/>
            <a:endParaRPr lang="en-US" altLang="en-US" sz="2400" b="1" dirty="0"/>
          </a:p>
          <a:p>
            <a:pPr marL="822325" lvl="2" indent="-182563"/>
            <a:r>
              <a:rPr lang="en-US" altLang="en-US" sz="2400" b="1" dirty="0"/>
              <a:t>Above ALL -  The “BREAKING NEWS” effect </a:t>
            </a:r>
          </a:p>
          <a:p>
            <a:endParaRPr lang="en-GB" sz="2000" dirty="0"/>
          </a:p>
        </p:txBody>
      </p:sp>
      <p:sp>
        <p:nvSpPr>
          <p:cNvPr id="4" name="TextBox 3">
            <a:extLst>
              <a:ext uri="{FF2B5EF4-FFF2-40B4-BE49-F238E27FC236}">
                <a16:creationId xmlns:a16="http://schemas.microsoft.com/office/drawing/2014/main" id="{A349CC89-0829-467C-B062-0FA6BE63E059}"/>
              </a:ext>
            </a:extLst>
          </p:cNvPr>
          <p:cNvSpPr txBox="1"/>
          <p:nvPr/>
        </p:nvSpPr>
        <p:spPr>
          <a:xfrm>
            <a:off x="11887200" y="6500303"/>
            <a:ext cx="304800" cy="347652"/>
          </a:xfrm>
          <a:prstGeom prst="rect">
            <a:avLst/>
          </a:prstGeom>
          <a:solidFill>
            <a:schemeClr val="accent1">
              <a:lumMod val="75000"/>
            </a:schemeClr>
          </a:solidFill>
        </p:spPr>
        <p:txBody>
          <a:bodyPr wrap="square" rtlCol="0">
            <a:spAutoFit/>
          </a:bodyPr>
          <a:lstStyle/>
          <a:p>
            <a:pPr algn="ctr"/>
            <a:endParaRPr lang="en-GB" dirty="0">
              <a:solidFill>
                <a:schemeClr val="bg1"/>
              </a:solidFill>
            </a:endParaRPr>
          </a:p>
        </p:txBody>
      </p:sp>
      <p:sp>
        <p:nvSpPr>
          <p:cNvPr id="5" name="Footer Placeholder 4">
            <a:extLst>
              <a:ext uri="{FF2B5EF4-FFF2-40B4-BE49-F238E27FC236}">
                <a16:creationId xmlns:a16="http://schemas.microsoft.com/office/drawing/2014/main" id="{540F8B57-5F9C-4113-A57A-3DC5414D7917}"/>
              </a:ext>
            </a:extLst>
          </p:cNvPr>
          <p:cNvSpPr>
            <a:spLocks noGrp="1"/>
          </p:cNvSpPr>
          <p:nvPr>
            <p:ph type="ftr" sz="quarter" idx="11"/>
          </p:nvPr>
        </p:nvSpPr>
        <p:spPr>
          <a:xfrm>
            <a:off x="4038599" y="6356350"/>
            <a:ext cx="5336219" cy="365125"/>
          </a:xfrm>
        </p:spPr>
        <p:txBody>
          <a:bodyPr/>
          <a:lstStyle/>
          <a:p>
            <a:r>
              <a:rPr lang="en-US" dirty="0"/>
              <a:t>DR. CAPT. ANDREAS MATEOU- CSSC0 COBALT</a:t>
            </a:r>
          </a:p>
        </p:txBody>
      </p:sp>
    </p:spTree>
    <p:extLst>
      <p:ext uri="{BB962C8B-B14F-4D97-AF65-F5344CB8AC3E}">
        <p14:creationId xmlns:p14="http://schemas.microsoft.com/office/powerpoint/2010/main" val="986531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FD73-82A5-4818-B441-22AA855D8D2D}"/>
              </a:ext>
            </a:extLst>
          </p:cNvPr>
          <p:cNvSpPr>
            <a:spLocks noGrp="1"/>
          </p:cNvSpPr>
          <p:nvPr>
            <p:ph type="title"/>
          </p:nvPr>
        </p:nvSpPr>
        <p:spPr/>
        <p:txBody>
          <a:bodyPr/>
          <a:lstStyle/>
          <a:p>
            <a:r>
              <a:rPr lang="en-US" dirty="0"/>
              <a:t>The Operators Goals and Objectives </a:t>
            </a:r>
            <a:endParaRPr lang="en-GB" dirty="0"/>
          </a:p>
        </p:txBody>
      </p:sp>
      <p:sp>
        <p:nvSpPr>
          <p:cNvPr id="3" name="Content Placeholder 2">
            <a:extLst>
              <a:ext uri="{FF2B5EF4-FFF2-40B4-BE49-F238E27FC236}">
                <a16:creationId xmlns:a16="http://schemas.microsoft.com/office/drawing/2014/main" id="{64FFF330-EC10-49CD-AA94-6D3A8D233C7A}"/>
              </a:ext>
            </a:extLst>
          </p:cNvPr>
          <p:cNvSpPr>
            <a:spLocks noGrp="1"/>
          </p:cNvSpPr>
          <p:nvPr>
            <p:ph idx="1"/>
          </p:nvPr>
        </p:nvSpPr>
        <p:spPr/>
        <p:txBody>
          <a:bodyPr>
            <a:normAutofit/>
          </a:bodyPr>
          <a:lstStyle/>
          <a:p>
            <a:r>
              <a:rPr lang="en-GB" altLang="en-US" sz="2800" dirty="0"/>
              <a:t>Smooth and orderly transition from Normal to Emergency Crisis Operations</a:t>
            </a:r>
          </a:p>
          <a:p>
            <a:r>
              <a:rPr lang="en-US" altLang="en-US" sz="2800" dirty="0"/>
              <a:t>Effective Activation and Implementation of ALL elements of the ERP </a:t>
            </a:r>
          </a:p>
          <a:p>
            <a:r>
              <a:rPr lang="en-GB" altLang="en-US" sz="2800" dirty="0"/>
              <a:t>Safe continuation / return to normal operations as soon as possible</a:t>
            </a:r>
          </a:p>
          <a:p>
            <a:pPr marL="0" indent="0">
              <a:buNone/>
            </a:pPr>
            <a:r>
              <a:rPr lang="en-GB" altLang="en-US" sz="2800" dirty="0"/>
              <a:t> </a:t>
            </a:r>
          </a:p>
          <a:p>
            <a:r>
              <a:rPr lang="en-US" sz="2800" b="1" dirty="0"/>
              <a:t>Most Critical: Social and Media Response </a:t>
            </a:r>
          </a:p>
          <a:p>
            <a:r>
              <a:rPr lang="en-US" sz="2800" dirty="0"/>
              <a:t>National /International </a:t>
            </a:r>
            <a:r>
              <a:rPr lang="en-GB" altLang="en-US" sz="2800" dirty="0"/>
              <a:t>Coverage</a:t>
            </a:r>
          </a:p>
          <a:p>
            <a:pPr marL="273050"/>
            <a:r>
              <a:rPr lang="en-GB" altLang="en-US" sz="2800" dirty="0"/>
              <a:t>Operators statements and media strategy response </a:t>
            </a:r>
          </a:p>
          <a:p>
            <a:pPr marL="0" indent="0">
              <a:buNone/>
            </a:pPr>
            <a:endParaRPr lang="en-GB" dirty="0"/>
          </a:p>
          <a:p>
            <a:endParaRPr lang="en-GB" dirty="0"/>
          </a:p>
        </p:txBody>
      </p:sp>
      <p:sp>
        <p:nvSpPr>
          <p:cNvPr id="4" name="Footer Placeholder 3">
            <a:extLst>
              <a:ext uri="{FF2B5EF4-FFF2-40B4-BE49-F238E27FC236}">
                <a16:creationId xmlns:a16="http://schemas.microsoft.com/office/drawing/2014/main" id="{DA4DAAB6-4B88-4B38-819E-ABDA88FF2648}"/>
              </a:ext>
            </a:extLst>
          </p:cNvPr>
          <p:cNvSpPr>
            <a:spLocks noGrp="1"/>
          </p:cNvSpPr>
          <p:nvPr>
            <p:ph type="ftr" sz="quarter" idx="11"/>
          </p:nvPr>
        </p:nvSpPr>
        <p:spPr>
          <a:xfrm>
            <a:off x="4038600" y="6356350"/>
            <a:ext cx="5584794" cy="365125"/>
          </a:xfrm>
        </p:spPr>
        <p:txBody>
          <a:bodyPr/>
          <a:lstStyle/>
          <a:p>
            <a:r>
              <a:rPr lang="en-US" dirty="0"/>
              <a:t>DR. CAPT. ANDREAS MATEOU- CSSC0 COBALT</a:t>
            </a:r>
          </a:p>
        </p:txBody>
      </p:sp>
    </p:spTree>
    <p:extLst>
      <p:ext uri="{BB962C8B-B14F-4D97-AF65-F5344CB8AC3E}">
        <p14:creationId xmlns:p14="http://schemas.microsoft.com/office/powerpoint/2010/main" val="2615462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FE540-718D-4CF6-9097-612BE9C824C4}"/>
              </a:ext>
            </a:extLst>
          </p:cNvPr>
          <p:cNvSpPr>
            <a:spLocks noGrp="1"/>
          </p:cNvSpPr>
          <p:nvPr>
            <p:ph type="title"/>
          </p:nvPr>
        </p:nvSpPr>
        <p:spPr/>
        <p:txBody>
          <a:bodyPr>
            <a:normAutofit/>
          </a:bodyPr>
          <a:lstStyle/>
          <a:p>
            <a:r>
              <a:rPr lang="en-US" dirty="0"/>
              <a:t>The Operator: Consequences</a:t>
            </a:r>
            <a:endParaRPr lang="en-GB" dirty="0"/>
          </a:p>
        </p:txBody>
      </p:sp>
      <p:sp>
        <p:nvSpPr>
          <p:cNvPr id="3" name="Content Placeholder 2">
            <a:extLst>
              <a:ext uri="{FF2B5EF4-FFF2-40B4-BE49-F238E27FC236}">
                <a16:creationId xmlns:a16="http://schemas.microsoft.com/office/drawing/2014/main" id="{A6927639-8B15-4527-80F8-C855594E5735}"/>
              </a:ext>
            </a:extLst>
          </p:cNvPr>
          <p:cNvSpPr>
            <a:spLocks noGrp="1"/>
          </p:cNvSpPr>
          <p:nvPr>
            <p:ph idx="1"/>
          </p:nvPr>
        </p:nvSpPr>
        <p:spPr/>
        <p:txBody>
          <a:bodyPr>
            <a:normAutofit lnSpcReduction="10000"/>
          </a:bodyPr>
          <a:lstStyle/>
          <a:p>
            <a:r>
              <a:rPr lang="en-GB" altLang="en-US" dirty="0"/>
              <a:t>Weak / Ineffective implementation of ERP:</a:t>
            </a:r>
          </a:p>
          <a:p>
            <a:r>
              <a:rPr lang="en-GB" altLang="en-US" dirty="0"/>
              <a:t>Commercial suicide </a:t>
            </a:r>
          </a:p>
          <a:p>
            <a:r>
              <a:rPr lang="en-GB" altLang="en-US" dirty="0"/>
              <a:t>Loss of airline and management reputation </a:t>
            </a:r>
          </a:p>
          <a:p>
            <a:r>
              <a:rPr lang="en-US" altLang="en-US" dirty="0"/>
              <a:t>Negative media coverage </a:t>
            </a:r>
          </a:p>
          <a:p>
            <a:r>
              <a:rPr lang="en-US" altLang="en-US" dirty="0"/>
              <a:t>Loss of coordination and cooperation with stakeholders </a:t>
            </a:r>
            <a:endParaRPr lang="en-GB" altLang="en-US" dirty="0"/>
          </a:p>
          <a:p>
            <a:r>
              <a:rPr lang="en-GB" altLang="en-US" dirty="0"/>
              <a:t>Legal liabilities </a:t>
            </a:r>
          </a:p>
          <a:p>
            <a:endParaRPr lang="en-US" altLang="en-US" dirty="0"/>
          </a:p>
          <a:p>
            <a:pPr marL="0" lvl="0" indent="0">
              <a:lnSpc>
                <a:spcPct val="100000"/>
              </a:lnSpc>
              <a:spcBef>
                <a:spcPts val="0"/>
              </a:spcBef>
              <a:buNone/>
              <a:defRPr/>
            </a:pPr>
            <a:r>
              <a:rPr lang="en-US" altLang="en-US" b="1" dirty="0"/>
              <a:t>The airline must act quickly </a:t>
            </a:r>
            <a:r>
              <a:rPr lang="en-US" altLang="en-US" dirty="0"/>
              <a:t>to regain control and try to reduce the damaging effects of the events to its stakeholders and its reputation</a:t>
            </a:r>
          </a:p>
          <a:p>
            <a:pPr marL="0" lvl="0" indent="0">
              <a:lnSpc>
                <a:spcPct val="100000"/>
              </a:lnSpc>
              <a:spcBef>
                <a:spcPts val="0"/>
              </a:spcBef>
              <a:buNone/>
              <a:defRPr/>
            </a:pPr>
            <a:endParaRPr lang="en-US" altLang="en-US" dirty="0"/>
          </a:p>
          <a:p>
            <a:pPr marL="0" lvl="0" indent="0">
              <a:lnSpc>
                <a:spcPct val="100000"/>
              </a:lnSpc>
              <a:spcBef>
                <a:spcPts val="0"/>
              </a:spcBef>
              <a:buNone/>
              <a:defRPr/>
            </a:pPr>
            <a:endParaRPr lang="en-US" altLang="en-US" dirty="0"/>
          </a:p>
          <a:p>
            <a:pPr marL="0" lvl="0" indent="0">
              <a:lnSpc>
                <a:spcPct val="100000"/>
              </a:lnSpc>
              <a:spcBef>
                <a:spcPts val="0"/>
              </a:spcBef>
              <a:buNone/>
              <a:defRPr/>
            </a:pPr>
            <a:r>
              <a:rPr lang="en-US" altLang="en-US" dirty="0"/>
              <a:t>			--- The Legitimacy Fight</a:t>
            </a:r>
          </a:p>
        </p:txBody>
      </p:sp>
      <p:sp>
        <p:nvSpPr>
          <p:cNvPr id="4" name="Footer Placeholder 3">
            <a:extLst>
              <a:ext uri="{FF2B5EF4-FFF2-40B4-BE49-F238E27FC236}">
                <a16:creationId xmlns:a16="http://schemas.microsoft.com/office/drawing/2014/main" id="{9F28D2EE-305A-464C-80EE-0E07BE4B9428}"/>
              </a:ext>
            </a:extLst>
          </p:cNvPr>
          <p:cNvSpPr>
            <a:spLocks noGrp="1"/>
          </p:cNvSpPr>
          <p:nvPr>
            <p:ph type="ftr" sz="quarter" idx="11"/>
          </p:nvPr>
        </p:nvSpPr>
        <p:spPr>
          <a:xfrm>
            <a:off x="4038600" y="6356350"/>
            <a:ext cx="4989990" cy="365125"/>
          </a:xfrm>
        </p:spPr>
        <p:txBody>
          <a:bodyPr/>
          <a:lstStyle/>
          <a:p>
            <a:r>
              <a:rPr lang="en-US"/>
              <a:t>DR. CAPT. ANDREAS MATEOU- CSSC0 COBALT</a:t>
            </a:r>
          </a:p>
        </p:txBody>
      </p:sp>
    </p:spTree>
    <p:extLst>
      <p:ext uri="{BB962C8B-B14F-4D97-AF65-F5344CB8AC3E}">
        <p14:creationId xmlns:p14="http://schemas.microsoft.com/office/powerpoint/2010/main" val="1892907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E359-71A8-45B9-AE31-7BEDC5C3B48E}"/>
              </a:ext>
            </a:extLst>
          </p:cNvPr>
          <p:cNvSpPr>
            <a:spLocks noGrp="1"/>
          </p:cNvSpPr>
          <p:nvPr>
            <p:ph type="title"/>
          </p:nvPr>
        </p:nvSpPr>
        <p:spPr/>
        <p:txBody>
          <a:bodyPr/>
          <a:lstStyle/>
          <a:p>
            <a:r>
              <a:rPr lang="en-US" dirty="0"/>
              <a:t>Operators Legitimacy Test – CPR - MCRS </a:t>
            </a:r>
            <a:endParaRPr lang="en-GB" dirty="0"/>
          </a:p>
        </p:txBody>
      </p:sp>
      <p:sp>
        <p:nvSpPr>
          <p:cNvPr id="3" name="Content Placeholder 2">
            <a:extLst>
              <a:ext uri="{FF2B5EF4-FFF2-40B4-BE49-F238E27FC236}">
                <a16:creationId xmlns:a16="http://schemas.microsoft.com/office/drawing/2014/main" id="{058021A7-DED0-4A20-B650-F0B5D9695090}"/>
              </a:ext>
            </a:extLst>
          </p:cNvPr>
          <p:cNvSpPr>
            <a:spLocks noGrp="1"/>
          </p:cNvSpPr>
          <p:nvPr>
            <p:ph idx="1"/>
          </p:nvPr>
        </p:nvSpPr>
        <p:spPr/>
        <p:txBody>
          <a:bodyPr/>
          <a:lstStyle/>
          <a:p>
            <a:pPr>
              <a:defRPr/>
            </a:pPr>
            <a:r>
              <a:rPr lang="en-US" dirty="0"/>
              <a:t>Crisis Management Top Priority - Initiate CPR</a:t>
            </a:r>
          </a:p>
          <a:p>
            <a:pPr>
              <a:defRPr/>
            </a:pPr>
            <a:r>
              <a:rPr lang="en-US" dirty="0"/>
              <a:t>Credibility - Protection - Reputation (CPR)</a:t>
            </a:r>
          </a:p>
          <a:p>
            <a:pPr>
              <a:defRPr/>
            </a:pPr>
            <a:r>
              <a:rPr lang="en-US" dirty="0"/>
              <a:t>CPR Success Influenced by: MRCS</a:t>
            </a:r>
          </a:p>
          <a:p>
            <a:pPr>
              <a:defRPr/>
            </a:pPr>
            <a:r>
              <a:rPr lang="en-US" dirty="0"/>
              <a:t>Management Response Communication Strategy</a:t>
            </a:r>
          </a:p>
          <a:p>
            <a:pPr>
              <a:defRPr/>
            </a:pPr>
            <a:endParaRPr lang="en-US" dirty="0"/>
          </a:p>
          <a:p>
            <a:pPr>
              <a:defRPr/>
            </a:pPr>
            <a:r>
              <a:rPr lang="en-US" dirty="0"/>
              <a:t>If successful: Organizations Legitimacy </a:t>
            </a:r>
          </a:p>
          <a:p>
            <a:pPr>
              <a:defRPr/>
            </a:pPr>
            <a:endParaRPr lang="en-US" dirty="0"/>
          </a:p>
          <a:p>
            <a:pPr>
              <a:defRPr/>
            </a:pPr>
            <a:r>
              <a:rPr lang="en-US" dirty="0"/>
              <a:t>If unsuccessful: Tremendous impact to the airline - Possible loss of the company </a:t>
            </a:r>
          </a:p>
          <a:p>
            <a:endParaRPr lang="en-GB" dirty="0"/>
          </a:p>
        </p:txBody>
      </p:sp>
      <p:sp>
        <p:nvSpPr>
          <p:cNvPr id="4" name="Footer Placeholder 3">
            <a:extLst>
              <a:ext uri="{FF2B5EF4-FFF2-40B4-BE49-F238E27FC236}">
                <a16:creationId xmlns:a16="http://schemas.microsoft.com/office/drawing/2014/main" id="{64D5CECE-66BA-4598-A323-FB3A718608B6}"/>
              </a:ext>
            </a:extLst>
          </p:cNvPr>
          <p:cNvSpPr>
            <a:spLocks noGrp="1"/>
          </p:cNvSpPr>
          <p:nvPr>
            <p:ph type="ftr" sz="quarter" idx="11"/>
          </p:nvPr>
        </p:nvSpPr>
        <p:spPr>
          <a:xfrm>
            <a:off x="4038599" y="6356350"/>
            <a:ext cx="4803559" cy="365125"/>
          </a:xfrm>
        </p:spPr>
        <p:txBody>
          <a:bodyPr/>
          <a:lstStyle/>
          <a:p>
            <a:r>
              <a:rPr lang="en-US" dirty="0"/>
              <a:t>DR. CAPT. ANDREAS MATEOU- CSSC0 COBALT</a:t>
            </a:r>
          </a:p>
        </p:txBody>
      </p:sp>
    </p:spTree>
    <p:extLst>
      <p:ext uri="{BB962C8B-B14F-4D97-AF65-F5344CB8AC3E}">
        <p14:creationId xmlns:p14="http://schemas.microsoft.com/office/powerpoint/2010/main" val="2314493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E580-312B-45FF-9E73-601F1FD51A3C}"/>
              </a:ext>
            </a:extLst>
          </p:cNvPr>
          <p:cNvSpPr>
            <a:spLocks noGrp="1"/>
          </p:cNvSpPr>
          <p:nvPr>
            <p:ph type="title"/>
          </p:nvPr>
        </p:nvSpPr>
        <p:spPr/>
        <p:txBody>
          <a:bodyPr/>
          <a:lstStyle/>
          <a:p>
            <a:r>
              <a:rPr lang="en-US" dirty="0"/>
              <a:t>Airlines Legitimacy test</a:t>
            </a:r>
            <a:endParaRPr lang="en-GB" dirty="0"/>
          </a:p>
        </p:txBody>
      </p:sp>
      <p:sp>
        <p:nvSpPr>
          <p:cNvPr id="3" name="Content Placeholder 2">
            <a:extLst>
              <a:ext uri="{FF2B5EF4-FFF2-40B4-BE49-F238E27FC236}">
                <a16:creationId xmlns:a16="http://schemas.microsoft.com/office/drawing/2014/main" id="{AEA4DB1F-001E-4413-A708-881A42DD7189}"/>
              </a:ext>
            </a:extLst>
          </p:cNvPr>
          <p:cNvSpPr>
            <a:spLocks noGrp="1"/>
          </p:cNvSpPr>
          <p:nvPr>
            <p:ph idx="1"/>
          </p:nvPr>
        </p:nvSpPr>
        <p:spPr/>
        <p:txBody>
          <a:bodyPr>
            <a:normAutofit/>
          </a:bodyPr>
          <a:lstStyle/>
          <a:p>
            <a:pPr marL="639762" lvl="2" indent="0">
              <a:buNone/>
            </a:pPr>
            <a:endParaRPr lang="en-US" altLang="en-US" sz="2000" dirty="0"/>
          </a:p>
          <a:p>
            <a:pPr marL="639762" lvl="2" indent="0">
              <a:buNone/>
            </a:pPr>
            <a:r>
              <a:rPr lang="en-US" altLang="en-US" sz="2400" b="1" dirty="0"/>
              <a:t>“An Airline can be seen as legitimate if it is perceived by its stakeholders as acting appropriately, keeping to societies norms and living up to the expectations of their stakeholders .”</a:t>
            </a:r>
          </a:p>
          <a:p>
            <a:pPr marL="639762" lvl="2" indent="0">
              <a:buNone/>
            </a:pPr>
            <a:endParaRPr lang="en-US" altLang="en-US" sz="2000" dirty="0"/>
          </a:p>
          <a:p>
            <a:pPr>
              <a:defRPr/>
            </a:pPr>
            <a:r>
              <a:rPr lang="en-US" sz="2000" dirty="0"/>
              <a:t>Airline’s legitimacy -  stakeholders’ perception that the actions of the airline are:</a:t>
            </a:r>
          </a:p>
          <a:p>
            <a:pPr>
              <a:defRPr/>
            </a:pPr>
            <a:r>
              <a:rPr lang="en-US" sz="2000" dirty="0"/>
              <a:t>Appropriate</a:t>
            </a:r>
          </a:p>
          <a:p>
            <a:pPr>
              <a:defRPr/>
            </a:pPr>
            <a:r>
              <a:rPr lang="en-US" sz="2000" dirty="0"/>
              <a:t>Acceptable </a:t>
            </a:r>
          </a:p>
          <a:p>
            <a:pPr>
              <a:defRPr/>
            </a:pPr>
            <a:r>
              <a:rPr lang="en-US" sz="2000" dirty="0"/>
              <a:t>Keeping up to society’s  norms and the expectations of the stakeholders </a:t>
            </a:r>
          </a:p>
          <a:p>
            <a:pPr>
              <a:defRPr/>
            </a:pPr>
            <a:r>
              <a:rPr lang="en-US" sz="2000" dirty="0"/>
              <a:t>The most significant threat to the airlines legitimacy test is the response to Media </a:t>
            </a:r>
            <a:endParaRPr lang="en-US" altLang="en-US" sz="2000" b="1" dirty="0"/>
          </a:p>
          <a:p>
            <a:endParaRPr lang="en-GB" dirty="0"/>
          </a:p>
        </p:txBody>
      </p:sp>
      <p:sp>
        <p:nvSpPr>
          <p:cNvPr id="4" name="Footer Placeholder 3">
            <a:extLst>
              <a:ext uri="{FF2B5EF4-FFF2-40B4-BE49-F238E27FC236}">
                <a16:creationId xmlns:a16="http://schemas.microsoft.com/office/drawing/2014/main" id="{7A5C09F0-BB16-4896-A3F6-31DCE6AC4892}"/>
              </a:ext>
            </a:extLst>
          </p:cNvPr>
          <p:cNvSpPr>
            <a:spLocks noGrp="1"/>
          </p:cNvSpPr>
          <p:nvPr>
            <p:ph type="ftr" sz="quarter" idx="11"/>
          </p:nvPr>
        </p:nvSpPr>
        <p:spPr>
          <a:xfrm>
            <a:off x="4038600" y="6356350"/>
            <a:ext cx="5265198" cy="365125"/>
          </a:xfrm>
        </p:spPr>
        <p:txBody>
          <a:bodyPr/>
          <a:lstStyle/>
          <a:p>
            <a:r>
              <a:rPr lang="en-US" dirty="0"/>
              <a:t>DR. CAPT. ANDREAS MATEOU- CSSC0 COBALT</a:t>
            </a:r>
          </a:p>
        </p:txBody>
      </p:sp>
    </p:spTree>
    <p:extLst>
      <p:ext uri="{BB962C8B-B14F-4D97-AF65-F5344CB8AC3E}">
        <p14:creationId xmlns:p14="http://schemas.microsoft.com/office/powerpoint/2010/main" val="745728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5CECC-18D4-4D40-A7DA-2D9E2CB58C85}"/>
              </a:ext>
            </a:extLst>
          </p:cNvPr>
          <p:cNvSpPr>
            <a:spLocks noGrp="1"/>
          </p:cNvSpPr>
          <p:nvPr>
            <p:ph type="title"/>
          </p:nvPr>
        </p:nvSpPr>
        <p:spPr/>
        <p:txBody>
          <a:bodyPr/>
          <a:lstStyle/>
          <a:p>
            <a:r>
              <a:rPr lang="en-US" dirty="0"/>
              <a:t>Operators Legitimacy Test  </a:t>
            </a:r>
            <a:endParaRPr lang="en-GB" dirty="0"/>
          </a:p>
        </p:txBody>
      </p:sp>
      <p:sp>
        <p:nvSpPr>
          <p:cNvPr id="3" name="Content Placeholder 2">
            <a:extLst>
              <a:ext uri="{FF2B5EF4-FFF2-40B4-BE49-F238E27FC236}">
                <a16:creationId xmlns:a16="http://schemas.microsoft.com/office/drawing/2014/main" id="{0B0574AB-0472-4E16-BB49-2A7912FD4FE4}"/>
              </a:ext>
            </a:extLst>
          </p:cNvPr>
          <p:cNvSpPr>
            <a:spLocks noGrp="1"/>
          </p:cNvSpPr>
          <p:nvPr>
            <p:ph idx="1"/>
          </p:nvPr>
        </p:nvSpPr>
        <p:spPr/>
        <p:txBody>
          <a:bodyPr>
            <a:normAutofit/>
          </a:bodyPr>
          <a:lstStyle/>
          <a:p>
            <a:r>
              <a:rPr lang="en-US" dirty="0"/>
              <a:t>The Span Air Legitimacy Fight </a:t>
            </a:r>
          </a:p>
          <a:p>
            <a:r>
              <a:rPr lang="en-US" sz="2000" dirty="0"/>
              <a:t>20 August 2008 </a:t>
            </a:r>
            <a:r>
              <a:rPr lang="en-US" sz="2000" dirty="0" err="1"/>
              <a:t>Spanair</a:t>
            </a:r>
            <a:r>
              <a:rPr lang="en-US" sz="2000" dirty="0"/>
              <a:t> flight 5022 crashed during takeoff </a:t>
            </a:r>
          </a:p>
          <a:p>
            <a:r>
              <a:rPr lang="en-US" sz="2000" dirty="0"/>
              <a:t>154 of 172 people on board died. </a:t>
            </a:r>
          </a:p>
          <a:p>
            <a:r>
              <a:rPr lang="en-US" sz="2000" dirty="0"/>
              <a:t>A/C attempted a first takeoff but returned to the gate due to technical problems which were resolved</a:t>
            </a:r>
          </a:p>
          <a:p>
            <a:r>
              <a:rPr lang="en-US" sz="2000" dirty="0"/>
              <a:t>During the second take off aircraft stalled during rotation </a:t>
            </a:r>
          </a:p>
          <a:p>
            <a:r>
              <a:rPr lang="en-US" sz="2000" dirty="0"/>
              <a:t>A/c crashed soon after take off </a:t>
            </a:r>
          </a:p>
          <a:p>
            <a:r>
              <a:rPr lang="en-US" sz="2000" dirty="0">
                <a:cs typeface="Arial" charset="0"/>
              </a:rPr>
              <a:t>Emergency Response and Crisis Management was slow and weak by the airline </a:t>
            </a:r>
          </a:p>
          <a:p>
            <a:r>
              <a:rPr lang="en-US" sz="2000" dirty="0">
                <a:cs typeface="Arial" charset="0"/>
              </a:rPr>
              <a:t>Media presented the accident as an immediate fault by the airline </a:t>
            </a:r>
          </a:p>
          <a:p>
            <a:r>
              <a:rPr lang="en-US" sz="2000" dirty="0">
                <a:cs typeface="Arial" charset="0"/>
              </a:rPr>
              <a:t>SAS – parent company took over the media response </a:t>
            </a:r>
          </a:p>
          <a:p>
            <a:r>
              <a:rPr lang="en-US" sz="2000" dirty="0">
                <a:cs typeface="Arial" charset="0"/>
              </a:rPr>
              <a:t>Company lost the legitimacy fight </a:t>
            </a:r>
          </a:p>
          <a:p>
            <a:pPr marL="0" indent="0">
              <a:buNone/>
            </a:pPr>
            <a:endParaRPr lang="en-US" sz="1800" dirty="0">
              <a:latin typeface="Arial" charset="0"/>
              <a:cs typeface="Arial" charset="0"/>
            </a:endParaRPr>
          </a:p>
          <a:p>
            <a:endParaRPr lang="en-GB" sz="1600" dirty="0">
              <a:latin typeface="Arial" charset="0"/>
              <a:cs typeface="Arial" charset="0"/>
            </a:endParaRPr>
          </a:p>
          <a:p>
            <a:endParaRPr lang="en-GB" dirty="0"/>
          </a:p>
        </p:txBody>
      </p:sp>
      <p:sp>
        <p:nvSpPr>
          <p:cNvPr id="4" name="Footer Placeholder 3">
            <a:extLst>
              <a:ext uri="{FF2B5EF4-FFF2-40B4-BE49-F238E27FC236}">
                <a16:creationId xmlns:a16="http://schemas.microsoft.com/office/drawing/2014/main" id="{BE7DD663-FF00-49C6-A87E-C530A19BC677}"/>
              </a:ext>
            </a:extLst>
          </p:cNvPr>
          <p:cNvSpPr>
            <a:spLocks noGrp="1"/>
          </p:cNvSpPr>
          <p:nvPr>
            <p:ph type="ftr" sz="quarter" idx="11"/>
          </p:nvPr>
        </p:nvSpPr>
        <p:spPr>
          <a:xfrm>
            <a:off x="4038599" y="6356350"/>
            <a:ext cx="5549283" cy="365125"/>
          </a:xfrm>
        </p:spPr>
        <p:txBody>
          <a:bodyPr/>
          <a:lstStyle/>
          <a:p>
            <a:r>
              <a:rPr lang="en-US" dirty="0"/>
              <a:t>DR. CAPT. ANDREAS MATEOU- CSSC0 COBALT</a:t>
            </a:r>
          </a:p>
        </p:txBody>
      </p:sp>
    </p:spTree>
    <p:extLst>
      <p:ext uri="{BB962C8B-B14F-4D97-AF65-F5344CB8AC3E}">
        <p14:creationId xmlns:p14="http://schemas.microsoft.com/office/powerpoint/2010/main" val="4244751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9225-CA0E-4C40-9CB6-48B931044958}"/>
              </a:ext>
            </a:extLst>
          </p:cNvPr>
          <p:cNvSpPr>
            <a:spLocks noGrp="1"/>
          </p:cNvSpPr>
          <p:nvPr>
            <p:ph type="title"/>
          </p:nvPr>
        </p:nvSpPr>
        <p:spPr/>
        <p:txBody>
          <a:bodyPr/>
          <a:lstStyle/>
          <a:p>
            <a:r>
              <a:rPr lang="en-GB" dirty="0"/>
              <a:t>AirAsia Indonesia Flight QZ8501 </a:t>
            </a:r>
          </a:p>
        </p:txBody>
      </p:sp>
      <p:sp>
        <p:nvSpPr>
          <p:cNvPr id="3" name="Content Placeholder 2">
            <a:extLst>
              <a:ext uri="{FF2B5EF4-FFF2-40B4-BE49-F238E27FC236}">
                <a16:creationId xmlns:a16="http://schemas.microsoft.com/office/drawing/2014/main" id="{5D07FE54-ABC5-4B61-9AC0-53D96B33FE7B}"/>
              </a:ext>
            </a:extLst>
          </p:cNvPr>
          <p:cNvSpPr>
            <a:spLocks noGrp="1"/>
          </p:cNvSpPr>
          <p:nvPr>
            <p:ph idx="1"/>
          </p:nvPr>
        </p:nvSpPr>
        <p:spPr/>
        <p:txBody>
          <a:bodyPr>
            <a:normAutofit/>
          </a:bodyPr>
          <a:lstStyle/>
          <a:p>
            <a:r>
              <a:rPr lang="en-US" dirty="0"/>
              <a:t>28 December 2014 - AirAsia Indonesia Airbus A320 went missing over the Java Sea </a:t>
            </a:r>
          </a:p>
          <a:p>
            <a:r>
              <a:rPr lang="en-US" dirty="0"/>
              <a:t>Operating flight from Surabaya to Singapore</a:t>
            </a:r>
          </a:p>
          <a:p>
            <a:r>
              <a:rPr lang="en-US" dirty="0"/>
              <a:t>155 passengers and 7 crew members on board</a:t>
            </a:r>
          </a:p>
          <a:p>
            <a:r>
              <a:rPr lang="en-US" dirty="0"/>
              <a:t>a/c lost contact with ATC  at 07.24am Singapore time while deviating weather</a:t>
            </a:r>
          </a:p>
          <a:p>
            <a:pPr marL="0" indent="0">
              <a:buNone/>
            </a:pPr>
            <a:endParaRPr lang="en-US" dirty="0"/>
          </a:p>
          <a:p>
            <a:r>
              <a:rPr lang="en-US" dirty="0"/>
              <a:t>A/c discovered two days later</a:t>
            </a:r>
          </a:p>
          <a:p>
            <a:r>
              <a:rPr lang="en-US" dirty="0"/>
              <a:t>Great media attention – resemblance of MH370 </a:t>
            </a:r>
          </a:p>
          <a:p>
            <a:endParaRPr lang="en-US" dirty="0"/>
          </a:p>
          <a:p>
            <a:r>
              <a:rPr lang="en-US" dirty="0"/>
              <a:t>The </a:t>
            </a:r>
            <a:r>
              <a:rPr lang="pt-BR" dirty="0"/>
              <a:t>AirAsia Group CEO Tony Fernandes IMPACT  </a:t>
            </a:r>
            <a:endParaRPr lang="en-US" dirty="0">
              <a:solidFill>
                <a:schemeClr val="lt1"/>
              </a:solidFill>
            </a:endParaRPr>
          </a:p>
          <a:p>
            <a:endParaRPr lang="en-GB" dirty="0"/>
          </a:p>
        </p:txBody>
      </p:sp>
      <p:sp>
        <p:nvSpPr>
          <p:cNvPr id="4" name="Footer Placeholder 3">
            <a:extLst>
              <a:ext uri="{FF2B5EF4-FFF2-40B4-BE49-F238E27FC236}">
                <a16:creationId xmlns:a16="http://schemas.microsoft.com/office/drawing/2014/main" id="{4B5ACEA6-45E0-4A0C-8866-35D6FA3A8B7B}"/>
              </a:ext>
            </a:extLst>
          </p:cNvPr>
          <p:cNvSpPr>
            <a:spLocks noGrp="1"/>
          </p:cNvSpPr>
          <p:nvPr>
            <p:ph type="ftr" sz="quarter" idx="11"/>
          </p:nvPr>
        </p:nvSpPr>
        <p:spPr>
          <a:xfrm>
            <a:off x="4038600" y="6356350"/>
            <a:ext cx="5061012" cy="365125"/>
          </a:xfrm>
        </p:spPr>
        <p:txBody>
          <a:bodyPr/>
          <a:lstStyle/>
          <a:p>
            <a:r>
              <a:rPr lang="en-US" dirty="0"/>
              <a:t>DR. CAPT. ANDREAS MATEOU- CSSC0 COBALT</a:t>
            </a:r>
          </a:p>
        </p:txBody>
      </p:sp>
    </p:spTree>
    <p:extLst>
      <p:ext uri="{BB962C8B-B14F-4D97-AF65-F5344CB8AC3E}">
        <p14:creationId xmlns:p14="http://schemas.microsoft.com/office/powerpoint/2010/main" val="387124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6846" y="870012"/>
            <a:ext cx="10318377" cy="773051"/>
          </a:xfrm>
        </p:spPr>
        <p:txBody>
          <a:bodyPr>
            <a:normAutofit fontScale="90000"/>
          </a:bodyPr>
          <a:lstStyle/>
          <a:p>
            <a:br>
              <a:rPr lang="en-GB" dirty="0">
                <a:solidFill>
                  <a:schemeClr val="tx2"/>
                </a:solidFill>
              </a:rPr>
            </a:br>
            <a:r>
              <a:rPr lang="en-GB" dirty="0">
                <a:solidFill>
                  <a:schemeClr val="tx2"/>
                </a:solidFill>
              </a:rPr>
              <a:t>Asiana Airlines Flight 214, San Francisco International Airport July 6, 2013</a:t>
            </a: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6238193" y="1837765"/>
            <a:ext cx="4492560" cy="3837821"/>
          </a:xfrm>
          <a:prstGeom prst="rect">
            <a:avLst/>
          </a:prstGeom>
        </p:spPr>
      </p:pic>
      <p:pic>
        <p:nvPicPr>
          <p:cNvPr id="6" name="Picture 5"/>
          <p:cNvPicPr>
            <a:picLocks noChangeAspect="1"/>
          </p:cNvPicPr>
          <p:nvPr/>
        </p:nvPicPr>
        <p:blipFill>
          <a:blip r:embed="rId3"/>
          <a:stretch>
            <a:fillRect/>
          </a:stretch>
        </p:blipFill>
        <p:spPr>
          <a:xfrm>
            <a:off x="1039906" y="1837765"/>
            <a:ext cx="4906321" cy="3837821"/>
          </a:xfrm>
          <a:prstGeom prst="rect">
            <a:avLst/>
          </a:prstGeom>
        </p:spPr>
      </p:pic>
      <p:sp>
        <p:nvSpPr>
          <p:cNvPr id="2" name="Footer Placeholder 1">
            <a:extLst>
              <a:ext uri="{FF2B5EF4-FFF2-40B4-BE49-F238E27FC236}">
                <a16:creationId xmlns:a16="http://schemas.microsoft.com/office/drawing/2014/main" id="{2BD813C8-EDC5-45D3-99A8-0814F223F01E}"/>
              </a:ext>
            </a:extLst>
          </p:cNvPr>
          <p:cNvSpPr>
            <a:spLocks noGrp="1"/>
          </p:cNvSpPr>
          <p:nvPr>
            <p:ph type="ftr" sz="quarter" idx="11"/>
          </p:nvPr>
        </p:nvSpPr>
        <p:spPr>
          <a:xfrm>
            <a:off x="4038599" y="6356350"/>
            <a:ext cx="4750293" cy="365125"/>
          </a:xfrm>
        </p:spPr>
        <p:txBody>
          <a:bodyPr/>
          <a:lstStyle/>
          <a:p>
            <a:r>
              <a:rPr lang="en-US" dirty="0"/>
              <a:t>DR. CAPT. ANDREAS MATEOU- CSSC0 COBALT</a:t>
            </a:r>
          </a:p>
        </p:txBody>
      </p:sp>
    </p:spTree>
    <p:extLst>
      <p:ext uri="{BB962C8B-B14F-4D97-AF65-F5344CB8AC3E}">
        <p14:creationId xmlns:p14="http://schemas.microsoft.com/office/powerpoint/2010/main" val="3330136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na Surthern Presetnation" id="{58A83C09-6615-4B5F-821C-6B54F5038DA4}" vid="{A6332268-4867-4564-B88B-1C0061838C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4319</TotalTime>
  <Words>658</Words>
  <Application>Microsoft Office PowerPoint</Application>
  <PresentationFormat>Widescreen</PresentationFormat>
  <Paragraphs>101</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The Operators Challenges  </vt:lpstr>
      <vt:lpstr>The Operators Goals and Objectives </vt:lpstr>
      <vt:lpstr>The Operator: Consequences</vt:lpstr>
      <vt:lpstr>Operators Legitimacy Test – CPR - MCRS </vt:lpstr>
      <vt:lpstr>Airlines Legitimacy test</vt:lpstr>
      <vt:lpstr>Operators Legitimacy Test  </vt:lpstr>
      <vt:lpstr>AirAsia Indonesia Flight QZ8501 </vt:lpstr>
      <vt:lpstr> Asiana Airlines Flight 214, San Francisco International Airport July 6, 2013 </vt:lpstr>
      <vt:lpstr>Asiana Emergency Response </vt:lpstr>
      <vt:lpstr> Lee Yoon-Hye – The Asiana Legitimacy Test ?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Nadeem ZIA</dc:creator>
  <cp:lastModifiedBy>ANDREAS MATEOU</cp:lastModifiedBy>
  <cp:revision>86</cp:revision>
  <dcterms:created xsi:type="dcterms:W3CDTF">2018-07-01T09:15:33Z</dcterms:created>
  <dcterms:modified xsi:type="dcterms:W3CDTF">2018-10-12T07:44:03Z</dcterms:modified>
</cp:coreProperties>
</file>