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 id="2147483684" r:id="rId2"/>
  </p:sldMasterIdLst>
  <p:notesMasterIdLst>
    <p:notesMasterId r:id="rId21"/>
  </p:notesMasterIdLst>
  <p:handoutMasterIdLst>
    <p:handoutMasterId r:id="rId22"/>
  </p:handoutMasterIdLst>
  <p:sldIdLst>
    <p:sldId id="256" r:id="rId3"/>
    <p:sldId id="299" r:id="rId4"/>
    <p:sldId id="303" r:id="rId5"/>
    <p:sldId id="304" r:id="rId6"/>
    <p:sldId id="291" r:id="rId7"/>
    <p:sldId id="306" r:id="rId8"/>
    <p:sldId id="289" r:id="rId9"/>
    <p:sldId id="292" r:id="rId10"/>
    <p:sldId id="293" r:id="rId11"/>
    <p:sldId id="296" r:id="rId12"/>
    <p:sldId id="297" r:id="rId13"/>
    <p:sldId id="300" r:id="rId14"/>
    <p:sldId id="302" r:id="rId15"/>
    <p:sldId id="301" r:id="rId16"/>
    <p:sldId id="305" r:id="rId17"/>
    <p:sldId id="308" r:id="rId18"/>
    <p:sldId id="288" r:id="rId19"/>
    <p:sldId id="268" r:id="rId20"/>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ereg apereg" initials="AP" lastIdx="5" clrIdx="0"/>
  <p:cmAuthor id="1" name="Matan Orian" initials="MO" lastIdx="1" clrIdx="1">
    <p:extLst>
      <p:ext uri="{19B8F6BF-5375-455C-9EA6-DF929625EA0E}">
        <p15:presenceInfo xmlns:p15="http://schemas.microsoft.com/office/powerpoint/2012/main" userId="Matan Or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9966FF"/>
    <a:srgbClr val="9C9CDF"/>
    <a:srgbClr val="FF99FF"/>
    <a:srgbClr val="CC0099"/>
    <a:srgbClr val="B69F65"/>
    <a:srgbClr val="996600"/>
    <a:srgbClr val="FF66CC"/>
    <a:srgbClr val="6600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557" autoAdjust="0"/>
    <p:restoredTop sz="87927" autoAdjust="0"/>
  </p:normalViewPr>
  <p:slideViewPr>
    <p:cSldViewPr>
      <p:cViewPr varScale="1">
        <p:scale>
          <a:sx n="57" d="100"/>
          <a:sy n="57" d="100"/>
        </p:scale>
        <p:origin x="1596" y="26"/>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546D9-0FA1-47F1-9F2E-EA78343691C2}" type="doc">
      <dgm:prSet loTypeId="urn:microsoft.com/office/officeart/2009/3/layout/CircleRelationship" loCatId="relationship" qsTypeId="urn:microsoft.com/office/officeart/2005/8/quickstyle/simple3" qsCatId="simple" csTypeId="urn:microsoft.com/office/officeart/2005/8/colors/accent1_2" csCatId="accent1" phldr="1"/>
      <dgm:spPr/>
      <dgm:t>
        <a:bodyPr/>
        <a:lstStyle/>
        <a:p>
          <a:endParaRPr lang="en-US"/>
        </a:p>
      </dgm:t>
    </dgm:pt>
    <dgm:pt modelId="{733D7CC6-5716-494D-81BC-C78BC515460D}">
      <dgm:prSet phldrT="[Text]" custT="1"/>
      <dgm:spPr>
        <a:gradFill rotWithShape="0">
          <a:gsLst>
            <a:gs pos="0">
              <a:srgbClr val="BBE0E3">
                <a:hueOff val="0"/>
                <a:satOff val="0"/>
                <a:lumOff val="0"/>
                <a:alphaOff val="0"/>
                <a:lumMod val="110000"/>
                <a:satMod val="105000"/>
                <a:tint val="67000"/>
              </a:srgbClr>
            </a:gs>
            <a:gs pos="50000">
              <a:srgbClr val="BBE0E3">
                <a:hueOff val="0"/>
                <a:satOff val="0"/>
                <a:lumOff val="0"/>
                <a:alphaOff val="0"/>
                <a:lumMod val="105000"/>
                <a:satMod val="103000"/>
                <a:tint val="73000"/>
              </a:srgbClr>
            </a:gs>
            <a:gs pos="100000">
              <a:srgbClr val="BBE0E3">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r>
            <a:rPr lang="en-US" sz="2000" kern="1200" dirty="0">
              <a:solidFill>
                <a:srgbClr val="000000"/>
              </a:solidFill>
              <a:latin typeface="Arial"/>
              <a:ea typeface="+mn-ea"/>
              <a:cs typeface="Arial"/>
            </a:rPr>
            <a:t>Develop &amp; Implement Regulation</a:t>
          </a:r>
        </a:p>
        <a:p>
          <a:pPr marL="0" lvl="0" indent="0" algn="ctr" defTabSz="622300">
            <a:lnSpc>
              <a:spcPct val="90000"/>
            </a:lnSpc>
            <a:spcBef>
              <a:spcPct val="0"/>
            </a:spcBef>
            <a:spcAft>
              <a:spcPct val="35000"/>
            </a:spcAft>
            <a:buNone/>
          </a:pPr>
          <a:endParaRPr lang="en-US" sz="1000" kern="1200" dirty="0">
            <a:solidFill>
              <a:srgbClr val="000000"/>
            </a:solidFill>
            <a:latin typeface="Arial"/>
            <a:ea typeface="+mn-ea"/>
            <a:cs typeface="Arial"/>
          </a:endParaRPr>
        </a:p>
        <a:p>
          <a:pPr marL="0" lvl="0" indent="0" algn="ctr" defTabSz="622300">
            <a:lnSpc>
              <a:spcPct val="90000"/>
            </a:lnSpc>
            <a:spcBef>
              <a:spcPct val="0"/>
            </a:spcBef>
            <a:spcAft>
              <a:spcPct val="35000"/>
            </a:spcAft>
            <a:buNone/>
          </a:pPr>
          <a:r>
            <a:rPr lang="en-US" sz="2000" kern="1200" dirty="0">
              <a:solidFill>
                <a:srgbClr val="000000"/>
              </a:solidFill>
              <a:latin typeface="Arial"/>
              <a:ea typeface="+mn-ea"/>
              <a:cs typeface="Arial"/>
            </a:rPr>
            <a:t>Enforcement</a:t>
          </a:r>
        </a:p>
      </dgm:t>
    </dgm:pt>
    <dgm:pt modelId="{CB6D78F1-A3A2-4C97-B6A3-A3247AE86DA8}" type="parTrans" cxnId="{A8E4294E-8936-442C-ABF9-5EF3D2698ECE}">
      <dgm:prSet/>
      <dgm:spPr/>
      <dgm:t>
        <a:bodyPr/>
        <a:lstStyle/>
        <a:p>
          <a:endParaRPr lang="en-US"/>
        </a:p>
      </dgm:t>
    </dgm:pt>
    <dgm:pt modelId="{C006C78D-6588-4B95-8444-9B90B9B69E69}" type="sibTrans" cxnId="{A8E4294E-8936-442C-ABF9-5EF3D2698ECE}">
      <dgm:prSet/>
      <dgm:spPr/>
      <dgm:t>
        <a:bodyPr/>
        <a:lstStyle/>
        <a:p>
          <a:endParaRPr lang="en-US"/>
        </a:p>
      </dgm:t>
    </dgm:pt>
    <dgm:pt modelId="{BF79F923-0489-465A-A179-A4CF4A208E00}">
      <dgm:prSet phldrT="[Text]"/>
      <dgm:spPr/>
      <dgm:t>
        <a:bodyPr/>
        <a:lstStyle/>
        <a:p>
          <a:r>
            <a:rPr lang="en-US" dirty="0"/>
            <a:t>Counter Drone Systems</a:t>
          </a:r>
        </a:p>
      </dgm:t>
    </dgm:pt>
    <dgm:pt modelId="{EE9BC06A-4E56-4BE5-ADDF-38B489095D1F}" type="parTrans" cxnId="{02DAA2F7-8CBB-4A72-AE72-2CBE435199E0}">
      <dgm:prSet/>
      <dgm:spPr/>
      <dgm:t>
        <a:bodyPr/>
        <a:lstStyle/>
        <a:p>
          <a:endParaRPr lang="en-US"/>
        </a:p>
      </dgm:t>
    </dgm:pt>
    <dgm:pt modelId="{40133370-AB9D-4988-8D1E-8A4446463B3C}" type="sibTrans" cxnId="{02DAA2F7-8CBB-4A72-AE72-2CBE435199E0}">
      <dgm:prSet/>
      <dgm:spPr/>
      <dgm:t>
        <a:bodyPr/>
        <a:lstStyle/>
        <a:p>
          <a:endParaRPr lang="en-US"/>
        </a:p>
      </dgm:t>
    </dgm:pt>
    <dgm:pt modelId="{3399004F-2EE4-497F-B10A-7530F95FB588}">
      <dgm:prSet phldrT="[Text]" custT="1"/>
      <dgm:spPr/>
      <dgm:t>
        <a:bodyPr lIns="0" tIns="0" rIns="0" bIns="0"/>
        <a:lstStyle/>
        <a:p>
          <a:r>
            <a:rPr lang="en-US" sz="1700" dirty="0"/>
            <a:t>UAS </a:t>
          </a:r>
        </a:p>
        <a:p>
          <a:r>
            <a:rPr lang="en-US" sz="1700" dirty="0"/>
            <a:t>Traffic Management</a:t>
          </a:r>
        </a:p>
      </dgm:t>
    </dgm:pt>
    <dgm:pt modelId="{46E311FE-E24D-430C-B636-E2C6B4EF9D0C}" type="parTrans" cxnId="{A0A73676-4D07-42AC-9EE8-BDFC0150F95C}">
      <dgm:prSet/>
      <dgm:spPr/>
      <dgm:t>
        <a:bodyPr/>
        <a:lstStyle/>
        <a:p>
          <a:endParaRPr lang="en-US"/>
        </a:p>
      </dgm:t>
    </dgm:pt>
    <dgm:pt modelId="{8A942D3F-E9E7-412A-B697-941566E99C54}" type="sibTrans" cxnId="{A0A73676-4D07-42AC-9EE8-BDFC0150F95C}">
      <dgm:prSet/>
      <dgm:spPr/>
      <dgm:t>
        <a:bodyPr/>
        <a:lstStyle/>
        <a:p>
          <a:endParaRPr lang="en-US"/>
        </a:p>
      </dgm:t>
    </dgm:pt>
    <dgm:pt modelId="{B50CD895-775F-4074-A25B-CBF1A67FC10C}">
      <dgm:prSet phldrT="[Text]" custLinFactNeighborX="-39152" custLinFactNeighborY="-48991"/>
      <dgm:spPr/>
      <dgm:t>
        <a:bodyPr/>
        <a:lstStyle/>
        <a:p>
          <a:endParaRPr lang="en-US"/>
        </a:p>
      </dgm:t>
    </dgm:pt>
    <dgm:pt modelId="{70688E11-96C4-480E-B112-4B3B4BC088D2}" type="parTrans" cxnId="{CDA5EA55-58F1-45EC-8895-77892BA3A34C}">
      <dgm:prSet/>
      <dgm:spPr/>
      <dgm:t>
        <a:bodyPr/>
        <a:lstStyle/>
        <a:p>
          <a:endParaRPr lang="en-US"/>
        </a:p>
      </dgm:t>
    </dgm:pt>
    <dgm:pt modelId="{A50FCA59-63C6-4C36-893A-21EE55AB6C7E}" type="sibTrans" cxnId="{CDA5EA55-58F1-45EC-8895-77892BA3A34C}">
      <dgm:prSet/>
      <dgm:spPr/>
      <dgm:t>
        <a:bodyPr/>
        <a:lstStyle/>
        <a:p>
          <a:endParaRPr lang="en-US"/>
        </a:p>
      </dgm:t>
    </dgm:pt>
    <dgm:pt modelId="{2295D191-D865-4B41-8A08-23E97A6F37A7}">
      <dgm:prSet phldrT="[Text]"/>
      <dgm:spPr/>
      <dgm:t>
        <a:bodyPr lIns="0" tIns="0" rIns="0" bIns="0"/>
        <a:lstStyle/>
        <a:p>
          <a:r>
            <a:rPr lang="en-US" dirty="0"/>
            <a:t>Guidance Material &amp; Education</a:t>
          </a:r>
        </a:p>
      </dgm:t>
    </dgm:pt>
    <dgm:pt modelId="{729E5648-3C3A-4AF2-B00C-F3C1FD05DBB4}" type="parTrans" cxnId="{6C0B055A-FE5B-4BF0-9A79-038BEDBAB424}">
      <dgm:prSet/>
      <dgm:spPr/>
      <dgm:t>
        <a:bodyPr/>
        <a:lstStyle/>
        <a:p>
          <a:endParaRPr lang="en-US"/>
        </a:p>
      </dgm:t>
    </dgm:pt>
    <dgm:pt modelId="{7B00D0B6-C788-4C32-A3CE-D721735BC2EC}" type="sibTrans" cxnId="{6C0B055A-FE5B-4BF0-9A79-038BEDBAB424}">
      <dgm:prSet/>
      <dgm:spPr/>
      <dgm:t>
        <a:bodyPr/>
        <a:lstStyle/>
        <a:p>
          <a:endParaRPr lang="en-US"/>
        </a:p>
      </dgm:t>
    </dgm:pt>
    <dgm:pt modelId="{DFAEC636-AE27-4DF5-A4D0-F1A629B1F17B}" type="pres">
      <dgm:prSet presAssocID="{806546D9-0FA1-47F1-9F2E-EA78343691C2}" presName="Name0" presStyleCnt="0">
        <dgm:presLayoutVars>
          <dgm:chMax val="1"/>
          <dgm:chPref val="1"/>
        </dgm:presLayoutVars>
      </dgm:prSet>
      <dgm:spPr/>
    </dgm:pt>
    <dgm:pt modelId="{37731886-A274-44B5-9A65-BCE42E1E2CB1}" type="pres">
      <dgm:prSet presAssocID="{733D7CC6-5716-494D-81BC-C78BC515460D}" presName="Parent" presStyleLbl="node0" presStyleIdx="0" presStyleCnt="1" custScaleX="66811" custScaleY="63952" custLinFactNeighborX="18523" custLinFactNeighborY="748">
        <dgm:presLayoutVars>
          <dgm:chMax val="5"/>
          <dgm:chPref val="5"/>
        </dgm:presLayoutVars>
      </dgm:prSet>
      <dgm:spPr>
        <a:xfrm>
          <a:off x="2199857" y="1136214"/>
          <a:ext cx="2122415" cy="2256566"/>
        </a:xfrm>
        <a:prstGeom prst="ellipse">
          <a:avLst/>
        </a:prstGeom>
      </dgm:spPr>
    </dgm:pt>
    <dgm:pt modelId="{5C3D1B6E-07EE-49DC-A14C-A9F1DEF96C82}" type="pres">
      <dgm:prSet presAssocID="{733D7CC6-5716-494D-81BC-C78BC515460D}" presName="Accent1" presStyleLbl="node1" presStyleIdx="0" presStyleCnt="15"/>
      <dgm:spPr/>
    </dgm:pt>
    <dgm:pt modelId="{356E5D56-F69E-4AD1-910F-E7E506E557FF}" type="pres">
      <dgm:prSet presAssocID="{733D7CC6-5716-494D-81BC-C78BC515460D}" presName="Accent2" presStyleLbl="node1" presStyleIdx="1" presStyleCnt="15"/>
      <dgm:spPr/>
    </dgm:pt>
    <dgm:pt modelId="{4C221594-AA9F-49BC-86AA-B800069A5883}" type="pres">
      <dgm:prSet presAssocID="{733D7CC6-5716-494D-81BC-C78BC515460D}" presName="Accent3" presStyleLbl="node1" presStyleIdx="2" presStyleCnt="15"/>
      <dgm:spPr/>
    </dgm:pt>
    <dgm:pt modelId="{108A8008-7ABD-45CC-97C8-E4C5A81FFAF8}" type="pres">
      <dgm:prSet presAssocID="{733D7CC6-5716-494D-81BC-C78BC515460D}" presName="Accent4" presStyleLbl="node1" presStyleIdx="3" presStyleCnt="15"/>
      <dgm:spPr/>
    </dgm:pt>
    <dgm:pt modelId="{ACD24D51-99BE-471E-B0F2-16B6684BB14E}" type="pres">
      <dgm:prSet presAssocID="{733D7CC6-5716-494D-81BC-C78BC515460D}" presName="Accent5" presStyleLbl="node1" presStyleIdx="4" presStyleCnt="15"/>
      <dgm:spPr/>
    </dgm:pt>
    <dgm:pt modelId="{A857428F-505C-4EA3-8F55-8D471A332769}" type="pres">
      <dgm:prSet presAssocID="{733D7CC6-5716-494D-81BC-C78BC515460D}" presName="Accent6" presStyleLbl="node1" presStyleIdx="5" presStyleCnt="15"/>
      <dgm:spPr/>
    </dgm:pt>
    <dgm:pt modelId="{C8060418-3780-4089-98F2-D427DE2961F5}" type="pres">
      <dgm:prSet presAssocID="{BF79F923-0489-465A-A179-A4CF4A208E00}" presName="Child1" presStyleLbl="node1" presStyleIdx="6" presStyleCnt="15" custLinFactNeighborX="-39152" custLinFactNeighborY="-48991">
        <dgm:presLayoutVars>
          <dgm:chMax val="0"/>
          <dgm:chPref val="0"/>
        </dgm:presLayoutVars>
      </dgm:prSet>
      <dgm:spPr/>
    </dgm:pt>
    <dgm:pt modelId="{C199E841-FD6A-47A7-88DA-0BA1C5DAD411}" type="pres">
      <dgm:prSet presAssocID="{BF79F923-0489-465A-A179-A4CF4A208E00}" presName="Accent7" presStyleCnt="0"/>
      <dgm:spPr/>
    </dgm:pt>
    <dgm:pt modelId="{496DA579-3EF7-4779-A360-4E79FF63E97C}" type="pres">
      <dgm:prSet presAssocID="{BF79F923-0489-465A-A179-A4CF4A208E00}" presName="AccentHold1" presStyleLbl="node1" presStyleIdx="7" presStyleCnt="15"/>
      <dgm:spPr/>
    </dgm:pt>
    <dgm:pt modelId="{06FC2ABE-3641-4643-9457-317429366E38}" type="pres">
      <dgm:prSet presAssocID="{BF79F923-0489-465A-A179-A4CF4A208E00}" presName="Accent8" presStyleCnt="0"/>
      <dgm:spPr/>
    </dgm:pt>
    <dgm:pt modelId="{51CD6852-1932-4245-8166-A147CEDBE26E}" type="pres">
      <dgm:prSet presAssocID="{BF79F923-0489-465A-A179-A4CF4A208E00}" presName="AccentHold2" presStyleLbl="node1" presStyleIdx="8" presStyleCnt="15" custScaleX="117449" custScaleY="110223"/>
      <dgm:spPr/>
    </dgm:pt>
    <dgm:pt modelId="{20C0730E-59F2-4D12-B842-EC322275276E}" type="pres">
      <dgm:prSet presAssocID="{3399004F-2EE4-497F-B10A-7530F95FB588}" presName="Child2" presStyleLbl="node1" presStyleIdx="9" presStyleCnt="15">
        <dgm:presLayoutVars>
          <dgm:chMax val="0"/>
          <dgm:chPref val="0"/>
        </dgm:presLayoutVars>
      </dgm:prSet>
      <dgm:spPr/>
    </dgm:pt>
    <dgm:pt modelId="{DFFA0101-E05F-4078-876D-E5F3D136A6C1}" type="pres">
      <dgm:prSet presAssocID="{3399004F-2EE4-497F-B10A-7530F95FB588}" presName="Accent9" presStyleCnt="0"/>
      <dgm:spPr/>
    </dgm:pt>
    <dgm:pt modelId="{F0C546B5-1A05-4A56-926D-C47B8C3FD0EE}" type="pres">
      <dgm:prSet presAssocID="{3399004F-2EE4-497F-B10A-7530F95FB588}" presName="AccentHold1" presStyleLbl="node1" presStyleIdx="10" presStyleCnt="15"/>
      <dgm:spPr/>
    </dgm:pt>
    <dgm:pt modelId="{B8682166-C8B8-4272-8462-B23E942D50AD}" type="pres">
      <dgm:prSet presAssocID="{3399004F-2EE4-497F-B10A-7530F95FB588}" presName="Accent10" presStyleCnt="0"/>
      <dgm:spPr/>
    </dgm:pt>
    <dgm:pt modelId="{44E5F9DD-9605-4590-9025-88841B1DD6AD}" type="pres">
      <dgm:prSet presAssocID="{3399004F-2EE4-497F-B10A-7530F95FB588}" presName="AccentHold2" presStyleLbl="node1" presStyleIdx="11" presStyleCnt="15"/>
      <dgm:spPr/>
    </dgm:pt>
    <dgm:pt modelId="{FB64FC84-D6D0-4CE3-86A9-47E98AC3EC06}" type="pres">
      <dgm:prSet presAssocID="{3399004F-2EE4-497F-B10A-7530F95FB588}" presName="Accent11" presStyleCnt="0"/>
      <dgm:spPr/>
    </dgm:pt>
    <dgm:pt modelId="{6C2432FD-02AA-488E-9CBE-DC0775B9A937}" type="pres">
      <dgm:prSet presAssocID="{3399004F-2EE4-497F-B10A-7530F95FB588}" presName="AccentHold3" presStyleLbl="node1" presStyleIdx="12" presStyleCnt="15"/>
      <dgm:spPr/>
    </dgm:pt>
    <dgm:pt modelId="{3B854203-05BD-4265-B426-456583EDC20F}" type="pres">
      <dgm:prSet presAssocID="{2295D191-D865-4B41-8A08-23E97A6F37A7}" presName="Child3" presStyleLbl="node1" presStyleIdx="13" presStyleCnt="15">
        <dgm:presLayoutVars>
          <dgm:chMax val="0"/>
          <dgm:chPref val="0"/>
        </dgm:presLayoutVars>
      </dgm:prSet>
      <dgm:spPr/>
    </dgm:pt>
    <dgm:pt modelId="{F687570E-5442-4F8E-B453-7A237F8BAF5F}" type="pres">
      <dgm:prSet presAssocID="{2295D191-D865-4B41-8A08-23E97A6F37A7}" presName="Accent12" presStyleCnt="0"/>
      <dgm:spPr/>
    </dgm:pt>
    <dgm:pt modelId="{1586B07E-DECC-4276-A2FF-35CF9DD08D92}" type="pres">
      <dgm:prSet presAssocID="{2295D191-D865-4B41-8A08-23E97A6F37A7}" presName="AccentHold1" presStyleLbl="node1" presStyleIdx="14" presStyleCnt="15" custLinFactX="-80473" custLinFactY="5877" custLinFactNeighborX="-100000" custLinFactNeighborY="100000"/>
      <dgm:spPr/>
    </dgm:pt>
  </dgm:ptLst>
  <dgm:cxnLst>
    <dgm:cxn modelId="{9FB65403-E223-4DE4-B698-829FD08CB27F}" type="presOf" srcId="{733D7CC6-5716-494D-81BC-C78BC515460D}" destId="{37731886-A274-44B5-9A65-BCE42E1E2CB1}" srcOrd="0" destOrd="0" presId="urn:microsoft.com/office/officeart/2009/3/layout/CircleRelationship"/>
    <dgm:cxn modelId="{DAB41820-0009-4A61-95E8-3F1853DD3F3E}" type="presOf" srcId="{3399004F-2EE4-497F-B10A-7530F95FB588}" destId="{20C0730E-59F2-4D12-B842-EC322275276E}" srcOrd="0" destOrd="0" presId="urn:microsoft.com/office/officeart/2009/3/layout/CircleRelationship"/>
    <dgm:cxn modelId="{A8E4294E-8936-442C-ABF9-5EF3D2698ECE}" srcId="{806546D9-0FA1-47F1-9F2E-EA78343691C2}" destId="{733D7CC6-5716-494D-81BC-C78BC515460D}" srcOrd="0" destOrd="0" parTransId="{CB6D78F1-A3A2-4C97-B6A3-A3247AE86DA8}" sibTransId="{C006C78D-6588-4B95-8444-9B90B9B69E69}"/>
    <dgm:cxn modelId="{7DCDD274-7DCC-4763-AF17-C992F9C067B5}" type="presOf" srcId="{806546D9-0FA1-47F1-9F2E-EA78343691C2}" destId="{DFAEC636-AE27-4DF5-A4D0-F1A629B1F17B}" srcOrd="0" destOrd="0" presId="urn:microsoft.com/office/officeart/2009/3/layout/CircleRelationship"/>
    <dgm:cxn modelId="{CDA5EA55-58F1-45EC-8895-77892BA3A34C}" srcId="{806546D9-0FA1-47F1-9F2E-EA78343691C2}" destId="{B50CD895-775F-4074-A25B-CBF1A67FC10C}" srcOrd="1" destOrd="0" parTransId="{70688E11-96C4-480E-B112-4B3B4BC088D2}" sibTransId="{A50FCA59-63C6-4C36-893A-21EE55AB6C7E}"/>
    <dgm:cxn modelId="{A0A73676-4D07-42AC-9EE8-BDFC0150F95C}" srcId="{733D7CC6-5716-494D-81BC-C78BC515460D}" destId="{3399004F-2EE4-497F-B10A-7530F95FB588}" srcOrd="1" destOrd="0" parTransId="{46E311FE-E24D-430C-B636-E2C6B4EF9D0C}" sibTransId="{8A942D3F-E9E7-412A-B697-941566E99C54}"/>
    <dgm:cxn modelId="{6C0B055A-FE5B-4BF0-9A79-038BEDBAB424}" srcId="{733D7CC6-5716-494D-81BC-C78BC515460D}" destId="{2295D191-D865-4B41-8A08-23E97A6F37A7}" srcOrd="2" destOrd="0" parTransId="{729E5648-3C3A-4AF2-B00C-F3C1FD05DBB4}" sibTransId="{7B00D0B6-C788-4C32-A3CE-D721735BC2EC}"/>
    <dgm:cxn modelId="{B20C8FB3-5D9E-4306-B9A6-8D6B6FB1568D}" type="presOf" srcId="{2295D191-D865-4B41-8A08-23E97A6F37A7}" destId="{3B854203-05BD-4265-B426-456583EDC20F}" srcOrd="0" destOrd="0" presId="urn:microsoft.com/office/officeart/2009/3/layout/CircleRelationship"/>
    <dgm:cxn modelId="{83E238EB-49D4-41D6-87A4-226BCED59104}" type="presOf" srcId="{BF79F923-0489-465A-A179-A4CF4A208E00}" destId="{C8060418-3780-4089-98F2-D427DE2961F5}" srcOrd="0" destOrd="0" presId="urn:microsoft.com/office/officeart/2009/3/layout/CircleRelationship"/>
    <dgm:cxn modelId="{02DAA2F7-8CBB-4A72-AE72-2CBE435199E0}" srcId="{733D7CC6-5716-494D-81BC-C78BC515460D}" destId="{BF79F923-0489-465A-A179-A4CF4A208E00}" srcOrd="0" destOrd="0" parTransId="{EE9BC06A-4E56-4BE5-ADDF-38B489095D1F}" sibTransId="{40133370-AB9D-4988-8D1E-8A4446463B3C}"/>
    <dgm:cxn modelId="{7015998C-FF69-4834-99DF-E252529E2B5D}" type="presParOf" srcId="{DFAEC636-AE27-4DF5-A4D0-F1A629B1F17B}" destId="{37731886-A274-44B5-9A65-BCE42E1E2CB1}" srcOrd="0" destOrd="0" presId="urn:microsoft.com/office/officeart/2009/3/layout/CircleRelationship"/>
    <dgm:cxn modelId="{295294EA-60AF-47BB-96D8-422E44F56041}" type="presParOf" srcId="{DFAEC636-AE27-4DF5-A4D0-F1A629B1F17B}" destId="{5C3D1B6E-07EE-49DC-A14C-A9F1DEF96C82}" srcOrd="1" destOrd="0" presId="urn:microsoft.com/office/officeart/2009/3/layout/CircleRelationship"/>
    <dgm:cxn modelId="{1D3FFC82-7D11-46B2-BEB1-3F1FAE2D64B4}" type="presParOf" srcId="{DFAEC636-AE27-4DF5-A4D0-F1A629B1F17B}" destId="{356E5D56-F69E-4AD1-910F-E7E506E557FF}" srcOrd="2" destOrd="0" presId="urn:microsoft.com/office/officeart/2009/3/layout/CircleRelationship"/>
    <dgm:cxn modelId="{8185EB03-0F67-4625-B584-10966EEF80C4}" type="presParOf" srcId="{DFAEC636-AE27-4DF5-A4D0-F1A629B1F17B}" destId="{4C221594-AA9F-49BC-86AA-B800069A5883}" srcOrd="3" destOrd="0" presId="urn:microsoft.com/office/officeart/2009/3/layout/CircleRelationship"/>
    <dgm:cxn modelId="{095F2E87-2567-4C65-A83D-BCE7820B617F}" type="presParOf" srcId="{DFAEC636-AE27-4DF5-A4D0-F1A629B1F17B}" destId="{108A8008-7ABD-45CC-97C8-E4C5A81FFAF8}" srcOrd="4" destOrd="0" presId="urn:microsoft.com/office/officeart/2009/3/layout/CircleRelationship"/>
    <dgm:cxn modelId="{49680D48-016E-4B82-BF58-40328C181DCA}" type="presParOf" srcId="{DFAEC636-AE27-4DF5-A4D0-F1A629B1F17B}" destId="{ACD24D51-99BE-471E-B0F2-16B6684BB14E}" srcOrd="5" destOrd="0" presId="urn:microsoft.com/office/officeart/2009/3/layout/CircleRelationship"/>
    <dgm:cxn modelId="{28B31175-8518-402A-A16F-DCFEDB90D036}" type="presParOf" srcId="{DFAEC636-AE27-4DF5-A4D0-F1A629B1F17B}" destId="{A857428F-505C-4EA3-8F55-8D471A332769}" srcOrd="6" destOrd="0" presId="urn:microsoft.com/office/officeart/2009/3/layout/CircleRelationship"/>
    <dgm:cxn modelId="{1DF19292-9E27-4D6E-82E2-DD34095E3638}" type="presParOf" srcId="{DFAEC636-AE27-4DF5-A4D0-F1A629B1F17B}" destId="{C8060418-3780-4089-98F2-D427DE2961F5}" srcOrd="7" destOrd="0" presId="urn:microsoft.com/office/officeart/2009/3/layout/CircleRelationship"/>
    <dgm:cxn modelId="{E2E0A404-61C4-4BF9-8B84-830B0739A437}" type="presParOf" srcId="{DFAEC636-AE27-4DF5-A4D0-F1A629B1F17B}" destId="{C199E841-FD6A-47A7-88DA-0BA1C5DAD411}" srcOrd="8" destOrd="0" presId="urn:microsoft.com/office/officeart/2009/3/layout/CircleRelationship"/>
    <dgm:cxn modelId="{A3682FCA-D452-47B6-9788-2B6699B3E28B}" type="presParOf" srcId="{C199E841-FD6A-47A7-88DA-0BA1C5DAD411}" destId="{496DA579-3EF7-4779-A360-4E79FF63E97C}" srcOrd="0" destOrd="0" presId="urn:microsoft.com/office/officeart/2009/3/layout/CircleRelationship"/>
    <dgm:cxn modelId="{6B506807-0610-49D8-828B-6B43933CBC2A}" type="presParOf" srcId="{DFAEC636-AE27-4DF5-A4D0-F1A629B1F17B}" destId="{06FC2ABE-3641-4643-9457-317429366E38}" srcOrd="9" destOrd="0" presId="urn:microsoft.com/office/officeart/2009/3/layout/CircleRelationship"/>
    <dgm:cxn modelId="{2DBF0075-898E-49BB-A1F8-D1BC5869B018}" type="presParOf" srcId="{06FC2ABE-3641-4643-9457-317429366E38}" destId="{51CD6852-1932-4245-8166-A147CEDBE26E}" srcOrd="0" destOrd="0" presId="urn:microsoft.com/office/officeart/2009/3/layout/CircleRelationship"/>
    <dgm:cxn modelId="{7F73750C-BEAD-493E-8C4B-DC481E9E9CD6}" type="presParOf" srcId="{DFAEC636-AE27-4DF5-A4D0-F1A629B1F17B}" destId="{20C0730E-59F2-4D12-B842-EC322275276E}" srcOrd="10" destOrd="0" presId="urn:microsoft.com/office/officeart/2009/3/layout/CircleRelationship"/>
    <dgm:cxn modelId="{3BAB64B8-4580-4BA9-AB2F-00B02AD209F1}" type="presParOf" srcId="{DFAEC636-AE27-4DF5-A4D0-F1A629B1F17B}" destId="{DFFA0101-E05F-4078-876D-E5F3D136A6C1}" srcOrd="11" destOrd="0" presId="urn:microsoft.com/office/officeart/2009/3/layout/CircleRelationship"/>
    <dgm:cxn modelId="{10D1C3F3-CA85-4897-8667-661F12ECBC4D}" type="presParOf" srcId="{DFFA0101-E05F-4078-876D-E5F3D136A6C1}" destId="{F0C546B5-1A05-4A56-926D-C47B8C3FD0EE}" srcOrd="0" destOrd="0" presId="urn:microsoft.com/office/officeart/2009/3/layout/CircleRelationship"/>
    <dgm:cxn modelId="{50F5F67C-5140-440C-9333-9839E2499534}" type="presParOf" srcId="{DFAEC636-AE27-4DF5-A4D0-F1A629B1F17B}" destId="{B8682166-C8B8-4272-8462-B23E942D50AD}" srcOrd="12" destOrd="0" presId="urn:microsoft.com/office/officeart/2009/3/layout/CircleRelationship"/>
    <dgm:cxn modelId="{446653AE-5CA5-4C3F-910F-D19691765973}" type="presParOf" srcId="{B8682166-C8B8-4272-8462-B23E942D50AD}" destId="{44E5F9DD-9605-4590-9025-88841B1DD6AD}" srcOrd="0" destOrd="0" presId="urn:microsoft.com/office/officeart/2009/3/layout/CircleRelationship"/>
    <dgm:cxn modelId="{38DBE642-BC02-4ED5-8CE7-FAD50FD0FEC8}" type="presParOf" srcId="{DFAEC636-AE27-4DF5-A4D0-F1A629B1F17B}" destId="{FB64FC84-D6D0-4CE3-86A9-47E98AC3EC06}" srcOrd="13" destOrd="0" presId="urn:microsoft.com/office/officeart/2009/3/layout/CircleRelationship"/>
    <dgm:cxn modelId="{3372912B-CBFD-4C93-B472-DB3518AC20B6}" type="presParOf" srcId="{FB64FC84-D6D0-4CE3-86A9-47E98AC3EC06}" destId="{6C2432FD-02AA-488E-9CBE-DC0775B9A937}" srcOrd="0" destOrd="0" presId="urn:microsoft.com/office/officeart/2009/3/layout/CircleRelationship"/>
    <dgm:cxn modelId="{EB508BFB-0D2D-47CE-B4D5-C09A0A8CE6C3}" type="presParOf" srcId="{DFAEC636-AE27-4DF5-A4D0-F1A629B1F17B}" destId="{3B854203-05BD-4265-B426-456583EDC20F}" srcOrd="14" destOrd="0" presId="urn:microsoft.com/office/officeart/2009/3/layout/CircleRelationship"/>
    <dgm:cxn modelId="{3A2EC5E2-753A-4A97-9495-3B5ACA6177E9}" type="presParOf" srcId="{DFAEC636-AE27-4DF5-A4D0-F1A629B1F17B}" destId="{F687570E-5442-4F8E-B453-7A237F8BAF5F}" srcOrd="15" destOrd="0" presId="urn:microsoft.com/office/officeart/2009/3/layout/CircleRelationship"/>
    <dgm:cxn modelId="{A5AEB8A1-47C6-4384-BEA1-E054F59D1F00}" type="presParOf" srcId="{F687570E-5442-4F8E-B453-7A237F8BAF5F}" destId="{1586B07E-DECC-4276-A2FF-35CF9DD08D92}"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31886-A274-44B5-9A65-BCE42E1E2CB1}">
      <dsp:nvSpPr>
        <dsp:cNvPr id="0" name=""/>
        <dsp:cNvSpPr/>
      </dsp:nvSpPr>
      <dsp:spPr>
        <a:xfrm>
          <a:off x="2439457" y="1192891"/>
          <a:ext cx="2321873" cy="2222764"/>
        </a:xfrm>
        <a:prstGeom prst="ellipse">
          <a:avLst/>
        </a:prstGeom>
        <a:gradFill rotWithShape="0">
          <a:gsLst>
            <a:gs pos="0">
              <a:srgbClr val="BBE0E3">
                <a:hueOff val="0"/>
                <a:satOff val="0"/>
                <a:lumOff val="0"/>
                <a:alphaOff val="0"/>
                <a:lumMod val="110000"/>
                <a:satMod val="105000"/>
                <a:tint val="67000"/>
              </a:srgbClr>
            </a:gs>
            <a:gs pos="50000">
              <a:srgbClr val="BBE0E3">
                <a:hueOff val="0"/>
                <a:satOff val="0"/>
                <a:lumOff val="0"/>
                <a:alphaOff val="0"/>
                <a:lumMod val="105000"/>
                <a:satMod val="103000"/>
                <a:tint val="73000"/>
              </a:srgbClr>
            </a:gs>
            <a:gs pos="100000">
              <a:srgbClr val="BBE0E3">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2000" kern="1200" dirty="0">
              <a:solidFill>
                <a:srgbClr val="000000"/>
              </a:solidFill>
              <a:latin typeface="Arial"/>
              <a:ea typeface="+mn-ea"/>
              <a:cs typeface="Arial"/>
            </a:rPr>
            <a:t>Develop &amp; Implement Regulation</a:t>
          </a:r>
        </a:p>
        <a:p>
          <a:pPr marL="0" lvl="0" indent="0" algn="ctr" defTabSz="622300">
            <a:lnSpc>
              <a:spcPct val="90000"/>
            </a:lnSpc>
            <a:spcBef>
              <a:spcPct val="0"/>
            </a:spcBef>
            <a:spcAft>
              <a:spcPct val="35000"/>
            </a:spcAft>
            <a:buNone/>
          </a:pPr>
          <a:endParaRPr lang="en-US" sz="1000" kern="1200" dirty="0">
            <a:solidFill>
              <a:srgbClr val="000000"/>
            </a:solidFill>
            <a:latin typeface="Arial"/>
            <a:ea typeface="+mn-ea"/>
            <a:cs typeface="Arial"/>
          </a:endParaRPr>
        </a:p>
        <a:p>
          <a:pPr marL="0" lvl="0" indent="0" algn="ctr" defTabSz="622300">
            <a:lnSpc>
              <a:spcPct val="90000"/>
            </a:lnSpc>
            <a:spcBef>
              <a:spcPct val="0"/>
            </a:spcBef>
            <a:spcAft>
              <a:spcPct val="35000"/>
            </a:spcAft>
            <a:buNone/>
          </a:pPr>
          <a:r>
            <a:rPr lang="en-US" sz="2000" kern="1200" dirty="0">
              <a:solidFill>
                <a:srgbClr val="000000"/>
              </a:solidFill>
              <a:latin typeface="Arial"/>
              <a:ea typeface="+mn-ea"/>
              <a:cs typeface="Arial"/>
            </a:rPr>
            <a:t>Enforcement</a:t>
          </a:r>
        </a:p>
      </dsp:txBody>
      <dsp:txXfrm>
        <a:off x="2779487" y="1518407"/>
        <a:ext cx="1641813" cy="1571732"/>
      </dsp:txXfrm>
    </dsp:sp>
    <dsp:sp modelId="{5C3D1B6E-07EE-49DC-A14C-A9F1DEF96C82}">
      <dsp:nvSpPr>
        <dsp:cNvPr id="0" name=""/>
        <dsp:cNvSpPr/>
      </dsp:nvSpPr>
      <dsp:spPr>
        <a:xfrm>
          <a:off x="3202253" y="382082"/>
          <a:ext cx="386380" cy="38654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56E5D56-F69E-4AD1-910F-E7E506E557FF}">
      <dsp:nvSpPr>
        <dsp:cNvPr id="0" name=""/>
        <dsp:cNvSpPr/>
      </dsp:nvSpPr>
      <dsp:spPr>
        <a:xfrm>
          <a:off x="2287629" y="3757874"/>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C221594-AA9F-49BC-86AA-B800069A5883}">
      <dsp:nvSpPr>
        <dsp:cNvPr id="0" name=""/>
        <dsp:cNvSpPr/>
      </dsp:nvSpPr>
      <dsp:spPr>
        <a:xfrm>
          <a:off x="4918153" y="1951009"/>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08A8008-7ABD-45CC-97C8-E4C5A81FFAF8}">
      <dsp:nvSpPr>
        <dsp:cNvPr id="0" name=""/>
        <dsp:cNvSpPr/>
      </dsp:nvSpPr>
      <dsp:spPr>
        <a:xfrm>
          <a:off x="3579366" y="4055905"/>
          <a:ext cx="386380" cy="38654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D24D51-99BE-471E-B0F2-16B6684BB14E}">
      <dsp:nvSpPr>
        <dsp:cNvPr id="0" name=""/>
        <dsp:cNvSpPr/>
      </dsp:nvSpPr>
      <dsp:spPr>
        <a:xfrm>
          <a:off x="2366046" y="931450"/>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857428F-505C-4EA3-8F55-8D471A332769}">
      <dsp:nvSpPr>
        <dsp:cNvPr id="0" name=""/>
        <dsp:cNvSpPr/>
      </dsp:nvSpPr>
      <dsp:spPr>
        <a:xfrm>
          <a:off x="1484214" y="2534079"/>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8060418-3780-4089-98F2-D427DE2961F5}">
      <dsp:nvSpPr>
        <dsp:cNvPr id="0" name=""/>
        <dsp:cNvSpPr/>
      </dsp:nvSpPr>
      <dsp:spPr>
        <a:xfrm>
          <a:off x="0" y="475716"/>
          <a:ext cx="1412926" cy="1412602"/>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Counter Drone Systems</a:t>
          </a:r>
        </a:p>
      </dsp:txBody>
      <dsp:txXfrm>
        <a:off x="206918" y="682587"/>
        <a:ext cx="999090" cy="998860"/>
      </dsp:txXfrm>
    </dsp:sp>
    <dsp:sp modelId="{496DA579-3EF7-4779-A360-4E79FF63E97C}">
      <dsp:nvSpPr>
        <dsp:cNvPr id="0" name=""/>
        <dsp:cNvSpPr/>
      </dsp:nvSpPr>
      <dsp:spPr>
        <a:xfrm>
          <a:off x="2811595" y="943632"/>
          <a:ext cx="386380" cy="38654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1CD6852-1932-4245-8166-A147CEDBE26E}">
      <dsp:nvSpPr>
        <dsp:cNvPr id="0" name=""/>
        <dsp:cNvSpPr/>
      </dsp:nvSpPr>
      <dsp:spPr>
        <a:xfrm>
          <a:off x="204952" y="2958806"/>
          <a:ext cx="820524" cy="770226"/>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C0730E-59F2-4D12-B842-EC322275276E}">
      <dsp:nvSpPr>
        <dsp:cNvPr id="0" name=""/>
        <dsp:cNvSpPr/>
      </dsp:nvSpPr>
      <dsp:spPr>
        <a:xfrm>
          <a:off x="5051462" y="503081"/>
          <a:ext cx="1412926" cy="1412602"/>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UAS </a:t>
          </a:r>
        </a:p>
        <a:p>
          <a:pPr marL="0" lvl="0" indent="0" algn="ctr" defTabSz="755650">
            <a:lnSpc>
              <a:spcPct val="90000"/>
            </a:lnSpc>
            <a:spcBef>
              <a:spcPct val="0"/>
            </a:spcBef>
            <a:spcAft>
              <a:spcPct val="35000"/>
            </a:spcAft>
            <a:buNone/>
          </a:pPr>
          <a:r>
            <a:rPr lang="en-US" sz="1700" kern="1200" dirty="0"/>
            <a:t>Traffic Management</a:t>
          </a:r>
        </a:p>
      </dsp:txBody>
      <dsp:txXfrm>
        <a:off x="5258380" y="709952"/>
        <a:ext cx="999090" cy="998860"/>
      </dsp:txXfrm>
    </dsp:sp>
    <dsp:sp modelId="{F0C546B5-1A05-4A56-926D-C47B8C3FD0EE}">
      <dsp:nvSpPr>
        <dsp:cNvPr id="0" name=""/>
        <dsp:cNvSpPr/>
      </dsp:nvSpPr>
      <dsp:spPr>
        <a:xfrm>
          <a:off x="4420563" y="1478382"/>
          <a:ext cx="386380" cy="38654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4E5F9DD-9605-4590-9025-88841B1DD6AD}">
      <dsp:nvSpPr>
        <dsp:cNvPr id="0" name=""/>
        <dsp:cNvSpPr/>
      </dsp:nvSpPr>
      <dsp:spPr>
        <a:xfrm>
          <a:off x="0" y="3826088"/>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C2432FD-02AA-488E-9CBE-DC0775B9A937}">
      <dsp:nvSpPr>
        <dsp:cNvPr id="0" name=""/>
        <dsp:cNvSpPr/>
      </dsp:nvSpPr>
      <dsp:spPr>
        <a:xfrm>
          <a:off x="2791634" y="3427360"/>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B854203-05BD-4265-B426-456583EDC20F}">
      <dsp:nvSpPr>
        <dsp:cNvPr id="0" name=""/>
        <dsp:cNvSpPr/>
      </dsp:nvSpPr>
      <dsp:spPr>
        <a:xfrm>
          <a:off x="5715865" y="2944988"/>
          <a:ext cx="1412926" cy="1412602"/>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Guidance Material &amp; Education</a:t>
          </a:r>
        </a:p>
      </dsp:txBody>
      <dsp:txXfrm>
        <a:off x="5922783" y="3151859"/>
        <a:ext cx="999090" cy="998860"/>
      </dsp:txXfrm>
    </dsp:sp>
    <dsp:sp modelId="{1586B07E-DECC-4276-A2FF-35CF9DD08D92}">
      <dsp:nvSpPr>
        <dsp:cNvPr id="0" name=""/>
        <dsp:cNvSpPr/>
      </dsp:nvSpPr>
      <dsp:spPr>
        <a:xfrm>
          <a:off x="4811750" y="3192082"/>
          <a:ext cx="280161" cy="28016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Date Placeholder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755623E6-1D94-4D83-A667-973F4DFEA01A}" type="datetimeFigureOut">
              <a:rPr lang="he-IL" smtClean="0"/>
              <a:pPr/>
              <a:t>ג'/חשון/תשע"ט</a:t>
            </a:fld>
            <a:endParaRPr lang="he-IL" dirty="0"/>
          </a:p>
        </p:txBody>
      </p:sp>
      <p:sp>
        <p:nvSpPr>
          <p:cNvPr id="4" name="Footer Placeholder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5" name="Slide Number Placeholder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BA5DE639-1160-4AE3-BB0B-949B91FF3054}" type="slidenum">
              <a:rPr lang="he-IL" smtClean="0"/>
              <a:pPr/>
              <a:t>‹#›</a:t>
            </a:fld>
            <a:endParaRPr lang="he-IL" dirty="0"/>
          </a:p>
        </p:txBody>
      </p:sp>
    </p:spTree>
    <p:extLst>
      <p:ext uri="{BB962C8B-B14F-4D97-AF65-F5344CB8AC3E}">
        <p14:creationId xmlns:p14="http://schemas.microsoft.com/office/powerpoint/2010/main" val="2477024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3F7CA0B-F0C8-414D-A14A-FBC62CE404DB}" type="datetimeFigureOut">
              <a:rPr lang="he-IL" smtClean="0"/>
              <a:pPr/>
              <a:t>ג'/חשון/תשע"ט</a:t>
            </a:fld>
            <a:endParaRPr lang="he-IL" dirty="0"/>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2840AB0-59E8-4F68-AA8B-78A02BA71844}" type="slidenum">
              <a:rPr lang="he-IL" smtClean="0"/>
              <a:pPr/>
              <a:t>‹#›</a:t>
            </a:fld>
            <a:endParaRPr lang="he-IL" dirty="0"/>
          </a:p>
        </p:txBody>
      </p:sp>
    </p:spTree>
    <p:extLst>
      <p:ext uri="{BB962C8B-B14F-4D97-AF65-F5344CB8AC3E}">
        <p14:creationId xmlns:p14="http://schemas.microsoft.com/office/powerpoint/2010/main" val="143425072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Drones as opposed to sUAS (</a:t>
            </a:r>
            <a:r>
              <a:rPr lang="en-US" dirty="0"/>
              <a:t>Small Unmanned Aircraft System</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Threats as opposed to Risks</a:t>
            </a:r>
            <a:r>
              <a:rPr lang="en-US" sz="1200" kern="1200" baseline="0" dirty="0">
                <a:solidFill>
                  <a:schemeClr val="tx1"/>
                </a:solidFill>
                <a:effectLst/>
                <a:latin typeface="+mn-lt"/>
                <a:ea typeface="+mn-ea"/>
                <a:cs typeface="+mn-cs"/>
              </a:rPr>
              <a:t> other definitions? Reality? Challenges?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main objective of this event, is to highlight the importance of being ready to face emergency situations relating to dangers to aviation safety as well as security and to propose actions how to respond to these dangers</a:t>
            </a:r>
          </a:p>
          <a:p>
            <a:pPr lvl="0" algn="l" rtl="0"/>
            <a:r>
              <a:rPr lang="en-US" sz="1200" kern="1200" dirty="0">
                <a:solidFill>
                  <a:schemeClr val="tx1"/>
                </a:solidFill>
                <a:effectLst/>
                <a:latin typeface="+mn-lt"/>
                <a:ea typeface="+mn-ea"/>
                <a:cs typeface="+mn-cs"/>
              </a:rPr>
              <a:t>A crisis situation is the result of a major internal or external event which impacts upon an Organization in the context of public safety, staff safety, service continuity. </a:t>
            </a:r>
          </a:p>
          <a:p>
            <a:pPr algn="l" rtl="0"/>
            <a:r>
              <a:rPr lang="en-US" sz="1200" kern="1200" dirty="0">
                <a:solidFill>
                  <a:schemeClr val="tx1"/>
                </a:solidFill>
                <a:effectLst/>
                <a:latin typeface="+mn-lt"/>
                <a:ea typeface="+mn-ea"/>
                <a:cs typeface="+mn-cs"/>
              </a:rPr>
              <a:t>In addition however, a crisis may be defined as an event that is not directly related to an Organization , but that happens elsewhere and  is linked to its activities. For example the tourist sector may be affected by crisis in airports or air travel or a natural disaster.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he-IL" dirty="0"/>
          </a:p>
          <a:p>
            <a:pPr algn="l" rtl="0"/>
            <a:endParaRPr lang="he-IL"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1</a:t>
            </a:fld>
            <a:endParaRPr lang="he-IL" dirty="0"/>
          </a:p>
        </p:txBody>
      </p:sp>
    </p:spTree>
    <p:extLst>
      <p:ext uri="{BB962C8B-B14F-4D97-AF65-F5344CB8AC3E}">
        <p14:creationId xmlns:p14="http://schemas.microsoft.com/office/powerpoint/2010/main" val="94803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18</a:t>
            </a:fld>
            <a:endParaRPr lang="he-IL" dirty="0"/>
          </a:p>
        </p:txBody>
      </p:sp>
    </p:spTree>
    <p:extLst>
      <p:ext uri="{BB962C8B-B14F-4D97-AF65-F5344CB8AC3E}">
        <p14:creationId xmlns:p14="http://schemas.microsoft.com/office/powerpoint/2010/main" val="414784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40AB0-59E8-4F68-AA8B-78A02BA71844}" type="slidenum">
              <a:rPr lang="he-IL" smtClean="0"/>
              <a:pPr/>
              <a:t>4</a:t>
            </a:fld>
            <a:endParaRPr lang="he-IL" dirty="0"/>
          </a:p>
        </p:txBody>
      </p:sp>
    </p:spTree>
    <p:extLst>
      <p:ext uri="{BB962C8B-B14F-4D97-AF65-F5344CB8AC3E}">
        <p14:creationId xmlns:p14="http://schemas.microsoft.com/office/powerpoint/2010/main" val="416758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Picture – minister of transport (Canada) following Quebec Intl. Airport near-miss incident</a:t>
            </a:r>
          </a:p>
          <a:p>
            <a:pPr algn="l" rtl="0"/>
            <a:r>
              <a:rPr lang="en-US" dirty="0"/>
              <a:t>CAAI yearly report – all 4 near-miss</a:t>
            </a:r>
            <a:r>
              <a:rPr lang="en-US" baseline="0" dirty="0"/>
              <a:t> incidents reported by Ben Gurion Tower in 2017 were drone-related (Approach is 6 out of 7)</a:t>
            </a:r>
            <a:endParaRPr lang="en-US"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5</a:t>
            </a:fld>
            <a:endParaRPr lang="he-IL" dirty="0"/>
          </a:p>
        </p:txBody>
      </p:sp>
    </p:spTree>
    <p:extLst>
      <p:ext uri="{BB962C8B-B14F-4D97-AF65-F5344CB8AC3E}">
        <p14:creationId xmlns:p14="http://schemas.microsoft.com/office/powerpoint/2010/main" val="127734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Israel – CAAI annual safety report</a:t>
            </a:r>
            <a:r>
              <a:rPr lang="en-US" baseline="0" dirty="0"/>
              <a:t> indicates 60% growth in number of UAVs in 2017, 443 UAVs – commercial only, number of Remote Pilots increased by 40% (460)</a:t>
            </a:r>
          </a:p>
          <a:p>
            <a:pPr algn="l" rtl="0"/>
            <a:r>
              <a:rPr lang="en-US" baseline="0" dirty="0"/>
              <a:t>DroneDeploy – cloud platform for commercial drones, 180 countries, 30 million acres (120,000 sq.km) data repository</a:t>
            </a:r>
            <a:endParaRPr lang="en-US"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7</a:t>
            </a:fld>
            <a:endParaRPr lang="he-IL" dirty="0"/>
          </a:p>
        </p:txBody>
      </p:sp>
    </p:spTree>
    <p:extLst>
      <p:ext uri="{BB962C8B-B14F-4D97-AF65-F5344CB8AC3E}">
        <p14:creationId xmlns:p14="http://schemas.microsoft.com/office/powerpoint/2010/main" val="3117875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Dimension – Level of cooperation / Characterization of User </a:t>
            </a:r>
          </a:p>
        </p:txBody>
      </p:sp>
      <p:sp>
        <p:nvSpPr>
          <p:cNvPr id="4" name="Slide Number Placeholder 3"/>
          <p:cNvSpPr>
            <a:spLocks noGrp="1"/>
          </p:cNvSpPr>
          <p:nvPr>
            <p:ph type="sldNum" sz="quarter" idx="5"/>
          </p:nvPr>
        </p:nvSpPr>
        <p:spPr/>
        <p:txBody>
          <a:bodyPr/>
          <a:lstStyle/>
          <a:p>
            <a:fld id="{62840AB0-59E8-4F68-AA8B-78A02BA71844}" type="slidenum">
              <a:rPr lang="he-IL" smtClean="0"/>
              <a:pPr/>
              <a:t>10</a:t>
            </a:fld>
            <a:endParaRPr lang="he-IL" dirty="0"/>
          </a:p>
        </p:txBody>
      </p:sp>
    </p:spTree>
    <p:extLst>
      <p:ext uri="{BB962C8B-B14F-4D97-AF65-F5344CB8AC3E}">
        <p14:creationId xmlns:p14="http://schemas.microsoft.com/office/powerpoint/2010/main" val="1673292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Standards and Recommended Practices (SARPs) – ICAO Gantt includes Annex 6 @</a:t>
            </a:r>
            <a:r>
              <a:rPr lang="en-US" sz="1200" b="0" i="0" kern="1200" baseline="0" dirty="0">
                <a:solidFill>
                  <a:schemeClr val="tx1"/>
                </a:solidFill>
                <a:effectLst/>
                <a:latin typeface="+mn-lt"/>
                <a:ea typeface="+mn-ea"/>
                <a:cs typeface="+mn-cs"/>
              </a:rPr>
              <a:t> 2022, Annex 10 @ 2021-2022, Annex 19 @ 2023 – Probably not primarily “drones” due to risk-based-approach</a:t>
            </a:r>
          </a:p>
          <a:p>
            <a:pPr algn="l" rtl="0"/>
            <a:r>
              <a:rPr lang="en-US" sz="1200" dirty="0"/>
              <a:t>UAS Traffic Management</a:t>
            </a:r>
            <a:endParaRPr lang="en-US"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12</a:t>
            </a:fld>
            <a:endParaRPr lang="he-IL" dirty="0"/>
          </a:p>
        </p:txBody>
      </p:sp>
    </p:spTree>
    <p:extLst>
      <p:ext uri="{BB962C8B-B14F-4D97-AF65-F5344CB8AC3E}">
        <p14:creationId xmlns:p14="http://schemas.microsoft.com/office/powerpoint/2010/main" val="352835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Demonstrations during 2018</a:t>
            </a:r>
          </a:p>
          <a:p>
            <a:pPr algn="l" rtl="0"/>
            <a:r>
              <a:rPr lang="en-US" sz="1200" b="0" i="0" kern="1200" dirty="0">
                <a:solidFill>
                  <a:schemeClr val="tx1"/>
                </a:solidFill>
                <a:effectLst/>
                <a:latin typeface="+mn-lt"/>
                <a:ea typeface="+mn-ea"/>
                <a:cs typeface="+mn-cs"/>
              </a:rPr>
              <a:t>Foundation of service roll out during 2019</a:t>
            </a:r>
            <a:endParaRPr lang="en-US"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13</a:t>
            </a:fld>
            <a:endParaRPr lang="he-IL" dirty="0"/>
          </a:p>
        </p:txBody>
      </p:sp>
    </p:spTree>
    <p:extLst>
      <p:ext uri="{BB962C8B-B14F-4D97-AF65-F5344CB8AC3E}">
        <p14:creationId xmlns:p14="http://schemas.microsoft.com/office/powerpoint/2010/main" val="60200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FAA - May 2017 voided by appeal court and reinstated on Dec. 2017</a:t>
            </a:r>
          </a:p>
          <a:p>
            <a:pPr algn="l" rtl="0"/>
            <a:r>
              <a:rPr lang="en-US" sz="1200" b="0" i="0" kern="1200" dirty="0">
                <a:solidFill>
                  <a:schemeClr val="tx1"/>
                </a:solidFill>
                <a:effectLst/>
                <a:latin typeface="+mn-lt"/>
                <a:ea typeface="+mn-ea"/>
                <a:cs typeface="+mn-cs"/>
              </a:rPr>
              <a:t>Airports, Government, Military and DOD facilities, sensitive infrastructure, sport stadiums etc.</a:t>
            </a:r>
            <a:endParaRPr lang="en-US"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14</a:t>
            </a:fld>
            <a:endParaRPr lang="he-IL" dirty="0"/>
          </a:p>
        </p:txBody>
      </p:sp>
    </p:spTree>
    <p:extLst>
      <p:ext uri="{BB962C8B-B14F-4D97-AF65-F5344CB8AC3E}">
        <p14:creationId xmlns:p14="http://schemas.microsoft.com/office/powerpoint/2010/main" val="117934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fld id="{62840AB0-59E8-4F68-AA8B-78A02BA71844}" type="slidenum">
              <a:rPr lang="he-IL" smtClean="0"/>
              <a:pPr/>
              <a:t>15</a:t>
            </a:fld>
            <a:endParaRPr lang="he-IL" dirty="0"/>
          </a:p>
        </p:txBody>
      </p:sp>
    </p:spTree>
    <p:extLst>
      <p:ext uri="{BB962C8B-B14F-4D97-AF65-F5344CB8AC3E}">
        <p14:creationId xmlns:p14="http://schemas.microsoft.com/office/powerpoint/2010/main" val="21936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A66FDF8F-5195-45C8-B9AC-8BC4B7CCC478}" type="slidenum">
              <a:rPr lang="es-ES" smtClean="0"/>
              <a:pPr/>
              <a:t>‹#›</a:t>
            </a:fld>
            <a:endParaRPr lang="es-ES" dirty="0"/>
          </a:p>
        </p:txBody>
      </p:sp>
    </p:spTree>
    <p:extLst>
      <p:ext uri="{BB962C8B-B14F-4D97-AF65-F5344CB8AC3E}">
        <p14:creationId xmlns:p14="http://schemas.microsoft.com/office/powerpoint/2010/main" val="33168468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E4395C8A-D648-4445-B759-4C0ABAED9127}" type="slidenum">
              <a:rPr lang="es-ES" smtClean="0"/>
              <a:pPr/>
              <a:t>‹#›</a:t>
            </a:fld>
            <a:endParaRPr lang="es-ES" dirty="0"/>
          </a:p>
        </p:txBody>
      </p:sp>
    </p:spTree>
    <p:extLst>
      <p:ext uri="{BB962C8B-B14F-4D97-AF65-F5344CB8AC3E}">
        <p14:creationId xmlns:p14="http://schemas.microsoft.com/office/powerpoint/2010/main" val="331722702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1E996D13-0FE8-46B1-AC15-3FD193DDBA1C}" type="slidenum">
              <a:rPr lang="es-ES" smtClean="0"/>
              <a:pPr/>
              <a:t>‹#›</a:t>
            </a:fld>
            <a:endParaRPr lang="es-ES" dirty="0"/>
          </a:p>
        </p:txBody>
      </p:sp>
    </p:spTree>
    <p:extLst>
      <p:ext uri="{BB962C8B-B14F-4D97-AF65-F5344CB8AC3E}">
        <p14:creationId xmlns:p14="http://schemas.microsoft.com/office/powerpoint/2010/main" val="35167098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8F7A5A-063C-4185-AB92-AC28F973F67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60580320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E78D3-1326-4B9D-A297-33FD4EB0D4E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62930942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8DE16E-32B9-40B2-BDA9-DDB95FD974D2}"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55753980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E7694D-4A48-4873-B029-0929E3A649F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57218183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970CB6-7B6A-49A6-A960-1409C015AA74}"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84412312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FD1096-BB71-4D99-BADC-29C5370A8439}"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59281480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98CF60-5BDD-4798-9C0E-B37DE5FB4C89}"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7519517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08621C-BB24-4B95-A29D-F3AF1D042005}"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1396691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C9F27E92-9E4D-49CC-BBA6-0ED94E92A149}" type="slidenum">
              <a:rPr lang="es-ES" smtClean="0"/>
              <a:pPr/>
              <a:t>‹#›</a:t>
            </a:fld>
            <a:endParaRPr lang="es-ES" dirty="0"/>
          </a:p>
        </p:txBody>
      </p:sp>
      <p:pic>
        <p:nvPicPr>
          <p:cNvPr id="10" name="Picture 9" descr="C:\Users\Matan\Dropbox\AGL Aviation\מוץ\agl aviation card2_Page_1 - Copy.png"/>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foregroundMark x1="16227" y1="29070" x2="19001" y2="41279"/>
                      </a14:backgroundRemoval>
                    </a14:imgEffect>
                  </a14:imgLayer>
                </a14:imgProps>
              </a:ext>
              <a:ext uri="{28A0092B-C50C-407E-A947-70E740481C1C}">
                <a14:useLocalDpi xmlns:a14="http://schemas.microsoft.com/office/drawing/2010/main" val="0"/>
              </a:ext>
            </a:extLst>
          </a:blip>
          <a:srcRect r="73016"/>
          <a:stretch/>
        </p:blipFill>
        <p:spPr bwMode="auto">
          <a:xfrm>
            <a:off x="89461" y="6029325"/>
            <a:ext cx="809625" cy="714375"/>
          </a:xfrm>
          <a:prstGeom prst="rect">
            <a:avLst/>
          </a:prstGeom>
          <a:noFill/>
          <a:ln>
            <a:noFill/>
          </a:ln>
          <a:effectLst>
            <a:outerShdw blurRad="88900" dist="38100" dir="7800000" sx="102000" sy="102000" algn="br" rotWithShape="0">
              <a:schemeClr val="bg1">
                <a:alpha val="42000"/>
              </a:schemeClr>
            </a:outerShdw>
          </a:effectLst>
          <a:extLst>
            <a:ext uri="{53640926-AAD7-44D8-BBD7-CCE9431645EC}">
              <a14:shadowObscured xmlns:a14="http://schemas.microsoft.com/office/drawing/2010/main"/>
            </a:ext>
          </a:extLst>
        </p:spPr>
      </p:pic>
      <p:pic>
        <p:nvPicPr>
          <p:cNvPr id="11" name="Picture 10" descr="C:\Users\Matan\Dropbox\AGL Aviation\מוץ\agl aviation card2_Page_1 - Copy.png"/>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9884" b="89535" l="24827" r="98058">
                        <a14:foregroundMark x1="87933" y1="42442" x2="87933" y2="42442"/>
                        <a14:foregroundMark x1="80028" y1="58721" x2="80028" y2="58721"/>
                        <a14:foregroundMark x1="75589" y1="48256" x2="75589" y2="48256"/>
                        <a14:foregroundMark x1="70180" y1="61047" x2="70180" y2="61047"/>
                        <a14:foregroundMark x1="63800" y1="54651" x2="63800" y2="54651"/>
                        <a14:foregroundMark x1="58114" y1="66860" x2="58114" y2="66860"/>
                        <a14:foregroundMark x1="53675" y1="59884" x2="53675" y2="59884"/>
                        <a14:foregroundMark x1="41886" y1="68023" x2="41886" y2="68023"/>
                        <a14:foregroundMark x1="38141" y1="63953" x2="38141" y2="63953"/>
                        <a14:foregroundMark x1="30513" y1="58721" x2="30513" y2="58721"/>
                      </a14:backgroundRemoval>
                    </a14:imgEffect>
                  </a14:imgLayer>
                </a14:imgProps>
              </a:ext>
              <a:ext uri="{28A0092B-C50C-407E-A947-70E740481C1C}">
                <a14:useLocalDpi xmlns:a14="http://schemas.microsoft.com/office/drawing/2010/main" val="0"/>
              </a:ext>
            </a:extLst>
          </a:blip>
          <a:srcRect l="24762"/>
          <a:stretch/>
        </p:blipFill>
        <p:spPr bwMode="auto">
          <a:xfrm>
            <a:off x="817340" y="6240611"/>
            <a:ext cx="1413319" cy="447253"/>
          </a:xfrm>
          <a:prstGeom prst="rect">
            <a:avLst/>
          </a:prstGeom>
          <a:noFill/>
          <a:ln>
            <a:noFill/>
          </a:ln>
          <a:effectLst>
            <a:outerShdw blurRad="88900" dist="38100" dir="10800000" sx="102000" sy="102000" algn="br" rotWithShape="0">
              <a:schemeClr val="bg1">
                <a:alpha val="42000"/>
              </a:scheme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6199160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E5CF0B-A49C-4052-982A-00F53B047E36}"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121129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44E7D2-9BEA-4A0B-8A4A-FBB832D0904F}"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44669512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279329-2988-4D31-80DB-D43FFED077D5}"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47003592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7C36D549-3A17-402D-B83A-ACECA13C6700}" type="slidenum">
              <a:rPr lang="es-ES" smtClean="0"/>
              <a:pPr/>
              <a:t>‹#›</a:t>
            </a:fld>
            <a:endParaRPr lang="es-ES" dirty="0"/>
          </a:p>
        </p:txBody>
      </p:sp>
    </p:spTree>
    <p:extLst>
      <p:ext uri="{BB962C8B-B14F-4D97-AF65-F5344CB8AC3E}">
        <p14:creationId xmlns:p14="http://schemas.microsoft.com/office/powerpoint/2010/main" val="191695109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fld id="{9C062562-7528-4004-9B99-99CC99108CA3}" type="slidenum">
              <a:rPr lang="es-ES" smtClean="0"/>
              <a:pPr/>
              <a:t>‹#›</a:t>
            </a:fld>
            <a:endParaRPr lang="es-ES" dirty="0"/>
          </a:p>
        </p:txBody>
      </p:sp>
    </p:spTree>
    <p:extLst>
      <p:ext uri="{BB962C8B-B14F-4D97-AF65-F5344CB8AC3E}">
        <p14:creationId xmlns:p14="http://schemas.microsoft.com/office/powerpoint/2010/main" val="106411878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9" name="Rectangle 6"/>
          <p:cNvSpPr>
            <a:spLocks noGrp="1" noChangeArrowheads="1"/>
          </p:cNvSpPr>
          <p:nvPr>
            <p:ph type="sldNum" sz="quarter" idx="12"/>
          </p:nvPr>
        </p:nvSpPr>
        <p:spPr>
          <a:ln/>
        </p:spPr>
        <p:txBody>
          <a:bodyPr/>
          <a:lstStyle>
            <a:lvl1pPr>
              <a:defRPr/>
            </a:lvl1pPr>
          </a:lstStyle>
          <a:p>
            <a:fld id="{F7E97144-7135-48A9-BE0F-4AC01BFBC286}" type="slidenum">
              <a:rPr lang="es-ES" smtClean="0"/>
              <a:pPr/>
              <a:t>‹#›</a:t>
            </a:fld>
            <a:endParaRPr lang="es-ES" dirty="0"/>
          </a:p>
        </p:txBody>
      </p:sp>
    </p:spTree>
    <p:extLst>
      <p:ext uri="{BB962C8B-B14F-4D97-AF65-F5344CB8AC3E}">
        <p14:creationId xmlns:p14="http://schemas.microsoft.com/office/powerpoint/2010/main" val="152413607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5" name="Rectangle 6"/>
          <p:cNvSpPr>
            <a:spLocks noGrp="1" noChangeArrowheads="1"/>
          </p:cNvSpPr>
          <p:nvPr>
            <p:ph type="sldNum" sz="quarter" idx="12"/>
          </p:nvPr>
        </p:nvSpPr>
        <p:spPr>
          <a:ln/>
        </p:spPr>
        <p:txBody>
          <a:bodyPr/>
          <a:lstStyle>
            <a:lvl1pPr>
              <a:defRPr/>
            </a:lvl1pPr>
          </a:lstStyle>
          <a:p>
            <a:fld id="{D22EDD8A-719A-443A-A1BE-8259FF064C5F}" type="slidenum">
              <a:rPr lang="es-ES" smtClean="0"/>
              <a:pPr/>
              <a:t>‹#›</a:t>
            </a:fld>
            <a:endParaRPr lang="es-ES" dirty="0"/>
          </a:p>
        </p:txBody>
      </p:sp>
    </p:spTree>
    <p:extLst>
      <p:ext uri="{BB962C8B-B14F-4D97-AF65-F5344CB8AC3E}">
        <p14:creationId xmlns:p14="http://schemas.microsoft.com/office/powerpoint/2010/main" val="42259806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4" name="Rectangle 6"/>
          <p:cNvSpPr>
            <a:spLocks noGrp="1" noChangeArrowheads="1"/>
          </p:cNvSpPr>
          <p:nvPr>
            <p:ph type="sldNum" sz="quarter" idx="12"/>
          </p:nvPr>
        </p:nvSpPr>
        <p:spPr>
          <a:ln/>
        </p:spPr>
        <p:txBody>
          <a:bodyPr/>
          <a:lstStyle>
            <a:lvl1pPr>
              <a:defRPr/>
            </a:lvl1pPr>
          </a:lstStyle>
          <a:p>
            <a:fld id="{0DDA558E-304A-42FE-BBD2-DA640F87FEBC}" type="slidenum">
              <a:rPr lang="es-ES" smtClean="0"/>
              <a:pPr/>
              <a:t>‹#›</a:t>
            </a:fld>
            <a:endParaRPr lang="es-ES" dirty="0"/>
          </a:p>
        </p:txBody>
      </p:sp>
    </p:spTree>
    <p:extLst>
      <p:ext uri="{BB962C8B-B14F-4D97-AF65-F5344CB8AC3E}">
        <p14:creationId xmlns:p14="http://schemas.microsoft.com/office/powerpoint/2010/main" val="251323269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fld id="{BBD7682F-1529-4F5F-84E9-433884362F44}" type="slidenum">
              <a:rPr lang="es-ES" smtClean="0"/>
              <a:pPr/>
              <a:t>‹#›</a:t>
            </a:fld>
            <a:endParaRPr lang="es-ES" dirty="0"/>
          </a:p>
        </p:txBody>
      </p:sp>
    </p:spTree>
    <p:extLst>
      <p:ext uri="{BB962C8B-B14F-4D97-AF65-F5344CB8AC3E}">
        <p14:creationId xmlns:p14="http://schemas.microsoft.com/office/powerpoint/2010/main" val="228677796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he-IL"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fld id="{B8E01A70-0494-476E-8F1B-CCB12EDBCC64}" type="slidenum">
              <a:rPr lang="es-ES" smtClean="0"/>
              <a:pPr/>
              <a:t>‹#›</a:t>
            </a:fld>
            <a:endParaRPr lang="es-ES" dirty="0"/>
          </a:p>
        </p:txBody>
      </p:sp>
    </p:spTree>
    <p:extLst>
      <p:ext uri="{BB962C8B-B14F-4D97-AF65-F5344CB8AC3E}">
        <p14:creationId xmlns:p14="http://schemas.microsoft.com/office/powerpoint/2010/main" val="400376744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s-E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r>
              <a:rPr lang="he-IL" dirty="0"/>
              <a:t>הצגת תחומי פעילות 2016</a:t>
            </a:r>
            <a:endParaRPr lang="es-E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D43F59B-6E43-4691-9EF6-EFBBEDDBD01A}" type="slidenum">
              <a:rPr lang="es-ES" smtClean="0"/>
              <a:pPr/>
              <a:t>‹#›</a:t>
            </a:fld>
            <a:endParaRPr lang="es-ES" dirty="0"/>
          </a:p>
        </p:txBody>
      </p:sp>
      <p:sp>
        <p:nvSpPr>
          <p:cNvPr id="1031" name="Freeform 1"/>
          <p:cNvSpPr>
            <a:spLocks/>
          </p:cNvSpPr>
          <p:nvPr/>
        </p:nvSpPr>
        <p:spPr bwMode="auto">
          <a:xfrm>
            <a:off x="33338" y="6634163"/>
            <a:ext cx="717550" cy="180975"/>
          </a:xfrm>
          <a:custGeom>
            <a:avLst/>
            <a:gdLst>
              <a:gd name="T0" fmla="*/ 0 w 716756"/>
              <a:gd name="T1" fmla="*/ 180975 h 180975"/>
              <a:gd name="T2" fmla="*/ 23812 w 716756"/>
              <a:gd name="T3" fmla="*/ 0 h 180975"/>
              <a:gd name="T4" fmla="*/ 716756 w 716756"/>
              <a:gd name="T5" fmla="*/ 52387 h 180975"/>
              <a:gd name="T6" fmla="*/ 711993 w 716756"/>
              <a:gd name="T7" fmla="*/ 178593 h 180975"/>
              <a:gd name="T8" fmla="*/ 0 w 716756"/>
              <a:gd name="T9" fmla="*/ 180975 h 180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6756" h="180975">
                <a:moveTo>
                  <a:pt x="0" y="180975"/>
                </a:moveTo>
                <a:lnTo>
                  <a:pt x="23812" y="0"/>
                </a:lnTo>
                <a:lnTo>
                  <a:pt x="716756" y="52387"/>
                </a:lnTo>
                <a:lnTo>
                  <a:pt x="711993" y="178593"/>
                </a:lnTo>
                <a:lnTo>
                  <a:pt x="0" y="180975"/>
                </a:lnTo>
                <a:close/>
              </a:path>
            </a:pathLst>
          </a:custGeom>
          <a:solidFill>
            <a:srgbClr val="013195"/>
          </a:solidFill>
          <a:ln w="9525" cap="flat" cmpd="sng" algn="ctr">
            <a:solidFill>
              <a:srgbClr val="013195"/>
            </a:solidFill>
            <a:prstDash val="solid"/>
            <a:round/>
            <a:headEnd type="none" w="med" len="med"/>
            <a:tailEnd type="none" w="med" len="med"/>
          </a:ln>
        </p:spPr>
        <p:txBody>
          <a:bodyPr/>
          <a:lstStyle/>
          <a:p>
            <a:endParaRPr lang="he-IL" dirty="0"/>
          </a:p>
        </p:txBody>
      </p:sp>
      <p:sp>
        <p:nvSpPr>
          <p:cNvPr id="9" name="Freeform 1"/>
          <p:cNvSpPr>
            <a:spLocks/>
          </p:cNvSpPr>
          <p:nvPr userDrawn="1"/>
        </p:nvSpPr>
        <p:spPr bwMode="auto">
          <a:xfrm>
            <a:off x="33338" y="6634163"/>
            <a:ext cx="717550" cy="180975"/>
          </a:xfrm>
          <a:custGeom>
            <a:avLst/>
            <a:gdLst>
              <a:gd name="T0" fmla="*/ 0 w 716756"/>
              <a:gd name="T1" fmla="*/ 180975 h 180975"/>
              <a:gd name="T2" fmla="*/ 23812 w 716756"/>
              <a:gd name="T3" fmla="*/ 0 h 180975"/>
              <a:gd name="T4" fmla="*/ 716756 w 716756"/>
              <a:gd name="T5" fmla="*/ 52387 h 180975"/>
              <a:gd name="T6" fmla="*/ 711993 w 716756"/>
              <a:gd name="T7" fmla="*/ 178593 h 180975"/>
              <a:gd name="T8" fmla="*/ 0 w 716756"/>
              <a:gd name="T9" fmla="*/ 180975 h 180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6756" h="180975">
                <a:moveTo>
                  <a:pt x="0" y="180975"/>
                </a:moveTo>
                <a:lnTo>
                  <a:pt x="23812" y="0"/>
                </a:lnTo>
                <a:lnTo>
                  <a:pt x="716756" y="52387"/>
                </a:lnTo>
                <a:lnTo>
                  <a:pt x="711993" y="178593"/>
                </a:lnTo>
                <a:lnTo>
                  <a:pt x="0" y="180975"/>
                </a:lnTo>
                <a:close/>
              </a:path>
            </a:pathLst>
          </a:custGeom>
          <a:solidFill>
            <a:srgbClr val="013195"/>
          </a:solidFill>
          <a:ln w="9525" cap="flat" cmpd="sng" algn="ctr">
            <a:solidFill>
              <a:srgbClr val="013195"/>
            </a:solidFill>
            <a:prstDash val="solid"/>
            <a:round/>
            <a:headEnd type="none" w="med" len="med"/>
            <a:tailEnd type="none" w="med" len="med"/>
          </a:ln>
        </p:spPr>
        <p:txBody>
          <a:bodyPr/>
          <a:lstStyle/>
          <a:p>
            <a:endParaRPr lang="he-IL" dirty="0"/>
          </a:p>
        </p:txBody>
      </p:sp>
    </p:spTree>
    <p:extLst>
      <p:ext uri="{BB962C8B-B14F-4D97-AF65-F5344CB8AC3E}">
        <p14:creationId xmlns:p14="http://schemas.microsoft.com/office/powerpoint/2010/main" val="693928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rtl="0" fontAlgn="base">
              <a:spcBef>
                <a:spcPct val="0"/>
              </a:spcBef>
              <a:spcAft>
                <a:spcPct val="0"/>
              </a:spcAft>
              <a:defRPr/>
            </a:pPr>
            <a:endParaRPr lang="es-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rtl="0" fontAlgn="base">
              <a:spcBef>
                <a:spcPct val="0"/>
              </a:spcBef>
              <a:spcAft>
                <a:spcPct val="0"/>
              </a:spcAft>
              <a:defRPr/>
            </a:pPr>
            <a:endParaRPr lang="es-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rtl="0" fontAlgn="base">
              <a:spcBef>
                <a:spcPct val="0"/>
              </a:spcBef>
              <a:spcAft>
                <a:spcPct val="0"/>
              </a:spcAft>
              <a:defRPr/>
            </a:pPr>
            <a:fld id="{D848B7C6-8348-46BC-B6B8-F71EFBFCF0E5}" type="slidenum">
              <a:rPr lang="es-ES">
                <a:solidFill>
                  <a:srgbClr val="000000"/>
                </a:solidFill>
              </a:rPr>
              <a:pPr rtl="0" fontAlgn="base">
                <a:spcBef>
                  <a:spcPct val="0"/>
                </a:spcBef>
                <a:spcAft>
                  <a:spcPct val="0"/>
                </a:spcAft>
                <a:defRPr/>
              </a:pPr>
              <a:t>‹#›</a:t>
            </a:fld>
            <a:endParaRPr lang="es-ES" dirty="0">
              <a:solidFill>
                <a:srgbClr val="000000"/>
              </a:solidFill>
            </a:endParaRPr>
          </a:p>
        </p:txBody>
      </p:sp>
      <p:sp>
        <p:nvSpPr>
          <p:cNvPr id="1031" name="Freeform 1"/>
          <p:cNvSpPr>
            <a:spLocks/>
          </p:cNvSpPr>
          <p:nvPr userDrawn="1"/>
        </p:nvSpPr>
        <p:spPr bwMode="auto">
          <a:xfrm>
            <a:off x="33338" y="6634163"/>
            <a:ext cx="717550" cy="180975"/>
          </a:xfrm>
          <a:custGeom>
            <a:avLst/>
            <a:gdLst>
              <a:gd name="T0" fmla="*/ 0 w 716756"/>
              <a:gd name="T1" fmla="*/ 180975 h 180975"/>
              <a:gd name="T2" fmla="*/ 23838 w 716756"/>
              <a:gd name="T3" fmla="*/ 0 h 180975"/>
              <a:gd name="T4" fmla="*/ 717550 w 716756"/>
              <a:gd name="T5" fmla="*/ 52387 h 180975"/>
              <a:gd name="T6" fmla="*/ 712782 w 716756"/>
              <a:gd name="T7" fmla="*/ 178593 h 180975"/>
              <a:gd name="T8" fmla="*/ 0 w 716756"/>
              <a:gd name="T9" fmla="*/ 180975 h 180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6756" h="180975">
                <a:moveTo>
                  <a:pt x="0" y="180975"/>
                </a:moveTo>
                <a:lnTo>
                  <a:pt x="23812" y="0"/>
                </a:lnTo>
                <a:lnTo>
                  <a:pt x="716756" y="52387"/>
                </a:lnTo>
                <a:lnTo>
                  <a:pt x="711993" y="178593"/>
                </a:lnTo>
                <a:lnTo>
                  <a:pt x="0" y="180975"/>
                </a:lnTo>
                <a:close/>
              </a:path>
            </a:pathLst>
          </a:custGeom>
          <a:solidFill>
            <a:srgbClr val="013195"/>
          </a:solidFill>
          <a:ln w="9525" cap="flat" cmpd="sng" algn="ctr">
            <a:solidFill>
              <a:srgbClr val="013195"/>
            </a:solidFill>
            <a:prstDash val="solid"/>
            <a:round/>
            <a:headEnd type="none" w="med" len="med"/>
            <a:tailEnd type="none" w="med" len="med"/>
          </a:ln>
        </p:spPr>
        <p:txBody>
          <a:bodyPr/>
          <a:lstStyle/>
          <a:p>
            <a:pPr algn="l" rtl="0" eaLnBrk="0" fontAlgn="base" hangingPunct="0">
              <a:spcBef>
                <a:spcPct val="0"/>
              </a:spcBef>
              <a:spcAft>
                <a:spcPct val="0"/>
              </a:spcAft>
            </a:pPr>
            <a:endParaRPr lang="he-IL" dirty="0">
              <a:solidFill>
                <a:srgbClr val="000000"/>
              </a:solidFill>
            </a:endParaRPr>
          </a:p>
        </p:txBody>
      </p:sp>
    </p:spTree>
    <p:extLst>
      <p:ext uri="{BB962C8B-B14F-4D97-AF65-F5344CB8AC3E}">
        <p14:creationId xmlns:p14="http://schemas.microsoft.com/office/powerpoint/2010/main" val="3162600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1.jpeg"/><Relationship Id="rId7"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683568" y="6021288"/>
            <a:ext cx="7776864" cy="576064"/>
          </a:xfrm>
        </p:spPr>
        <p:txBody>
          <a:bodyPr/>
          <a:lstStyle/>
          <a:p>
            <a:pPr rtl="0"/>
            <a:br>
              <a:rPr lang="he-IL" sz="7200" b="1" dirty="0">
                <a:effectLst>
                  <a:outerShdw blurRad="38100" dist="38100" dir="2700000" algn="tl">
                    <a:srgbClr val="000000">
                      <a:alpha val="43137"/>
                    </a:srgbClr>
                  </a:outerShdw>
                </a:effectLst>
              </a:rPr>
            </a:br>
            <a:br>
              <a:rPr lang="en-US" sz="6600" b="1" dirty="0">
                <a:effectLst>
                  <a:outerShdw blurRad="38100" dist="38100" dir="2700000" algn="tl">
                    <a:srgbClr val="000000">
                      <a:alpha val="43137"/>
                    </a:srgbClr>
                  </a:outerShdw>
                </a:effectLst>
              </a:rPr>
            </a:br>
            <a:br>
              <a:rPr lang="en-US" sz="6600" b="1" dirty="0">
                <a:effectLst>
                  <a:outerShdw blurRad="38100" dist="38100" dir="2700000" algn="tl">
                    <a:srgbClr val="000000">
                      <a:alpha val="43137"/>
                    </a:srgbClr>
                  </a:outerShdw>
                </a:effectLst>
              </a:rPr>
            </a:br>
            <a:br>
              <a:rPr lang="he-IL" sz="4800" dirty="0">
                <a:effectLst>
                  <a:outerShdw blurRad="38100" dist="38100" dir="2700000" algn="tl">
                    <a:srgbClr val="000000">
                      <a:alpha val="43137"/>
                    </a:srgbClr>
                  </a:outerShdw>
                </a:effectLst>
              </a:rPr>
            </a:br>
            <a:br>
              <a:rPr lang="he-IL" sz="4800" i="1" dirty="0"/>
            </a:br>
            <a:r>
              <a:rPr lang="en-US" sz="2800" i="1" dirty="0"/>
              <a:t>Flight Safety Foundation Mediterranean</a:t>
            </a:r>
            <a:br>
              <a:rPr lang="he-IL" sz="4800" i="1" dirty="0"/>
            </a:br>
            <a:r>
              <a:rPr lang="en-US" sz="2800" i="1" dirty="0"/>
              <a:t>October 2018</a:t>
            </a:r>
            <a:endParaRPr lang="he-IL" sz="4000" i="1" dirty="0"/>
          </a:p>
        </p:txBody>
      </p:sp>
      <p:pic>
        <p:nvPicPr>
          <p:cNvPr id="7" name="Picture 16" descr="C:\Users\Matan\Dropbox\AGL Aviation\מוץ\agl aviation card2_Page_1.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64" t="33061" r="10354" b="34694"/>
          <a:stretch/>
        </p:blipFill>
        <p:spPr bwMode="auto">
          <a:xfrm>
            <a:off x="2051720" y="4202902"/>
            <a:ext cx="4896544" cy="1247829"/>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1007604" y="694571"/>
            <a:ext cx="7128792" cy="2894960"/>
          </a:xfrm>
          <a:prstGeom prst="rect">
            <a:avLst/>
          </a:prstGeom>
        </p:spPr>
        <p:txBody>
          <a:bodyPr wrap="square">
            <a:spAutoFit/>
          </a:bodyPr>
          <a:lstStyle/>
          <a:p>
            <a:pPr algn="ctr" rtl="0">
              <a:lnSpc>
                <a:spcPts val="7500"/>
              </a:lnSpc>
            </a:pPr>
            <a:r>
              <a:rPr lang="en-US" sz="5400" dirty="0">
                <a:effectLst>
                  <a:outerShdw blurRad="38100" dist="38100" dir="2700000" algn="tl">
                    <a:srgbClr val="000000">
                      <a:alpha val="43137"/>
                    </a:srgbClr>
                  </a:outerShdw>
                </a:effectLst>
              </a:rPr>
              <a:t>Being ready to face increased Threats from Drones</a:t>
            </a:r>
            <a:endParaRPr lang="en-US" sz="5400" dirty="0"/>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7341108" y="1741941"/>
            <a:ext cx="356558" cy="356556"/>
          </a:xfrm>
          <a:prstGeom prst="rect">
            <a:avLst/>
          </a:prstGeom>
        </p:spPr>
      </p:pic>
      <p:sp>
        <p:nvSpPr>
          <p:cNvPr id="4" name="Rectangle 3">
            <a:extLst>
              <a:ext uri="{FF2B5EF4-FFF2-40B4-BE49-F238E27FC236}">
                <a16:creationId xmlns:a16="http://schemas.microsoft.com/office/drawing/2014/main" id="{2F6D1F95-4EF6-41A6-B860-DAF5236E0A2F}"/>
              </a:ext>
            </a:extLst>
          </p:cNvPr>
          <p:cNvSpPr/>
          <p:nvPr/>
        </p:nvSpPr>
        <p:spPr>
          <a:xfrm>
            <a:off x="7236296" y="1741941"/>
            <a:ext cx="566182" cy="400110"/>
          </a:xfrm>
          <a:prstGeom prst="rect">
            <a:avLst/>
          </a:prstGeom>
        </p:spPr>
        <p:txBody>
          <a:bodyPr wrap="none">
            <a:spAutoFit/>
          </a:bodyPr>
          <a:lstStyle/>
          <a:p>
            <a:r>
              <a:rPr lang="en-US" sz="2000" dirty="0">
                <a:effectLst>
                  <a:outerShdw blurRad="38100" dist="38100" dir="2700000" algn="tl">
                    <a:srgbClr val="000000">
                      <a:alpha val="43137"/>
                    </a:srgbClr>
                  </a:outerShdw>
                </a:effectLst>
              </a:rPr>
              <a:t>(   )</a:t>
            </a:r>
            <a:endParaRPr lang="en-US" sz="2000" dirty="0"/>
          </a:p>
        </p:txBody>
      </p:sp>
    </p:spTree>
    <p:extLst>
      <p:ext uri="{BB962C8B-B14F-4D97-AF65-F5344CB8AC3E}">
        <p14:creationId xmlns:p14="http://schemas.microsoft.com/office/powerpoint/2010/main" val="5833290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937560" y="7159415"/>
            <a:ext cx="1685961"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 name="Group 24"/>
          <p:cNvGrpSpPr/>
          <p:nvPr/>
        </p:nvGrpSpPr>
        <p:grpSpPr>
          <a:xfrm>
            <a:off x="7498484" y="6093674"/>
            <a:ext cx="1431212" cy="413534"/>
            <a:chOff x="6516216" y="4008045"/>
            <a:chExt cx="1431212" cy="413534"/>
          </a:xfrm>
        </p:grpSpPr>
        <p:sp>
          <p:nvSpPr>
            <p:cNvPr id="26" name="Rectangle 25"/>
            <p:cNvSpPr/>
            <p:nvPr/>
          </p:nvSpPr>
          <p:spPr>
            <a:xfrm>
              <a:off x="6516216" y="4008045"/>
              <a:ext cx="143121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6516216" y="4008045"/>
              <a:ext cx="1431212" cy="413534"/>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0480" tIns="10160" rIns="30480" bIns="0" numCol="1" spcCol="1270" anchor="b" anchorCtr="0">
              <a:noAutofit/>
            </a:bodyPr>
            <a:lstStyle/>
            <a:p>
              <a:pPr lvl="0" algn="r" defTabSz="711200">
                <a:lnSpc>
                  <a:spcPct val="90000"/>
                </a:lnSpc>
                <a:spcBef>
                  <a:spcPct val="0"/>
                </a:spcBef>
                <a:spcAft>
                  <a:spcPct val="35000"/>
                </a:spcAft>
              </a:pPr>
              <a:r>
                <a:rPr lang="en-US" sz="1600" kern="1200" dirty="0"/>
                <a:t>Research</a:t>
              </a:r>
            </a:p>
          </p:txBody>
        </p:sp>
      </p:grpSp>
      <p:sp>
        <p:nvSpPr>
          <p:cNvPr id="36" name="Rectangle 35"/>
          <p:cNvSpPr/>
          <p:nvPr/>
        </p:nvSpPr>
        <p:spPr>
          <a:xfrm>
            <a:off x="-2386434" y="5462091"/>
            <a:ext cx="3562984" cy="244085"/>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Title 1"/>
          <p:cNvSpPr>
            <a:spLocks noGrp="1"/>
          </p:cNvSpPr>
          <p:nvPr>
            <p:ph type="title"/>
          </p:nvPr>
        </p:nvSpPr>
        <p:spPr>
          <a:xfrm>
            <a:off x="509339" y="2899370"/>
            <a:ext cx="8229600" cy="1143000"/>
          </a:xfrm>
        </p:spPr>
        <p:txBody>
          <a:bodyPr/>
          <a:lstStyle/>
          <a:p>
            <a:r>
              <a:rPr lang="en-US" dirty="0">
                <a:solidFill>
                  <a:schemeClr val="bg2"/>
                </a:solidFill>
              </a:rPr>
              <a:t>Categorization</a:t>
            </a:r>
          </a:p>
        </p:txBody>
      </p:sp>
      <p:sp>
        <p:nvSpPr>
          <p:cNvPr id="6" name="AutoShape 12" descr="×ª××¦××ª ×ª××× × ×¢×××¨ âªdrone recreational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5" name="Straight Arrow Connector 4"/>
          <p:cNvCxnSpPr/>
          <p:nvPr/>
        </p:nvCxnSpPr>
        <p:spPr bwMode="auto">
          <a:xfrm>
            <a:off x="1596590" y="3470870"/>
            <a:ext cx="5950820" cy="25640"/>
          </a:xfrm>
          <a:prstGeom prst="straightConnector1">
            <a:avLst/>
          </a:prstGeom>
          <a:solidFill>
            <a:schemeClr val="accent1"/>
          </a:solidFill>
          <a:ln w="25400" cap="flat" cmpd="sng" algn="ctr">
            <a:solidFill>
              <a:schemeClr val="tx1"/>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4572000" y="1245693"/>
            <a:ext cx="0" cy="4605012"/>
          </a:xfrm>
          <a:prstGeom prst="straightConnector1">
            <a:avLst/>
          </a:prstGeom>
          <a:solidFill>
            <a:schemeClr val="accent1"/>
          </a:solidFill>
          <a:ln w="25400" cap="flat" cmpd="sng" algn="ctr">
            <a:solidFill>
              <a:schemeClr val="tx1"/>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itle 1"/>
          <p:cNvSpPr txBox="1">
            <a:spLocks/>
          </p:cNvSpPr>
          <p:nvPr/>
        </p:nvSpPr>
        <p:spPr bwMode="auto">
          <a:xfrm>
            <a:off x="509339" y="276566"/>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2400" dirty="0"/>
              <a:t>Commercial/Gov.</a:t>
            </a:r>
          </a:p>
        </p:txBody>
      </p:sp>
      <p:sp>
        <p:nvSpPr>
          <p:cNvPr id="39" name="Title 1"/>
          <p:cNvSpPr txBox="1">
            <a:spLocks/>
          </p:cNvSpPr>
          <p:nvPr/>
        </p:nvSpPr>
        <p:spPr bwMode="auto">
          <a:xfrm>
            <a:off x="535979" y="565613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2400" dirty="0"/>
              <a:t>Private/Hobby</a:t>
            </a:r>
          </a:p>
        </p:txBody>
      </p:sp>
      <p:sp>
        <p:nvSpPr>
          <p:cNvPr id="40" name="Title 1"/>
          <p:cNvSpPr txBox="1">
            <a:spLocks/>
          </p:cNvSpPr>
          <p:nvPr/>
        </p:nvSpPr>
        <p:spPr bwMode="auto">
          <a:xfrm>
            <a:off x="-45425" y="2889490"/>
            <a:ext cx="36791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en-US" sz="2400" dirty="0"/>
              <a:t>Non-</a:t>
            </a:r>
          </a:p>
          <a:p>
            <a:pPr algn="l"/>
            <a:r>
              <a:rPr lang="en-US" sz="2400" dirty="0"/>
              <a:t>Cooperative</a:t>
            </a:r>
          </a:p>
        </p:txBody>
      </p:sp>
      <p:sp>
        <p:nvSpPr>
          <p:cNvPr id="42" name="Title 1"/>
          <p:cNvSpPr txBox="1">
            <a:spLocks/>
          </p:cNvSpPr>
          <p:nvPr/>
        </p:nvSpPr>
        <p:spPr bwMode="auto">
          <a:xfrm>
            <a:off x="7237459" y="2394850"/>
            <a:ext cx="195326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endParaRPr lang="en-US" sz="2400" dirty="0"/>
          </a:p>
          <a:p>
            <a:pPr algn="l"/>
            <a:r>
              <a:rPr lang="en-US" sz="2400" dirty="0"/>
              <a:t>Cooperative</a:t>
            </a:r>
          </a:p>
        </p:txBody>
      </p:sp>
    </p:spTree>
    <p:extLst>
      <p:ext uri="{BB962C8B-B14F-4D97-AF65-F5344CB8AC3E}">
        <p14:creationId xmlns:p14="http://schemas.microsoft.com/office/powerpoint/2010/main" val="344130481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PHOTO: With Prime Air, Amazon is hoping to deliver packages with dron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6820" y="2771854"/>
            <a:ext cx="1635982" cy="142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9" name="Picture 2" descr="×ª××¦××ª ×ª××× × ×¢×××¨ âªdrone Disaster Prevention and Managementâ¬â"/>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3" r="5669"/>
          <a:stretch/>
        </p:blipFill>
        <p:spPr bwMode="auto">
          <a:xfrm>
            <a:off x="3952499" y="2766747"/>
            <a:ext cx="1524624" cy="1436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 name="Picture 4" descr="×ª××¦××ª ×ª××× × ×¢×××¨ âªdrone agricultureâ¬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38" t="22049" r="19783" b="24019"/>
          <a:stretch/>
        </p:blipFill>
        <p:spPr bwMode="auto">
          <a:xfrm>
            <a:off x="3895077" y="2758595"/>
            <a:ext cx="1639468" cy="14528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 name="Picture 6" descr="×ª××¦××ª ×ª××× × ×¢×××¨ âªdrone policeâ¬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083" y="2788664"/>
            <a:ext cx="1653456" cy="1392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6"/>
          <a:srcRect l="20212" r="22197" b="-922"/>
          <a:stretch/>
        </p:blipFill>
        <p:spPr>
          <a:xfrm>
            <a:off x="3994731" y="2774801"/>
            <a:ext cx="1440160" cy="14204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p:cNvPicPr>
            <a:picLocks noChangeAspect="1"/>
          </p:cNvPicPr>
          <p:nvPr/>
        </p:nvPicPr>
        <p:blipFill rotWithShape="1">
          <a:blip r:embed="rId6"/>
          <a:srcRect l="20212" r="22197" b="-922"/>
          <a:stretch/>
        </p:blipFill>
        <p:spPr>
          <a:xfrm>
            <a:off x="3972710" y="2767924"/>
            <a:ext cx="1440160" cy="14204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10" descr="×ª××¦××ª ×ª××× × ×¢×××¨ âªdrone Environment Monitoringâ¬â"/>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113" r="14710"/>
          <a:stretch/>
        </p:blipFill>
        <p:spPr bwMode="auto">
          <a:xfrm>
            <a:off x="3966566" y="2754599"/>
            <a:ext cx="1496490" cy="1460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 name="Picture 2" descr="drone-de-surveillance-pres-du-viadu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6626" y="2774604"/>
            <a:ext cx="1576371" cy="14208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rotWithShape="1">
          <a:blip r:embed="rId9"/>
          <a:srcRect l="19877" r="9738"/>
          <a:stretch/>
        </p:blipFill>
        <p:spPr>
          <a:xfrm>
            <a:off x="3900098" y="2714674"/>
            <a:ext cx="1629426" cy="1540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p:cNvPicPr>
            <a:picLocks noChangeAspect="1"/>
          </p:cNvPicPr>
          <p:nvPr/>
        </p:nvPicPr>
        <p:blipFill rotWithShape="1">
          <a:blip r:embed="rId9"/>
          <a:srcRect l="19877" r="9738"/>
          <a:stretch/>
        </p:blipFill>
        <p:spPr>
          <a:xfrm>
            <a:off x="3922119" y="2713350"/>
            <a:ext cx="1629426" cy="1540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ectangle 21"/>
          <p:cNvSpPr/>
          <p:nvPr/>
        </p:nvSpPr>
        <p:spPr>
          <a:xfrm>
            <a:off x="3937560" y="7159415"/>
            <a:ext cx="1685961"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 name="Group 24"/>
          <p:cNvGrpSpPr/>
          <p:nvPr/>
        </p:nvGrpSpPr>
        <p:grpSpPr>
          <a:xfrm>
            <a:off x="7498484" y="6093674"/>
            <a:ext cx="1431212" cy="413534"/>
            <a:chOff x="6516216" y="4008045"/>
            <a:chExt cx="1431212" cy="413534"/>
          </a:xfrm>
        </p:grpSpPr>
        <p:sp>
          <p:nvSpPr>
            <p:cNvPr id="26" name="Rectangle 25"/>
            <p:cNvSpPr/>
            <p:nvPr/>
          </p:nvSpPr>
          <p:spPr>
            <a:xfrm>
              <a:off x="6516216" y="4008045"/>
              <a:ext cx="143121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6516216" y="4008045"/>
              <a:ext cx="1431212" cy="413534"/>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0480" tIns="10160" rIns="30480" bIns="0" numCol="1" spcCol="1270" anchor="b" anchorCtr="0">
              <a:noAutofit/>
            </a:bodyPr>
            <a:lstStyle/>
            <a:p>
              <a:pPr lvl="0" algn="r" defTabSz="711200">
                <a:lnSpc>
                  <a:spcPct val="90000"/>
                </a:lnSpc>
                <a:spcBef>
                  <a:spcPct val="0"/>
                </a:spcBef>
                <a:spcAft>
                  <a:spcPct val="35000"/>
                </a:spcAft>
              </a:pPr>
              <a:r>
                <a:rPr lang="en-US" sz="1600" kern="1200" dirty="0"/>
                <a:t>Research</a:t>
              </a:r>
            </a:p>
          </p:txBody>
        </p:sp>
      </p:grpSp>
      <p:sp>
        <p:nvSpPr>
          <p:cNvPr id="36" name="Rectangle 35"/>
          <p:cNvSpPr/>
          <p:nvPr/>
        </p:nvSpPr>
        <p:spPr>
          <a:xfrm>
            <a:off x="-2386434" y="5462091"/>
            <a:ext cx="3562984" cy="244085"/>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Title 1"/>
          <p:cNvSpPr>
            <a:spLocks noGrp="1"/>
          </p:cNvSpPr>
          <p:nvPr>
            <p:ph type="title"/>
          </p:nvPr>
        </p:nvSpPr>
        <p:spPr>
          <a:xfrm>
            <a:off x="509339" y="2899370"/>
            <a:ext cx="8229600" cy="1143000"/>
          </a:xfrm>
        </p:spPr>
        <p:txBody>
          <a:bodyPr/>
          <a:lstStyle/>
          <a:p>
            <a:r>
              <a:rPr lang="en-US" dirty="0">
                <a:solidFill>
                  <a:schemeClr val="bg2"/>
                </a:solidFill>
              </a:rPr>
              <a:t>Categorization</a:t>
            </a:r>
          </a:p>
        </p:txBody>
      </p:sp>
      <p:sp>
        <p:nvSpPr>
          <p:cNvPr id="6" name="AutoShape 12" descr="×ª××¦××ª ×ª××× × ×¢×××¨ âªdrone recreational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5" name="Straight Arrow Connector 4"/>
          <p:cNvCxnSpPr/>
          <p:nvPr/>
        </p:nvCxnSpPr>
        <p:spPr bwMode="auto">
          <a:xfrm>
            <a:off x="1596590" y="3470870"/>
            <a:ext cx="5950820" cy="25640"/>
          </a:xfrm>
          <a:prstGeom prst="straightConnector1">
            <a:avLst/>
          </a:prstGeom>
          <a:solidFill>
            <a:schemeClr val="accent1"/>
          </a:solidFill>
          <a:ln w="25400" cap="flat" cmpd="sng" algn="ctr">
            <a:solidFill>
              <a:schemeClr val="tx1"/>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4572000" y="1245693"/>
            <a:ext cx="0" cy="4605012"/>
          </a:xfrm>
          <a:prstGeom prst="straightConnector1">
            <a:avLst/>
          </a:prstGeom>
          <a:solidFill>
            <a:schemeClr val="accent1"/>
          </a:solidFill>
          <a:ln w="25400" cap="flat" cmpd="sng" algn="ctr">
            <a:solidFill>
              <a:schemeClr val="tx1"/>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itle 1"/>
          <p:cNvSpPr txBox="1">
            <a:spLocks/>
          </p:cNvSpPr>
          <p:nvPr/>
        </p:nvSpPr>
        <p:spPr bwMode="auto">
          <a:xfrm>
            <a:off x="509339" y="-2738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2400" dirty="0"/>
              <a:t>Commercial/Gov.</a:t>
            </a:r>
          </a:p>
        </p:txBody>
      </p:sp>
      <p:sp>
        <p:nvSpPr>
          <p:cNvPr id="39" name="Title 1"/>
          <p:cNvSpPr txBox="1">
            <a:spLocks/>
          </p:cNvSpPr>
          <p:nvPr/>
        </p:nvSpPr>
        <p:spPr bwMode="auto">
          <a:xfrm>
            <a:off x="535979" y="581439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rtl="0"/>
            <a:r>
              <a:rPr lang="en-US" sz="2400" dirty="0"/>
              <a:t>Private/Hobby</a:t>
            </a:r>
          </a:p>
        </p:txBody>
      </p:sp>
      <p:sp>
        <p:nvSpPr>
          <p:cNvPr id="40" name="Title 1"/>
          <p:cNvSpPr txBox="1">
            <a:spLocks/>
          </p:cNvSpPr>
          <p:nvPr/>
        </p:nvSpPr>
        <p:spPr bwMode="auto">
          <a:xfrm>
            <a:off x="-45425" y="2889490"/>
            <a:ext cx="36791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en-US" sz="2400" dirty="0"/>
              <a:t>Non-</a:t>
            </a:r>
          </a:p>
          <a:p>
            <a:pPr algn="l"/>
            <a:r>
              <a:rPr lang="en-US" sz="2400" dirty="0"/>
              <a:t>Cooperative</a:t>
            </a:r>
          </a:p>
        </p:txBody>
      </p:sp>
      <p:sp>
        <p:nvSpPr>
          <p:cNvPr id="42" name="Title 1"/>
          <p:cNvSpPr txBox="1">
            <a:spLocks/>
          </p:cNvSpPr>
          <p:nvPr/>
        </p:nvSpPr>
        <p:spPr bwMode="auto">
          <a:xfrm>
            <a:off x="7237459" y="3006080"/>
            <a:ext cx="195326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endParaRPr lang="en-US" sz="2400" dirty="0"/>
          </a:p>
          <a:p>
            <a:pPr algn="l"/>
            <a:r>
              <a:rPr lang="en-US" sz="2400" dirty="0"/>
              <a:t>Cooperative</a:t>
            </a:r>
          </a:p>
        </p:txBody>
      </p:sp>
    </p:spTree>
    <p:extLst>
      <p:ext uri="{BB962C8B-B14F-4D97-AF65-F5344CB8AC3E}">
        <p14:creationId xmlns:p14="http://schemas.microsoft.com/office/powerpoint/2010/main" val="1268302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E-6 -1.85185E-6 L 0.279 0.30903 " pathEditMode="relative" rAng="0" ptsTypes="AA">
                                      <p:cBhvr>
                                        <p:cTn id="6" dur="2000" fill="hold"/>
                                        <p:tgtEl>
                                          <p:spTgt spid="46"/>
                                        </p:tgtEl>
                                        <p:attrNameLst>
                                          <p:attrName>ppt_x</p:attrName>
                                          <p:attrName>ppt_y</p:attrName>
                                        </p:attrNameLst>
                                      </p:cBhvr>
                                      <p:rCtr x="13941" y="15440"/>
                                    </p:animMotion>
                                  </p:childTnLst>
                                </p:cTn>
                              </p:par>
                              <p:par>
                                <p:cTn id="7" presetID="42" presetClass="path" presetSubtype="0" accel="50000" decel="50000" fill="hold" nodeType="withEffect">
                                  <p:stCondLst>
                                    <p:cond delay="0"/>
                                  </p:stCondLst>
                                  <p:childTnLst>
                                    <p:animMotion origin="layout" path="M 4.44444E-6 -3.7037E-7 L -0.34341 0.26435 " pathEditMode="relative" rAng="0" ptsTypes="AA">
                                      <p:cBhvr>
                                        <p:cTn id="8" dur="2000" fill="hold"/>
                                        <p:tgtEl>
                                          <p:spTgt spid="47"/>
                                        </p:tgtEl>
                                        <p:attrNameLst>
                                          <p:attrName>ppt_x</p:attrName>
                                          <p:attrName>ppt_y</p:attrName>
                                        </p:attrNameLst>
                                      </p:cBhvr>
                                      <p:rCtr x="-17170" y="13218"/>
                                    </p:animMotion>
                                  </p:childTnLst>
                                </p:cTn>
                              </p:par>
                              <p:par>
                                <p:cTn id="9" presetID="42" presetClass="path" presetSubtype="0" accel="50000" decel="50000" fill="hold" nodeType="withEffect">
                                  <p:stCondLst>
                                    <p:cond delay="0"/>
                                  </p:stCondLst>
                                  <p:childTnLst>
                                    <p:animMotion origin="layout" path="M -1.38889E-6 -1.85185E-6 L 0.25139 -0.30116 " pathEditMode="relative" rAng="0" ptsTypes="AA">
                                      <p:cBhvr>
                                        <p:cTn id="10" dur="2000" fill="hold"/>
                                        <p:tgtEl>
                                          <p:spTgt spid="44"/>
                                        </p:tgtEl>
                                        <p:attrNameLst>
                                          <p:attrName>ppt_x</p:attrName>
                                          <p:attrName>ppt_y</p:attrName>
                                        </p:attrNameLst>
                                      </p:cBhvr>
                                      <p:rCtr x="12569" y="-15069"/>
                                    </p:animMotion>
                                  </p:childTnLst>
                                </p:cTn>
                              </p:par>
                              <p:par>
                                <p:cTn id="11" presetID="42" presetClass="path" presetSubtype="0" accel="50000" decel="50000" fill="hold" nodeType="withEffect">
                                  <p:stCondLst>
                                    <p:cond delay="0"/>
                                  </p:stCondLst>
                                  <p:childTnLst>
                                    <p:animMotion origin="layout" path="M 5E-6 -1.85185E-6 L 0.08751 -0.23727 " pathEditMode="relative" rAng="0" ptsTypes="AA">
                                      <p:cBhvr>
                                        <p:cTn id="12" dur="2000" fill="hold"/>
                                        <p:tgtEl>
                                          <p:spTgt spid="43"/>
                                        </p:tgtEl>
                                        <p:attrNameLst>
                                          <p:attrName>ppt_x</p:attrName>
                                          <p:attrName>ppt_y</p:attrName>
                                        </p:attrNameLst>
                                      </p:cBhvr>
                                      <p:rCtr x="4375" y="-11875"/>
                                    </p:animMotion>
                                  </p:childTnLst>
                                </p:cTn>
                              </p:par>
                              <p:par>
                                <p:cTn id="13" presetID="42" presetClass="path" presetSubtype="0" accel="50000" decel="50000" fill="hold" nodeType="withEffect">
                                  <p:stCondLst>
                                    <p:cond delay="0"/>
                                  </p:stCondLst>
                                  <p:childTnLst>
                                    <p:animMotion origin="layout" path="M 5E-6 -1.85185E-6 L -0.33056 -0.16342 " pathEditMode="relative" rAng="0" ptsTypes="AA">
                                      <p:cBhvr>
                                        <p:cTn id="14" dur="2000" fill="hold"/>
                                        <p:tgtEl>
                                          <p:spTgt spid="35"/>
                                        </p:tgtEl>
                                        <p:attrNameLst>
                                          <p:attrName>ppt_x</p:attrName>
                                          <p:attrName>ppt_y</p:attrName>
                                        </p:attrNameLst>
                                      </p:cBhvr>
                                      <p:rCtr x="-16528" y="-8171"/>
                                    </p:animMotion>
                                  </p:childTnLst>
                                </p:cTn>
                              </p:par>
                              <p:par>
                                <p:cTn id="15" presetID="42" presetClass="path" presetSubtype="0" accel="50000" decel="50000" fill="hold" nodeType="withEffect">
                                  <p:stCondLst>
                                    <p:cond delay="0"/>
                                  </p:stCondLst>
                                  <p:childTnLst>
                                    <p:animMotion origin="layout" path="M -4.44444E-6 4.07407E-6 L 0.20747 -0.09375 " pathEditMode="relative" rAng="0" ptsTypes="AA">
                                      <p:cBhvr>
                                        <p:cTn id="16" dur="2000" fill="hold"/>
                                        <p:tgtEl>
                                          <p:spTgt spid="50"/>
                                        </p:tgtEl>
                                        <p:attrNameLst>
                                          <p:attrName>ppt_x</p:attrName>
                                          <p:attrName>ppt_y</p:attrName>
                                        </p:attrNameLst>
                                      </p:cBhvr>
                                      <p:rCtr x="10365" y="-4699"/>
                                    </p:animMotion>
                                  </p:childTnLst>
                                </p:cTn>
                              </p:par>
                              <p:par>
                                <p:cTn id="17" presetID="42" presetClass="path" presetSubtype="0" accel="50000" decel="50000" fill="hold" nodeType="withEffect">
                                  <p:stCondLst>
                                    <p:cond delay="0"/>
                                  </p:stCondLst>
                                  <p:childTnLst>
                                    <p:animMotion origin="layout" path="M 5E-6 -1.85185E-6 L -0.2283 -0.29838 " pathEditMode="relative" rAng="0" ptsTypes="AA">
                                      <p:cBhvr>
                                        <p:cTn id="18" dur="2000" fill="hold"/>
                                        <p:tgtEl>
                                          <p:spTgt spid="31"/>
                                        </p:tgtEl>
                                        <p:attrNameLst>
                                          <p:attrName>ppt_x</p:attrName>
                                          <p:attrName>ppt_y</p:attrName>
                                        </p:attrNameLst>
                                      </p:cBhvr>
                                      <p:rCtr x="-11424" y="-14931"/>
                                    </p:animMotion>
                                  </p:childTnLst>
                                </p:cTn>
                              </p:par>
                              <p:par>
                                <p:cTn id="19" presetID="42" presetClass="path" presetSubtype="0" accel="50000" decel="50000" fill="hold" nodeType="withEffect">
                                  <p:stCondLst>
                                    <p:cond delay="0"/>
                                  </p:stCondLst>
                                  <p:childTnLst>
                                    <p:animMotion origin="layout" path="M 5E-6 -1.85185E-6 L -0.05764 -0.21713 " pathEditMode="relative" rAng="0" ptsTypes="AA">
                                      <p:cBhvr>
                                        <p:cTn id="20" dur="2000" fill="hold"/>
                                        <p:tgtEl>
                                          <p:spTgt spid="30"/>
                                        </p:tgtEl>
                                        <p:attrNameLst>
                                          <p:attrName>ppt_x</p:attrName>
                                          <p:attrName>ppt_y</p:attrName>
                                        </p:attrNameLst>
                                      </p:cBhvr>
                                      <p:rCtr x="-2882" y="-10856"/>
                                    </p:animMotion>
                                  </p:childTnLst>
                                </p:cTn>
                              </p:par>
                              <p:par>
                                <p:cTn id="21" presetID="42" presetClass="path" presetSubtype="0" accel="50000" decel="50000" fill="hold" nodeType="withEffect">
                                  <p:stCondLst>
                                    <p:cond delay="0"/>
                                  </p:stCondLst>
                                  <p:childTnLst>
                                    <p:animMotion origin="layout" path="M 5E-6 -1.85185E-6 L 0.07952 -0.1118 " pathEditMode="relative" rAng="0" ptsTypes="AA">
                                      <p:cBhvr>
                                        <p:cTn id="22" dur="2000" fill="hold"/>
                                        <p:tgtEl>
                                          <p:spTgt spid="29"/>
                                        </p:tgtEl>
                                        <p:attrNameLst>
                                          <p:attrName>ppt_x</p:attrName>
                                          <p:attrName>ppt_y</p:attrName>
                                        </p:attrNameLst>
                                      </p:cBhvr>
                                      <p:rCtr x="3976" y="-5602"/>
                                    </p:animMotion>
                                  </p:childTnLst>
                                </p:cTn>
                              </p:par>
                              <p:par>
                                <p:cTn id="23" presetID="42" presetClass="path" presetSubtype="0" accel="50000" decel="50000" fill="hold" nodeType="withEffect">
                                  <p:stCondLst>
                                    <p:cond delay="0"/>
                                  </p:stCondLst>
                                  <p:childTnLst>
                                    <p:animMotion origin="layout" path="M 5E-6 -1.85185E-6 L 0.37292 -0.17569 " pathEditMode="relative" rAng="0" ptsTypes="AA">
                                      <p:cBhvr>
                                        <p:cTn id="24" dur="2000" fill="hold"/>
                                        <p:tgtEl>
                                          <p:spTgt spid="28"/>
                                        </p:tgtEl>
                                        <p:attrNameLst>
                                          <p:attrName>ppt_x</p:attrName>
                                          <p:attrName>ppt_y</p:attrName>
                                        </p:attrNameLst>
                                      </p:cBhvr>
                                      <p:rCtr x="18646" y="-8796"/>
                                    </p:animMotion>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28"/>
                                        </p:tgtEl>
                                      </p:cBhvr>
                                      <p:by x="150000" y="150000"/>
                                    </p:animScale>
                                  </p:childTnLst>
                                </p:cTn>
                              </p:par>
                              <p:par>
                                <p:cTn id="29" presetID="6" presetClass="emph" presetSubtype="0" fill="hold" nodeType="withEffect">
                                  <p:stCondLst>
                                    <p:cond delay="0"/>
                                  </p:stCondLst>
                                  <p:childTnLst>
                                    <p:animScale>
                                      <p:cBhvr>
                                        <p:cTn id="30" dur="2000" fill="hold"/>
                                        <p:tgtEl>
                                          <p:spTgt spid="44"/>
                                        </p:tgtEl>
                                      </p:cBhvr>
                                      <p:by x="50000" y="50000"/>
                                    </p:animScale>
                                  </p:childTnLst>
                                </p:cTn>
                              </p:par>
                              <p:par>
                                <p:cTn id="31" presetID="6" presetClass="emph" presetSubtype="0" fill="hold" nodeType="withEffect">
                                  <p:stCondLst>
                                    <p:cond delay="0"/>
                                  </p:stCondLst>
                                  <p:childTnLst>
                                    <p:animScale>
                                      <p:cBhvr>
                                        <p:cTn id="32" dur="2000" fill="hold"/>
                                        <p:tgtEl>
                                          <p:spTgt spid="47"/>
                                        </p:tgtEl>
                                      </p:cBhvr>
                                      <p:by x="150000" y="150000"/>
                                    </p:animScale>
                                  </p:childTnLst>
                                </p:cTn>
                              </p:par>
                              <p:par>
                                <p:cTn id="33" presetID="6" presetClass="emph" presetSubtype="0" fill="hold" nodeType="withEffect">
                                  <p:stCondLst>
                                    <p:cond delay="0"/>
                                  </p:stCondLst>
                                  <p:childTnLst>
                                    <p:animScale>
                                      <p:cBhvr>
                                        <p:cTn id="34" dur="2000" fill="hold"/>
                                        <p:tgtEl>
                                          <p:spTgt spid="35"/>
                                        </p:tgtEl>
                                      </p:cBhvr>
                                      <p:by x="150000" y="150000"/>
                                    </p:animScale>
                                  </p:childTnLst>
                                </p:cTn>
                              </p:par>
                              <p:par>
                                <p:cTn id="35" presetID="6" presetClass="emph" presetSubtype="0" fill="hold" nodeType="withEffect">
                                  <p:stCondLst>
                                    <p:cond delay="0"/>
                                  </p:stCondLst>
                                  <p:childTnLst>
                                    <p:animScale>
                                      <p:cBhvr>
                                        <p:cTn id="36" dur="2000" fill="hold"/>
                                        <p:tgtEl>
                                          <p:spTgt spid="29"/>
                                        </p:tgtEl>
                                      </p:cBhvr>
                                      <p:by x="50000" y="50000"/>
                                    </p:animScale>
                                  </p:childTnLst>
                                </p:cTn>
                              </p:par>
                              <p:par>
                                <p:cTn id="37" presetID="6" presetClass="emph" presetSubtype="0" fill="hold" nodeType="withEffect">
                                  <p:stCondLst>
                                    <p:cond delay="0"/>
                                  </p:stCondLst>
                                  <p:childTnLst>
                                    <p:animScale>
                                      <p:cBhvr>
                                        <p:cTn id="38" dur="2000" fill="hold"/>
                                        <p:tgtEl>
                                          <p:spTgt spid="43"/>
                                        </p:tgtEl>
                                      </p:cBhvr>
                                      <p:by x="50000" y="50000"/>
                                    </p:animScale>
                                  </p:childTnLst>
                                </p:cTn>
                              </p:par>
                              <p:par>
                                <p:cTn id="39" presetID="6" presetClass="emph" presetSubtype="0" fill="hold" nodeType="withEffect">
                                  <p:stCondLst>
                                    <p:cond delay="0"/>
                                  </p:stCondLst>
                                  <p:childTnLst>
                                    <p:animScale>
                                      <p:cBhvr>
                                        <p:cTn id="40" dur="2000" fill="hold"/>
                                        <p:tgtEl>
                                          <p:spTgt spid="30"/>
                                        </p:tgtEl>
                                      </p:cBhvr>
                                      <p:by x="150000" y="150000"/>
                                    </p:animScale>
                                  </p:childTnLst>
                                </p:cTn>
                              </p:par>
                              <p:par>
                                <p:cTn id="41" presetID="6" presetClass="emph" presetSubtype="0" fill="hold" nodeType="withEffect">
                                  <p:stCondLst>
                                    <p:cond delay="0"/>
                                  </p:stCondLst>
                                  <p:childTnLst>
                                    <p:animScale>
                                      <p:cBhvr>
                                        <p:cTn id="42" dur="2000" fill="hold"/>
                                        <p:tgtEl>
                                          <p:spTgt spid="31"/>
                                        </p:tgtEl>
                                      </p:cBhvr>
                                      <p:by x="150000" y="150000"/>
                                    </p:animScale>
                                  </p:childTnLst>
                                </p:cTn>
                              </p:par>
                              <p:par>
                                <p:cTn id="43" presetID="6" presetClass="emph" presetSubtype="0" fill="hold" nodeType="withEffect">
                                  <p:stCondLst>
                                    <p:cond delay="0"/>
                                  </p:stCondLst>
                                  <p:childTnLst>
                                    <p:animScale>
                                      <p:cBhvr>
                                        <p:cTn id="44" dur="2000" fill="hold"/>
                                        <p:tgtEl>
                                          <p:spTgt spid="4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7632340" y="512676"/>
            <a:ext cx="1368152" cy="1224136"/>
          </a:xfrm>
          <a:prstGeom prst="ellipse">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619672" y="274638"/>
            <a:ext cx="5904656" cy="1143000"/>
          </a:xfrm>
        </p:spPr>
        <p:txBody>
          <a:bodyPr/>
          <a:lstStyle/>
          <a:p>
            <a:r>
              <a:rPr lang="en-US" sz="3200" dirty="0"/>
              <a:t>Coping Methods </a:t>
            </a:r>
            <a:br>
              <a:rPr lang="en-US" sz="3200" dirty="0"/>
            </a:br>
            <a:r>
              <a:rPr lang="en-US" sz="3200" dirty="0"/>
              <a:t>Commercial &amp; Cooperative</a:t>
            </a:r>
          </a:p>
        </p:txBody>
      </p:sp>
      <p:sp>
        <p:nvSpPr>
          <p:cNvPr id="3" name="Content Placeholder 2"/>
          <p:cNvSpPr>
            <a:spLocks noGrp="1"/>
          </p:cNvSpPr>
          <p:nvPr>
            <p:ph idx="1"/>
          </p:nvPr>
        </p:nvSpPr>
        <p:spPr>
          <a:xfrm>
            <a:off x="457200" y="2009537"/>
            <a:ext cx="6131024" cy="4116626"/>
          </a:xfrm>
        </p:spPr>
        <p:txBody>
          <a:bodyPr/>
          <a:lstStyle/>
          <a:p>
            <a:pPr algn="l" rtl="0"/>
            <a:r>
              <a:rPr lang="en-US" sz="2800" dirty="0"/>
              <a:t>Developing and implementing regulation </a:t>
            </a:r>
            <a:r>
              <a:rPr lang="en-US" sz="2000" dirty="0"/>
              <a:t>(national, ~ICAO SARPs), specifically Safety and Harmonization</a:t>
            </a:r>
          </a:p>
          <a:p>
            <a:pPr algn="l" rtl="0"/>
            <a:r>
              <a:rPr lang="en-US" sz="2800" dirty="0"/>
              <a:t>Registration</a:t>
            </a:r>
          </a:p>
          <a:p>
            <a:pPr algn="l" rtl="0"/>
            <a:r>
              <a:rPr lang="en-US" sz="2800" dirty="0"/>
              <a:t>Supervising &amp; enforcing regulation </a:t>
            </a:r>
            <a:r>
              <a:rPr lang="en-US" sz="2000" dirty="0"/>
              <a:t>(fines, charges) - Airspace requirements, Airworthiness, Licensing </a:t>
            </a:r>
          </a:p>
          <a:p>
            <a:pPr algn="l" rtl="0"/>
            <a:r>
              <a:rPr lang="en-US" sz="2800" dirty="0"/>
              <a:t>Guidance for stakeholders</a:t>
            </a:r>
          </a:p>
          <a:p>
            <a:pPr algn="l" rtl="0"/>
            <a:r>
              <a:rPr lang="en-US" sz="2800" dirty="0"/>
              <a:t>Implementation of UTM</a:t>
            </a:r>
          </a:p>
        </p:txBody>
      </p:sp>
      <p:cxnSp>
        <p:nvCxnSpPr>
          <p:cNvPr id="5" name="Straight Connector 4"/>
          <p:cNvCxnSpPr/>
          <p:nvPr/>
        </p:nvCxnSpPr>
        <p:spPr bwMode="auto">
          <a:xfrm>
            <a:off x="8316416" y="548680"/>
            <a:ext cx="0" cy="1152128"/>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632340" y="1124744"/>
            <a:ext cx="1368152"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Pie 8"/>
          <p:cNvSpPr/>
          <p:nvPr/>
        </p:nvSpPr>
        <p:spPr bwMode="auto">
          <a:xfrm>
            <a:off x="7632340" y="512676"/>
            <a:ext cx="1368152" cy="1224136"/>
          </a:xfrm>
          <a:prstGeom prst="pi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6200000" scaled="1"/>
            <a:tileRect/>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dirty="0">
              <a:latin typeface="Arial" panose="020B0604020202020204" pitchFamily="34" charset="0"/>
              <a:cs typeface="Arial" panose="020B0604020202020204" pitchFamily="34" charset="0"/>
            </a:endParaRPr>
          </a:p>
        </p:txBody>
      </p:sp>
      <p:sp>
        <p:nvSpPr>
          <p:cNvPr id="12" name="Content Placeholder 2"/>
          <p:cNvSpPr txBox="1">
            <a:spLocks/>
          </p:cNvSpPr>
          <p:nvPr/>
        </p:nvSpPr>
        <p:spPr bwMode="auto">
          <a:xfrm>
            <a:off x="40408" y="5949280"/>
            <a:ext cx="4466876" cy="51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1000" u="sng" dirty="0"/>
              <a:t>Source</a:t>
            </a:r>
            <a:r>
              <a:rPr lang="en-US" sz="1000" dirty="0"/>
              <a:t>: 	Israel AIP, ICAO</a:t>
            </a:r>
          </a:p>
          <a:p>
            <a:pPr marL="0" indent="0" algn="l" rtl="0">
              <a:buFontTx/>
              <a:buNone/>
            </a:pPr>
            <a:r>
              <a:rPr lang="en-US" sz="1000" dirty="0"/>
              <a:t>	</a:t>
            </a:r>
          </a:p>
        </p:txBody>
      </p:sp>
      <p:grpSp>
        <p:nvGrpSpPr>
          <p:cNvPr id="13" name="Group 12"/>
          <p:cNvGrpSpPr/>
          <p:nvPr/>
        </p:nvGrpSpPr>
        <p:grpSpPr>
          <a:xfrm>
            <a:off x="6541248" y="2009537"/>
            <a:ext cx="2135208" cy="3003639"/>
            <a:chOff x="2734674" y="1145441"/>
            <a:chExt cx="2135208" cy="3003639"/>
          </a:xfrm>
        </p:grpSpPr>
        <p:pic>
          <p:nvPicPr>
            <p:cNvPr id="14" name="Picture 13"/>
            <p:cNvPicPr>
              <a:picLocks noChangeAspect="1"/>
            </p:cNvPicPr>
            <p:nvPr/>
          </p:nvPicPr>
          <p:blipFill rotWithShape="1">
            <a:blip r:embed="rId3" cstate="print"/>
            <a:srcRect l="11239" r="19912"/>
            <a:stretch/>
          </p:blipFill>
          <p:spPr>
            <a:xfrm>
              <a:off x="2766506" y="1166919"/>
              <a:ext cx="2103376" cy="2982161"/>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734674" y="1145441"/>
              <a:ext cx="2088232" cy="1015663"/>
            </a:xfrm>
            <a:prstGeom prst="rect">
              <a:avLst/>
            </a:prstGeom>
            <a:solidFill>
              <a:srgbClr val="FFFFFF">
                <a:alpha val="69804"/>
              </a:srgbClr>
            </a:solidFill>
          </p:spPr>
          <p:txBody>
            <a:bodyPr wrap="square" rtlCol="1">
              <a:spAutoFit/>
            </a:bodyPr>
            <a:lstStyle/>
            <a:p>
              <a:pPr algn="ctr"/>
              <a:r>
                <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MINI RPAS Aerial Infrastructure</a:t>
              </a:r>
              <a:endParaRPr lang="he-IL"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grpSp>
      <p:pic>
        <p:nvPicPr>
          <p:cNvPr id="11" name="Picture 10"/>
          <p:cNvPicPr>
            <a:picLocks noChangeAspect="1"/>
          </p:cNvPicPr>
          <p:nvPr/>
        </p:nvPicPr>
        <p:blipFill>
          <a:blip r:embed="rId4"/>
          <a:stretch>
            <a:fillRect/>
          </a:stretch>
        </p:blipFill>
        <p:spPr>
          <a:xfrm>
            <a:off x="7531024" y="4422236"/>
            <a:ext cx="1368152" cy="1770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96828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7632340" y="512676"/>
            <a:ext cx="1368152" cy="1224136"/>
          </a:xfrm>
          <a:prstGeom prst="ellipse">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03649" y="274638"/>
            <a:ext cx="6336702" cy="1143000"/>
          </a:xfrm>
        </p:spPr>
        <p:txBody>
          <a:bodyPr/>
          <a:lstStyle/>
          <a:p>
            <a:pPr rtl="0"/>
            <a:r>
              <a:rPr lang="en-US" sz="3200" dirty="0"/>
              <a:t>UAS Traffic Management (UTM) </a:t>
            </a:r>
            <a:br>
              <a:rPr lang="en-US" sz="3200" dirty="0"/>
            </a:br>
            <a:r>
              <a:rPr lang="en-US" sz="3200" dirty="0"/>
              <a:t>U-space example</a:t>
            </a:r>
          </a:p>
        </p:txBody>
      </p:sp>
      <p:sp>
        <p:nvSpPr>
          <p:cNvPr id="3" name="Content Placeholder 2"/>
          <p:cNvSpPr>
            <a:spLocks noGrp="1"/>
          </p:cNvSpPr>
          <p:nvPr>
            <p:ph idx="1"/>
          </p:nvPr>
        </p:nvSpPr>
        <p:spPr>
          <a:xfrm>
            <a:off x="457199" y="1417638"/>
            <a:ext cx="8416061" cy="4708525"/>
          </a:xfrm>
        </p:spPr>
        <p:txBody>
          <a:bodyPr/>
          <a:lstStyle/>
          <a:p>
            <a:pPr algn="l" rtl="0"/>
            <a:r>
              <a:rPr lang="en-US" dirty="0"/>
              <a:t>SESAR program </a:t>
            </a:r>
            <a:r>
              <a:rPr lang="en-US" sz="2000" dirty="0"/>
              <a:t>(started mid 2017)</a:t>
            </a:r>
            <a:endParaRPr lang="en-US" dirty="0"/>
          </a:p>
          <a:p>
            <a:pPr algn="l" rtl="0"/>
            <a:r>
              <a:rPr lang="en-US" dirty="0"/>
              <a:t>Autonomous and digitized sUAS airspace and traffic management</a:t>
            </a:r>
          </a:p>
          <a:p>
            <a:pPr algn="l" rtl="0"/>
            <a:endParaRPr lang="en-US" dirty="0"/>
          </a:p>
        </p:txBody>
      </p:sp>
      <p:cxnSp>
        <p:nvCxnSpPr>
          <p:cNvPr id="5" name="Straight Connector 4"/>
          <p:cNvCxnSpPr/>
          <p:nvPr/>
        </p:nvCxnSpPr>
        <p:spPr bwMode="auto">
          <a:xfrm>
            <a:off x="8316416" y="548680"/>
            <a:ext cx="0" cy="1152128"/>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632340" y="1124744"/>
            <a:ext cx="1368152"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Pie 8"/>
          <p:cNvSpPr/>
          <p:nvPr/>
        </p:nvSpPr>
        <p:spPr bwMode="auto">
          <a:xfrm>
            <a:off x="7632340" y="512676"/>
            <a:ext cx="1368152" cy="1224136"/>
          </a:xfrm>
          <a:prstGeom prst="pi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6200000" scaled="1"/>
            <a:tileRect/>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dirty="0">
              <a:latin typeface="Arial" panose="020B0604020202020204" pitchFamily="34" charset="0"/>
              <a:cs typeface="Arial" panose="020B0604020202020204" pitchFamily="34" charset="0"/>
            </a:endParaRPr>
          </a:p>
        </p:txBody>
      </p:sp>
      <p:sp>
        <p:nvSpPr>
          <p:cNvPr id="12" name="Content Placeholder 2"/>
          <p:cNvSpPr txBox="1">
            <a:spLocks/>
          </p:cNvSpPr>
          <p:nvPr/>
        </p:nvSpPr>
        <p:spPr bwMode="auto">
          <a:xfrm>
            <a:off x="40408" y="5877272"/>
            <a:ext cx="4466876" cy="58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1000" u="sng" dirty="0"/>
              <a:t>Source</a:t>
            </a:r>
            <a:r>
              <a:rPr lang="en-US" sz="1000" dirty="0"/>
              <a:t>: 	CAAI, SESAR</a:t>
            </a:r>
          </a:p>
          <a:p>
            <a:pPr marL="0" indent="0" algn="l" rtl="0">
              <a:buFontTx/>
              <a:buNone/>
            </a:pPr>
            <a:r>
              <a:rPr lang="en-US" sz="1000" dirty="0"/>
              <a:t>	</a:t>
            </a:r>
          </a:p>
        </p:txBody>
      </p:sp>
      <p:pic>
        <p:nvPicPr>
          <p:cNvPr id="6" name="U-space Aiming to enable complex drone operations with a high degree of automation">
            <a:hlinkClick r:id="" action="ppaction://media"/>
            <a:extLst>
              <a:ext uri="{FF2B5EF4-FFF2-40B4-BE49-F238E27FC236}">
                <a16:creationId xmlns:a16="http://schemas.microsoft.com/office/drawing/2014/main" id="{4896B259-D443-4A26-BC40-0673BA245C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0076" y="3551154"/>
            <a:ext cx="4876800" cy="274320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FCA54F0F-9EA1-4E47-9B68-0987F01FA68E}"/>
              </a:ext>
            </a:extLst>
          </p:cNvPr>
          <p:cNvPicPr>
            <a:picLocks noChangeAspect="1"/>
          </p:cNvPicPr>
          <p:nvPr/>
        </p:nvPicPr>
        <p:blipFill>
          <a:blip r:embed="rId6"/>
          <a:stretch>
            <a:fillRect/>
          </a:stretch>
        </p:blipFill>
        <p:spPr>
          <a:xfrm>
            <a:off x="294567" y="3212976"/>
            <a:ext cx="3168352" cy="2597930"/>
          </a:xfrm>
          <a:prstGeom prst="rect">
            <a:avLst/>
          </a:prstGeom>
        </p:spPr>
      </p:pic>
    </p:spTree>
    <p:extLst>
      <p:ext uri="{BB962C8B-B14F-4D97-AF65-F5344CB8AC3E}">
        <p14:creationId xmlns:p14="http://schemas.microsoft.com/office/powerpoint/2010/main" val="769005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7632340" y="512676"/>
            <a:ext cx="1368152" cy="1224136"/>
          </a:xfrm>
          <a:prstGeom prst="ellipse">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619672" y="274638"/>
            <a:ext cx="5904656" cy="1143000"/>
          </a:xfrm>
        </p:spPr>
        <p:txBody>
          <a:bodyPr/>
          <a:lstStyle/>
          <a:p>
            <a:r>
              <a:rPr lang="en-US" sz="3200" dirty="0"/>
              <a:t>Coping Methods </a:t>
            </a:r>
            <a:br>
              <a:rPr lang="en-US" sz="3200" dirty="0"/>
            </a:br>
            <a:r>
              <a:rPr lang="en-US" sz="3200" dirty="0"/>
              <a:t>Hobby &amp; Cooperative</a:t>
            </a:r>
          </a:p>
        </p:txBody>
      </p:sp>
      <p:sp>
        <p:nvSpPr>
          <p:cNvPr id="3" name="Content Placeholder 2"/>
          <p:cNvSpPr>
            <a:spLocks noGrp="1"/>
          </p:cNvSpPr>
          <p:nvPr>
            <p:ph idx="1"/>
          </p:nvPr>
        </p:nvSpPr>
        <p:spPr>
          <a:xfrm>
            <a:off x="457200" y="1600200"/>
            <a:ext cx="6131024" cy="4525963"/>
          </a:xfrm>
        </p:spPr>
        <p:txBody>
          <a:bodyPr/>
          <a:lstStyle/>
          <a:p>
            <a:pPr algn="l" rtl="0"/>
            <a:r>
              <a:rPr lang="en-US" dirty="0"/>
              <a:t>Self regulation </a:t>
            </a:r>
            <a:r>
              <a:rPr lang="en-US" sz="2000" dirty="0"/>
              <a:t>(out of interest, only goes so far…)</a:t>
            </a:r>
            <a:endParaRPr lang="en-US" dirty="0"/>
          </a:p>
          <a:p>
            <a:pPr algn="l" rtl="0"/>
            <a:r>
              <a:rPr lang="en-US" dirty="0"/>
              <a:t>Guidance material</a:t>
            </a:r>
          </a:p>
          <a:p>
            <a:pPr algn="l" rtl="0"/>
            <a:r>
              <a:rPr lang="en-US" dirty="0"/>
              <a:t>Registration, </a:t>
            </a:r>
            <a:r>
              <a:rPr lang="en-US" sz="2000" dirty="0"/>
              <a:t>FAA difficulties</a:t>
            </a:r>
          </a:p>
          <a:p>
            <a:pPr algn="l" rtl="0"/>
            <a:r>
              <a:rPr lang="en-US" dirty="0"/>
              <a:t>No-Fly Zones, </a:t>
            </a:r>
            <a:r>
              <a:rPr lang="en-US" sz="2000" dirty="0"/>
              <a:t>regulator/manufacturer</a:t>
            </a:r>
            <a:endParaRPr lang="en-US" dirty="0"/>
          </a:p>
        </p:txBody>
      </p:sp>
      <p:cxnSp>
        <p:nvCxnSpPr>
          <p:cNvPr id="5" name="Straight Connector 4"/>
          <p:cNvCxnSpPr/>
          <p:nvPr/>
        </p:nvCxnSpPr>
        <p:spPr bwMode="auto">
          <a:xfrm>
            <a:off x="8316416" y="548680"/>
            <a:ext cx="0" cy="1152128"/>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632340" y="1124744"/>
            <a:ext cx="1368152"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Pie 8"/>
          <p:cNvSpPr/>
          <p:nvPr/>
        </p:nvSpPr>
        <p:spPr bwMode="auto">
          <a:xfrm rot="5400000">
            <a:off x="7704349" y="440669"/>
            <a:ext cx="1224134" cy="1368152"/>
          </a:xfrm>
          <a:prstGeom prst="pi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6200000" scaled="1"/>
            <a:tileRect/>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dirty="0">
              <a:latin typeface="Arial" panose="020B0604020202020204" pitchFamily="34" charset="0"/>
              <a:cs typeface="Arial" panose="020B0604020202020204" pitchFamily="34" charset="0"/>
            </a:endParaRPr>
          </a:p>
        </p:txBody>
      </p:sp>
      <p:sp>
        <p:nvSpPr>
          <p:cNvPr id="12" name="Content Placeholder 2"/>
          <p:cNvSpPr txBox="1">
            <a:spLocks/>
          </p:cNvSpPr>
          <p:nvPr/>
        </p:nvSpPr>
        <p:spPr bwMode="auto">
          <a:xfrm>
            <a:off x="2195736" y="6347916"/>
            <a:ext cx="4466876" cy="58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1000" u="sng" dirty="0"/>
              <a:t>Source</a:t>
            </a:r>
            <a:r>
              <a:rPr lang="en-US" sz="1000" dirty="0"/>
              <a:t>: DJI, FAA, CASA</a:t>
            </a:r>
          </a:p>
          <a:p>
            <a:pPr marL="0" indent="0" algn="l" rtl="0">
              <a:buFontTx/>
              <a:buNone/>
            </a:pPr>
            <a:r>
              <a:rPr lang="en-US" sz="1000" dirty="0"/>
              <a:t>	</a:t>
            </a:r>
          </a:p>
        </p:txBody>
      </p:sp>
      <p:pic>
        <p:nvPicPr>
          <p:cNvPr id="16" name="Picture 2" descr="×ª××¦××ª ×ª××× × ×¢×××¨ âªno drone zoneâ¬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1411" y="2433763"/>
            <a:ext cx="2429609" cy="1366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619028" y="4317602"/>
            <a:ext cx="3746828" cy="182796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95E25B5-CF09-449E-B3D1-E36646F1C772}"/>
              </a:ext>
            </a:extLst>
          </p:cNvPr>
          <p:cNvPicPr>
            <a:picLocks noChangeAspect="1"/>
          </p:cNvPicPr>
          <p:nvPr/>
        </p:nvPicPr>
        <p:blipFill>
          <a:blip r:embed="rId5"/>
          <a:stretch>
            <a:fillRect/>
          </a:stretch>
        </p:blipFill>
        <p:spPr>
          <a:xfrm>
            <a:off x="4577226" y="4284309"/>
            <a:ext cx="4355976" cy="2055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90397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7632340" y="512676"/>
            <a:ext cx="1368152" cy="1224136"/>
          </a:xfrm>
          <a:prstGeom prst="ellipse">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3508" y="281546"/>
            <a:ext cx="7632848" cy="1143000"/>
          </a:xfrm>
        </p:spPr>
        <p:txBody>
          <a:bodyPr/>
          <a:lstStyle/>
          <a:p>
            <a:r>
              <a:rPr lang="en-US" sz="3200" dirty="0"/>
              <a:t>Coping Methods </a:t>
            </a:r>
            <a:br>
              <a:rPr lang="en-US" sz="3200" dirty="0"/>
            </a:br>
            <a:r>
              <a:rPr lang="en-US" sz="3200" dirty="0"/>
              <a:t>Commercial/Hobby &amp; </a:t>
            </a:r>
            <a:r>
              <a:rPr lang="en-US" sz="3200" b="1" dirty="0"/>
              <a:t>Un-Cooperative</a:t>
            </a:r>
          </a:p>
        </p:txBody>
      </p:sp>
      <p:sp>
        <p:nvSpPr>
          <p:cNvPr id="3" name="Content Placeholder 2"/>
          <p:cNvSpPr>
            <a:spLocks noGrp="1"/>
          </p:cNvSpPr>
          <p:nvPr>
            <p:ph idx="1"/>
          </p:nvPr>
        </p:nvSpPr>
        <p:spPr>
          <a:xfrm>
            <a:off x="251520" y="1417638"/>
            <a:ext cx="5092492" cy="4708525"/>
          </a:xfrm>
        </p:spPr>
        <p:txBody>
          <a:bodyPr/>
          <a:lstStyle/>
          <a:p>
            <a:pPr algn="l" rtl="0"/>
            <a:r>
              <a:rPr lang="en-US" sz="2800" dirty="0"/>
              <a:t>Regulation &amp; Enforcement</a:t>
            </a:r>
          </a:p>
          <a:p>
            <a:pPr algn="l" rtl="0"/>
            <a:r>
              <a:rPr lang="en-US" sz="2800" dirty="0"/>
              <a:t>Counter-drone systems</a:t>
            </a:r>
          </a:p>
          <a:p>
            <a:pPr lvl="1" algn="l" rtl="0"/>
            <a:r>
              <a:rPr lang="en-US" sz="2400" dirty="0"/>
              <a:t>Some operational solutions, emerging market</a:t>
            </a:r>
          </a:p>
          <a:p>
            <a:pPr algn="l" rtl="0"/>
            <a:r>
              <a:rPr lang="en-US" sz="2800" dirty="0"/>
              <a:t>Rises difficult questions</a:t>
            </a:r>
          </a:p>
          <a:p>
            <a:pPr lvl="1" algn="l" rtl="0"/>
            <a:r>
              <a:rPr lang="en-US" sz="2400" dirty="0"/>
              <a:t>Who is the operator?</a:t>
            </a:r>
          </a:p>
          <a:p>
            <a:pPr lvl="1" algn="l" rtl="0"/>
            <a:r>
              <a:rPr lang="en-US" sz="2400" dirty="0"/>
              <a:t>How to coordinate with ATC?</a:t>
            </a:r>
          </a:p>
          <a:p>
            <a:pPr lvl="1" algn="l" rtl="0"/>
            <a:r>
              <a:rPr lang="en-US" sz="2400" dirty="0"/>
              <a:t>What are the associated risks?</a:t>
            </a:r>
          </a:p>
          <a:p>
            <a:pPr lvl="1" algn="l" rtl="0"/>
            <a:r>
              <a:rPr lang="en-US" sz="2400" dirty="0"/>
              <a:t>Will the value justify the cost?</a:t>
            </a:r>
          </a:p>
        </p:txBody>
      </p:sp>
      <p:cxnSp>
        <p:nvCxnSpPr>
          <p:cNvPr id="5" name="Straight Connector 4"/>
          <p:cNvCxnSpPr/>
          <p:nvPr/>
        </p:nvCxnSpPr>
        <p:spPr bwMode="auto">
          <a:xfrm>
            <a:off x="8316416" y="548680"/>
            <a:ext cx="0" cy="1152128"/>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632340" y="1124744"/>
            <a:ext cx="1368152"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Pie 8"/>
          <p:cNvSpPr/>
          <p:nvPr/>
        </p:nvSpPr>
        <p:spPr bwMode="auto">
          <a:xfrm rot="10800000">
            <a:off x="7632336" y="512673"/>
            <a:ext cx="1368153" cy="1224138"/>
          </a:xfrm>
          <a:prstGeom prst="pie">
            <a:avLst>
              <a:gd name="adj1" fmla="val 5409179"/>
              <a:gd name="adj2" fmla="val 16200000"/>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6200000" scaled="1"/>
            <a:tileRect/>
          </a:gra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dirty="0">
              <a:latin typeface="Arial" panose="020B0604020202020204" pitchFamily="34" charset="0"/>
              <a:cs typeface="Arial" panose="020B0604020202020204" pitchFamily="34" charset="0"/>
            </a:endParaRPr>
          </a:p>
        </p:txBody>
      </p:sp>
      <p:sp>
        <p:nvSpPr>
          <p:cNvPr id="12" name="Content Placeholder 2"/>
          <p:cNvSpPr txBox="1">
            <a:spLocks/>
          </p:cNvSpPr>
          <p:nvPr/>
        </p:nvSpPr>
        <p:spPr bwMode="auto">
          <a:xfrm>
            <a:off x="40408" y="5877272"/>
            <a:ext cx="4466876" cy="58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1000" u="sng" dirty="0"/>
              <a:t>Source</a:t>
            </a:r>
            <a:r>
              <a:rPr lang="en-US" sz="1000" dirty="0"/>
              <a:t>: 	RAFAEL</a:t>
            </a:r>
          </a:p>
          <a:p>
            <a:pPr marL="0" indent="0" algn="l" rtl="0">
              <a:buFontTx/>
              <a:buNone/>
            </a:pPr>
            <a:r>
              <a:rPr lang="en-US" sz="1000" dirty="0"/>
              <a:t>	</a:t>
            </a:r>
          </a:p>
        </p:txBody>
      </p:sp>
      <p:grpSp>
        <p:nvGrpSpPr>
          <p:cNvPr id="13" name="Group 12">
            <a:extLst>
              <a:ext uri="{FF2B5EF4-FFF2-40B4-BE49-F238E27FC236}">
                <a16:creationId xmlns:a16="http://schemas.microsoft.com/office/drawing/2014/main" id="{BCBBEB70-6B0B-438E-9DAD-7129A29618F1}"/>
              </a:ext>
            </a:extLst>
          </p:cNvPr>
          <p:cNvGrpSpPr>
            <a:grpSpLocks noChangeAspect="1"/>
          </p:cNvGrpSpPr>
          <p:nvPr/>
        </p:nvGrpSpPr>
        <p:grpSpPr>
          <a:xfrm>
            <a:off x="5618311" y="2005707"/>
            <a:ext cx="3782615" cy="3165160"/>
            <a:chOff x="758808" y="2459933"/>
            <a:chExt cx="4664340" cy="3856688"/>
          </a:xfrm>
        </p:grpSpPr>
        <p:grpSp>
          <p:nvGrpSpPr>
            <p:cNvPr id="14" name="Group 13">
              <a:extLst>
                <a:ext uri="{FF2B5EF4-FFF2-40B4-BE49-F238E27FC236}">
                  <a16:creationId xmlns:a16="http://schemas.microsoft.com/office/drawing/2014/main" id="{4FF0CC33-97CF-43EB-A6F6-1BDA36010B0A}"/>
                </a:ext>
              </a:extLst>
            </p:cNvPr>
            <p:cNvGrpSpPr/>
            <p:nvPr/>
          </p:nvGrpSpPr>
          <p:grpSpPr>
            <a:xfrm>
              <a:off x="758808" y="2910295"/>
              <a:ext cx="3254392" cy="3401605"/>
              <a:chOff x="708008" y="2008595"/>
              <a:chExt cx="3254392" cy="3401605"/>
            </a:xfrm>
          </p:grpSpPr>
          <p:sp>
            <p:nvSpPr>
              <p:cNvPr id="26" name="Oval 25">
                <a:extLst>
                  <a:ext uri="{FF2B5EF4-FFF2-40B4-BE49-F238E27FC236}">
                    <a16:creationId xmlns:a16="http://schemas.microsoft.com/office/drawing/2014/main" id="{757B5C69-67F7-49E9-924E-6C928C5F2290}"/>
                  </a:ext>
                </a:extLst>
              </p:cNvPr>
              <p:cNvSpPr/>
              <p:nvPr/>
            </p:nvSpPr>
            <p:spPr>
              <a:xfrm>
                <a:off x="708008" y="4273950"/>
                <a:ext cx="3254392" cy="1136250"/>
              </a:xfrm>
              <a:prstGeom prst="ellipse">
                <a:avLst/>
              </a:prstGeom>
              <a:gradFill flip="none" rotWithShape="1">
                <a:gsLst>
                  <a:gs pos="0">
                    <a:sysClr val="windowText" lastClr="000000">
                      <a:lumMod val="50000"/>
                      <a:lumOff val="50000"/>
                      <a:alpha val="70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p:txBody>
          </p:sp>
          <p:sp>
            <p:nvSpPr>
              <p:cNvPr id="27" name="Oval 26">
                <a:extLst>
                  <a:ext uri="{FF2B5EF4-FFF2-40B4-BE49-F238E27FC236}">
                    <a16:creationId xmlns:a16="http://schemas.microsoft.com/office/drawing/2014/main" id="{1F233AC2-AAFD-41CF-A246-92D16847A13B}"/>
                  </a:ext>
                </a:extLst>
              </p:cNvPr>
              <p:cNvSpPr/>
              <p:nvPr/>
            </p:nvSpPr>
            <p:spPr>
              <a:xfrm>
                <a:off x="883739" y="2008595"/>
                <a:ext cx="2926080" cy="2926080"/>
              </a:xfrm>
              <a:prstGeom prst="ellipse">
                <a:avLst/>
              </a:prstGeom>
              <a:gradFill flip="none" rotWithShape="1">
                <a:gsLst>
                  <a:gs pos="0">
                    <a:srgbClr val="70AD47">
                      <a:lumMod val="75000"/>
                    </a:srgbClr>
                  </a:gs>
                  <a:gs pos="100000">
                    <a:srgbClr val="70AD47">
                      <a:lumMod val="60000"/>
                      <a:lumOff val="40000"/>
                    </a:srgbClr>
                  </a:gs>
                </a:gsLst>
                <a:lin ang="18900000" scaled="1"/>
                <a:tileRect/>
              </a:gradFill>
              <a:ln w="12700" cap="flat" cmpd="sng" algn="ctr">
                <a:solidFill>
                  <a:srgbClr val="70AD47"/>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36">
                <a:extLst>
                  <a:ext uri="{FF2B5EF4-FFF2-40B4-BE49-F238E27FC236}">
                    <a16:creationId xmlns:a16="http://schemas.microsoft.com/office/drawing/2014/main" id="{161810B6-4B77-4862-8B2B-89CDC0567E6C}"/>
                  </a:ext>
                </a:extLst>
              </p:cNvPr>
              <p:cNvSpPr/>
              <p:nvPr/>
            </p:nvSpPr>
            <p:spPr>
              <a:xfrm>
                <a:off x="2304433" y="2027645"/>
                <a:ext cx="1409680" cy="1805940"/>
              </a:xfrm>
              <a:custGeom>
                <a:avLst/>
                <a:gdLst>
                  <a:gd name="connsiteX0" fmla="*/ 0 w 1394460"/>
                  <a:gd name="connsiteY0" fmla="*/ 0 h 1805940"/>
                  <a:gd name="connsiteX1" fmla="*/ 1394460 w 1394460"/>
                  <a:gd name="connsiteY1" fmla="*/ 1805940 h 1805940"/>
                  <a:gd name="connsiteX2" fmla="*/ 0 w 1394460"/>
                  <a:gd name="connsiteY2" fmla="*/ 1436370 h 1805940"/>
                  <a:gd name="connsiteX3" fmla="*/ 0 w 1394460"/>
                  <a:gd name="connsiteY3" fmla="*/ 0 h 1805940"/>
                  <a:gd name="connsiteX0" fmla="*/ 0 w 1394460"/>
                  <a:gd name="connsiteY0" fmla="*/ 0 h 1805940"/>
                  <a:gd name="connsiteX1" fmla="*/ 1394460 w 1394460"/>
                  <a:gd name="connsiteY1" fmla="*/ 1805940 h 1805940"/>
                  <a:gd name="connsiteX2" fmla="*/ 0 w 1394460"/>
                  <a:gd name="connsiteY2" fmla="*/ 1436370 h 1805940"/>
                  <a:gd name="connsiteX3" fmla="*/ 0 w 1394460"/>
                  <a:gd name="connsiteY3" fmla="*/ 0 h 1805940"/>
                  <a:gd name="connsiteX0" fmla="*/ 0 w 1417426"/>
                  <a:gd name="connsiteY0" fmla="*/ 0 h 1805940"/>
                  <a:gd name="connsiteX1" fmla="*/ 1394460 w 1417426"/>
                  <a:gd name="connsiteY1" fmla="*/ 1805940 h 1805940"/>
                  <a:gd name="connsiteX2" fmla="*/ 0 w 1417426"/>
                  <a:gd name="connsiteY2" fmla="*/ 1436370 h 1805940"/>
                  <a:gd name="connsiteX3" fmla="*/ 0 w 1417426"/>
                  <a:gd name="connsiteY3" fmla="*/ 0 h 1805940"/>
                  <a:gd name="connsiteX0" fmla="*/ 0 w 1415801"/>
                  <a:gd name="connsiteY0" fmla="*/ 0 h 1805940"/>
                  <a:gd name="connsiteX1" fmla="*/ 1394460 w 1415801"/>
                  <a:gd name="connsiteY1" fmla="*/ 1805940 h 1805940"/>
                  <a:gd name="connsiteX2" fmla="*/ 0 w 1415801"/>
                  <a:gd name="connsiteY2" fmla="*/ 1436370 h 1805940"/>
                  <a:gd name="connsiteX3" fmla="*/ 0 w 1415801"/>
                  <a:gd name="connsiteY3" fmla="*/ 0 h 1805940"/>
                  <a:gd name="connsiteX0" fmla="*/ 0 w 1409680"/>
                  <a:gd name="connsiteY0" fmla="*/ 0 h 1805940"/>
                  <a:gd name="connsiteX1" fmla="*/ 1394460 w 1409680"/>
                  <a:gd name="connsiteY1" fmla="*/ 1805940 h 1805940"/>
                  <a:gd name="connsiteX2" fmla="*/ 0 w 1409680"/>
                  <a:gd name="connsiteY2" fmla="*/ 1436370 h 1805940"/>
                  <a:gd name="connsiteX3" fmla="*/ 0 w 1409680"/>
                  <a:gd name="connsiteY3" fmla="*/ 0 h 1805940"/>
                </a:gdLst>
                <a:ahLst/>
                <a:cxnLst>
                  <a:cxn ang="0">
                    <a:pos x="connsiteX0" y="connsiteY0"/>
                  </a:cxn>
                  <a:cxn ang="0">
                    <a:pos x="connsiteX1" y="connsiteY1"/>
                  </a:cxn>
                  <a:cxn ang="0">
                    <a:pos x="connsiteX2" y="connsiteY2"/>
                  </a:cxn>
                  <a:cxn ang="0">
                    <a:pos x="connsiteX3" y="connsiteY3"/>
                  </a:cxn>
                </a:cxnLst>
                <a:rect l="l" t="t" r="r" b="b"/>
                <a:pathLst>
                  <a:path w="1409680" h="1805940">
                    <a:moveTo>
                      <a:pt x="0" y="0"/>
                    </a:moveTo>
                    <a:cubicBezTo>
                      <a:pt x="933450" y="76200"/>
                      <a:pt x="1512570" y="1108710"/>
                      <a:pt x="1394460" y="1805940"/>
                    </a:cubicBezTo>
                    <a:lnTo>
                      <a:pt x="0" y="1436370"/>
                    </a:lnTo>
                    <a:lnTo>
                      <a:pt x="0" y="0"/>
                    </a:lnTo>
                    <a:close/>
                  </a:path>
                </a:pathLst>
              </a:custGeom>
              <a:gradFill flip="none" rotWithShape="1">
                <a:gsLst>
                  <a:gs pos="0">
                    <a:srgbClr val="70AD47">
                      <a:lumMod val="75000"/>
                    </a:srgbClr>
                  </a:gs>
                  <a:gs pos="100000">
                    <a:srgbClr val="70AD47">
                      <a:lumMod val="40000"/>
                      <a:lumOff val="60000"/>
                    </a:srgbClr>
                  </a:gs>
                </a:gsLst>
                <a:lin ang="189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37">
                <a:extLst>
                  <a:ext uri="{FF2B5EF4-FFF2-40B4-BE49-F238E27FC236}">
                    <a16:creationId xmlns:a16="http://schemas.microsoft.com/office/drawing/2014/main" id="{15B507A4-E49D-4276-BD44-2CA98508BEAA}"/>
                  </a:ext>
                </a:extLst>
              </p:cNvPr>
              <p:cNvSpPr/>
              <p:nvPr/>
            </p:nvSpPr>
            <p:spPr>
              <a:xfrm>
                <a:off x="1463861" y="2027645"/>
                <a:ext cx="848338" cy="2186940"/>
              </a:xfrm>
              <a:custGeom>
                <a:avLst/>
                <a:gdLst>
                  <a:gd name="connsiteX0" fmla="*/ 842010 w 842010"/>
                  <a:gd name="connsiteY0" fmla="*/ 0 h 2186940"/>
                  <a:gd name="connsiteX1" fmla="*/ 0 w 842010"/>
                  <a:gd name="connsiteY1" fmla="*/ 2186940 h 2186940"/>
                  <a:gd name="connsiteX2" fmla="*/ 842010 w 842010"/>
                  <a:gd name="connsiteY2" fmla="*/ 1436370 h 2186940"/>
                  <a:gd name="connsiteX3" fmla="*/ 842010 w 842010"/>
                  <a:gd name="connsiteY3" fmla="*/ 0 h 2186940"/>
                  <a:gd name="connsiteX0" fmla="*/ 846845 w 846845"/>
                  <a:gd name="connsiteY0" fmla="*/ 0 h 2186940"/>
                  <a:gd name="connsiteX1" fmla="*/ 4835 w 846845"/>
                  <a:gd name="connsiteY1" fmla="*/ 2186940 h 2186940"/>
                  <a:gd name="connsiteX2" fmla="*/ 846845 w 846845"/>
                  <a:gd name="connsiteY2" fmla="*/ 1436370 h 2186940"/>
                  <a:gd name="connsiteX3" fmla="*/ 846845 w 846845"/>
                  <a:gd name="connsiteY3" fmla="*/ 0 h 2186940"/>
                  <a:gd name="connsiteX0" fmla="*/ 853715 w 853715"/>
                  <a:gd name="connsiteY0" fmla="*/ 0 h 2186940"/>
                  <a:gd name="connsiteX1" fmla="*/ 11705 w 853715"/>
                  <a:gd name="connsiteY1" fmla="*/ 2186940 h 2186940"/>
                  <a:gd name="connsiteX2" fmla="*/ 853715 w 853715"/>
                  <a:gd name="connsiteY2" fmla="*/ 1436370 h 2186940"/>
                  <a:gd name="connsiteX3" fmla="*/ 853715 w 853715"/>
                  <a:gd name="connsiteY3" fmla="*/ 0 h 2186940"/>
                  <a:gd name="connsiteX0" fmla="*/ 848865 w 848865"/>
                  <a:gd name="connsiteY0" fmla="*/ 0 h 2186940"/>
                  <a:gd name="connsiteX1" fmla="*/ 6855 w 848865"/>
                  <a:gd name="connsiteY1" fmla="*/ 2186940 h 2186940"/>
                  <a:gd name="connsiteX2" fmla="*/ 848865 w 848865"/>
                  <a:gd name="connsiteY2" fmla="*/ 1436370 h 2186940"/>
                  <a:gd name="connsiteX3" fmla="*/ 848865 w 848865"/>
                  <a:gd name="connsiteY3" fmla="*/ 0 h 2186940"/>
                  <a:gd name="connsiteX0" fmla="*/ 848681 w 848681"/>
                  <a:gd name="connsiteY0" fmla="*/ 0 h 2186940"/>
                  <a:gd name="connsiteX1" fmla="*/ 6671 w 848681"/>
                  <a:gd name="connsiteY1" fmla="*/ 2186940 h 2186940"/>
                  <a:gd name="connsiteX2" fmla="*/ 848681 w 848681"/>
                  <a:gd name="connsiteY2" fmla="*/ 1436370 h 2186940"/>
                  <a:gd name="connsiteX3" fmla="*/ 848681 w 848681"/>
                  <a:gd name="connsiteY3" fmla="*/ 0 h 2186940"/>
                  <a:gd name="connsiteX0" fmla="*/ 848338 w 848338"/>
                  <a:gd name="connsiteY0" fmla="*/ 0 h 2186940"/>
                  <a:gd name="connsiteX1" fmla="*/ 6328 w 848338"/>
                  <a:gd name="connsiteY1" fmla="*/ 2186940 h 2186940"/>
                  <a:gd name="connsiteX2" fmla="*/ 848338 w 848338"/>
                  <a:gd name="connsiteY2" fmla="*/ 1436370 h 2186940"/>
                  <a:gd name="connsiteX3" fmla="*/ 848338 w 848338"/>
                  <a:gd name="connsiteY3" fmla="*/ 0 h 2186940"/>
                </a:gdLst>
                <a:ahLst/>
                <a:cxnLst>
                  <a:cxn ang="0">
                    <a:pos x="connsiteX0" y="connsiteY0"/>
                  </a:cxn>
                  <a:cxn ang="0">
                    <a:pos x="connsiteX1" y="connsiteY1"/>
                  </a:cxn>
                  <a:cxn ang="0">
                    <a:pos x="connsiteX2" y="connsiteY2"/>
                  </a:cxn>
                  <a:cxn ang="0">
                    <a:pos x="connsiteX3" y="connsiteY3"/>
                  </a:cxn>
                </a:cxnLst>
                <a:rect l="l" t="t" r="r" b="b"/>
                <a:pathLst>
                  <a:path w="848338" h="2186940">
                    <a:moveTo>
                      <a:pt x="848338" y="0"/>
                    </a:moveTo>
                    <a:cubicBezTo>
                      <a:pt x="167618" y="325120"/>
                      <a:pt x="-40662" y="1469390"/>
                      <a:pt x="6328" y="2186940"/>
                    </a:cubicBezTo>
                    <a:lnTo>
                      <a:pt x="848338" y="1436370"/>
                    </a:lnTo>
                    <a:lnTo>
                      <a:pt x="848338" y="0"/>
                    </a:lnTo>
                    <a:close/>
                  </a:path>
                </a:pathLst>
              </a:custGeom>
              <a:gradFill flip="none" rotWithShape="1">
                <a:gsLst>
                  <a:gs pos="0">
                    <a:srgbClr val="70AD47">
                      <a:lumMod val="75000"/>
                    </a:srgbClr>
                  </a:gs>
                  <a:gs pos="100000">
                    <a:srgbClr val="70AD47">
                      <a:lumMod val="40000"/>
                      <a:lumOff val="6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38">
                <a:extLst>
                  <a:ext uri="{FF2B5EF4-FFF2-40B4-BE49-F238E27FC236}">
                    <a16:creationId xmlns:a16="http://schemas.microsoft.com/office/drawing/2014/main" id="{879EB88F-CAFD-4D0B-831E-F2B43996EA67}"/>
                  </a:ext>
                </a:extLst>
              </p:cNvPr>
              <p:cNvSpPr/>
              <p:nvPr/>
            </p:nvSpPr>
            <p:spPr>
              <a:xfrm>
                <a:off x="1470189" y="3456396"/>
                <a:ext cx="2236470" cy="897054"/>
              </a:xfrm>
              <a:custGeom>
                <a:avLst/>
                <a:gdLst>
                  <a:gd name="connsiteX0" fmla="*/ 842010 w 2236470"/>
                  <a:gd name="connsiteY0" fmla="*/ 0 h 754380"/>
                  <a:gd name="connsiteX1" fmla="*/ 2236470 w 2236470"/>
                  <a:gd name="connsiteY1" fmla="*/ 377190 h 754380"/>
                  <a:gd name="connsiteX2" fmla="*/ 0 w 2236470"/>
                  <a:gd name="connsiteY2" fmla="*/ 754380 h 754380"/>
                  <a:gd name="connsiteX3" fmla="*/ 842010 w 2236470"/>
                  <a:gd name="connsiteY3" fmla="*/ 0 h 754380"/>
                  <a:gd name="connsiteX0" fmla="*/ 842010 w 2236470"/>
                  <a:gd name="connsiteY0" fmla="*/ 0 h 861103"/>
                  <a:gd name="connsiteX1" fmla="*/ 2236470 w 2236470"/>
                  <a:gd name="connsiteY1" fmla="*/ 377190 h 861103"/>
                  <a:gd name="connsiteX2" fmla="*/ 0 w 2236470"/>
                  <a:gd name="connsiteY2" fmla="*/ 754380 h 861103"/>
                  <a:gd name="connsiteX3" fmla="*/ 842010 w 2236470"/>
                  <a:gd name="connsiteY3" fmla="*/ 0 h 861103"/>
                  <a:gd name="connsiteX0" fmla="*/ 842010 w 2236470"/>
                  <a:gd name="connsiteY0" fmla="*/ 0 h 920760"/>
                  <a:gd name="connsiteX1" fmla="*/ 2236470 w 2236470"/>
                  <a:gd name="connsiteY1" fmla="*/ 377190 h 920760"/>
                  <a:gd name="connsiteX2" fmla="*/ 0 w 2236470"/>
                  <a:gd name="connsiteY2" fmla="*/ 754380 h 920760"/>
                  <a:gd name="connsiteX3" fmla="*/ 842010 w 2236470"/>
                  <a:gd name="connsiteY3" fmla="*/ 0 h 920760"/>
                  <a:gd name="connsiteX0" fmla="*/ 842010 w 2236470"/>
                  <a:gd name="connsiteY0" fmla="*/ 0 h 897054"/>
                  <a:gd name="connsiteX1" fmla="*/ 2236470 w 2236470"/>
                  <a:gd name="connsiteY1" fmla="*/ 377190 h 897054"/>
                  <a:gd name="connsiteX2" fmla="*/ 0 w 2236470"/>
                  <a:gd name="connsiteY2" fmla="*/ 754380 h 897054"/>
                  <a:gd name="connsiteX3" fmla="*/ 842010 w 2236470"/>
                  <a:gd name="connsiteY3" fmla="*/ 0 h 897054"/>
                </a:gdLst>
                <a:ahLst/>
                <a:cxnLst>
                  <a:cxn ang="0">
                    <a:pos x="connsiteX0" y="connsiteY0"/>
                  </a:cxn>
                  <a:cxn ang="0">
                    <a:pos x="connsiteX1" y="connsiteY1"/>
                  </a:cxn>
                  <a:cxn ang="0">
                    <a:pos x="connsiteX2" y="connsiteY2"/>
                  </a:cxn>
                  <a:cxn ang="0">
                    <a:pos x="connsiteX3" y="connsiteY3"/>
                  </a:cxn>
                </a:cxnLst>
                <a:rect l="l" t="t" r="r" b="b"/>
                <a:pathLst>
                  <a:path w="2236470" h="897054">
                    <a:moveTo>
                      <a:pt x="842010" y="0"/>
                    </a:moveTo>
                    <a:lnTo>
                      <a:pt x="2236470" y="377190"/>
                    </a:lnTo>
                    <a:cubicBezTo>
                      <a:pt x="1849120" y="872490"/>
                      <a:pt x="863600" y="1047750"/>
                      <a:pt x="0" y="754380"/>
                    </a:cubicBezTo>
                    <a:lnTo>
                      <a:pt x="842010" y="0"/>
                    </a:lnTo>
                    <a:close/>
                  </a:path>
                </a:pathLst>
              </a:custGeom>
              <a:gradFill flip="none" rotWithShape="1">
                <a:gsLst>
                  <a:gs pos="100000">
                    <a:srgbClr val="70AD47">
                      <a:lumMod val="75000"/>
                    </a:srgbClr>
                  </a:gs>
                  <a:gs pos="0">
                    <a:srgbClr val="70AD47">
                      <a:lumMod val="60000"/>
                      <a:lumOff val="40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39">
                <a:extLst>
                  <a:ext uri="{FF2B5EF4-FFF2-40B4-BE49-F238E27FC236}">
                    <a16:creationId xmlns:a16="http://schemas.microsoft.com/office/drawing/2014/main" id="{441DA606-6426-4A5C-8E5B-88B9A7BF8433}"/>
                  </a:ext>
                </a:extLst>
              </p:cNvPr>
              <p:cNvSpPr/>
              <p:nvPr/>
            </p:nvSpPr>
            <p:spPr>
              <a:xfrm>
                <a:off x="1733499" y="3456396"/>
                <a:ext cx="1562150" cy="612894"/>
              </a:xfrm>
              <a:custGeom>
                <a:avLst/>
                <a:gdLst/>
                <a:ahLst/>
                <a:cxnLst/>
                <a:rect l="l" t="t" r="r" b="b"/>
                <a:pathLst>
                  <a:path w="1562150" h="612894">
                    <a:moveTo>
                      <a:pt x="578700" y="0"/>
                    </a:moveTo>
                    <a:lnTo>
                      <a:pt x="1561425" y="265819"/>
                    </a:lnTo>
                    <a:cubicBezTo>
                      <a:pt x="1561928" y="268398"/>
                      <a:pt x="1562041" y="270995"/>
                      <a:pt x="1562150" y="273594"/>
                    </a:cubicBezTo>
                    <a:cubicBezTo>
                      <a:pt x="1129080" y="668564"/>
                      <a:pt x="482650" y="671104"/>
                      <a:pt x="50" y="521244"/>
                    </a:cubicBezTo>
                    <a:lnTo>
                      <a:pt x="0" y="518473"/>
                    </a:lnTo>
                    <a:close/>
                  </a:path>
                </a:pathLst>
              </a:custGeom>
              <a:gradFill flip="none" rotWithShape="1">
                <a:gsLst>
                  <a:gs pos="100000">
                    <a:srgbClr val="70AD47">
                      <a:lumMod val="50000"/>
                    </a:srgbClr>
                  </a:gs>
                  <a:gs pos="0">
                    <a:srgbClr val="F7B047"/>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40">
                <a:extLst>
                  <a:ext uri="{FF2B5EF4-FFF2-40B4-BE49-F238E27FC236}">
                    <a16:creationId xmlns:a16="http://schemas.microsoft.com/office/drawing/2014/main" id="{9083CCF9-ED56-4175-B835-F9BD1686A83D}"/>
                  </a:ext>
                </a:extLst>
              </p:cNvPr>
              <p:cNvSpPr/>
              <p:nvPr/>
            </p:nvSpPr>
            <p:spPr>
              <a:xfrm>
                <a:off x="1731837" y="2438401"/>
                <a:ext cx="580361" cy="1539731"/>
              </a:xfrm>
              <a:custGeom>
                <a:avLst/>
                <a:gdLst>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6661 w 580001"/>
                  <a:gd name="connsiteY0" fmla="*/ 0 h 1539731"/>
                  <a:gd name="connsiteX1" fmla="*/ 580001 w 580001"/>
                  <a:gd name="connsiteY1" fmla="*/ 1133 h 1539731"/>
                  <a:gd name="connsiteX2" fmla="*/ 580001 w 580001"/>
                  <a:gd name="connsiteY2" fmla="*/ 1025615 h 1539731"/>
                  <a:gd name="connsiteX3" fmla="*/ 3251 w 580001"/>
                  <a:gd name="connsiteY3" fmla="*/ 1539731 h 1539731"/>
                  <a:gd name="connsiteX4" fmla="*/ 1351 w 580001"/>
                  <a:gd name="connsiteY4" fmla="*/ 1539240 h 1539731"/>
                  <a:gd name="connsiteX5" fmla="*/ 576661 w 580001"/>
                  <a:gd name="connsiteY5" fmla="*/ 0 h 1539731"/>
                  <a:gd name="connsiteX0" fmla="*/ 577021 w 580361"/>
                  <a:gd name="connsiteY0" fmla="*/ 0 h 1539731"/>
                  <a:gd name="connsiteX1" fmla="*/ 580361 w 580361"/>
                  <a:gd name="connsiteY1" fmla="*/ 1133 h 1539731"/>
                  <a:gd name="connsiteX2" fmla="*/ 580361 w 580361"/>
                  <a:gd name="connsiteY2" fmla="*/ 1025615 h 1539731"/>
                  <a:gd name="connsiteX3" fmla="*/ 3611 w 580361"/>
                  <a:gd name="connsiteY3" fmla="*/ 1539731 h 1539731"/>
                  <a:gd name="connsiteX4" fmla="*/ 1711 w 580361"/>
                  <a:gd name="connsiteY4" fmla="*/ 1539240 h 1539731"/>
                  <a:gd name="connsiteX5" fmla="*/ 577021 w 580361"/>
                  <a:gd name="connsiteY5" fmla="*/ 0 h 15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361" h="1539731">
                    <a:moveTo>
                      <a:pt x="577021" y="0"/>
                    </a:moveTo>
                    <a:lnTo>
                      <a:pt x="580361" y="1133"/>
                    </a:lnTo>
                    <a:lnTo>
                      <a:pt x="580361" y="1025615"/>
                    </a:lnTo>
                    <a:lnTo>
                      <a:pt x="3611" y="1539731"/>
                    </a:lnTo>
                    <a:cubicBezTo>
                      <a:pt x="2959" y="1539627"/>
                      <a:pt x="2335" y="1539434"/>
                      <a:pt x="1711" y="1539240"/>
                    </a:cubicBezTo>
                    <a:cubicBezTo>
                      <a:pt x="-18609" y="863600"/>
                      <a:pt x="140141" y="400050"/>
                      <a:pt x="577021" y="0"/>
                    </a:cubicBezTo>
                    <a:close/>
                  </a:path>
                </a:pathLst>
              </a:custGeom>
              <a:gradFill flip="none" rotWithShape="1">
                <a:gsLst>
                  <a:gs pos="0">
                    <a:srgbClr val="70AD47">
                      <a:lumMod val="50000"/>
                    </a:srgbClr>
                  </a:gs>
                  <a:gs pos="100000">
                    <a:srgbClr val="F7B047"/>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41">
                <a:extLst>
                  <a:ext uri="{FF2B5EF4-FFF2-40B4-BE49-F238E27FC236}">
                    <a16:creationId xmlns:a16="http://schemas.microsoft.com/office/drawing/2014/main" id="{91FD6D55-589B-427A-9E61-CD9DEA7C836E}"/>
                  </a:ext>
                </a:extLst>
              </p:cNvPr>
              <p:cNvSpPr/>
              <p:nvPr/>
            </p:nvSpPr>
            <p:spPr>
              <a:xfrm>
                <a:off x="2304433" y="2438401"/>
                <a:ext cx="990903" cy="1288231"/>
              </a:xfrm>
              <a:custGeom>
                <a:avLst/>
                <a:gdLst/>
                <a:ahLst/>
                <a:cxnLst/>
                <a:rect l="l" t="t" r="r" b="b"/>
                <a:pathLst>
                  <a:path w="990903" h="1288231">
                    <a:moveTo>
                      <a:pt x="4426" y="0"/>
                    </a:moveTo>
                    <a:cubicBezTo>
                      <a:pt x="724379" y="216746"/>
                      <a:pt x="966143" y="714334"/>
                      <a:pt x="990903" y="1288231"/>
                    </a:cubicBezTo>
                    <a:lnTo>
                      <a:pt x="0" y="1025615"/>
                    </a:lnTo>
                    <a:lnTo>
                      <a:pt x="0" y="4648"/>
                    </a:lnTo>
                    <a:cubicBezTo>
                      <a:pt x="1379" y="3005"/>
                      <a:pt x="2901" y="1503"/>
                      <a:pt x="4426" y="0"/>
                    </a:cubicBezTo>
                    <a:close/>
                  </a:path>
                </a:pathLst>
              </a:custGeom>
              <a:gradFill flip="none" rotWithShape="1">
                <a:gsLst>
                  <a:gs pos="0">
                    <a:srgbClr val="70AD47">
                      <a:lumMod val="50000"/>
                    </a:srgbClr>
                  </a:gs>
                  <a:gs pos="100000">
                    <a:srgbClr val="F9B34B"/>
                  </a:gs>
                </a:gsLst>
                <a:lin ang="189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42">
                <a:extLst>
                  <a:ext uri="{FF2B5EF4-FFF2-40B4-BE49-F238E27FC236}">
                    <a16:creationId xmlns:a16="http://schemas.microsoft.com/office/drawing/2014/main" id="{70DB185F-D604-4F4A-BB3F-FC6A2E540AC1}"/>
                  </a:ext>
                </a:extLst>
              </p:cNvPr>
              <p:cNvSpPr/>
              <p:nvPr/>
            </p:nvSpPr>
            <p:spPr>
              <a:xfrm>
                <a:off x="2009541" y="2946400"/>
                <a:ext cx="816627" cy="811120"/>
              </a:xfrm>
              <a:custGeom>
                <a:avLst/>
                <a:gdLst>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58469"/>
                  <a:gd name="connsiteX1" fmla="*/ 1051560 w 1051560"/>
                  <a:gd name="connsiteY1" fmla="*/ 861060 h 1058469"/>
                  <a:gd name="connsiteX2" fmla="*/ 0 w 1051560"/>
                  <a:gd name="connsiteY2" fmla="*/ 1013460 h 1058469"/>
                  <a:gd name="connsiteX3" fmla="*/ 381000 w 1051560"/>
                  <a:gd name="connsiteY3" fmla="*/ 0 h 1058469"/>
                  <a:gd name="connsiteX0" fmla="*/ 381000 w 1051560"/>
                  <a:gd name="connsiteY0" fmla="*/ 0 h 1076081"/>
                  <a:gd name="connsiteX1" fmla="*/ 1051560 w 1051560"/>
                  <a:gd name="connsiteY1" fmla="*/ 861060 h 1076081"/>
                  <a:gd name="connsiteX2" fmla="*/ 0 w 1051560"/>
                  <a:gd name="connsiteY2" fmla="*/ 1013460 h 1076081"/>
                  <a:gd name="connsiteX3" fmla="*/ 381000 w 1051560"/>
                  <a:gd name="connsiteY3" fmla="*/ 0 h 1076081"/>
                  <a:gd name="connsiteX0" fmla="*/ 381000 w 1051560"/>
                  <a:gd name="connsiteY0" fmla="*/ 0 h 1062633"/>
                  <a:gd name="connsiteX1" fmla="*/ 1051560 w 1051560"/>
                  <a:gd name="connsiteY1" fmla="*/ 861060 h 1062633"/>
                  <a:gd name="connsiteX2" fmla="*/ 0 w 1051560"/>
                  <a:gd name="connsiteY2" fmla="*/ 1013460 h 1062633"/>
                  <a:gd name="connsiteX3" fmla="*/ 381000 w 1051560"/>
                  <a:gd name="connsiteY3" fmla="*/ 0 h 1062633"/>
                </a:gdLst>
                <a:ahLst/>
                <a:cxnLst>
                  <a:cxn ang="0">
                    <a:pos x="connsiteX0" y="connsiteY0"/>
                  </a:cxn>
                  <a:cxn ang="0">
                    <a:pos x="connsiteX1" y="connsiteY1"/>
                  </a:cxn>
                  <a:cxn ang="0">
                    <a:pos x="connsiteX2" y="connsiteY2"/>
                  </a:cxn>
                  <a:cxn ang="0">
                    <a:pos x="connsiteX3" y="connsiteY3"/>
                  </a:cxn>
                </a:cxnLst>
                <a:rect l="l" t="t" r="r" b="b"/>
                <a:pathLst>
                  <a:path w="1051560" h="1062633">
                    <a:moveTo>
                      <a:pt x="381000" y="0"/>
                    </a:moveTo>
                    <a:cubicBezTo>
                      <a:pt x="848360" y="154940"/>
                      <a:pt x="1033780" y="500380"/>
                      <a:pt x="1051560" y="861060"/>
                    </a:cubicBezTo>
                    <a:cubicBezTo>
                      <a:pt x="840740" y="1028700"/>
                      <a:pt x="406400" y="1127760"/>
                      <a:pt x="0" y="1013460"/>
                    </a:cubicBezTo>
                    <a:cubicBezTo>
                      <a:pt x="0" y="693420"/>
                      <a:pt x="71120" y="251460"/>
                      <a:pt x="381000" y="0"/>
                    </a:cubicBezTo>
                    <a:close/>
                  </a:path>
                </a:pathLst>
              </a:custGeom>
              <a:gradFill flip="none" rotWithShape="1">
                <a:gsLst>
                  <a:gs pos="0">
                    <a:srgbClr val="FF6161"/>
                  </a:gs>
                  <a:gs pos="100000">
                    <a:srgbClr val="FF0000"/>
                  </a:gs>
                </a:gsLst>
                <a:path path="circle">
                  <a:fillToRect l="50000" t="50000" r="50000" b="50000"/>
                </a:path>
                <a:tileRect/>
              </a:gradFill>
              <a:ln w="9525" cap="flat" cmpd="sng" algn="ctr">
                <a:solidFill>
                  <a:srgbClr val="C00000"/>
                </a:solidFill>
                <a:prstDash val="solid"/>
                <a:miter lim="800000"/>
              </a:ln>
              <a:effectLst>
                <a:outerShdw blurRad="190500" sx="102000" sy="102000" algn="ctr" rotWithShape="0">
                  <a:prstClr val="black">
                    <a:alpha val="30000"/>
                  </a:prstClr>
                </a:outerShdw>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35C4C52E-B453-447B-A60C-A0FCD464466A}"/>
                </a:ext>
              </a:extLst>
            </p:cNvPr>
            <p:cNvSpPr/>
            <p:nvPr/>
          </p:nvSpPr>
          <p:spPr>
            <a:xfrm>
              <a:off x="1954807" y="6044690"/>
              <a:ext cx="3468341" cy="271931"/>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Narrow" panose="020B0606020202030204" pitchFamily="34" charset="0"/>
                  <a:cs typeface="Arial" pitchFamily="34" charset="0"/>
                </a:rPr>
                <a:t>Interference Area</a:t>
              </a:r>
            </a:p>
          </p:txBody>
        </p:sp>
        <p:sp>
          <p:nvSpPr>
            <p:cNvPr id="20" name="Rectangle 19">
              <a:extLst>
                <a:ext uri="{FF2B5EF4-FFF2-40B4-BE49-F238E27FC236}">
                  <a16:creationId xmlns:a16="http://schemas.microsoft.com/office/drawing/2014/main" id="{BA21E642-F705-4E6E-8A6F-0903A9CBD17F}"/>
                </a:ext>
              </a:extLst>
            </p:cNvPr>
            <p:cNvSpPr/>
            <p:nvPr/>
          </p:nvSpPr>
          <p:spPr>
            <a:xfrm>
              <a:off x="3109632" y="2893007"/>
              <a:ext cx="2277011" cy="745433"/>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ED7D31">
                      <a:lumMod val="75000"/>
                    </a:srgbClr>
                  </a:solidFill>
                  <a:effectLst/>
                  <a:uLnTx/>
                  <a:uFillTx/>
                  <a:latin typeface="Arial Narrow" panose="020B0606020202030204" pitchFamily="34" charset="0"/>
                  <a:cs typeface="Arial" pitchFamily="34" charset="0"/>
                </a:rPr>
                <a:t>Alert Area</a:t>
              </a:r>
            </a:p>
          </p:txBody>
        </p:sp>
        <p:cxnSp>
          <p:nvCxnSpPr>
            <p:cNvPr id="21" name="Straight Connector 20">
              <a:extLst>
                <a:ext uri="{FF2B5EF4-FFF2-40B4-BE49-F238E27FC236}">
                  <a16:creationId xmlns:a16="http://schemas.microsoft.com/office/drawing/2014/main" id="{9AF39CDC-5006-4994-B2D7-D00747F8708D}"/>
                </a:ext>
              </a:extLst>
            </p:cNvPr>
            <p:cNvCxnSpPr>
              <a:cxnSpLocks/>
            </p:cNvCxnSpPr>
            <p:nvPr/>
          </p:nvCxnSpPr>
          <p:spPr>
            <a:xfrm>
              <a:off x="2479943" y="4416456"/>
              <a:ext cx="1127839" cy="1517383"/>
            </a:xfrm>
            <a:prstGeom prst="line">
              <a:avLst/>
            </a:prstGeom>
            <a:noFill/>
            <a:ln w="19050" cap="flat" cmpd="sng" algn="ctr">
              <a:solidFill>
                <a:srgbClr val="C00000"/>
              </a:solidFill>
              <a:prstDash val="solid"/>
              <a:miter lim="800000"/>
              <a:headEnd type="oval" w="lg" len="lg"/>
            </a:ln>
            <a:effectLst/>
          </p:spPr>
        </p:cxnSp>
        <p:cxnSp>
          <p:nvCxnSpPr>
            <p:cNvPr id="22" name="Straight Connector 21">
              <a:extLst>
                <a:ext uri="{FF2B5EF4-FFF2-40B4-BE49-F238E27FC236}">
                  <a16:creationId xmlns:a16="http://schemas.microsoft.com/office/drawing/2014/main" id="{1145BAEE-6CAC-4CEA-80BA-D3EB0F073194}"/>
                </a:ext>
              </a:extLst>
            </p:cNvPr>
            <p:cNvCxnSpPr>
              <a:cxnSpLocks/>
            </p:cNvCxnSpPr>
            <p:nvPr/>
          </p:nvCxnSpPr>
          <p:spPr>
            <a:xfrm flipV="1">
              <a:off x="3048001" y="3525566"/>
              <a:ext cx="1050921" cy="783745"/>
            </a:xfrm>
            <a:prstGeom prst="line">
              <a:avLst/>
            </a:prstGeom>
            <a:noFill/>
            <a:ln w="19050" cap="flat" cmpd="sng" algn="ctr">
              <a:solidFill>
                <a:srgbClr val="ED7D31">
                  <a:lumMod val="75000"/>
                </a:srgbClr>
              </a:solidFill>
              <a:prstDash val="solid"/>
              <a:miter lim="800000"/>
              <a:headEnd type="oval" w="lg" len="lg"/>
            </a:ln>
            <a:effectLst/>
          </p:spPr>
        </p:cxnSp>
        <p:sp>
          <p:nvSpPr>
            <p:cNvPr id="24" name="Rectangle 23">
              <a:extLst>
                <a:ext uri="{FF2B5EF4-FFF2-40B4-BE49-F238E27FC236}">
                  <a16:creationId xmlns:a16="http://schemas.microsoft.com/office/drawing/2014/main" id="{3D42B2FC-1A26-494E-83D8-E416192F6CFF}"/>
                </a:ext>
              </a:extLst>
            </p:cNvPr>
            <p:cNvSpPr/>
            <p:nvPr/>
          </p:nvSpPr>
          <p:spPr>
            <a:xfrm>
              <a:off x="1902256" y="2459933"/>
              <a:ext cx="3468340" cy="271931"/>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70AD47">
                      <a:lumMod val="75000"/>
                    </a:srgbClr>
                  </a:solidFill>
                  <a:effectLst/>
                  <a:uLnTx/>
                  <a:uFillTx/>
                  <a:latin typeface="Arial" pitchFamily="34" charset="0"/>
                  <a:cs typeface="Arial" pitchFamily="34" charset="0"/>
                </a:rPr>
                <a:t>Detection Area</a:t>
              </a:r>
            </a:p>
          </p:txBody>
        </p:sp>
        <p:cxnSp>
          <p:nvCxnSpPr>
            <p:cNvPr id="25" name="Straight Connector 24">
              <a:extLst>
                <a:ext uri="{FF2B5EF4-FFF2-40B4-BE49-F238E27FC236}">
                  <a16:creationId xmlns:a16="http://schemas.microsoft.com/office/drawing/2014/main" id="{5040E529-BB16-4A5E-8746-5E5B8C385E4F}"/>
                </a:ext>
              </a:extLst>
            </p:cNvPr>
            <p:cNvCxnSpPr>
              <a:cxnSpLocks/>
            </p:cNvCxnSpPr>
            <p:nvPr/>
          </p:nvCxnSpPr>
          <p:spPr>
            <a:xfrm flipV="1">
              <a:off x="3048001" y="2856939"/>
              <a:ext cx="482599" cy="584654"/>
            </a:xfrm>
            <a:prstGeom prst="line">
              <a:avLst/>
            </a:prstGeom>
            <a:noFill/>
            <a:ln w="19050" cap="flat" cmpd="sng" algn="ctr">
              <a:solidFill>
                <a:srgbClr val="70AD47">
                  <a:lumMod val="50000"/>
                </a:srgbClr>
              </a:solidFill>
              <a:prstDash val="solid"/>
              <a:miter lim="800000"/>
              <a:headEnd type="oval" w="lg" len="lg"/>
            </a:ln>
            <a:effectLst/>
          </p:spPr>
        </p:cxnSp>
      </p:grpSp>
      <p:pic>
        <p:nvPicPr>
          <p:cNvPr id="35" name="Picture 34" descr="Racing Drone">
            <a:extLst>
              <a:ext uri="{FF2B5EF4-FFF2-40B4-BE49-F238E27FC236}">
                <a16:creationId xmlns:a16="http://schemas.microsoft.com/office/drawing/2014/main" id="{73365FAA-E7CA-4E84-9930-37157DC80E9D}"/>
              </a:ext>
            </a:extLst>
          </p:cNvPr>
          <p:cNvPicPr/>
          <p:nvPr/>
        </p:nvPicPr>
        <p:blipFill>
          <a:blip r:embed="rId3">
            <a:clrChange>
              <a:clrFrom>
                <a:srgbClr val="FCFEFC"/>
              </a:clrFrom>
              <a:clrTo>
                <a:srgbClr val="FCFEFC">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96433" y="1829695"/>
            <a:ext cx="1127780" cy="1327774"/>
          </a:xfrm>
          <a:prstGeom prst="rect">
            <a:avLst/>
          </a:prstGeom>
          <a:noFill/>
          <a:ln>
            <a:noFill/>
          </a:ln>
          <a:effectLst>
            <a:outerShdw blurRad="50800" dist="76200" dir="5400000" algn="t" rotWithShape="0">
              <a:prstClr val="black">
                <a:alpha val="40000"/>
              </a:prstClr>
            </a:outerShdw>
          </a:effectLst>
        </p:spPr>
      </p:pic>
      <p:pic>
        <p:nvPicPr>
          <p:cNvPr id="41" name="Picture 2" descr="C:\Users\YUVALB\Desktop\DD\תמונות\logo drone dome.png">
            <a:extLst>
              <a:ext uri="{FF2B5EF4-FFF2-40B4-BE49-F238E27FC236}">
                <a16:creationId xmlns:a16="http://schemas.microsoft.com/office/drawing/2014/main" id="{40C96836-0E93-4321-BDBE-08273356F3BD}"/>
              </a:ext>
            </a:extLst>
          </p:cNvPr>
          <p:cNvPicPr>
            <a:picLocks noChangeAspect="1" noChangeArrowheads="1"/>
          </p:cNvPicPr>
          <p:nvPr/>
        </p:nvPicPr>
        <p:blipFill>
          <a:blip r:embed="rId5" cstate="print"/>
          <a:srcRect/>
          <a:stretch>
            <a:fillRect/>
          </a:stretch>
        </p:blipFill>
        <p:spPr bwMode="auto">
          <a:xfrm>
            <a:off x="5592156" y="5191989"/>
            <a:ext cx="2550443" cy="1510976"/>
          </a:xfrm>
          <a:prstGeom prst="rect">
            <a:avLst/>
          </a:prstGeom>
          <a:noFill/>
        </p:spPr>
      </p:pic>
      <p:pic>
        <p:nvPicPr>
          <p:cNvPr id="42" name="Picture 2" descr="C:\Users\YOAVRO\Desktop\rafa.png">
            <a:extLst>
              <a:ext uri="{FF2B5EF4-FFF2-40B4-BE49-F238E27FC236}">
                <a16:creationId xmlns:a16="http://schemas.microsoft.com/office/drawing/2014/main" id="{2D1728FF-1FBB-48F1-806A-0A71F832F9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1768" y="5836144"/>
            <a:ext cx="1842820" cy="44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09673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937560" y="7159415"/>
            <a:ext cx="1685961"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 name="Group 24"/>
          <p:cNvGrpSpPr/>
          <p:nvPr/>
        </p:nvGrpSpPr>
        <p:grpSpPr>
          <a:xfrm>
            <a:off x="7498484" y="6093674"/>
            <a:ext cx="1431212" cy="413534"/>
            <a:chOff x="6516216" y="4008045"/>
            <a:chExt cx="1431212" cy="413534"/>
          </a:xfrm>
        </p:grpSpPr>
        <p:sp>
          <p:nvSpPr>
            <p:cNvPr id="26" name="Rectangle 25"/>
            <p:cNvSpPr/>
            <p:nvPr/>
          </p:nvSpPr>
          <p:spPr>
            <a:xfrm>
              <a:off x="6516216" y="4008045"/>
              <a:ext cx="143121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6516216" y="4008045"/>
              <a:ext cx="1431212" cy="413534"/>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0480" tIns="10160" rIns="30480" bIns="0" numCol="1" spcCol="1270" anchor="b" anchorCtr="0">
              <a:noAutofit/>
            </a:bodyPr>
            <a:lstStyle/>
            <a:p>
              <a:pPr lvl="0" algn="r" defTabSz="711200">
                <a:lnSpc>
                  <a:spcPct val="90000"/>
                </a:lnSpc>
                <a:spcBef>
                  <a:spcPct val="0"/>
                </a:spcBef>
                <a:spcAft>
                  <a:spcPct val="35000"/>
                </a:spcAft>
              </a:pPr>
              <a:r>
                <a:rPr lang="en-US" sz="1600" kern="1200" dirty="0"/>
                <a:t>Research</a:t>
              </a:r>
            </a:p>
          </p:txBody>
        </p:sp>
      </p:grpSp>
      <p:sp>
        <p:nvSpPr>
          <p:cNvPr id="36" name="Rectangle 35"/>
          <p:cNvSpPr/>
          <p:nvPr/>
        </p:nvSpPr>
        <p:spPr>
          <a:xfrm>
            <a:off x="-2386434" y="5462091"/>
            <a:ext cx="3562984" cy="244085"/>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Title 1"/>
          <p:cNvSpPr>
            <a:spLocks noGrp="1"/>
          </p:cNvSpPr>
          <p:nvPr>
            <p:ph type="title"/>
          </p:nvPr>
        </p:nvSpPr>
        <p:spPr>
          <a:xfrm>
            <a:off x="509339" y="2899370"/>
            <a:ext cx="8229600" cy="1143000"/>
          </a:xfrm>
        </p:spPr>
        <p:txBody>
          <a:bodyPr/>
          <a:lstStyle/>
          <a:p>
            <a:pPr rtl="0"/>
            <a:r>
              <a:rPr lang="en-US" dirty="0">
                <a:solidFill>
                  <a:schemeClr val="bg2"/>
                </a:solidFill>
              </a:rPr>
              <a:t>Range of Solutions</a:t>
            </a:r>
          </a:p>
        </p:txBody>
      </p:sp>
      <p:sp>
        <p:nvSpPr>
          <p:cNvPr id="6" name="AutoShape 12" descr="×ª××¦××ª ×ª××× × ×¢×××¨ âªdrone recreational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5" name="Straight Arrow Connector 4"/>
          <p:cNvCxnSpPr/>
          <p:nvPr/>
        </p:nvCxnSpPr>
        <p:spPr bwMode="auto">
          <a:xfrm>
            <a:off x="1596590" y="3470870"/>
            <a:ext cx="5950820" cy="25640"/>
          </a:xfrm>
          <a:prstGeom prst="straightConnector1">
            <a:avLst/>
          </a:prstGeom>
          <a:solidFill>
            <a:schemeClr val="accent1"/>
          </a:solidFill>
          <a:ln w="25400" cap="flat" cmpd="sng" algn="ctr">
            <a:solidFill>
              <a:schemeClr val="tx1"/>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4572000" y="1245693"/>
            <a:ext cx="0" cy="4605012"/>
          </a:xfrm>
          <a:prstGeom prst="straightConnector1">
            <a:avLst/>
          </a:prstGeom>
          <a:solidFill>
            <a:schemeClr val="accent1"/>
          </a:solidFill>
          <a:ln w="25400" cap="flat" cmpd="sng" algn="ctr">
            <a:solidFill>
              <a:schemeClr val="tx1"/>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itle 1"/>
          <p:cNvSpPr txBox="1">
            <a:spLocks/>
          </p:cNvSpPr>
          <p:nvPr/>
        </p:nvSpPr>
        <p:spPr bwMode="auto">
          <a:xfrm>
            <a:off x="509339" y="276566"/>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2400" dirty="0">
                <a:solidFill>
                  <a:schemeClr val="bg2">
                    <a:lumMod val="60000"/>
                    <a:lumOff val="40000"/>
                  </a:schemeClr>
                </a:solidFill>
              </a:rPr>
              <a:t>Commercial</a:t>
            </a:r>
          </a:p>
        </p:txBody>
      </p:sp>
      <p:sp>
        <p:nvSpPr>
          <p:cNvPr id="39" name="Title 1"/>
          <p:cNvSpPr txBox="1">
            <a:spLocks/>
          </p:cNvSpPr>
          <p:nvPr/>
        </p:nvSpPr>
        <p:spPr bwMode="auto">
          <a:xfrm>
            <a:off x="535979" y="565613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2400" dirty="0">
                <a:solidFill>
                  <a:schemeClr val="bg2">
                    <a:lumMod val="60000"/>
                    <a:lumOff val="40000"/>
                  </a:schemeClr>
                </a:solidFill>
              </a:rPr>
              <a:t>Private/Hobby</a:t>
            </a:r>
          </a:p>
        </p:txBody>
      </p:sp>
      <p:sp>
        <p:nvSpPr>
          <p:cNvPr id="40" name="Title 1"/>
          <p:cNvSpPr txBox="1">
            <a:spLocks/>
          </p:cNvSpPr>
          <p:nvPr/>
        </p:nvSpPr>
        <p:spPr bwMode="auto">
          <a:xfrm>
            <a:off x="265137" y="2889490"/>
            <a:ext cx="336856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en-US" sz="2400" dirty="0">
                <a:solidFill>
                  <a:schemeClr val="bg2">
                    <a:lumMod val="60000"/>
                    <a:lumOff val="40000"/>
                  </a:schemeClr>
                </a:solidFill>
              </a:rPr>
              <a:t>Non-</a:t>
            </a:r>
          </a:p>
          <a:p>
            <a:pPr algn="l"/>
            <a:r>
              <a:rPr lang="en-US" sz="2400" dirty="0">
                <a:solidFill>
                  <a:schemeClr val="bg2">
                    <a:lumMod val="60000"/>
                    <a:lumOff val="40000"/>
                  </a:schemeClr>
                </a:solidFill>
              </a:rPr>
              <a:t>Cooperative</a:t>
            </a:r>
          </a:p>
        </p:txBody>
      </p:sp>
      <p:sp>
        <p:nvSpPr>
          <p:cNvPr id="42" name="Title 1"/>
          <p:cNvSpPr txBox="1">
            <a:spLocks/>
          </p:cNvSpPr>
          <p:nvPr/>
        </p:nvSpPr>
        <p:spPr bwMode="auto">
          <a:xfrm>
            <a:off x="7237459" y="2394850"/>
            <a:ext cx="195326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endParaRPr lang="en-US" sz="2400" dirty="0">
              <a:solidFill>
                <a:schemeClr val="bg2">
                  <a:lumMod val="60000"/>
                  <a:lumOff val="40000"/>
                </a:schemeClr>
              </a:solidFill>
            </a:endParaRPr>
          </a:p>
          <a:p>
            <a:pPr algn="l"/>
            <a:r>
              <a:rPr lang="en-US" sz="2400" dirty="0">
                <a:solidFill>
                  <a:schemeClr val="bg2">
                    <a:lumMod val="60000"/>
                    <a:lumOff val="40000"/>
                  </a:schemeClr>
                </a:solidFill>
              </a:rPr>
              <a:t>Cooperative</a:t>
            </a:r>
          </a:p>
        </p:txBody>
      </p:sp>
      <p:graphicFrame>
        <p:nvGraphicFramePr>
          <p:cNvPr id="3" name="Diagram 2">
            <a:extLst>
              <a:ext uri="{FF2B5EF4-FFF2-40B4-BE49-F238E27FC236}">
                <a16:creationId xmlns:a16="http://schemas.microsoft.com/office/drawing/2014/main" id="{93A6458A-57AB-4DE1-BB8A-5E5056EB4050}"/>
              </a:ext>
            </a:extLst>
          </p:cNvPr>
          <p:cNvGraphicFramePr/>
          <p:nvPr>
            <p:extLst>
              <p:ext uri="{D42A27DB-BD31-4B8C-83A1-F6EECF244321}">
                <p14:modId xmlns:p14="http://schemas.microsoft.com/office/powerpoint/2010/main" val="595276850"/>
              </p:ext>
            </p:extLst>
          </p:nvPr>
        </p:nvGraphicFramePr>
        <p:xfrm>
          <a:off x="971600" y="1124744"/>
          <a:ext cx="712879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F6A692F8-13D4-4C4C-AEF5-E7822E2D86C2}"/>
              </a:ext>
            </a:extLst>
          </p:cNvPr>
          <p:cNvSpPr/>
          <p:nvPr/>
        </p:nvSpPr>
        <p:spPr>
          <a:xfrm>
            <a:off x="1017984" y="4162864"/>
            <a:ext cx="1163201" cy="646331"/>
          </a:xfrm>
          <a:prstGeom prst="rect">
            <a:avLst/>
          </a:prstGeom>
        </p:spPr>
        <p:txBody>
          <a:bodyPr wrap="square">
            <a:spAutoFit/>
          </a:bodyPr>
          <a:lstStyle/>
          <a:p>
            <a:pPr lvl="0" algn="ctr"/>
            <a:r>
              <a:rPr lang="en-US" sz="1200" dirty="0"/>
              <a:t>Counter Drone Systems</a:t>
            </a:r>
          </a:p>
        </p:txBody>
      </p:sp>
      <p:grpSp>
        <p:nvGrpSpPr>
          <p:cNvPr id="18" name="Group 17">
            <a:extLst>
              <a:ext uri="{FF2B5EF4-FFF2-40B4-BE49-F238E27FC236}">
                <a16:creationId xmlns:a16="http://schemas.microsoft.com/office/drawing/2014/main" id="{87330B18-0658-4BA6-B8EF-2B5B31CA4B68}"/>
              </a:ext>
            </a:extLst>
          </p:cNvPr>
          <p:cNvGrpSpPr/>
          <p:nvPr/>
        </p:nvGrpSpPr>
        <p:grpSpPr>
          <a:xfrm>
            <a:off x="7393929" y="761846"/>
            <a:ext cx="1412926" cy="1412602"/>
            <a:chOff x="5715865" y="2944988"/>
            <a:chExt cx="1412926" cy="1412602"/>
          </a:xfrm>
          <a:scene3d>
            <a:camera prst="orthographicFront"/>
            <a:lightRig rig="flat" dir="t"/>
          </a:scene3d>
        </p:grpSpPr>
        <p:sp>
          <p:nvSpPr>
            <p:cNvPr id="19" name="Oval 18">
              <a:extLst>
                <a:ext uri="{FF2B5EF4-FFF2-40B4-BE49-F238E27FC236}">
                  <a16:creationId xmlns:a16="http://schemas.microsoft.com/office/drawing/2014/main" id="{6E151D51-AE1F-495A-A90F-D5ACE5A6A6F7}"/>
                </a:ext>
              </a:extLst>
            </p:cNvPr>
            <p:cNvSpPr/>
            <p:nvPr/>
          </p:nvSpPr>
          <p:spPr>
            <a:xfrm>
              <a:off x="5715865" y="2944988"/>
              <a:ext cx="1412926" cy="1412602"/>
            </a:xfrm>
            <a:prstGeom prst="ellips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0" name="Oval 4">
              <a:extLst>
                <a:ext uri="{FF2B5EF4-FFF2-40B4-BE49-F238E27FC236}">
                  <a16:creationId xmlns:a16="http://schemas.microsoft.com/office/drawing/2014/main" id="{B5076286-514E-4EE5-85C5-70377AC8A342}"/>
                </a:ext>
              </a:extLst>
            </p:cNvPr>
            <p:cNvSpPr txBox="1"/>
            <p:nvPr/>
          </p:nvSpPr>
          <p:spPr>
            <a:xfrm>
              <a:off x="5922783" y="3151859"/>
              <a:ext cx="999090" cy="99886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Guidance Material &amp; Education</a:t>
              </a:r>
            </a:p>
          </p:txBody>
        </p:sp>
      </p:grpSp>
      <p:grpSp>
        <p:nvGrpSpPr>
          <p:cNvPr id="21" name="Group 20">
            <a:extLst>
              <a:ext uri="{FF2B5EF4-FFF2-40B4-BE49-F238E27FC236}">
                <a16:creationId xmlns:a16="http://schemas.microsoft.com/office/drawing/2014/main" id="{FE158ED3-69D2-4C4A-8581-F7DD997D0C8F}"/>
              </a:ext>
            </a:extLst>
          </p:cNvPr>
          <p:cNvGrpSpPr/>
          <p:nvPr/>
        </p:nvGrpSpPr>
        <p:grpSpPr>
          <a:xfrm>
            <a:off x="6276579" y="3068113"/>
            <a:ext cx="1067758" cy="1102345"/>
            <a:chOff x="5715865" y="2944988"/>
            <a:chExt cx="1412926" cy="1412602"/>
          </a:xfrm>
          <a:scene3d>
            <a:camera prst="orthographicFront"/>
            <a:lightRig rig="flat" dir="t"/>
          </a:scene3d>
        </p:grpSpPr>
        <p:sp>
          <p:nvSpPr>
            <p:cNvPr id="23" name="Oval 22">
              <a:extLst>
                <a:ext uri="{FF2B5EF4-FFF2-40B4-BE49-F238E27FC236}">
                  <a16:creationId xmlns:a16="http://schemas.microsoft.com/office/drawing/2014/main" id="{9AB10DD3-950B-40CB-98C3-1B75405CE022}"/>
                </a:ext>
              </a:extLst>
            </p:cNvPr>
            <p:cNvSpPr/>
            <p:nvPr/>
          </p:nvSpPr>
          <p:spPr>
            <a:xfrm>
              <a:off x="5715865" y="2944988"/>
              <a:ext cx="1412926" cy="1412602"/>
            </a:xfrm>
            <a:prstGeom prst="ellips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4" name="Oval 4">
              <a:extLst>
                <a:ext uri="{FF2B5EF4-FFF2-40B4-BE49-F238E27FC236}">
                  <a16:creationId xmlns:a16="http://schemas.microsoft.com/office/drawing/2014/main" id="{5293B27A-5E64-4A05-82B5-85EB05D2057D}"/>
                </a:ext>
              </a:extLst>
            </p:cNvPr>
            <p:cNvSpPr txBox="1"/>
            <p:nvPr/>
          </p:nvSpPr>
          <p:spPr>
            <a:xfrm>
              <a:off x="5922783" y="3151859"/>
              <a:ext cx="999090" cy="99886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Registr-ation</a:t>
              </a:r>
            </a:p>
          </p:txBody>
        </p:sp>
      </p:grpSp>
      <p:grpSp>
        <p:nvGrpSpPr>
          <p:cNvPr id="28" name="Group 27">
            <a:extLst>
              <a:ext uri="{FF2B5EF4-FFF2-40B4-BE49-F238E27FC236}">
                <a16:creationId xmlns:a16="http://schemas.microsoft.com/office/drawing/2014/main" id="{4D58B6E6-6803-4B0E-AC6F-6AC10F580102}"/>
              </a:ext>
            </a:extLst>
          </p:cNvPr>
          <p:cNvGrpSpPr/>
          <p:nvPr/>
        </p:nvGrpSpPr>
        <p:grpSpPr>
          <a:xfrm>
            <a:off x="5075122" y="4645122"/>
            <a:ext cx="1412926" cy="1412602"/>
            <a:chOff x="5715865" y="2944988"/>
            <a:chExt cx="1412926" cy="1412602"/>
          </a:xfrm>
          <a:scene3d>
            <a:camera prst="orthographicFront"/>
            <a:lightRig rig="flat" dir="t"/>
          </a:scene3d>
        </p:grpSpPr>
        <p:sp>
          <p:nvSpPr>
            <p:cNvPr id="29" name="Oval 28">
              <a:extLst>
                <a:ext uri="{FF2B5EF4-FFF2-40B4-BE49-F238E27FC236}">
                  <a16:creationId xmlns:a16="http://schemas.microsoft.com/office/drawing/2014/main" id="{45D0B56F-3E21-48EE-B65E-2583A39EF803}"/>
                </a:ext>
              </a:extLst>
            </p:cNvPr>
            <p:cNvSpPr/>
            <p:nvPr/>
          </p:nvSpPr>
          <p:spPr>
            <a:xfrm>
              <a:off x="5715865" y="2944988"/>
              <a:ext cx="1412926" cy="1412602"/>
            </a:xfrm>
            <a:prstGeom prst="ellips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Oval 4">
              <a:extLst>
                <a:ext uri="{FF2B5EF4-FFF2-40B4-BE49-F238E27FC236}">
                  <a16:creationId xmlns:a16="http://schemas.microsoft.com/office/drawing/2014/main" id="{4A139379-1DDE-45E0-8D08-392F4A1CB137}"/>
                </a:ext>
              </a:extLst>
            </p:cNvPr>
            <p:cNvSpPr txBox="1"/>
            <p:nvPr/>
          </p:nvSpPr>
          <p:spPr>
            <a:xfrm>
              <a:off x="5922783" y="3151859"/>
              <a:ext cx="999090" cy="99886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2400" kern="1200" dirty="0"/>
                <a:t>No-Fly Zones</a:t>
              </a:r>
            </a:p>
          </p:txBody>
        </p:sp>
      </p:grpSp>
    </p:spTree>
    <p:extLst>
      <p:ext uri="{BB962C8B-B14F-4D97-AF65-F5344CB8AC3E}">
        <p14:creationId xmlns:p14="http://schemas.microsoft.com/office/powerpoint/2010/main" val="1225006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3">
                                            <p:graphicEl>
                                              <a:dgm id="{ACD24D51-99BE-471E-B0F2-16B6684BB14E}"/>
                                            </p:graphicEl>
                                          </p:spTgt>
                                        </p:tgtEl>
                                        <p:attrNameLst>
                                          <p:attrName>style.visibility</p:attrName>
                                        </p:attrNameLst>
                                      </p:cBhvr>
                                      <p:to>
                                        <p:strVal val="visible"/>
                                      </p:to>
                                    </p:set>
                                  </p:childTnLst>
                                </p:cTn>
                              </p:par>
                            </p:childTnLst>
                          </p:cTn>
                        </p:par>
                        <p:par>
                          <p:cTn id="7" fill="hold">
                            <p:stCondLst>
                              <p:cond delay="100"/>
                            </p:stCondLst>
                            <p:childTnLst>
                              <p:par>
                                <p:cTn id="8" presetID="42" presetClass="entr" presetSubtype="0" fill="hold" grpId="0" nodeType="afterEffect">
                                  <p:stCondLst>
                                    <p:cond delay="0"/>
                                  </p:stCondLst>
                                  <p:childTnLst>
                                    <p:set>
                                      <p:cBhvr>
                                        <p:cTn id="9" dur="1" fill="hold">
                                          <p:stCondLst>
                                            <p:cond delay="0"/>
                                          </p:stCondLst>
                                        </p:cTn>
                                        <p:tgtEl>
                                          <p:spTgt spid="3">
                                            <p:graphicEl>
                                              <a:dgm id="{5C3D1B6E-07EE-49DC-A14C-A9F1DEF96C82}"/>
                                            </p:graphicEl>
                                          </p:spTgt>
                                        </p:tgtEl>
                                        <p:attrNameLst>
                                          <p:attrName>style.visibility</p:attrName>
                                        </p:attrNameLst>
                                      </p:cBhvr>
                                      <p:to>
                                        <p:strVal val="visible"/>
                                      </p:to>
                                    </p:set>
                                    <p:animEffect transition="in" filter="fade">
                                      <p:cBhvr>
                                        <p:cTn id="10" dur="200"/>
                                        <p:tgtEl>
                                          <p:spTgt spid="3">
                                            <p:graphicEl>
                                              <a:dgm id="{5C3D1B6E-07EE-49DC-A14C-A9F1DEF96C82}"/>
                                            </p:graphicEl>
                                          </p:spTgt>
                                        </p:tgtEl>
                                      </p:cBhvr>
                                    </p:animEffect>
                                    <p:anim calcmode="lin" valueType="num">
                                      <p:cBhvr>
                                        <p:cTn id="11" dur="200" fill="hold"/>
                                        <p:tgtEl>
                                          <p:spTgt spid="3">
                                            <p:graphicEl>
                                              <a:dgm id="{5C3D1B6E-07EE-49DC-A14C-A9F1DEF96C82}"/>
                                            </p:graphicEl>
                                          </p:spTgt>
                                        </p:tgtEl>
                                        <p:attrNameLst>
                                          <p:attrName>ppt_x</p:attrName>
                                        </p:attrNameLst>
                                      </p:cBhvr>
                                      <p:tavLst>
                                        <p:tav tm="0">
                                          <p:val>
                                            <p:strVal val="#ppt_x"/>
                                          </p:val>
                                        </p:tav>
                                        <p:tav tm="100000">
                                          <p:val>
                                            <p:strVal val="#ppt_x"/>
                                          </p:val>
                                        </p:tav>
                                      </p:tavLst>
                                    </p:anim>
                                    <p:anim calcmode="lin" valueType="num">
                                      <p:cBhvr>
                                        <p:cTn id="12" dur="200" fill="hold"/>
                                        <p:tgtEl>
                                          <p:spTgt spid="3">
                                            <p:graphicEl>
                                              <a:dgm id="{5C3D1B6E-07EE-49DC-A14C-A9F1DEF96C82}"/>
                                            </p:graphicEl>
                                          </p:spTgt>
                                        </p:tgtEl>
                                        <p:attrNameLst>
                                          <p:attrName>ppt_y</p:attrName>
                                        </p:attrNameLst>
                                      </p:cBhvr>
                                      <p:tavLst>
                                        <p:tav tm="0">
                                          <p:val>
                                            <p:strVal val="#ppt_y+.1"/>
                                          </p:val>
                                        </p:tav>
                                        <p:tav tm="100000">
                                          <p:val>
                                            <p:strVal val="#ppt_y"/>
                                          </p:val>
                                        </p:tav>
                                      </p:tavLst>
                                    </p:anim>
                                  </p:childTnLst>
                                </p:cTn>
                              </p:par>
                            </p:childTnLst>
                          </p:cTn>
                        </p:par>
                        <p:par>
                          <p:cTn id="13" fill="hold">
                            <p:stCondLst>
                              <p:cond delay="300"/>
                            </p:stCondLst>
                            <p:childTnLst>
                              <p:par>
                                <p:cTn id="14" presetID="42" presetClass="entr" presetSubtype="0" fill="hold" grpId="0" nodeType="afterEffect">
                                  <p:stCondLst>
                                    <p:cond delay="0"/>
                                  </p:stCondLst>
                                  <p:childTnLst>
                                    <p:set>
                                      <p:cBhvr>
                                        <p:cTn id="15" dur="1" fill="hold">
                                          <p:stCondLst>
                                            <p:cond delay="0"/>
                                          </p:stCondLst>
                                        </p:cTn>
                                        <p:tgtEl>
                                          <p:spTgt spid="3">
                                            <p:graphicEl>
                                              <a:dgm id="{108A8008-7ABD-45CC-97C8-E4C5A81FFAF8}"/>
                                            </p:graphicEl>
                                          </p:spTgt>
                                        </p:tgtEl>
                                        <p:attrNameLst>
                                          <p:attrName>style.visibility</p:attrName>
                                        </p:attrNameLst>
                                      </p:cBhvr>
                                      <p:to>
                                        <p:strVal val="visible"/>
                                      </p:to>
                                    </p:set>
                                    <p:animEffect transition="in" filter="fade">
                                      <p:cBhvr>
                                        <p:cTn id="16" dur="200"/>
                                        <p:tgtEl>
                                          <p:spTgt spid="3">
                                            <p:graphicEl>
                                              <a:dgm id="{108A8008-7ABD-45CC-97C8-E4C5A81FFAF8}"/>
                                            </p:graphicEl>
                                          </p:spTgt>
                                        </p:tgtEl>
                                      </p:cBhvr>
                                    </p:animEffect>
                                    <p:anim calcmode="lin" valueType="num">
                                      <p:cBhvr>
                                        <p:cTn id="17" dur="200" fill="hold"/>
                                        <p:tgtEl>
                                          <p:spTgt spid="3">
                                            <p:graphicEl>
                                              <a:dgm id="{108A8008-7ABD-45CC-97C8-E4C5A81FFAF8}"/>
                                            </p:graphicEl>
                                          </p:spTgt>
                                        </p:tgtEl>
                                        <p:attrNameLst>
                                          <p:attrName>ppt_x</p:attrName>
                                        </p:attrNameLst>
                                      </p:cBhvr>
                                      <p:tavLst>
                                        <p:tav tm="0">
                                          <p:val>
                                            <p:strVal val="#ppt_x"/>
                                          </p:val>
                                        </p:tav>
                                        <p:tav tm="100000">
                                          <p:val>
                                            <p:strVal val="#ppt_x"/>
                                          </p:val>
                                        </p:tav>
                                      </p:tavLst>
                                    </p:anim>
                                    <p:anim calcmode="lin" valueType="num">
                                      <p:cBhvr>
                                        <p:cTn id="18" dur="200" fill="hold"/>
                                        <p:tgtEl>
                                          <p:spTgt spid="3">
                                            <p:graphicEl>
                                              <a:dgm id="{108A8008-7ABD-45CC-97C8-E4C5A81FFAF8}"/>
                                            </p:graphic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3">
                                            <p:graphicEl>
                                              <a:dgm id="{4C221594-AA9F-49BC-86AA-B800069A5883}"/>
                                            </p:graphicEl>
                                          </p:spTgt>
                                        </p:tgtEl>
                                        <p:attrNameLst>
                                          <p:attrName>style.visibility</p:attrName>
                                        </p:attrNameLst>
                                      </p:cBhvr>
                                      <p:to>
                                        <p:strVal val="visible"/>
                                      </p:to>
                                    </p:set>
                                    <p:animEffect transition="in" filter="fade">
                                      <p:cBhvr>
                                        <p:cTn id="22" dur="200"/>
                                        <p:tgtEl>
                                          <p:spTgt spid="3">
                                            <p:graphicEl>
                                              <a:dgm id="{4C221594-AA9F-49BC-86AA-B800069A5883}"/>
                                            </p:graphicEl>
                                          </p:spTgt>
                                        </p:tgtEl>
                                      </p:cBhvr>
                                    </p:animEffect>
                                    <p:anim calcmode="lin" valueType="num">
                                      <p:cBhvr>
                                        <p:cTn id="23" dur="200" fill="hold"/>
                                        <p:tgtEl>
                                          <p:spTgt spid="3">
                                            <p:graphicEl>
                                              <a:dgm id="{4C221594-AA9F-49BC-86AA-B800069A5883}"/>
                                            </p:graphicEl>
                                          </p:spTgt>
                                        </p:tgtEl>
                                        <p:attrNameLst>
                                          <p:attrName>ppt_x</p:attrName>
                                        </p:attrNameLst>
                                      </p:cBhvr>
                                      <p:tavLst>
                                        <p:tav tm="0">
                                          <p:val>
                                            <p:strVal val="#ppt_x"/>
                                          </p:val>
                                        </p:tav>
                                        <p:tav tm="100000">
                                          <p:val>
                                            <p:strVal val="#ppt_x"/>
                                          </p:val>
                                        </p:tav>
                                      </p:tavLst>
                                    </p:anim>
                                    <p:anim calcmode="lin" valueType="num">
                                      <p:cBhvr>
                                        <p:cTn id="24" dur="200" fill="hold"/>
                                        <p:tgtEl>
                                          <p:spTgt spid="3">
                                            <p:graphicEl>
                                              <a:dgm id="{4C221594-AA9F-49BC-86AA-B800069A5883}"/>
                                            </p:graphicEl>
                                          </p:spTgt>
                                        </p:tgtEl>
                                        <p:attrNameLst>
                                          <p:attrName>ppt_y</p:attrName>
                                        </p:attrNameLst>
                                      </p:cBhvr>
                                      <p:tavLst>
                                        <p:tav tm="0">
                                          <p:val>
                                            <p:strVal val="#ppt_y+.1"/>
                                          </p:val>
                                        </p:tav>
                                        <p:tav tm="100000">
                                          <p:val>
                                            <p:strVal val="#ppt_y"/>
                                          </p:val>
                                        </p:tav>
                                      </p:tavLst>
                                    </p:anim>
                                  </p:childTnLst>
                                </p:cTn>
                              </p:par>
                            </p:childTnLst>
                          </p:cTn>
                        </p:par>
                        <p:par>
                          <p:cTn id="25" fill="hold">
                            <p:stCondLst>
                              <p:cond delay="700"/>
                            </p:stCondLst>
                            <p:childTnLst>
                              <p:par>
                                <p:cTn id="26" presetID="42" presetClass="entr" presetSubtype="0" fill="hold" grpId="0" nodeType="afterEffect">
                                  <p:stCondLst>
                                    <p:cond delay="0"/>
                                  </p:stCondLst>
                                  <p:childTnLst>
                                    <p:set>
                                      <p:cBhvr>
                                        <p:cTn id="27" dur="1" fill="hold">
                                          <p:stCondLst>
                                            <p:cond delay="0"/>
                                          </p:stCondLst>
                                        </p:cTn>
                                        <p:tgtEl>
                                          <p:spTgt spid="3">
                                            <p:graphicEl>
                                              <a:dgm id="{356E5D56-F69E-4AD1-910F-E7E506E557FF}"/>
                                            </p:graphicEl>
                                          </p:spTgt>
                                        </p:tgtEl>
                                        <p:attrNameLst>
                                          <p:attrName>style.visibility</p:attrName>
                                        </p:attrNameLst>
                                      </p:cBhvr>
                                      <p:to>
                                        <p:strVal val="visible"/>
                                      </p:to>
                                    </p:set>
                                    <p:animEffect transition="in" filter="fade">
                                      <p:cBhvr>
                                        <p:cTn id="28" dur="200"/>
                                        <p:tgtEl>
                                          <p:spTgt spid="3">
                                            <p:graphicEl>
                                              <a:dgm id="{356E5D56-F69E-4AD1-910F-E7E506E557FF}"/>
                                            </p:graphicEl>
                                          </p:spTgt>
                                        </p:tgtEl>
                                      </p:cBhvr>
                                    </p:animEffect>
                                    <p:anim calcmode="lin" valueType="num">
                                      <p:cBhvr>
                                        <p:cTn id="29" dur="200" fill="hold"/>
                                        <p:tgtEl>
                                          <p:spTgt spid="3">
                                            <p:graphicEl>
                                              <a:dgm id="{356E5D56-F69E-4AD1-910F-E7E506E557FF}"/>
                                            </p:graphicEl>
                                          </p:spTgt>
                                        </p:tgtEl>
                                        <p:attrNameLst>
                                          <p:attrName>ppt_x</p:attrName>
                                        </p:attrNameLst>
                                      </p:cBhvr>
                                      <p:tavLst>
                                        <p:tav tm="0">
                                          <p:val>
                                            <p:strVal val="#ppt_x"/>
                                          </p:val>
                                        </p:tav>
                                        <p:tav tm="100000">
                                          <p:val>
                                            <p:strVal val="#ppt_x"/>
                                          </p:val>
                                        </p:tav>
                                      </p:tavLst>
                                    </p:anim>
                                    <p:anim calcmode="lin" valueType="num">
                                      <p:cBhvr>
                                        <p:cTn id="30" dur="200" fill="hold"/>
                                        <p:tgtEl>
                                          <p:spTgt spid="3">
                                            <p:graphicEl>
                                              <a:dgm id="{356E5D56-F69E-4AD1-910F-E7E506E557FF}"/>
                                            </p:graphicEl>
                                          </p:spTgt>
                                        </p:tgtEl>
                                        <p:attrNameLst>
                                          <p:attrName>ppt_y</p:attrName>
                                        </p:attrNameLst>
                                      </p:cBhvr>
                                      <p:tavLst>
                                        <p:tav tm="0">
                                          <p:val>
                                            <p:strVal val="#ppt_y+.1"/>
                                          </p:val>
                                        </p:tav>
                                        <p:tav tm="100000">
                                          <p:val>
                                            <p:strVal val="#ppt_y"/>
                                          </p:val>
                                        </p:tav>
                                      </p:tavLst>
                                    </p:anim>
                                  </p:childTnLst>
                                </p:cTn>
                              </p:par>
                            </p:childTnLst>
                          </p:cTn>
                        </p:par>
                        <p:par>
                          <p:cTn id="31" fill="hold">
                            <p:stCondLst>
                              <p:cond delay="900"/>
                            </p:stCondLst>
                            <p:childTnLst>
                              <p:par>
                                <p:cTn id="32" presetID="42" presetClass="entr" presetSubtype="0" fill="hold" grpId="0" nodeType="afterEffect">
                                  <p:stCondLst>
                                    <p:cond delay="0"/>
                                  </p:stCondLst>
                                  <p:childTnLst>
                                    <p:set>
                                      <p:cBhvr>
                                        <p:cTn id="33" dur="1" fill="hold">
                                          <p:stCondLst>
                                            <p:cond delay="0"/>
                                          </p:stCondLst>
                                        </p:cTn>
                                        <p:tgtEl>
                                          <p:spTgt spid="3">
                                            <p:graphicEl>
                                              <a:dgm id="{A857428F-505C-4EA3-8F55-8D471A332769}"/>
                                            </p:graphicEl>
                                          </p:spTgt>
                                        </p:tgtEl>
                                        <p:attrNameLst>
                                          <p:attrName>style.visibility</p:attrName>
                                        </p:attrNameLst>
                                      </p:cBhvr>
                                      <p:to>
                                        <p:strVal val="visible"/>
                                      </p:to>
                                    </p:set>
                                    <p:animEffect transition="in" filter="fade">
                                      <p:cBhvr>
                                        <p:cTn id="34" dur="200"/>
                                        <p:tgtEl>
                                          <p:spTgt spid="3">
                                            <p:graphicEl>
                                              <a:dgm id="{A857428F-505C-4EA3-8F55-8D471A332769}"/>
                                            </p:graphicEl>
                                          </p:spTgt>
                                        </p:tgtEl>
                                      </p:cBhvr>
                                    </p:animEffect>
                                    <p:anim calcmode="lin" valueType="num">
                                      <p:cBhvr>
                                        <p:cTn id="35" dur="200" fill="hold"/>
                                        <p:tgtEl>
                                          <p:spTgt spid="3">
                                            <p:graphicEl>
                                              <a:dgm id="{A857428F-505C-4EA3-8F55-8D471A332769}"/>
                                            </p:graphicEl>
                                          </p:spTgt>
                                        </p:tgtEl>
                                        <p:attrNameLst>
                                          <p:attrName>ppt_x</p:attrName>
                                        </p:attrNameLst>
                                      </p:cBhvr>
                                      <p:tavLst>
                                        <p:tav tm="0">
                                          <p:val>
                                            <p:strVal val="#ppt_x"/>
                                          </p:val>
                                        </p:tav>
                                        <p:tav tm="100000">
                                          <p:val>
                                            <p:strVal val="#ppt_x"/>
                                          </p:val>
                                        </p:tav>
                                      </p:tavLst>
                                    </p:anim>
                                    <p:anim calcmode="lin" valueType="num">
                                      <p:cBhvr>
                                        <p:cTn id="36" dur="200" fill="hold"/>
                                        <p:tgtEl>
                                          <p:spTgt spid="3">
                                            <p:graphicEl>
                                              <a:dgm id="{A857428F-505C-4EA3-8F55-8D471A332769}"/>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1100"/>
                            </p:stCondLst>
                            <p:childTnLst>
                              <p:par>
                                <p:cTn id="38" presetID="42" presetClass="entr" presetSubtype="0" fill="hold" grpId="0" nodeType="afterEffect">
                                  <p:stCondLst>
                                    <p:cond delay="0"/>
                                  </p:stCondLst>
                                  <p:childTnLst>
                                    <p:set>
                                      <p:cBhvr>
                                        <p:cTn id="39" dur="1" fill="hold">
                                          <p:stCondLst>
                                            <p:cond delay="0"/>
                                          </p:stCondLst>
                                        </p:cTn>
                                        <p:tgtEl>
                                          <p:spTgt spid="3">
                                            <p:graphicEl>
                                              <a:dgm id="{37731886-A274-44B5-9A65-BCE42E1E2CB1}"/>
                                            </p:graphicEl>
                                          </p:spTgt>
                                        </p:tgtEl>
                                        <p:attrNameLst>
                                          <p:attrName>style.visibility</p:attrName>
                                        </p:attrNameLst>
                                      </p:cBhvr>
                                      <p:to>
                                        <p:strVal val="visible"/>
                                      </p:to>
                                    </p:set>
                                    <p:animEffect transition="in" filter="fade">
                                      <p:cBhvr>
                                        <p:cTn id="40" dur="200"/>
                                        <p:tgtEl>
                                          <p:spTgt spid="3">
                                            <p:graphicEl>
                                              <a:dgm id="{37731886-A274-44B5-9A65-BCE42E1E2CB1}"/>
                                            </p:graphicEl>
                                          </p:spTgt>
                                        </p:tgtEl>
                                      </p:cBhvr>
                                    </p:animEffect>
                                    <p:anim calcmode="lin" valueType="num">
                                      <p:cBhvr>
                                        <p:cTn id="41" dur="200" fill="hold"/>
                                        <p:tgtEl>
                                          <p:spTgt spid="3">
                                            <p:graphicEl>
                                              <a:dgm id="{37731886-A274-44B5-9A65-BCE42E1E2CB1}"/>
                                            </p:graphicEl>
                                          </p:spTgt>
                                        </p:tgtEl>
                                        <p:attrNameLst>
                                          <p:attrName>ppt_x</p:attrName>
                                        </p:attrNameLst>
                                      </p:cBhvr>
                                      <p:tavLst>
                                        <p:tav tm="0">
                                          <p:val>
                                            <p:strVal val="#ppt_x"/>
                                          </p:val>
                                        </p:tav>
                                        <p:tav tm="100000">
                                          <p:val>
                                            <p:strVal val="#ppt_x"/>
                                          </p:val>
                                        </p:tav>
                                      </p:tavLst>
                                    </p:anim>
                                    <p:anim calcmode="lin" valueType="num">
                                      <p:cBhvr>
                                        <p:cTn id="42" dur="200" fill="hold"/>
                                        <p:tgtEl>
                                          <p:spTgt spid="3">
                                            <p:graphicEl>
                                              <a:dgm id="{37731886-A274-44B5-9A65-BCE42E1E2CB1}"/>
                                            </p:graphicEl>
                                          </p:spTgt>
                                        </p:tgtEl>
                                        <p:attrNameLst>
                                          <p:attrName>ppt_y</p:attrName>
                                        </p:attrNameLst>
                                      </p:cBhvr>
                                      <p:tavLst>
                                        <p:tav tm="0">
                                          <p:val>
                                            <p:strVal val="#ppt_y+.1"/>
                                          </p:val>
                                        </p:tav>
                                        <p:tav tm="100000">
                                          <p:val>
                                            <p:strVal val="#ppt_y"/>
                                          </p:val>
                                        </p:tav>
                                      </p:tavLst>
                                    </p:anim>
                                  </p:childTnLst>
                                </p:cTn>
                              </p:par>
                            </p:childTnLst>
                          </p:cTn>
                        </p:par>
                        <p:par>
                          <p:cTn id="43" fill="hold">
                            <p:stCondLst>
                              <p:cond delay="1300"/>
                            </p:stCondLst>
                            <p:childTnLst>
                              <p:par>
                                <p:cTn id="44" presetID="42" presetClass="entr" presetSubtype="0" fill="hold" grpId="0" nodeType="afterEffect">
                                  <p:stCondLst>
                                    <p:cond delay="0"/>
                                  </p:stCondLst>
                                  <p:childTnLst>
                                    <p:set>
                                      <p:cBhvr>
                                        <p:cTn id="45" dur="1" fill="hold">
                                          <p:stCondLst>
                                            <p:cond delay="0"/>
                                          </p:stCondLst>
                                        </p:cTn>
                                        <p:tgtEl>
                                          <p:spTgt spid="3">
                                            <p:graphicEl>
                                              <a:dgm id="{496DA579-3EF7-4779-A360-4E79FF63E97C}"/>
                                            </p:graphicEl>
                                          </p:spTgt>
                                        </p:tgtEl>
                                        <p:attrNameLst>
                                          <p:attrName>style.visibility</p:attrName>
                                        </p:attrNameLst>
                                      </p:cBhvr>
                                      <p:to>
                                        <p:strVal val="visible"/>
                                      </p:to>
                                    </p:set>
                                    <p:animEffect transition="in" filter="fade">
                                      <p:cBhvr>
                                        <p:cTn id="46" dur="200"/>
                                        <p:tgtEl>
                                          <p:spTgt spid="3">
                                            <p:graphicEl>
                                              <a:dgm id="{496DA579-3EF7-4779-A360-4E79FF63E97C}"/>
                                            </p:graphicEl>
                                          </p:spTgt>
                                        </p:tgtEl>
                                      </p:cBhvr>
                                    </p:animEffect>
                                    <p:anim calcmode="lin" valueType="num">
                                      <p:cBhvr>
                                        <p:cTn id="47" dur="200" fill="hold"/>
                                        <p:tgtEl>
                                          <p:spTgt spid="3">
                                            <p:graphicEl>
                                              <a:dgm id="{496DA579-3EF7-4779-A360-4E79FF63E97C}"/>
                                            </p:graphicEl>
                                          </p:spTgt>
                                        </p:tgtEl>
                                        <p:attrNameLst>
                                          <p:attrName>ppt_x</p:attrName>
                                        </p:attrNameLst>
                                      </p:cBhvr>
                                      <p:tavLst>
                                        <p:tav tm="0">
                                          <p:val>
                                            <p:strVal val="#ppt_x"/>
                                          </p:val>
                                        </p:tav>
                                        <p:tav tm="100000">
                                          <p:val>
                                            <p:strVal val="#ppt_x"/>
                                          </p:val>
                                        </p:tav>
                                      </p:tavLst>
                                    </p:anim>
                                    <p:anim calcmode="lin" valueType="num">
                                      <p:cBhvr>
                                        <p:cTn id="48" dur="200" fill="hold"/>
                                        <p:tgtEl>
                                          <p:spTgt spid="3">
                                            <p:graphicEl>
                                              <a:dgm id="{496DA579-3EF7-4779-A360-4E79FF63E97C}"/>
                                            </p:graphicEl>
                                          </p:spTgt>
                                        </p:tgtEl>
                                        <p:attrNameLst>
                                          <p:attrName>ppt_y</p:attrName>
                                        </p:attrNameLst>
                                      </p:cBhvr>
                                      <p:tavLst>
                                        <p:tav tm="0">
                                          <p:val>
                                            <p:strVal val="#ppt_y+.1"/>
                                          </p:val>
                                        </p:tav>
                                        <p:tav tm="100000">
                                          <p:val>
                                            <p:strVal val="#ppt_y"/>
                                          </p:val>
                                        </p:tav>
                                      </p:tavLst>
                                    </p:anim>
                                  </p:childTnLst>
                                </p:cTn>
                              </p:par>
                            </p:childTnLst>
                          </p:cTn>
                        </p:par>
                        <p:par>
                          <p:cTn id="49" fill="hold">
                            <p:stCondLst>
                              <p:cond delay="1500"/>
                            </p:stCondLst>
                            <p:childTnLst>
                              <p:par>
                                <p:cTn id="50" presetID="42" presetClass="entr" presetSubtype="0" fill="hold" grpId="0" nodeType="afterEffect">
                                  <p:stCondLst>
                                    <p:cond delay="0"/>
                                  </p:stCondLst>
                                  <p:childTnLst>
                                    <p:set>
                                      <p:cBhvr>
                                        <p:cTn id="51" dur="1" fill="hold">
                                          <p:stCondLst>
                                            <p:cond delay="0"/>
                                          </p:stCondLst>
                                        </p:cTn>
                                        <p:tgtEl>
                                          <p:spTgt spid="3">
                                            <p:graphicEl>
                                              <a:dgm id="{51CD6852-1932-4245-8166-A147CEDBE26E}"/>
                                            </p:graphicEl>
                                          </p:spTgt>
                                        </p:tgtEl>
                                        <p:attrNameLst>
                                          <p:attrName>style.visibility</p:attrName>
                                        </p:attrNameLst>
                                      </p:cBhvr>
                                      <p:to>
                                        <p:strVal val="visible"/>
                                      </p:to>
                                    </p:set>
                                    <p:animEffect transition="in" filter="fade">
                                      <p:cBhvr>
                                        <p:cTn id="52" dur="200"/>
                                        <p:tgtEl>
                                          <p:spTgt spid="3">
                                            <p:graphicEl>
                                              <a:dgm id="{51CD6852-1932-4245-8166-A147CEDBE26E}"/>
                                            </p:graphicEl>
                                          </p:spTgt>
                                        </p:tgtEl>
                                      </p:cBhvr>
                                    </p:animEffect>
                                    <p:anim calcmode="lin" valueType="num">
                                      <p:cBhvr>
                                        <p:cTn id="53" dur="200" fill="hold"/>
                                        <p:tgtEl>
                                          <p:spTgt spid="3">
                                            <p:graphicEl>
                                              <a:dgm id="{51CD6852-1932-4245-8166-A147CEDBE26E}"/>
                                            </p:graphicEl>
                                          </p:spTgt>
                                        </p:tgtEl>
                                        <p:attrNameLst>
                                          <p:attrName>ppt_x</p:attrName>
                                        </p:attrNameLst>
                                      </p:cBhvr>
                                      <p:tavLst>
                                        <p:tav tm="0">
                                          <p:val>
                                            <p:strVal val="#ppt_x"/>
                                          </p:val>
                                        </p:tav>
                                        <p:tav tm="100000">
                                          <p:val>
                                            <p:strVal val="#ppt_x"/>
                                          </p:val>
                                        </p:tav>
                                      </p:tavLst>
                                    </p:anim>
                                    <p:anim calcmode="lin" valueType="num">
                                      <p:cBhvr>
                                        <p:cTn id="54" dur="200" fill="hold"/>
                                        <p:tgtEl>
                                          <p:spTgt spid="3">
                                            <p:graphicEl>
                                              <a:dgm id="{51CD6852-1932-4245-8166-A147CEDBE26E}"/>
                                            </p:graphicEl>
                                          </p:spTgt>
                                        </p:tgtEl>
                                        <p:attrNameLst>
                                          <p:attrName>ppt_y</p:attrName>
                                        </p:attrNameLst>
                                      </p:cBhvr>
                                      <p:tavLst>
                                        <p:tav tm="0">
                                          <p:val>
                                            <p:strVal val="#ppt_y+.1"/>
                                          </p:val>
                                        </p:tav>
                                        <p:tav tm="100000">
                                          <p:val>
                                            <p:strVal val="#ppt_y"/>
                                          </p:val>
                                        </p:tav>
                                      </p:tavLst>
                                    </p:anim>
                                  </p:childTnLst>
                                </p:cTn>
                              </p:par>
                            </p:childTnLst>
                          </p:cTn>
                        </p:par>
                        <p:par>
                          <p:cTn id="55" fill="hold">
                            <p:stCondLst>
                              <p:cond delay="1700"/>
                            </p:stCondLst>
                            <p:childTnLst>
                              <p:par>
                                <p:cTn id="56" presetID="42" presetClass="entr" presetSubtype="0" fill="hold" grpId="0" nodeType="afterEffect">
                                  <p:stCondLst>
                                    <p:cond delay="0"/>
                                  </p:stCondLst>
                                  <p:childTnLst>
                                    <p:set>
                                      <p:cBhvr>
                                        <p:cTn id="57" dur="1" fill="hold">
                                          <p:stCondLst>
                                            <p:cond delay="0"/>
                                          </p:stCondLst>
                                        </p:cTn>
                                        <p:tgtEl>
                                          <p:spTgt spid="3">
                                            <p:graphicEl>
                                              <a:dgm id="{C8060418-3780-4089-98F2-D427DE2961F5}"/>
                                            </p:graphicEl>
                                          </p:spTgt>
                                        </p:tgtEl>
                                        <p:attrNameLst>
                                          <p:attrName>style.visibility</p:attrName>
                                        </p:attrNameLst>
                                      </p:cBhvr>
                                      <p:to>
                                        <p:strVal val="visible"/>
                                      </p:to>
                                    </p:set>
                                    <p:animEffect transition="in" filter="fade">
                                      <p:cBhvr>
                                        <p:cTn id="58" dur="200"/>
                                        <p:tgtEl>
                                          <p:spTgt spid="3">
                                            <p:graphicEl>
                                              <a:dgm id="{C8060418-3780-4089-98F2-D427DE2961F5}"/>
                                            </p:graphicEl>
                                          </p:spTgt>
                                        </p:tgtEl>
                                      </p:cBhvr>
                                    </p:animEffect>
                                    <p:anim calcmode="lin" valueType="num">
                                      <p:cBhvr>
                                        <p:cTn id="59" dur="200" fill="hold"/>
                                        <p:tgtEl>
                                          <p:spTgt spid="3">
                                            <p:graphicEl>
                                              <a:dgm id="{C8060418-3780-4089-98F2-D427DE2961F5}"/>
                                            </p:graphicEl>
                                          </p:spTgt>
                                        </p:tgtEl>
                                        <p:attrNameLst>
                                          <p:attrName>ppt_x</p:attrName>
                                        </p:attrNameLst>
                                      </p:cBhvr>
                                      <p:tavLst>
                                        <p:tav tm="0">
                                          <p:val>
                                            <p:strVal val="#ppt_x"/>
                                          </p:val>
                                        </p:tav>
                                        <p:tav tm="100000">
                                          <p:val>
                                            <p:strVal val="#ppt_x"/>
                                          </p:val>
                                        </p:tav>
                                      </p:tavLst>
                                    </p:anim>
                                    <p:anim calcmode="lin" valueType="num">
                                      <p:cBhvr>
                                        <p:cTn id="60" dur="200" fill="hold"/>
                                        <p:tgtEl>
                                          <p:spTgt spid="3">
                                            <p:graphicEl>
                                              <a:dgm id="{C8060418-3780-4089-98F2-D427DE2961F5}"/>
                                            </p:graphicEl>
                                          </p:spTgt>
                                        </p:tgtEl>
                                        <p:attrNameLst>
                                          <p:attrName>ppt_y</p:attrName>
                                        </p:attrNameLst>
                                      </p:cBhvr>
                                      <p:tavLst>
                                        <p:tav tm="0">
                                          <p:val>
                                            <p:strVal val="#ppt_y+.1"/>
                                          </p:val>
                                        </p:tav>
                                        <p:tav tm="100000">
                                          <p:val>
                                            <p:strVal val="#ppt_y"/>
                                          </p:val>
                                        </p:tav>
                                      </p:tavLst>
                                    </p:anim>
                                  </p:childTnLst>
                                </p:cTn>
                              </p:par>
                            </p:childTnLst>
                          </p:cTn>
                        </p:par>
                        <p:par>
                          <p:cTn id="61" fill="hold">
                            <p:stCondLst>
                              <p:cond delay="1900"/>
                            </p:stCondLst>
                            <p:childTnLst>
                              <p:par>
                                <p:cTn id="62" presetID="42" presetClass="entr" presetSubtype="0" fill="hold" grpId="0" nodeType="afterEffect">
                                  <p:stCondLst>
                                    <p:cond delay="0"/>
                                  </p:stCondLst>
                                  <p:childTnLst>
                                    <p:set>
                                      <p:cBhvr>
                                        <p:cTn id="63" dur="1" fill="hold">
                                          <p:stCondLst>
                                            <p:cond delay="0"/>
                                          </p:stCondLst>
                                        </p:cTn>
                                        <p:tgtEl>
                                          <p:spTgt spid="3">
                                            <p:graphicEl>
                                              <a:dgm id="{44E5F9DD-9605-4590-9025-88841B1DD6AD}"/>
                                            </p:graphicEl>
                                          </p:spTgt>
                                        </p:tgtEl>
                                        <p:attrNameLst>
                                          <p:attrName>style.visibility</p:attrName>
                                        </p:attrNameLst>
                                      </p:cBhvr>
                                      <p:to>
                                        <p:strVal val="visible"/>
                                      </p:to>
                                    </p:set>
                                    <p:animEffect transition="in" filter="fade">
                                      <p:cBhvr>
                                        <p:cTn id="64" dur="200"/>
                                        <p:tgtEl>
                                          <p:spTgt spid="3">
                                            <p:graphicEl>
                                              <a:dgm id="{44E5F9DD-9605-4590-9025-88841B1DD6AD}"/>
                                            </p:graphicEl>
                                          </p:spTgt>
                                        </p:tgtEl>
                                      </p:cBhvr>
                                    </p:animEffect>
                                    <p:anim calcmode="lin" valueType="num">
                                      <p:cBhvr>
                                        <p:cTn id="65" dur="200" fill="hold"/>
                                        <p:tgtEl>
                                          <p:spTgt spid="3">
                                            <p:graphicEl>
                                              <a:dgm id="{44E5F9DD-9605-4590-9025-88841B1DD6AD}"/>
                                            </p:graphicEl>
                                          </p:spTgt>
                                        </p:tgtEl>
                                        <p:attrNameLst>
                                          <p:attrName>ppt_x</p:attrName>
                                        </p:attrNameLst>
                                      </p:cBhvr>
                                      <p:tavLst>
                                        <p:tav tm="0">
                                          <p:val>
                                            <p:strVal val="#ppt_x"/>
                                          </p:val>
                                        </p:tav>
                                        <p:tav tm="100000">
                                          <p:val>
                                            <p:strVal val="#ppt_x"/>
                                          </p:val>
                                        </p:tav>
                                      </p:tavLst>
                                    </p:anim>
                                    <p:anim calcmode="lin" valueType="num">
                                      <p:cBhvr>
                                        <p:cTn id="66" dur="200" fill="hold"/>
                                        <p:tgtEl>
                                          <p:spTgt spid="3">
                                            <p:graphicEl>
                                              <a:dgm id="{44E5F9DD-9605-4590-9025-88841B1DD6AD}"/>
                                            </p:graphicEl>
                                          </p:spTgt>
                                        </p:tgtEl>
                                        <p:attrNameLst>
                                          <p:attrName>ppt_y</p:attrName>
                                        </p:attrNameLst>
                                      </p:cBhvr>
                                      <p:tavLst>
                                        <p:tav tm="0">
                                          <p:val>
                                            <p:strVal val="#ppt_y+.1"/>
                                          </p:val>
                                        </p:tav>
                                        <p:tav tm="100000">
                                          <p:val>
                                            <p:strVal val="#ppt_y"/>
                                          </p:val>
                                        </p:tav>
                                      </p:tavLst>
                                    </p:anim>
                                  </p:childTnLst>
                                </p:cTn>
                              </p:par>
                            </p:childTnLst>
                          </p:cTn>
                        </p:par>
                        <p:par>
                          <p:cTn id="67" fill="hold">
                            <p:stCondLst>
                              <p:cond delay="2100"/>
                            </p:stCondLst>
                            <p:childTnLst>
                              <p:par>
                                <p:cTn id="68" presetID="42" presetClass="entr" presetSubtype="0" fill="hold" grpId="0" nodeType="afterEffect">
                                  <p:stCondLst>
                                    <p:cond delay="0"/>
                                  </p:stCondLst>
                                  <p:childTnLst>
                                    <p:set>
                                      <p:cBhvr>
                                        <p:cTn id="69" dur="1" fill="hold">
                                          <p:stCondLst>
                                            <p:cond delay="0"/>
                                          </p:stCondLst>
                                        </p:cTn>
                                        <p:tgtEl>
                                          <p:spTgt spid="3">
                                            <p:graphicEl>
                                              <a:dgm id="{F0C546B5-1A05-4A56-926D-C47B8C3FD0EE}"/>
                                            </p:graphicEl>
                                          </p:spTgt>
                                        </p:tgtEl>
                                        <p:attrNameLst>
                                          <p:attrName>style.visibility</p:attrName>
                                        </p:attrNameLst>
                                      </p:cBhvr>
                                      <p:to>
                                        <p:strVal val="visible"/>
                                      </p:to>
                                    </p:set>
                                    <p:animEffect transition="in" filter="fade">
                                      <p:cBhvr>
                                        <p:cTn id="70" dur="200"/>
                                        <p:tgtEl>
                                          <p:spTgt spid="3">
                                            <p:graphicEl>
                                              <a:dgm id="{F0C546B5-1A05-4A56-926D-C47B8C3FD0EE}"/>
                                            </p:graphicEl>
                                          </p:spTgt>
                                        </p:tgtEl>
                                      </p:cBhvr>
                                    </p:animEffect>
                                    <p:anim calcmode="lin" valueType="num">
                                      <p:cBhvr>
                                        <p:cTn id="71" dur="200" fill="hold"/>
                                        <p:tgtEl>
                                          <p:spTgt spid="3">
                                            <p:graphicEl>
                                              <a:dgm id="{F0C546B5-1A05-4A56-926D-C47B8C3FD0EE}"/>
                                            </p:graphicEl>
                                          </p:spTgt>
                                        </p:tgtEl>
                                        <p:attrNameLst>
                                          <p:attrName>ppt_x</p:attrName>
                                        </p:attrNameLst>
                                      </p:cBhvr>
                                      <p:tavLst>
                                        <p:tav tm="0">
                                          <p:val>
                                            <p:strVal val="#ppt_x"/>
                                          </p:val>
                                        </p:tav>
                                        <p:tav tm="100000">
                                          <p:val>
                                            <p:strVal val="#ppt_x"/>
                                          </p:val>
                                        </p:tav>
                                      </p:tavLst>
                                    </p:anim>
                                    <p:anim calcmode="lin" valueType="num">
                                      <p:cBhvr>
                                        <p:cTn id="72" dur="200" fill="hold"/>
                                        <p:tgtEl>
                                          <p:spTgt spid="3">
                                            <p:graphicEl>
                                              <a:dgm id="{F0C546B5-1A05-4A56-926D-C47B8C3FD0EE}"/>
                                            </p:graphicEl>
                                          </p:spTgt>
                                        </p:tgtEl>
                                        <p:attrNameLst>
                                          <p:attrName>ppt_y</p:attrName>
                                        </p:attrNameLst>
                                      </p:cBhvr>
                                      <p:tavLst>
                                        <p:tav tm="0">
                                          <p:val>
                                            <p:strVal val="#ppt_y+.1"/>
                                          </p:val>
                                        </p:tav>
                                        <p:tav tm="100000">
                                          <p:val>
                                            <p:strVal val="#ppt_y"/>
                                          </p:val>
                                        </p:tav>
                                      </p:tavLst>
                                    </p:anim>
                                  </p:childTnLst>
                                </p:cTn>
                              </p:par>
                            </p:childTnLst>
                          </p:cTn>
                        </p:par>
                        <p:par>
                          <p:cTn id="73" fill="hold">
                            <p:stCondLst>
                              <p:cond delay="2300"/>
                            </p:stCondLst>
                            <p:childTnLst>
                              <p:par>
                                <p:cTn id="74" presetID="42" presetClass="entr" presetSubtype="0" fill="hold" grpId="0" nodeType="afterEffect">
                                  <p:stCondLst>
                                    <p:cond delay="0"/>
                                  </p:stCondLst>
                                  <p:childTnLst>
                                    <p:set>
                                      <p:cBhvr>
                                        <p:cTn id="75" dur="1" fill="hold">
                                          <p:stCondLst>
                                            <p:cond delay="0"/>
                                          </p:stCondLst>
                                        </p:cTn>
                                        <p:tgtEl>
                                          <p:spTgt spid="3">
                                            <p:graphicEl>
                                              <a:dgm id="{6C2432FD-02AA-488E-9CBE-DC0775B9A937}"/>
                                            </p:graphicEl>
                                          </p:spTgt>
                                        </p:tgtEl>
                                        <p:attrNameLst>
                                          <p:attrName>style.visibility</p:attrName>
                                        </p:attrNameLst>
                                      </p:cBhvr>
                                      <p:to>
                                        <p:strVal val="visible"/>
                                      </p:to>
                                    </p:set>
                                    <p:animEffect transition="in" filter="fade">
                                      <p:cBhvr>
                                        <p:cTn id="76" dur="200"/>
                                        <p:tgtEl>
                                          <p:spTgt spid="3">
                                            <p:graphicEl>
                                              <a:dgm id="{6C2432FD-02AA-488E-9CBE-DC0775B9A937}"/>
                                            </p:graphicEl>
                                          </p:spTgt>
                                        </p:tgtEl>
                                      </p:cBhvr>
                                    </p:animEffect>
                                    <p:anim calcmode="lin" valueType="num">
                                      <p:cBhvr>
                                        <p:cTn id="77" dur="200" fill="hold"/>
                                        <p:tgtEl>
                                          <p:spTgt spid="3">
                                            <p:graphicEl>
                                              <a:dgm id="{6C2432FD-02AA-488E-9CBE-DC0775B9A937}"/>
                                            </p:graphicEl>
                                          </p:spTgt>
                                        </p:tgtEl>
                                        <p:attrNameLst>
                                          <p:attrName>ppt_x</p:attrName>
                                        </p:attrNameLst>
                                      </p:cBhvr>
                                      <p:tavLst>
                                        <p:tav tm="0">
                                          <p:val>
                                            <p:strVal val="#ppt_x"/>
                                          </p:val>
                                        </p:tav>
                                        <p:tav tm="100000">
                                          <p:val>
                                            <p:strVal val="#ppt_x"/>
                                          </p:val>
                                        </p:tav>
                                      </p:tavLst>
                                    </p:anim>
                                    <p:anim calcmode="lin" valueType="num">
                                      <p:cBhvr>
                                        <p:cTn id="78" dur="200" fill="hold"/>
                                        <p:tgtEl>
                                          <p:spTgt spid="3">
                                            <p:graphicEl>
                                              <a:dgm id="{6C2432FD-02AA-488E-9CBE-DC0775B9A937}"/>
                                            </p:graphicEl>
                                          </p:spTgt>
                                        </p:tgtEl>
                                        <p:attrNameLst>
                                          <p:attrName>ppt_y</p:attrName>
                                        </p:attrNameLst>
                                      </p:cBhvr>
                                      <p:tavLst>
                                        <p:tav tm="0">
                                          <p:val>
                                            <p:strVal val="#ppt_y+.1"/>
                                          </p:val>
                                        </p:tav>
                                        <p:tav tm="100000">
                                          <p:val>
                                            <p:strVal val="#ppt_y"/>
                                          </p:val>
                                        </p:tav>
                                      </p:tavLst>
                                    </p:anim>
                                  </p:childTnLst>
                                </p:cTn>
                              </p:par>
                            </p:childTnLst>
                          </p:cTn>
                        </p:par>
                        <p:par>
                          <p:cTn id="79" fill="hold">
                            <p:stCondLst>
                              <p:cond delay="2500"/>
                            </p:stCondLst>
                            <p:childTnLst>
                              <p:par>
                                <p:cTn id="80" presetID="42" presetClass="entr" presetSubtype="0" fill="hold" grpId="0" nodeType="afterEffect">
                                  <p:stCondLst>
                                    <p:cond delay="0"/>
                                  </p:stCondLst>
                                  <p:childTnLst>
                                    <p:set>
                                      <p:cBhvr>
                                        <p:cTn id="81" dur="1" fill="hold">
                                          <p:stCondLst>
                                            <p:cond delay="0"/>
                                          </p:stCondLst>
                                        </p:cTn>
                                        <p:tgtEl>
                                          <p:spTgt spid="3">
                                            <p:graphicEl>
                                              <a:dgm id="{20C0730E-59F2-4D12-B842-EC322275276E}"/>
                                            </p:graphicEl>
                                          </p:spTgt>
                                        </p:tgtEl>
                                        <p:attrNameLst>
                                          <p:attrName>style.visibility</p:attrName>
                                        </p:attrNameLst>
                                      </p:cBhvr>
                                      <p:to>
                                        <p:strVal val="visible"/>
                                      </p:to>
                                    </p:set>
                                    <p:animEffect transition="in" filter="fade">
                                      <p:cBhvr>
                                        <p:cTn id="82" dur="200"/>
                                        <p:tgtEl>
                                          <p:spTgt spid="3">
                                            <p:graphicEl>
                                              <a:dgm id="{20C0730E-59F2-4D12-B842-EC322275276E}"/>
                                            </p:graphicEl>
                                          </p:spTgt>
                                        </p:tgtEl>
                                      </p:cBhvr>
                                    </p:animEffect>
                                    <p:anim calcmode="lin" valueType="num">
                                      <p:cBhvr>
                                        <p:cTn id="83" dur="200" fill="hold"/>
                                        <p:tgtEl>
                                          <p:spTgt spid="3">
                                            <p:graphicEl>
                                              <a:dgm id="{20C0730E-59F2-4D12-B842-EC322275276E}"/>
                                            </p:graphicEl>
                                          </p:spTgt>
                                        </p:tgtEl>
                                        <p:attrNameLst>
                                          <p:attrName>ppt_x</p:attrName>
                                        </p:attrNameLst>
                                      </p:cBhvr>
                                      <p:tavLst>
                                        <p:tav tm="0">
                                          <p:val>
                                            <p:strVal val="#ppt_x"/>
                                          </p:val>
                                        </p:tav>
                                        <p:tav tm="100000">
                                          <p:val>
                                            <p:strVal val="#ppt_x"/>
                                          </p:val>
                                        </p:tav>
                                      </p:tavLst>
                                    </p:anim>
                                    <p:anim calcmode="lin" valueType="num">
                                      <p:cBhvr>
                                        <p:cTn id="84" dur="200" fill="hold"/>
                                        <p:tgtEl>
                                          <p:spTgt spid="3">
                                            <p:graphicEl>
                                              <a:dgm id="{20C0730E-59F2-4D12-B842-EC322275276E}"/>
                                            </p:graphicEl>
                                          </p:spTgt>
                                        </p:tgtEl>
                                        <p:attrNameLst>
                                          <p:attrName>ppt_y</p:attrName>
                                        </p:attrNameLst>
                                      </p:cBhvr>
                                      <p:tavLst>
                                        <p:tav tm="0">
                                          <p:val>
                                            <p:strVal val="#ppt_y+.1"/>
                                          </p:val>
                                        </p:tav>
                                        <p:tav tm="100000">
                                          <p:val>
                                            <p:strVal val="#ppt_y"/>
                                          </p:val>
                                        </p:tav>
                                      </p:tavLst>
                                    </p:anim>
                                  </p:childTnLst>
                                </p:cTn>
                              </p:par>
                            </p:childTnLst>
                          </p:cTn>
                        </p:par>
                        <p:par>
                          <p:cTn id="85" fill="hold">
                            <p:stCondLst>
                              <p:cond delay="2700"/>
                            </p:stCondLst>
                            <p:childTnLst>
                              <p:par>
                                <p:cTn id="86" presetID="42" presetClass="entr" presetSubtype="0" fill="hold" grpId="0" nodeType="afterEffect">
                                  <p:stCondLst>
                                    <p:cond delay="0"/>
                                  </p:stCondLst>
                                  <p:childTnLst>
                                    <p:set>
                                      <p:cBhvr>
                                        <p:cTn id="87" dur="1" fill="hold">
                                          <p:stCondLst>
                                            <p:cond delay="0"/>
                                          </p:stCondLst>
                                        </p:cTn>
                                        <p:tgtEl>
                                          <p:spTgt spid="3">
                                            <p:graphicEl>
                                              <a:dgm id="{1586B07E-DECC-4276-A2FF-35CF9DD08D92}"/>
                                            </p:graphicEl>
                                          </p:spTgt>
                                        </p:tgtEl>
                                        <p:attrNameLst>
                                          <p:attrName>style.visibility</p:attrName>
                                        </p:attrNameLst>
                                      </p:cBhvr>
                                      <p:to>
                                        <p:strVal val="visible"/>
                                      </p:to>
                                    </p:set>
                                    <p:animEffect transition="in" filter="fade">
                                      <p:cBhvr>
                                        <p:cTn id="88" dur="200"/>
                                        <p:tgtEl>
                                          <p:spTgt spid="3">
                                            <p:graphicEl>
                                              <a:dgm id="{1586B07E-DECC-4276-A2FF-35CF9DD08D92}"/>
                                            </p:graphicEl>
                                          </p:spTgt>
                                        </p:tgtEl>
                                      </p:cBhvr>
                                    </p:animEffect>
                                    <p:anim calcmode="lin" valueType="num">
                                      <p:cBhvr>
                                        <p:cTn id="89" dur="200" fill="hold"/>
                                        <p:tgtEl>
                                          <p:spTgt spid="3">
                                            <p:graphicEl>
                                              <a:dgm id="{1586B07E-DECC-4276-A2FF-35CF9DD08D92}"/>
                                            </p:graphicEl>
                                          </p:spTgt>
                                        </p:tgtEl>
                                        <p:attrNameLst>
                                          <p:attrName>ppt_x</p:attrName>
                                        </p:attrNameLst>
                                      </p:cBhvr>
                                      <p:tavLst>
                                        <p:tav tm="0">
                                          <p:val>
                                            <p:strVal val="#ppt_x"/>
                                          </p:val>
                                        </p:tav>
                                        <p:tav tm="100000">
                                          <p:val>
                                            <p:strVal val="#ppt_x"/>
                                          </p:val>
                                        </p:tav>
                                      </p:tavLst>
                                    </p:anim>
                                    <p:anim calcmode="lin" valueType="num">
                                      <p:cBhvr>
                                        <p:cTn id="90" dur="200" fill="hold"/>
                                        <p:tgtEl>
                                          <p:spTgt spid="3">
                                            <p:graphicEl>
                                              <a:dgm id="{1586B07E-DECC-4276-A2FF-35CF9DD08D92}"/>
                                            </p:graphicEl>
                                          </p:spTgt>
                                        </p:tgtEl>
                                        <p:attrNameLst>
                                          <p:attrName>ppt_y</p:attrName>
                                        </p:attrNameLst>
                                      </p:cBhvr>
                                      <p:tavLst>
                                        <p:tav tm="0">
                                          <p:val>
                                            <p:strVal val="#ppt_y+.1"/>
                                          </p:val>
                                        </p:tav>
                                        <p:tav tm="100000">
                                          <p:val>
                                            <p:strVal val="#ppt_y"/>
                                          </p:val>
                                        </p:tav>
                                      </p:tavLst>
                                    </p:anim>
                                  </p:childTnLst>
                                </p:cTn>
                              </p:par>
                            </p:childTnLst>
                          </p:cTn>
                        </p:par>
                        <p:par>
                          <p:cTn id="91" fill="hold">
                            <p:stCondLst>
                              <p:cond delay="2900"/>
                            </p:stCondLst>
                            <p:childTnLst>
                              <p:par>
                                <p:cTn id="92" presetID="42" presetClass="entr" presetSubtype="0" fill="hold" grpId="0" nodeType="afterEffect">
                                  <p:stCondLst>
                                    <p:cond delay="0"/>
                                  </p:stCondLst>
                                  <p:childTnLst>
                                    <p:set>
                                      <p:cBhvr>
                                        <p:cTn id="93" dur="1" fill="hold">
                                          <p:stCondLst>
                                            <p:cond delay="0"/>
                                          </p:stCondLst>
                                        </p:cTn>
                                        <p:tgtEl>
                                          <p:spTgt spid="3">
                                            <p:graphicEl>
                                              <a:dgm id="{3B854203-05BD-4265-B426-456583EDC20F}"/>
                                            </p:graphicEl>
                                          </p:spTgt>
                                        </p:tgtEl>
                                        <p:attrNameLst>
                                          <p:attrName>style.visibility</p:attrName>
                                        </p:attrNameLst>
                                      </p:cBhvr>
                                      <p:to>
                                        <p:strVal val="visible"/>
                                      </p:to>
                                    </p:set>
                                    <p:animEffect transition="in" filter="fade">
                                      <p:cBhvr>
                                        <p:cTn id="94" dur="200"/>
                                        <p:tgtEl>
                                          <p:spTgt spid="3">
                                            <p:graphicEl>
                                              <a:dgm id="{3B854203-05BD-4265-B426-456583EDC20F}"/>
                                            </p:graphicEl>
                                          </p:spTgt>
                                        </p:tgtEl>
                                      </p:cBhvr>
                                    </p:animEffect>
                                    <p:anim calcmode="lin" valueType="num">
                                      <p:cBhvr>
                                        <p:cTn id="95" dur="200" fill="hold"/>
                                        <p:tgtEl>
                                          <p:spTgt spid="3">
                                            <p:graphicEl>
                                              <a:dgm id="{3B854203-05BD-4265-B426-456583EDC20F}"/>
                                            </p:graphicEl>
                                          </p:spTgt>
                                        </p:tgtEl>
                                        <p:attrNameLst>
                                          <p:attrName>ppt_x</p:attrName>
                                        </p:attrNameLst>
                                      </p:cBhvr>
                                      <p:tavLst>
                                        <p:tav tm="0">
                                          <p:val>
                                            <p:strVal val="#ppt_x"/>
                                          </p:val>
                                        </p:tav>
                                        <p:tav tm="100000">
                                          <p:val>
                                            <p:strVal val="#ppt_x"/>
                                          </p:val>
                                        </p:tav>
                                      </p:tavLst>
                                    </p:anim>
                                    <p:anim calcmode="lin" valueType="num">
                                      <p:cBhvr>
                                        <p:cTn id="96" dur="200" fill="hold"/>
                                        <p:tgtEl>
                                          <p:spTgt spid="3">
                                            <p:graphicEl>
                                              <a:dgm id="{3B854203-05BD-4265-B426-456583EDC20F}"/>
                                            </p:graphicEl>
                                          </p:spTgt>
                                        </p:tgtEl>
                                        <p:attrNameLst>
                                          <p:attrName>ppt_y</p:attrName>
                                        </p:attrNameLst>
                                      </p:cBhvr>
                                      <p:tavLst>
                                        <p:tav tm="0">
                                          <p:val>
                                            <p:strVal val="#ppt_y+.1"/>
                                          </p:val>
                                        </p:tav>
                                        <p:tav tm="100000">
                                          <p:val>
                                            <p:strVal val="#ppt_y"/>
                                          </p:val>
                                        </p:tav>
                                      </p:tavLst>
                                    </p:anim>
                                  </p:childTnLst>
                                </p:cTn>
                              </p:par>
                            </p:childTnLst>
                          </p:cTn>
                        </p:par>
                        <p:par>
                          <p:cTn id="97" fill="hold">
                            <p:stCondLst>
                              <p:cond delay="3100"/>
                            </p:stCondLst>
                            <p:childTnLst>
                              <p:par>
                                <p:cTn id="98" presetID="42" presetClass="entr" presetSubtype="0" fill="hold" nodeType="after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200"/>
                                        <p:tgtEl>
                                          <p:spTgt spid="18"/>
                                        </p:tgtEl>
                                      </p:cBhvr>
                                    </p:animEffect>
                                    <p:anim calcmode="lin" valueType="num">
                                      <p:cBhvr>
                                        <p:cTn id="101" dur="200" fill="hold"/>
                                        <p:tgtEl>
                                          <p:spTgt spid="18"/>
                                        </p:tgtEl>
                                        <p:attrNameLst>
                                          <p:attrName>ppt_x</p:attrName>
                                        </p:attrNameLst>
                                      </p:cBhvr>
                                      <p:tavLst>
                                        <p:tav tm="0">
                                          <p:val>
                                            <p:strVal val="#ppt_x"/>
                                          </p:val>
                                        </p:tav>
                                        <p:tav tm="100000">
                                          <p:val>
                                            <p:strVal val="#ppt_x"/>
                                          </p:val>
                                        </p:tav>
                                      </p:tavLst>
                                    </p:anim>
                                    <p:anim calcmode="lin" valueType="num">
                                      <p:cBhvr>
                                        <p:cTn id="102" dur="200" fill="hold"/>
                                        <p:tgtEl>
                                          <p:spTgt spid="18"/>
                                        </p:tgtEl>
                                        <p:attrNameLst>
                                          <p:attrName>ppt_y</p:attrName>
                                        </p:attrNameLst>
                                      </p:cBhvr>
                                      <p:tavLst>
                                        <p:tav tm="0">
                                          <p:val>
                                            <p:strVal val="#ppt_y+.1"/>
                                          </p:val>
                                        </p:tav>
                                        <p:tav tm="100000">
                                          <p:val>
                                            <p:strVal val="#ppt_y"/>
                                          </p:val>
                                        </p:tav>
                                      </p:tavLst>
                                    </p:anim>
                                  </p:childTnLst>
                                </p:cTn>
                              </p:par>
                            </p:childTnLst>
                          </p:cTn>
                        </p:par>
                        <p:par>
                          <p:cTn id="103" fill="hold">
                            <p:stCondLst>
                              <p:cond delay="3300"/>
                            </p:stCondLst>
                            <p:childTnLst>
                              <p:par>
                                <p:cTn id="104" presetID="42" presetClass="entr" presetSubtype="0" fill="hold"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200"/>
                                        <p:tgtEl>
                                          <p:spTgt spid="21"/>
                                        </p:tgtEl>
                                      </p:cBhvr>
                                    </p:animEffect>
                                    <p:anim calcmode="lin" valueType="num">
                                      <p:cBhvr>
                                        <p:cTn id="107" dur="200" fill="hold"/>
                                        <p:tgtEl>
                                          <p:spTgt spid="21"/>
                                        </p:tgtEl>
                                        <p:attrNameLst>
                                          <p:attrName>ppt_x</p:attrName>
                                        </p:attrNameLst>
                                      </p:cBhvr>
                                      <p:tavLst>
                                        <p:tav tm="0">
                                          <p:val>
                                            <p:strVal val="#ppt_x"/>
                                          </p:val>
                                        </p:tav>
                                        <p:tav tm="100000">
                                          <p:val>
                                            <p:strVal val="#ppt_x"/>
                                          </p:val>
                                        </p:tav>
                                      </p:tavLst>
                                    </p:anim>
                                    <p:anim calcmode="lin" valueType="num">
                                      <p:cBhvr>
                                        <p:cTn id="108" dur="200" fill="hold"/>
                                        <p:tgtEl>
                                          <p:spTgt spid="21"/>
                                        </p:tgtEl>
                                        <p:attrNameLst>
                                          <p:attrName>ppt_y</p:attrName>
                                        </p:attrNameLst>
                                      </p:cBhvr>
                                      <p:tavLst>
                                        <p:tav tm="0">
                                          <p:val>
                                            <p:strVal val="#ppt_y+.1"/>
                                          </p:val>
                                        </p:tav>
                                        <p:tav tm="100000">
                                          <p:val>
                                            <p:strVal val="#ppt_y"/>
                                          </p:val>
                                        </p:tav>
                                      </p:tavLst>
                                    </p:anim>
                                  </p:childTnLst>
                                </p:cTn>
                              </p:par>
                            </p:childTnLst>
                          </p:cTn>
                        </p:par>
                        <p:par>
                          <p:cTn id="109" fill="hold">
                            <p:stCondLst>
                              <p:cond delay="3500"/>
                            </p:stCondLst>
                            <p:childTnLst>
                              <p:par>
                                <p:cTn id="110" presetID="42" presetClass="entr" presetSubtype="0" fill="hold"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200"/>
                                        <p:tgtEl>
                                          <p:spTgt spid="28"/>
                                        </p:tgtEl>
                                      </p:cBhvr>
                                    </p:animEffect>
                                    <p:anim calcmode="lin" valueType="num">
                                      <p:cBhvr>
                                        <p:cTn id="113" dur="200" fill="hold"/>
                                        <p:tgtEl>
                                          <p:spTgt spid="28"/>
                                        </p:tgtEl>
                                        <p:attrNameLst>
                                          <p:attrName>ppt_x</p:attrName>
                                        </p:attrNameLst>
                                      </p:cBhvr>
                                      <p:tavLst>
                                        <p:tav tm="0">
                                          <p:val>
                                            <p:strVal val="#ppt_x"/>
                                          </p:val>
                                        </p:tav>
                                        <p:tav tm="100000">
                                          <p:val>
                                            <p:strVal val="#ppt_x"/>
                                          </p:val>
                                        </p:tav>
                                      </p:tavLst>
                                    </p:anim>
                                    <p:anim calcmode="lin" valueType="num">
                                      <p:cBhvr>
                                        <p:cTn id="114" dur="2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dirty="0"/>
              <a:t>Conclusion</a:t>
            </a:r>
          </a:p>
        </p:txBody>
      </p:sp>
      <p:sp>
        <p:nvSpPr>
          <p:cNvPr id="3" name="Content Placeholder 2"/>
          <p:cNvSpPr>
            <a:spLocks noGrp="1"/>
          </p:cNvSpPr>
          <p:nvPr>
            <p:ph idx="1"/>
          </p:nvPr>
        </p:nvSpPr>
        <p:spPr>
          <a:xfrm>
            <a:off x="457200" y="1196752"/>
            <a:ext cx="8229600" cy="4929411"/>
          </a:xfrm>
        </p:spPr>
        <p:txBody>
          <a:bodyPr/>
          <a:lstStyle/>
          <a:p>
            <a:pPr algn="l" rtl="0"/>
            <a:r>
              <a:rPr lang="en-US" sz="2400" dirty="0"/>
              <a:t>Drones revolution</a:t>
            </a:r>
          </a:p>
          <a:p>
            <a:pPr lvl="1" algn="l" rtl="0"/>
            <a:r>
              <a:rPr lang="en-US" sz="2000" dirty="0"/>
              <a:t>Already a </a:t>
            </a:r>
            <a:r>
              <a:rPr lang="en-US" sz="2000" b="1" dirty="0"/>
              <a:t>part of </a:t>
            </a:r>
            <a:r>
              <a:rPr lang="en-US" sz="2000" dirty="0"/>
              <a:t>the aviation industry </a:t>
            </a:r>
            <a:r>
              <a:rPr lang="en-US" sz="2000" b="1" dirty="0"/>
              <a:t>and its ecosystem</a:t>
            </a:r>
            <a:r>
              <a:rPr lang="en-US" sz="2000" dirty="0"/>
              <a:t>, </a:t>
            </a:r>
            <a:endParaRPr lang="he-IL" sz="2000" dirty="0"/>
          </a:p>
          <a:p>
            <a:pPr lvl="1" algn="l" rtl="0"/>
            <a:r>
              <a:rPr lang="en-US" sz="2000" dirty="0"/>
              <a:t>Growing and evolving</a:t>
            </a:r>
          </a:p>
          <a:p>
            <a:pPr lvl="1" algn="l" rtl="0"/>
            <a:r>
              <a:rPr lang="en-US" sz="2000" dirty="0"/>
              <a:t>Has the potential of leading to a crisis </a:t>
            </a:r>
          </a:p>
          <a:p>
            <a:pPr algn="l" rtl="0"/>
            <a:r>
              <a:rPr lang="en-US" sz="2400" dirty="0"/>
              <a:t>Threat → Challenge</a:t>
            </a:r>
          </a:p>
          <a:p>
            <a:pPr lvl="1" algn="l" rtl="0"/>
            <a:r>
              <a:rPr lang="en-US" sz="2000" u="sng" dirty="0"/>
              <a:t>Threat</a:t>
            </a:r>
            <a:r>
              <a:rPr lang="en-US" sz="2000" dirty="0"/>
              <a:t> implies “elimination”, a forceful and less accurate solution</a:t>
            </a:r>
          </a:p>
          <a:p>
            <a:pPr lvl="1" algn="l" rtl="0"/>
            <a:r>
              <a:rPr lang="en-US" sz="2000" u="sng" dirty="0"/>
              <a:t>Challenge</a:t>
            </a:r>
            <a:r>
              <a:rPr lang="en-US" sz="2000" dirty="0"/>
              <a:t> implies “understanding”, managing the situation, communication and adapted solution</a:t>
            </a:r>
          </a:p>
          <a:p>
            <a:pPr algn="l" rtl="0"/>
            <a:r>
              <a:rPr lang="en-US" sz="2400" dirty="0"/>
              <a:t>Versatile challenges = versatile solutions</a:t>
            </a:r>
          </a:p>
          <a:p>
            <a:pPr algn="l" rtl="0"/>
            <a:r>
              <a:rPr lang="en-US" sz="2400" dirty="0"/>
              <a:t>Data is critical for effective solutions - are we collecting information properly? </a:t>
            </a:r>
          </a:p>
          <a:p>
            <a:pPr marL="0" indent="0" algn="l" rtl="0">
              <a:buNone/>
            </a:pPr>
            <a:r>
              <a:rPr lang="en-US" sz="1600" dirty="0"/>
              <a:t>      Safety Occurrence reporting, registration of drones/users</a:t>
            </a:r>
          </a:p>
        </p:txBody>
      </p:sp>
    </p:spTree>
    <p:extLst>
      <p:ext uri="{BB962C8B-B14F-4D97-AF65-F5344CB8AC3E}">
        <p14:creationId xmlns:p14="http://schemas.microsoft.com/office/powerpoint/2010/main" val="117679445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stretch>
            <a:fillRect/>
          </a:stretch>
        </p:blipFill>
        <p:spPr>
          <a:xfrm>
            <a:off x="-3174" y="6261308"/>
            <a:ext cx="1344340" cy="596692"/>
          </a:xfrm>
          <a:prstGeom prst="rect">
            <a:avLst/>
          </a:prstGeom>
        </p:spPr>
      </p:pic>
      <p:sp>
        <p:nvSpPr>
          <p:cNvPr id="2050" name="Rectangle 122"/>
          <p:cNvSpPr>
            <a:spLocks noChangeArrowheads="1"/>
          </p:cNvSpPr>
          <p:nvPr/>
        </p:nvSpPr>
        <p:spPr bwMode="auto">
          <a:xfrm>
            <a:off x="17463" y="6021288"/>
            <a:ext cx="5184775" cy="936725"/>
          </a:xfrm>
          <a:prstGeom prst="rect">
            <a:avLst/>
          </a:prstGeom>
          <a:noFill/>
          <a:ln w="9525">
            <a:no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endParaRPr lang="es-ES" sz="1800" b="1" dirty="0">
              <a:solidFill>
                <a:srgbClr val="000000"/>
              </a:solidFill>
            </a:endParaRPr>
          </a:p>
        </p:txBody>
      </p:sp>
      <p:sp>
        <p:nvSpPr>
          <p:cNvPr id="8" name="Rectangle 122"/>
          <p:cNvSpPr>
            <a:spLocks noChangeArrowheads="1"/>
          </p:cNvSpPr>
          <p:nvPr/>
        </p:nvSpPr>
        <p:spPr bwMode="auto">
          <a:xfrm>
            <a:off x="-3173" y="4077072"/>
            <a:ext cx="9147174" cy="936725"/>
          </a:xfrm>
          <a:prstGeom prst="rect">
            <a:avLst/>
          </a:prstGeom>
          <a:noFill/>
          <a:ln w="9525">
            <a:no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fontAlgn="base">
              <a:spcBef>
                <a:spcPct val="0"/>
              </a:spcBef>
              <a:spcAft>
                <a:spcPct val="0"/>
              </a:spcAft>
              <a:buFontTx/>
              <a:buNone/>
            </a:pPr>
            <a:r>
              <a:rPr lang="en-US" sz="3600" b="1" dirty="0">
                <a:solidFill>
                  <a:srgbClr val="000000"/>
                </a:solidFill>
              </a:rPr>
              <a:t>Always Stay AGL</a:t>
            </a:r>
            <a:endParaRPr lang="es-ES" sz="3600" b="1" dirty="0">
              <a:solidFill>
                <a:srgbClr val="000000"/>
              </a:solidFill>
            </a:endParaRPr>
          </a:p>
        </p:txBody>
      </p:sp>
      <p:pic>
        <p:nvPicPr>
          <p:cNvPr id="9" name="Picture 16" descr="C:\Users\Matan\Dropbox\AGL Aviation\מוץ\agl aviation card2_Page_1.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64" t="33061" r="10354" b="34694"/>
          <a:stretch/>
        </p:blipFill>
        <p:spPr bwMode="auto">
          <a:xfrm>
            <a:off x="2122142" y="5013638"/>
            <a:ext cx="4896544" cy="1247829"/>
          </a:xfrm>
          <a:prstGeom prst="rect">
            <a:avLst/>
          </a:prstGeom>
          <a:noFill/>
          <a:ln>
            <a:noFill/>
          </a:ln>
          <a:extLst>
            <a:ext uri="{53640926-AAD7-44D8-BBD7-CCE9431645EC}">
              <a14:shadowObscured xmlns:a14="http://schemas.microsoft.com/office/drawing/2010/main"/>
            </a:ext>
          </a:extLst>
        </p:spPr>
      </p:pic>
      <p:sp>
        <p:nvSpPr>
          <p:cNvPr id="10" name="Rectangle 122"/>
          <p:cNvSpPr>
            <a:spLocks noChangeArrowheads="1"/>
          </p:cNvSpPr>
          <p:nvPr/>
        </p:nvSpPr>
        <p:spPr bwMode="auto">
          <a:xfrm>
            <a:off x="-3173" y="958689"/>
            <a:ext cx="9147174" cy="936725"/>
          </a:xfrm>
          <a:prstGeom prst="rect">
            <a:avLst/>
          </a:prstGeom>
          <a:noFill/>
          <a:ln w="9525">
            <a:no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fontAlgn="base">
              <a:spcBef>
                <a:spcPct val="0"/>
              </a:spcBef>
              <a:spcAft>
                <a:spcPct val="0"/>
              </a:spcAft>
              <a:buFontTx/>
              <a:buNone/>
            </a:pPr>
            <a:endParaRPr lang="es-ES" sz="4800" b="1" dirty="0">
              <a:solidFill>
                <a:schemeClr val="bg1"/>
              </a:solidFill>
            </a:endParaRPr>
          </a:p>
        </p:txBody>
      </p:sp>
      <p:pic>
        <p:nvPicPr>
          <p:cNvPr id="4" name="תמונה 3"/>
          <p:cNvPicPr>
            <a:picLocks noChangeAspect="1"/>
          </p:cNvPicPr>
          <p:nvPr/>
        </p:nvPicPr>
        <p:blipFill>
          <a:blip r:embed="rId6"/>
          <a:stretch>
            <a:fillRect/>
          </a:stretch>
        </p:blipFill>
        <p:spPr>
          <a:xfrm>
            <a:off x="8244407" y="6597484"/>
            <a:ext cx="899593" cy="260516"/>
          </a:xfrm>
          <a:prstGeom prst="rect">
            <a:avLst/>
          </a:prstGeom>
        </p:spPr>
      </p:pic>
    </p:spTree>
    <p:extLst>
      <p:ext uri="{BB962C8B-B14F-4D97-AF65-F5344CB8AC3E}">
        <p14:creationId xmlns:p14="http://schemas.microsoft.com/office/powerpoint/2010/main" val="72472854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055696" y="2420888"/>
            <a:ext cx="7658100" cy="3086100"/>
          </a:xfrm>
          <a:prstGeom prst="rect">
            <a:avLst/>
          </a:prstGeom>
        </p:spPr>
      </p:pic>
    </p:spTree>
    <p:extLst>
      <p:ext uri="{BB962C8B-B14F-4D97-AF65-F5344CB8AC3E}">
        <p14:creationId xmlns:p14="http://schemas.microsoft.com/office/powerpoint/2010/main" val="22559951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90FF-EAFA-4EA4-AA6E-0CCE874246E6}"/>
              </a:ext>
            </a:extLst>
          </p:cNvPr>
          <p:cNvSpPr>
            <a:spLocks noGrp="1"/>
          </p:cNvSpPr>
          <p:nvPr>
            <p:ph type="title"/>
          </p:nvPr>
        </p:nvSpPr>
        <p:spPr/>
        <p:txBody>
          <a:bodyPr/>
          <a:lstStyle/>
          <a:p>
            <a:r>
              <a:rPr lang="en-US" sz="4000" dirty="0"/>
              <a:t>London Gatwick</a:t>
            </a:r>
            <a:r>
              <a:rPr lang="he-IL" sz="4000" dirty="0"/>
              <a:t> </a:t>
            </a:r>
            <a:r>
              <a:rPr lang="en-US" sz="4000" dirty="0"/>
              <a:t>Drone Incident -</a:t>
            </a:r>
          </a:p>
        </p:txBody>
      </p:sp>
      <p:sp>
        <p:nvSpPr>
          <p:cNvPr id="3" name="Content Placeholder 2">
            <a:extLst>
              <a:ext uri="{FF2B5EF4-FFF2-40B4-BE49-F238E27FC236}">
                <a16:creationId xmlns:a16="http://schemas.microsoft.com/office/drawing/2014/main" id="{869562B6-AF9F-49B0-8E40-D162E74B0B09}"/>
              </a:ext>
            </a:extLst>
          </p:cNvPr>
          <p:cNvSpPr>
            <a:spLocks noGrp="1"/>
          </p:cNvSpPr>
          <p:nvPr>
            <p:ph idx="1"/>
          </p:nvPr>
        </p:nvSpPr>
        <p:spPr/>
        <p:txBody>
          <a:bodyPr/>
          <a:lstStyle/>
          <a:p>
            <a:endParaRPr lang="en-US" dirty="0"/>
          </a:p>
        </p:txBody>
      </p:sp>
      <p:pic>
        <p:nvPicPr>
          <p:cNvPr id="4" name="This map shows the chaos the ensues when you fly a drone to close to an airport">
            <a:hlinkClick r:id="" action="ppaction://media"/>
            <a:extLst>
              <a:ext uri="{FF2B5EF4-FFF2-40B4-BE49-F238E27FC236}">
                <a16:creationId xmlns:a16="http://schemas.microsoft.com/office/drawing/2014/main" id="{4778A1C5-C0E5-4E44-8D52-8AEE8CB6EB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192" y="1685397"/>
            <a:ext cx="8735616" cy="4913784"/>
          </a:xfrm>
          <a:prstGeom prst="rect">
            <a:avLst/>
          </a:prstGeom>
        </p:spPr>
      </p:pic>
    </p:spTree>
    <p:extLst>
      <p:ext uri="{BB962C8B-B14F-4D97-AF65-F5344CB8AC3E}">
        <p14:creationId xmlns:p14="http://schemas.microsoft.com/office/powerpoint/2010/main" val="1787511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endCondLst>
                    <p:cond evt="onNext"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Drone Incidents/Accidents = Crisis ?</a:t>
            </a:r>
          </a:p>
        </p:txBody>
      </p:sp>
      <p:sp>
        <p:nvSpPr>
          <p:cNvPr id="3" name="Content Placeholder 2"/>
          <p:cNvSpPr>
            <a:spLocks noGrp="1"/>
          </p:cNvSpPr>
          <p:nvPr>
            <p:ph idx="1"/>
          </p:nvPr>
        </p:nvSpPr>
        <p:spPr/>
        <p:txBody>
          <a:bodyPr/>
          <a:lstStyle/>
          <a:p>
            <a:pPr algn="l" rtl="0">
              <a:buFont typeface="Wingdings" panose="05000000000000000000" pitchFamily="2" charset="2"/>
              <a:buChar char="ü"/>
            </a:pPr>
            <a:r>
              <a:rPr lang="en-US" dirty="0"/>
              <a:t>Major event with dramatic operational consequences</a:t>
            </a:r>
          </a:p>
          <a:p>
            <a:pPr algn="l" rtl="0">
              <a:buFont typeface="Wingdings" panose="05000000000000000000" pitchFamily="2" charset="2"/>
              <a:buChar char="ü"/>
            </a:pPr>
            <a:r>
              <a:rPr lang="en-US" dirty="0"/>
              <a:t>Potential serious safety implication (direct, due to disruption)</a:t>
            </a:r>
          </a:p>
          <a:p>
            <a:pPr algn="l" rtl="0">
              <a:buFont typeface="Wingdings" panose="05000000000000000000" pitchFamily="2" charset="2"/>
              <a:buChar char="ü"/>
            </a:pPr>
            <a:r>
              <a:rPr lang="en-US" dirty="0"/>
              <a:t>Lack of certainty increases impact - difficulty in rolling back to standard operations</a:t>
            </a:r>
          </a:p>
          <a:p>
            <a:pPr marL="0" indent="0" algn="ctr" rtl="0">
              <a:buNone/>
            </a:pPr>
            <a:r>
              <a:rPr lang="en-US" i="1" dirty="0">
                <a:solidFill>
                  <a:schemeClr val="accent2"/>
                </a:solidFill>
              </a:rPr>
              <a:t>Effect of heavy snow fall with 2 kg of plastic and electronics</a:t>
            </a:r>
          </a:p>
          <a:p>
            <a:pPr algn="l" rtl="0">
              <a:buFont typeface="Wingdings" panose="05000000000000000000" pitchFamily="2" charset="2"/>
              <a:buChar char="ü"/>
            </a:pPr>
            <a:endParaRPr lang="en-US" dirty="0"/>
          </a:p>
        </p:txBody>
      </p:sp>
    </p:spTree>
    <p:extLst>
      <p:ext uri="{BB962C8B-B14F-4D97-AF65-F5344CB8AC3E}">
        <p14:creationId xmlns:p14="http://schemas.microsoft.com/office/powerpoint/2010/main" val="153971092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US" sz="2800" dirty="0"/>
              <a:t>Evolution of Drone-related Safety Occurrences</a:t>
            </a:r>
          </a:p>
        </p:txBody>
      </p:sp>
      <p:sp>
        <p:nvSpPr>
          <p:cNvPr id="6" name="Content Placeholder 2"/>
          <p:cNvSpPr txBox="1">
            <a:spLocks/>
          </p:cNvSpPr>
          <p:nvPr/>
        </p:nvSpPr>
        <p:spPr bwMode="auto">
          <a:xfrm>
            <a:off x="307504" y="1556792"/>
            <a:ext cx="3028950" cy="189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2000" u="sng" dirty="0"/>
              <a:t>MID-2000s:</a:t>
            </a:r>
          </a:p>
          <a:p>
            <a:pPr marL="0" indent="0" algn="l" rtl="0">
              <a:buFontTx/>
              <a:buNone/>
            </a:pPr>
            <a:r>
              <a:rPr lang="en-US" sz="2000" dirty="0"/>
              <a:t>Military-Civil</a:t>
            </a:r>
          </a:p>
          <a:p>
            <a:pPr marL="0" indent="0" algn="l" rtl="0">
              <a:buFontTx/>
              <a:buNone/>
            </a:pPr>
            <a:r>
              <a:rPr lang="en-US" sz="2000" dirty="0"/>
              <a:t>Rare</a:t>
            </a:r>
          </a:p>
          <a:p>
            <a:pPr marL="0" indent="0" algn="l" rtl="0">
              <a:buFontTx/>
              <a:buNone/>
            </a:pPr>
            <a:r>
              <a:rPr lang="en-US" sz="2000" dirty="0"/>
              <a:t>Low Profile</a:t>
            </a:r>
          </a:p>
          <a:p>
            <a:pPr marL="0" indent="0" algn="l" rtl="0">
              <a:buFontTx/>
              <a:buNone/>
            </a:pPr>
            <a:r>
              <a:rPr lang="en-US" sz="2000" dirty="0"/>
              <a:t>Near-Miss</a:t>
            </a:r>
          </a:p>
        </p:txBody>
      </p:sp>
      <p:sp>
        <p:nvSpPr>
          <p:cNvPr id="8" name="Content Placeholder 2"/>
          <p:cNvSpPr txBox="1">
            <a:spLocks/>
          </p:cNvSpPr>
          <p:nvPr/>
        </p:nvSpPr>
        <p:spPr bwMode="auto">
          <a:xfrm>
            <a:off x="313184" y="3789040"/>
            <a:ext cx="4258816" cy="74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2000" dirty="0"/>
              <a:t>Versatility</a:t>
            </a:r>
          </a:p>
        </p:txBody>
      </p:sp>
      <p:pic>
        <p:nvPicPr>
          <p:cNvPr id="3" name="Picture 2"/>
          <p:cNvPicPr>
            <a:picLocks noChangeAspect="1"/>
          </p:cNvPicPr>
          <p:nvPr/>
        </p:nvPicPr>
        <p:blipFill>
          <a:blip r:embed="rId5"/>
          <a:stretch>
            <a:fillRect/>
          </a:stretch>
        </p:blipFill>
        <p:spPr>
          <a:xfrm>
            <a:off x="307504" y="3451078"/>
            <a:ext cx="3028950" cy="22288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3821435" y="4984150"/>
            <a:ext cx="2047859" cy="1599212"/>
          </a:xfrm>
          <a:prstGeom prst="rect">
            <a:avLst/>
          </a:prstGeom>
          <a:ln>
            <a:noFill/>
          </a:ln>
          <a:effectLst>
            <a:outerShdw blurRad="292100" dist="139700" dir="2700000" algn="tl" rotWithShape="0">
              <a:srgbClr val="333333">
                <a:alpha val="65000"/>
              </a:srgbClr>
            </a:outerShdw>
          </a:effectLst>
        </p:spPr>
      </p:pic>
      <p:sp>
        <p:nvSpPr>
          <p:cNvPr id="13" name="Right Arrow 12"/>
          <p:cNvSpPr/>
          <p:nvPr/>
        </p:nvSpPr>
        <p:spPr bwMode="auto">
          <a:xfrm>
            <a:off x="3635896" y="3140968"/>
            <a:ext cx="1152128" cy="886174"/>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TODAY</a:t>
            </a:r>
          </a:p>
        </p:txBody>
      </p:sp>
      <p:sp>
        <p:nvSpPr>
          <p:cNvPr id="14" name="Content Placeholder 2"/>
          <p:cNvSpPr txBox="1">
            <a:spLocks/>
          </p:cNvSpPr>
          <p:nvPr/>
        </p:nvSpPr>
        <p:spPr bwMode="auto">
          <a:xfrm>
            <a:off x="40408" y="5720934"/>
            <a:ext cx="4466876" cy="74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1000" u="sng" dirty="0"/>
              <a:t>Source</a:t>
            </a:r>
            <a:r>
              <a:rPr lang="en-US" sz="1000" dirty="0"/>
              <a:t>: 	CAAI Annual Safety Report, 2018</a:t>
            </a:r>
          </a:p>
          <a:p>
            <a:pPr marL="0" indent="0" algn="l" rtl="0">
              <a:buFontTx/>
              <a:buNone/>
            </a:pPr>
            <a:r>
              <a:rPr lang="en-US" sz="1000" dirty="0"/>
              <a:t>	YouTube, UK Airprox Board</a:t>
            </a:r>
          </a:p>
          <a:p>
            <a:pPr marL="0" indent="0" algn="l" rtl="0">
              <a:buFontTx/>
              <a:buNone/>
            </a:pPr>
            <a:r>
              <a:rPr lang="en-US" sz="1000" dirty="0"/>
              <a:t>	Israel AIAI report 81-18</a:t>
            </a:r>
          </a:p>
        </p:txBody>
      </p:sp>
      <p:pic>
        <p:nvPicPr>
          <p:cNvPr id="16" name="Picture 15"/>
          <p:cNvPicPr>
            <a:picLocks noChangeAspect="1"/>
          </p:cNvPicPr>
          <p:nvPr/>
        </p:nvPicPr>
        <p:blipFill rotWithShape="1">
          <a:blip r:embed="rId7"/>
          <a:srcRect l="18454"/>
          <a:stretch/>
        </p:blipFill>
        <p:spPr>
          <a:xfrm>
            <a:off x="7097049" y="1185793"/>
            <a:ext cx="1939763" cy="1782955"/>
          </a:xfrm>
          <a:prstGeom prst="rect">
            <a:avLst/>
          </a:prstGeom>
        </p:spPr>
      </p:pic>
      <p:pic>
        <p:nvPicPr>
          <p:cNvPr id="17" name="Picture 16"/>
          <p:cNvPicPr>
            <a:picLocks noChangeAspect="1"/>
          </p:cNvPicPr>
          <p:nvPr/>
        </p:nvPicPr>
        <p:blipFill rotWithShape="1">
          <a:blip r:embed="rId8"/>
          <a:srcRect l="49276"/>
          <a:stretch/>
        </p:blipFill>
        <p:spPr>
          <a:xfrm>
            <a:off x="5986374" y="4984150"/>
            <a:ext cx="1655717" cy="1599212"/>
          </a:xfrm>
          <a:prstGeom prst="rect">
            <a:avLst/>
          </a:prstGeom>
          <a:ln>
            <a:noFill/>
          </a:ln>
          <a:effectLst>
            <a:outerShdw blurRad="292100" dist="139700" dir="2700000" algn="tl" rotWithShape="0">
              <a:srgbClr val="333333">
                <a:alpha val="65000"/>
              </a:srgbClr>
            </a:outerShdw>
          </a:effectLst>
        </p:spPr>
      </p:pic>
      <p:pic>
        <p:nvPicPr>
          <p:cNvPr id="15" name="Almost happened">
            <a:hlinkClick r:id="" action="ppaction://media"/>
            <a:extLst>
              <a:ext uri="{FF2B5EF4-FFF2-40B4-BE49-F238E27FC236}">
                <a16:creationId xmlns:a16="http://schemas.microsoft.com/office/drawing/2014/main" id="{03D824DE-7E74-43B4-84D3-29514397C83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17669" y="1167534"/>
            <a:ext cx="3168352" cy="1782198"/>
          </a:xfrm>
          <a:prstGeom prst="rect">
            <a:avLst/>
          </a:prstGeom>
        </p:spPr>
      </p:pic>
      <p:sp>
        <p:nvSpPr>
          <p:cNvPr id="5" name="Rectangle 4">
            <a:extLst>
              <a:ext uri="{FF2B5EF4-FFF2-40B4-BE49-F238E27FC236}">
                <a16:creationId xmlns:a16="http://schemas.microsoft.com/office/drawing/2014/main" id="{3A6D8264-C89D-4108-B0D9-F824B22BD06A}"/>
              </a:ext>
            </a:extLst>
          </p:cNvPr>
          <p:cNvSpPr/>
          <p:nvPr/>
        </p:nvSpPr>
        <p:spPr>
          <a:xfrm>
            <a:off x="3843692" y="1185794"/>
            <a:ext cx="1236236" cy="369332"/>
          </a:xfrm>
          <a:prstGeom prst="rect">
            <a:avLst/>
          </a:prstGeom>
        </p:spPr>
        <p:txBody>
          <a:bodyPr wrap="none">
            <a:spAutoFit/>
          </a:bodyPr>
          <a:lstStyle/>
          <a:p>
            <a:pPr algn="l" rtl="0"/>
            <a:r>
              <a:rPr lang="en-US" b="1" dirty="0">
                <a:solidFill>
                  <a:schemeClr val="bg1"/>
                </a:solidFill>
              </a:rPr>
              <a:t>Civil-Civil</a:t>
            </a:r>
          </a:p>
        </p:txBody>
      </p:sp>
      <p:pic>
        <p:nvPicPr>
          <p:cNvPr id="1026" name="Picture 2" descr="Airprox involving UAS or Drones">
            <a:extLst>
              <a:ext uri="{FF2B5EF4-FFF2-40B4-BE49-F238E27FC236}">
                <a16:creationId xmlns:a16="http://schemas.microsoft.com/office/drawing/2014/main" id="{4E917AED-F215-485B-BD6A-C058589043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7466" y="3103126"/>
            <a:ext cx="2712414" cy="16619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C214750-F89C-4E8C-8F74-70654772E267}"/>
              </a:ext>
            </a:extLst>
          </p:cNvPr>
          <p:cNvSpPr/>
          <p:nvPr/>
        </p:nvSpPr>
        <p:spPr>
          <a:xfrm>
            <a:off x="7805853" y="3879903"/>
            <a:ext cx="1070841" cy="923330"/>
          </a:xfrm>
          <a:prstGeom prst="rect">
            <a:avLst/>
          </a:prstGeom>
        </p:spPr>
        <p:txBody>
          <a:bodyPr wrap="square">
            <a:spAutoFit/>
          </a:bodyPr>
          <a:lstStyle/>
          <a:p>
            <a:pPr algn="l"/>
            <a:r>
              <a:rPr lang="en-US" b="1" dirty="0"/>
              <a:t>No longer rare</a:t>
            </a:r>
          </a:p>
        </p:txBody>
      </p:sp>
      <p:sp>
        <p:nvSpPr>
          <p:cNvPr id="10" name="Rectangle 9">
            <a:extLst>
              <a:ext uri="{FF2B5EF4-FFF2-40B4-BE49-F238E27FC236}">
                <a16:creationId xmlns:a16="http://schemas.microsoft.com/office/drawing/2014/main" id="{9C9BA276-5138-458A-8EDD-431F088206DA}"/>
              </a:ext>
            </a:extLst>
          </p:cNvPr>
          <p:cNvSpPr/>
          <p:nvPr/>
        </p:nvSpPr>
        <p:spPr>
          <a:xfrm>
            <a:off x="4517642" y="4971618"/>
            <a:ext cx="1351652" cy="369332"/>
          </a:xfrm>
          <a:prstGeom prst="rect">
            <a:avLst/>
          </a:prstGeom>
        </p:spPr>
        <p:txBody>
          <a:bodyPr wrap="none">
            <a:spAutoFit/>
          </a:bodyPr>
          <a:lstStyle/>
          <a:p>
            <a:pPr algn="l" rtl="0"/>
            <a:r>
              <a:rPr lang="en-US" b="1" dirty="0"/>
              <a:t>Intentional</a:t>
            </a:r>
          </a:p>
        </p:txBody>
      </p:sp>
      <p:sp>
        <p:nvSpPr>
          <p:cNvPr id="11" name="Rectangle 10">
            <a:extLst>
              <a:ext uri="{FF2B5EF4-FFF2-40B4-BE49-F238E27FC236}">
                <a16:creationId xmlns:a16="http://schemas.microsoft.com/office/drawing/2014/main" id="{E89BA284-A1D1-4CB9-A174-581288C70E1E}"/>
              </a:ext>
            </a:extLst>
          </p:cNvPr>
          <p:cNvSpPr/>
          <p:nvPr/>
        </p:nvSpPr>
        <p:spPr>
          <a:xfrm>
            <a:off x="7759171" y="4971618"/>
            <a:ext cx="1117523" cy="1206344"/>
          </a:xfrm>
          <a:prstGeom prst="rect">
            <a:avLst/>
          </a:prstGeom>
        </p:spPr>
        <p:txBody>
          <a:bodyPr wrap="square">
            <a:spAutoFit/>
          </a:bodyPr>
          <a:lstStyle/>
          <a:p>
            <a:pPr algn="l" rtl="0"/>
            <a:r>
              <a:rPr lang="en-US" b="1" dirty="0"/>
              <a:t>Near-Miss &amp; Accidents</a:t>
            </a:r>
          </a:p>
        </p:txBody>
      </p:sp>
      <p:sp>
        <p:nvSpPr>
          <p:cNvPr id="12" name="Rectangle 11">
            <a:extLst>
              <a:ext uri="{FF2B5EF4-FFF2-40B4-BE49-F238E27FC236}">
                <a16:creationId xmlns:a16="http://schemas.microsoft.com/office/drawing/2014/main" id="{ECB1F762-7241-4AD4-BB3A-2DC1204B30C9}"/>
              </a:ext>
            </a:extLst>
          </p:cNvPr>
          <p:cNvSpPr/>
          <p:nvPr/>
        </p:nvSpPr>
        <p:spPr>
          <a:xfrm>
            <a:off x="7664108" y="2936210"/>
            <a:ext cx="1479892" cy="369332"/>
          </a:xfrm>
          <a:prstGeom prst="rect">
            <a:avLst/>
          </a:prstGeom>
        </p:spPr>
        <p:txBody>
          <a:bodyPr wrap="none">
            <a:spAutoFit/>
          </a:bodyPr>
          <a:lstStyle/>
          <a:p>
            <a:pPr algn="l" rtl="0"/>
            <a:r>
              <a:rPr lang="en-US" b="1" dirty="0"/>
              <a:t>High Profile</a:t>
            </a:r>
          </a:p>
        </p:txBody>
      </p:sp>
    </p:spTree>
    <p:extLst>
      <p:ext uri="{BB962C8B-B14F-4D97-AF65-F5344CB8AC3E}">
        <p14:creationId xmlns:p14="http://schemas.microsoft.com/office/powerpoint/2010/main" val="1992144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1000"/>
                                        <p:tgtEl>
                                          <p:spTgt spid="1026"/>
                                        </p:tgtEl>
                                      </p:cBhvr>
                                    </p:animEffect>
                                    <p:anim calcmode="lin" valueType="num">
                                      <p:cBhvr>
                                        <p:cTn id="41" dur="1000" fill="hold"/>
                                        <p:tgtEl>
                                          <p:spTgt spid="1026"/>
                                        </p:tgtEl>
                                        <p:attrNameLst>
                                          <p:attrName>ppt_x</p:attrName>
                                        </p:attrNameLst>
                                      </p:cBhvr>
                                      <p:tavLst>
                                        <p:tav tm="0">
                                          <p:val>
                                            <p:strVal val="#ppt_x"/>
                                          </p:val>
                                        </p:tav>
                                        <p:tav tm="100000">
                                          <p:val>
                                            <p:strVal val="#ppt_x"/>
                                          </p:val>
                                        </p:tav>
                                      </p:tavLst>
                                    </p:anim>
                                    <p:anim calcmode="lin" valueType="num">
                                      <p:cBhvr>
                                        <p:cTn id="42" dur="1000" fill="hold"/>
                                        <p:tgtEl>
                                          <p:spTgt spid="102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2" fill="hold" display="0">
                  <p:stCondLst>
                    <p:cond delay="indefinite"/>
                  </p:stCondLst>
                </p:cTn>
                <p:tgtEl>
                  <p:spTgt spid="15"/>
                </p:tgtEl>
              </p:cMediaNode>
            </p:video>
          </p:childTnLst>
        </p:cTn>
      </p:par>
    </p:tnLst>
    <p:bldLst>
      <p:bldP spid="13" grpId="0" animBg="1"/>
      <p:bldP spid="5"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5E2D-CAAE-45D2-B2D3-C233CDA1A010}"/>
              </a:ext>
            </a:extLst>
          </p:cNvPr>
          <p:cNvSpPr>
            <a:spLocks noGrp="1"/>
          </p:cNvSpPr>
          <p:nvPr>
            <p:ph type="title"/>
          </p:nvPr>
        </p:nvSpPr>
        <p:spPr/>
        <p:txBody>
          <a:bodyPr/>
          <a:lstStyle/>
          <a:p>
            <a:r>
              <a:rPr lang="en-US" dirty="0"/>
              <a:t>Media</a:t>
            </a:r>
          </a:p>
        </p:txBody>
      </p:sp>
      <p:sp>
        <p:nvSpPr>
          <p:cNvPr id="3" name="Content Placeholder 2">
            <a:extLst>
              <a:ext uri="{FF2B5EF4-FFF2-40B4-BE49-F238E27FC236}">
                <a16:creationId xmlns:a16="http://schemas.microsoft.com/office/drawing/2014/main" id="{68430B95-3455-487F-9E4E-7F27A56A1CC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A8DE7B4-8148-429B-8B1E-4287CCE4A1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906" b="70246"/>
          <a:stretch/>
        </p:blipFill>
        <p:spPr>
          <a:xfrm>
            <a:off x="3017814" y="5232136"/>
            <a:ext cx="5783568" cy="100364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BAF1F79-359A-4FB5-94B4-700D86A13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06" y="1490579"/>
            <a:ext cx="3445676" cy="78033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B3C27ED-197A-465A-A2F5-356177E17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60" y="1450509"/>
            <a:ext cx="5091264" cy="87641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E62A855-D60F-491C-9D7A-3CCAECFA565E}"/>
              </a:ext>
            </a:extLst>
          </p:cNvPr>
          <p:cNvPicPr>
            <a:picLocks noChangeAspect="1"/>
          </p:cNvPicPr>
          <p:nvPr/>
        </p:nvPicPr>
        <p:blipFill rotWithShape="1">
          <a:blip r:embed="rId5">
            <a:extLst>
              <a:ext uri="{28A0092B-C50C-407E-A947-70E740481C1C}">
                <a14:useLocalDpi xmlns:a14="http://schemas.microsoft.com/office/drawing/2010/main" val="0"/>
              </a:ext>
            </a:extLst>
          </a:blip>
          <a:srcRect l="3547" r="5376" b="28406"/>
          <a:stretch/>
        </p:blipFill>
        <p:spPr>
          <a:xfrm>
            <a:off x="149860" y="2491393"/>
            <a:ext cx="5004048" cy="810152"/>
          </a:xfrm>
          <a:prstGeom prst="rect">
            <a:avLst/>
          </a:prstGeom>
        </p:spPr>
      </p:pic>
      <p:pic>
        <p:nvPicPr>
          <p:cNvPr id="8" name="Picture 7">
            <a:extLst>
              <a:ext uri="{FF2B5EF4-FFF2-40B4-BE49-F238E27FC236}">
                <a16:creationId xmlns:a16="http://schemas.microsoft.com/office/drawing/2014/main" id="{8C7E1F0A-A576-4643-AD48-4624F4794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859" y="3484107"/>
            <a:ext cx="5092641" cy="13850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00AD082-289D-4EE8-B2E2-3BE98620FE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893" t="36794"/>
          <a:stretch/>
        </p:blipFill>
        <p:spPr>
          <a:xfrm>
            <a:off x="5426956" y="2420601"/>
            <a:ext cx="3374426" cy="257301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A0860DD-D43F-4F51-81A1-9949EDFFCC69}"/>
              </a:ext>
            </a:extLst>
          </p:cNvPr>
          <p:cNvPicPr>
            <a:picLocks noChangeAspect="1"/>
          </p:cNvPicPr>
          <p:nvPr/>
        </p:nvPicPr>
        <p:blipFill>
          <a:blip r:embed="rId8"/>
          <a:stretch>
            <a:fillRect/>
          </a:stretch>
        </p:blipFill>
        <p:spPr>
          <a:xfrm>
            <a:off x="149859" y="4971357"/>
            <a:ext cx="2580432" cy="1525204"/>
          </a:xfrm>
          <a:prstGeom prst="rect">
            <a:avLst/>
          </a:prstGeom>
        </p:spPr>
      </p:pic>
    </p:spTree>
    <p:extLst>
      <p:ext uri="{BB962C8B-B14F-4D97-AF65-F5344CB8AC3E}">
        <p14:creationId xmlns:p14="http://schemas.microsoft.com/office/powerpoint/2010/main" val="2646607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eft-Right-Up Arrow 13"/>
          <p:cNvSpPr/>
          <p:nvPr/>
        </p:nvSpPr>
        <p:spPr bwMode="auto">
          <a:xfrm>
            <a:off x="5949534" y="2406347"/>
            <a:ext cx="868238" cy="595924"/>
          </a:xfrm>
          <a:prstGeom prst="leftRightUpArrow">
            <a:avLst>
              <a:gd name="adj1" fmla="val 16926"/>
              <a:gd name="adj2" fmla="val 18945"/>
              <a:gd name="adj3" fmla="val 17935"/>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44624"/>
            <a:ext cx="8229600" cy="1143000"/>
          </a:xfrm>
        </p:spPr>
        <p:txBody>
          <a:bodyPr/>
          <a:lstStyle/>
          <a:p>
            <a:r>
              <a:rPr lang="en-US" dirty="0"/>
              <a:t>Drones Industry Trends</a:t>
            </a:r>
          </a:p>
        </p:txBody>
      </p:sp>
      <p:sp>
        <p:nvSpPr>
          <p:cNvPr id="5" name="Content Placeholder 2"/>
          <p:cNvSpPr>
            <a:spLocks noGrp="1"/>
          </p:cNvSpPr>
          <p:nvPr>
            <p:ph idx="1"/>
          </p:nvPr>
        </p:nvSpPr>
        <p:spPr>
          <a:xfrm>
            <a:off x="313184" y="1230247"/>
            <a:ext cx="4258816" cy="715217"/>
          </a:xfrm>
        </p:spPr>
        <p:txBody>
          <a:bodyPr/>
          <a:lstStyle/>
          <a:p>
            <a:pPr marL="0" indent="0" algn="l" rtl="0">
              <a:buNone/>
            </a:pPr>
            <a:r>
              <a:rPr lang="en-US" sz="2000" b="1" dirty="0"/>
              <a:t>Growth </a:t>
            </a:r>
            <a:r>
              <a:rPr lang="en-US" sz="1400" b="1" dirty="0"/>
              <a:t>(Fleet, Flight hours, Sorties)</a:t>
            </a:r>
            <a:endParaRPr lang="en-US" sz="2000" b="1" dirty="0"/>
          </a:p>
        </p:txBody>
      </p:sp>
      <p:sp>
        <p:nvSpPr>
          <p:cNvPr id="6" name="Content Placeholder 2"/>
          <p:cNvSpPr txBox="1">
            <a:spLocks/>
          </p:cNvSpPr>
          <p:nvPr/>
        </p:nvSpPr>
        <p:spPr bwMode="auto">
          <a:xfrm>
            <a:off x="4507284" y="1217050"/>
            <a:ext cx="2008932" cy="74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2000" b="1" dirty="0"/>
              <a:t>Automation</a:t>
            </a:r>
          </a:p>
        </p:txBody>
      </p:sp>
      <p:sp>
        <p:nvSpPr>
          <p:cNvPr id="7" name="Content Placeholder 2"/>
          <p:cNvSpPr txBox="1">
            <a:spLocks/>
          </p:cNvSpPr>
          <p:nvPr/>
        </p:nvSpPr>
        <p:spPr bwMode="auto">
          <a:xfrm>
            <a:off x="4256624" y="3789040"/>
            <a:ext cx="4635856" cy="74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2000" b="1" dirty="0"/>
              <a:t>Innovative CONOPS: Connectivity, cloud and digital ecosystems</a:t>
            </a:r>
          </a:p>
        </p:txBody>
      </p:sp>
      <p:pic>
        <p:nvPicPr>
          <p:cNvPr id="9" name="Picture 8"/>
          <p:cNvPicPr>
            <a:picLocks noChangeAspect="1"/>
          </p:cNvPicPr>
          <p:nvPr/>
        </p:nvPicPr>
        <p:blipFill>
          <a:blip r:embed="rId3"/>
          <a:stretch>
            <a:fillRect/>
          </a:stretch>
        </p:blipFill>
        <p:spPr>
          <a:xfrm>
            <a:off x="155651" y="1673007"/>
            <a:ext cx="3967358" cy="1885643"/>
          </a:xfrm>
          <a:prstGeom prst="rect">
            <a:avLst/>
          </a:prstGeom>
        </p:spPr>
      </p:pic>
      <p:pic>
        <p:nvPicPr>
          <p:cNvPr id="11" name="Picture 10"/>
          <p:cNvPicPr>
            <a:picLocks noChangeAspect="1"/>
          </p:cNvPicPr>
          <p:nvPr/>
        </p:nvPicPr>
        <p:blipFill>
          <a:blip r:embed="rId4"/>
          <a:stretch>
            <a:fillRect/>
          </a:stretch>
        </p:blipFill>
        <p:spPr>
          <a:xfrm>
            <a:off x="5563415" y="4509120"/>
            <a:ext cx="2159570" cy="144016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4256624" y="5359340"/>
            <a:ext cx="2036912" cy="1078178"/>
          </a:xfrm>
          <a:prstGeom prst="rect">
            <a:avLst/>
          </a:prstGeom>
          <a:ln>
            <a:noFill/>
          </a:ln>
          <a:effectLst>
            <a:outerShdw blurRad="292100" dist="139700" dir="2700000" algn="tl" rotWithShape="0">
              <a:srgbClr val="333333">
                <a:alpha val="65000"/>
              </a:srgbClr>
            </a:outerShdw>
          </a:effectLst>
        </p:spPr>
      </p:pic>
      <p:pic>
        <p:nvPicPr>
          <p:cNvPr id="2050" name="Picture 2" descr="Airobotics Solu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51836" y="1563403"/>
            <a:ext cx="1785437" cy="991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Automated Industrial Drones Solu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1187" y="2514510"/>
            <a:ext cx="1387787" cy="1170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percepto.co/wp-content/uploads/2017/12/solCMS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440" r="19771" b="60603"/>
          <a:stretch/>
        </p:blipFill>
        <p:spPr bwMode="auto">
          <a:xfrm>
            <a:off x="6891112" y="2594974"/>
            <a:ext cx="1512168" cy="841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Content Placeholder 2"/>
          <p:cNvSpPr txBox="1">
            <a:spLocks/>
          </p:cNvSpPr>
          <p:nvPr/>
        </p:nvSpPr>
        <p:spPr bwMode="auto">
          <a:xfrm>
            <a:off x="40408" y="5855742"/>
            <a:ext cx="4466876" cy="74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1000" u="sng" dirty="0"/>
              <a:t>Source</a:t>
            </a:r>
            <a:r>
              <a:rPr lang="en-US" sz="1000" dirty="0"/>
              <a:t>: 	FlyThere, Cape, Percepto, Aerobotics, </a:t>
            </a:r>
            <a:r>
              <a:rPr lang="en-US" sz="1000" dirty="0" err="1"/>
              <a:t>Parazero</a:t>
            </a:r>
            <a:endParaRPr lang="en-US" sz="1000" dirty="0"/>
          </a:p>
          <a:p>
            <a:pPr marL="0" indent="0" algn="l" rtl="0">
              <a:buFontTx/>
              <a:buNone/>
            </a:pPr>
            <a:r>
              <a:rPr lang="en-US" sz="1000" dirty="0"/>
              <a:t>	FAA Aerospace Forecast 2018-2038</a:t>
            </a:r>
          </a:p>
        </p:txBody>
      </p:sp>
      <p:pic>
        <p:nvPicPr>
          <p:cNvPr id="15" name="Picture 14"/>
          <p:cNvPicPr>
            <a:picLocks noChangeAspect="1"/>
          </p:cNvPicPr>
          <p:nvPr/>
        </p:nvPicPr>
        <p:blipFill>
          <a:blip r:embed="rId9"/>
          <a:stretch>
            <a:fillRect/>
          </a:stretch>
        </p:blipFill>
        <p:spPr>
          <a:xfrm>
            <a:off x="6891112" y="5385764"/>
            <a:ext cx="1897609" cy="1051754"/>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3980E781-9815-4597-90F4-CF94DB7FF647}"/>
              </a:ext>
            </a:extLst>
          </p:cNvPr>
          <p:cNvSpPr/>
          <p:nvPr/>
        </p:nvSpPr>
        <p:spPr>
          <a:xfrm>
            <a:off x="7349667" y="5330236"/>
            <a:ext cx="1459054" cy="338554"/>
          </a:xfrm>
          <a:prstGeom prst="rect">
            <a:avLst/>
          </a:prstGeom>
        </p:spPr>
        <p:txBody>
          <a:bodyPr wrap="none">
            <a:spAutoFit/>
          </a:bodyPr>
          <a:lstStyle/>
          <a:p>
            <a:r>
              <a:rPr lang="en-US" sz="1600" b="1" dirty="0"/>
              <a:t>DroneDeploy</a:t>
            </a:r>
          </a:p>
        </p:txBody>
      </p:sp>
      <p:sp>
        <p:nvSpPr>
          <p:cNvPr id="17" name="Rectangle 16">
            <a:extLst>
              <a:ext uri="{FF2B5EF4-FFF2-40B4-BE49-F238E27FC236}">
                <a16:creationId xmlns:a16="http://schemas.microsoft.com/office/drawing/2014/main" id="{58641867-7EAF-43B5-8DDC-B25CDDC65C83}"/>
              </a:ext>
            </a:extLst>
          </p:cNvPr>
          <p:cNvSpPr/>
          <p:nvPr/>
        </p:nvSpPr>
        <p:spPr>
          <a:xfrm>
            <a:off x="4195935" y="6133261"/>
            <a:ext cx="752129" cy="338554"/>
          </a:xfrm>
          <a:prstGeom prst="rect">
            <a:avLst/>
          </a:prstGeom>
        </p:spPr>
        <p:txBody>
          <a:bodyPr wrap="none">
            <a:spAutoFit/>
          </a:bodyPr>
          <a:lstStyle/>
          <a:p>
            <a:r>
              <a:rPr lang="en-US" sz="1600" b="1" dirty="0">
                <a:solidFill>
                  <a:schemeClr val="bg1"/>
                </a:solidFill>
              </a:rPr>
              <a:t>CAPE</a:t>
            </a:r>
          </a:p>
        </p:txBody>
      </p:sp>
      <p:pic>
        <p:nvPicPr>
          <p:cNvPr id="1026" name="Picture 2" descr="×ª××¦××ª ×ª××× × ×¢×××¨ âªparazeroâ¬â">
            <a:extLst>
              <a:ext uri="{FF2B5EF4-FFF2-40B4-BE49-F238E27FC236}">
                <a16:creationId xmlns:a16="http://schemas.microsoft.com/office/drawing/2014/main" id="{B264F0E5-C58F-48D6-AF99-1C411A58AE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29" y="4377822"/>
            <a:ext cx="3340130" cy="1440160"/>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53800014-CBBB-42FE-9EAD-87BA31DB3444}"/>
              </a:ext>
            </a:extLst>
          </p:cNvPr>
          <p:cNvSpPr txBox="1">
            <a:spLocks/>
          </p:cNvSpPr>
          <p:nvPr/>
        </p:nvSpPr>
        <p:spPr bwMode="auto">
          <a:xfrm>
            <a:off x="981682" y="3911674"/>
            <a:ext cx="3967358" cy="74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Tx/>
              <a:buNone/>
            </a:pPr>
            <a:r>
              <a:rPr lang="en-US" sz="2000" b="1" dirty="0"/>
              <a:t>Demand → Technology</a:t>
            </a:r>
          </a:p>
        </p:txBody>
      </p:sp>
      <p:pic>
        <p:nvPicPr>
          <p:cNvPr id="4" name="Picture 2" descr="×ª××¦××ª ×ª××× × ×¢×××¨ âªparazeroâ¬â">
            <a:extLst>
              <a:ext uri="{FF2B5EF4-FFF2-40B4-BE49-F238E27FC236}">
                <a16:creationId xmlns:a16="http://schemas.microsoft.com/office/drawing/2014/main" id="{783F5995-E369-461B-AAE9-E5641F728B1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076" r="33733"/>
          <a:stretch/>
        </p:blipFill>
        <p:spPr bwMode="auto">
          <a:xfrm>
            <a:off x="83004" y="3623395"/>
            <a:ext cx="969758" cy="116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950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1000"/>
                                        <p:tgtEl>
                                          <p:spTgt spid="2052"/>
                                        </p:tgtEl>
                                      </p:cBhvr>
                                    </p:animEffect>
                                    <p:anim calcmode="lin" valueType="num">
                                      <p:cBhvr>
                                        <p:cTn id="35" dur="1000" fill="hold"/>
                                        <p:tgtEl>
                                          <p:spTgt spid="2052"/>
                                        </p:tgtEl>
                                        <p:attrNameLst>
                                          <p:attrName>ppt_x</p:attrName>
                                        </p:attrNameLst>
                                      </p:cBhvr>
                                      <p:tavLst>
                                        <p:tav tm="0">
                                          <p:val>
                                            <p:strVal val="#ppt_x"/>
                                          </p:val>
                                        </p:tav>
                                        <p:tav tm="100000">
                                          <p:val>
                                            <p:strVal val="#ppt_x"/>
                                          </p:val>
                                        </p:tav>
                                      </p:tavLst>
                                    </p:anim>
                                    <p:anim calcmode="lin" valueType="num">
                                      <p:cBhvr>
                                        <p:cTn id="36" dur="1000" fill="hold"/>
                                        <p:tgtEl>
                                          <p:spTgt spid="205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fade">
                                      <p:cBhvr>
                                        <p:cTn id="39" dur="1000"/>
                                        <p:tgtEl>
                                          <p:spTgt spid="2054"/>
                                        </p:tgtEl>
                                      </p:cBhvr>
                                    </p:animEffect>
                                    <p:anim calcmode="lin" valueType="num">
                                      <p:cBhvr>
                                        <p:cTn id="40" dur="1000" fill="hold"/>
                                        <p:tgtEl>
                                          <p:spTgt spid="2054"/>
                                        </p:tgtEl>
                                        <p:attrNameLst>
                                          <p:attrName>ppt_x</p:attrName>
                                        </p:attrNameLst>
                                      </p:cBhvr>
                                      <p:tavLst>
                                        <p:tav tm="0">
                                          <p:val>
                                            <p:strVal val="#ppt_x"/>
                                          </p:val>
                                        </p:tav>
                                        <p:tav tm="100000">
                                          <p:val>
                                            <p:strVal val="#ppt_x"/>
                                          </p:val>
                                        </p:tav>
                                      </p:tavLst>
                                    </p:anim>
                                    <p:anim calcmode="lin" valueType="num">
                                      <p:cBhvr>
                                        <p:cTn id="41"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1000"/>
                                        <p:tgtEl>
                                          <p:spTgt spid="1026"/>
                                        </p:tgtEl>
                                      </p:cBhvr>
                                    </p:animEffect>
                                    <p:anim calcmode="lin" valueType="num">
                                      <p:cBhvr>
                                        <p:cTn id="47" dur="1000" fill="hold"/>
                                        <p:tgtEl>
                                          <p:spTgt spid="1026"/>
                                        </p:tgtEl>
                                        <p:attrNameLst>
                                          <p:attrName>ppt_x</p:attrName>
                                        </p:attrNameLst>
                                      </p:cBhvr>
                                      <p:tavLst>
                                        <p:tav tm="0">
                                          <p:val>
                                            <p:strVal val="#ppt_x"/>
                                          </p:val>
                                        </p:tav>
                                        <p:tav tm="100000">
                                          <p:val>
                                            <p:strVal val="#ppt_x"/>
                                          </p:val>
                                        </p:tav>
                                      </p:tavLst>
                                    </p:anim>
                                    <p:anim calcmode="lin" valueType="num">
                                      <p:cBhvr>
                                        <p:cTn id="48" dur="1000" fill="hold"/>
                                        <p:tgtEl>
                                          <p:spTgt spid="102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1000"/>
                                        <p:tgtEl>
                                          <p:spTgt spid="10"/>
                                        </p:tgtEl>
                                      </p:cBhvr>
                                    </p:animEffect>
                                    <p:anim calcmode="lin" valueType="num">
                                      <p:cBhvr>
                                        <p:cTn id="74" dur="1000" fill="hold"/>
                                        <p:tgtEl>
                                          <p:spTgt spid="10"/>
                                        </p:tgtEl>
                                        <p:attrNameLst>
                                          <p:attrName>ppt_x</p:attrName>
                                        </p:attrNameLst>
                                      </p:cBhvr>
                                      <p:tavLst>
                                        <p:tav tm="0">
                                          <p:val>
                                            <p:strVal val="#ppt_x"/>
                                          </p:val>
                                        </p:tav>
                                        <p:tav tm="100000">
                                          <p:val>
                                            <p:strVal val="#ppt_x"/>
                                          </p:val>
                                        </p:tav>
                                      </p:tavLst>
                                    </p:anim>
                                    <p:anim calcmode="lin" valueType="num">
                                      <p:cBhvr>
                                        <p:cTn id="75" dur="1000" fill="hold"/>
                                        <p:tgtEl>
                                          <p:spTgt spid="10"/>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1000"/>
                                        <p:tgtEl>
                                          <p:spTgt spid="3"/>
                                        </p:tgtEl>
                                      </p:cBhvr>
                                    </p:animEffect>
                                    <p:anim calcmode="lin" valueType="num">
                                      <p:cBhvr>
                                        <p:cTn id="84" dur="1000" fill="hold"/>
                                        <p:tgtEl>
                                          <p:spTgt spid="3"/>
                                        </p:tgtEl>
                                        <p:attrNameLst>
                                          <p:attrName>ppt_x</p:attrName>
                                        </p:attrNameLst>
                                      </p:cBhvr>
                                      <p:tavLst>
                                        <p:tav tm="0">
                                          <p:val>
                                            <p:strVal val="#ppt_x"/>
                                          </p:val>
                                        </p:tav>
                                        <p:tav tm="100000">
                                          <p:val>
                                            <p:strVal val="#ppt_x"/>
                                          </p:val>
                                        </p:tav>
                                      </p:tavLst>
                                    </p:anim>
                                    <p:anim calcmode="lin" valueType="num">
                                      <p:cBhvr>
                                        <p:cTn id="85" dur="1000" fill="hold"/>
                                        <p:tgtEl>
                                          <p:spTgt spid="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build="p"/>
      <p:bldP spid="6" grpId="0"/>
      <p:bldP spid="7" grpId="0"/>
      <p:bldP spid="3"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69099" y="2421832"/>
            <a:ext cx="173947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1425166" y="-374802"/>
            <a:ext cx="4514986" cy="1338815"/>
            <a:chOff x="1680933" y="936103"/>
            <a:chExt cx="4514986" cy="1338815"/>
          </a:xfrm>
        </p:grpSpPr>
        <p:sp>
          <p:nvSpPr>
            <p:cNvPr id="16" name="Rectangle 15"/>
            <p:cNvSpPr/>
            <p:nvPr/>
          </p:nvSpPr>
          <p:spPr>
            <a:xfrm>
              <a:off x="3563893" y="936103"/>
              <a:ext cx="2632026" cy="557548"/>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TextBox 16"/>
            <p:cNvSpPr txBox="1"/>
            <p:nvPr/>
          </p:nvSpPr>
          <p:spPr>
            <a:xfrm>
              <a:off x="1680933" y="1690143"/>
              <a:ext cx="2632026" cy="584775"/>
            </a:xfrm>
            <a:prstGeom prst="rect">
              <a:avLst/>
            </a:prstGeom>
            <a:noFill/>
          </p:spPr>
          <p:txBody>
            <a:bodyPr wrap="square" rtlCol="0">
              <a:spAutoFit/>
            </a:bodyPr>
            <a:lstStyle>
              <a:defPPr>
                <a:defRPr lang="he-IL"/>
              </a:defPPr>
              <a:lvl1pPr>
                <a:defRPr sz="160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Desaster Prevention and Managment</a:t>
              </a:r>
            </a:p>
          </p:txBody>
        </p:sp>
      </p:grpSp>
      <p:sp>
        <p:nvSpPr>
          <p:cNvPr id="19" name="TextBox 18"/>
          <p:cNvSpPr txBox="1"/>
          <p:nvPr/>
        </p:nvSpPr>
        <p:spPr>
          <a:xfrm>
            <a:off x="7305231" y="661940"/>
            <a:ext cx="1752313" cy="584775"/>
          </a:xfrm>
          <a:prstGeom prst="rect">
            <a:avLst/>
          </a:prstGeom>
          <a:noFill/>
        </p:spPr>
        <p:txBody>
          <a:bodyPr wrap="square" rtlCol="0">
            <a:spAutoFit/>
          </a:bodyPr>
          <a:lstStyle/>
          <a:p>
            <a:r>
              <a:rPr lang="en-US" sz="1600" b="1" dirty="0">
                <a:solidFill>
                  <a:schemeClr val="accent2">
                    <a:lumMod val="75000"/>
                  </a:schemeClr>
                </a:solidFill>
              </a:rPr>
              <a:t>Infrastructure &amp; Maintenance</a:t>
            </a:r>
            <a:endParaRPr lang="en-US" sz="1100" b="1" dirty="0">
              <a:solidFill>
                <a:schemeClr val="accent2">
                  <a:lumMod val="75000"/>
                </a:schemeClr>
              </a:solidFill>
            </a:endParaRPr>
          </a:p>
        </p:txBody>
      </p:sp>
      <p:sp>
        <p:nvSpPr>
          <p:cNvPr id="22" name="Rectangle 21"/>
          <p:cNvSpPr/>
          <p:nvPr/>
        </p:nvSpPr>
        <p:spPr>
          <a:xfrm>
            <a:off x="3937560" y="7159415"/>
            <a:ext cx="1685961"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 name="Group 24"/>
          <p:cNvGrpSpPr/>
          <p:nvPr/>
        </p:nvGrpSpPr>
        <p:grpSpPr>
          <a:xfrm>
            <a:off x="7498484" y="6093674"/>
            <a:ext cx="1431212" cy="413534"/>
            <a:chOff x="6516216" y="4008045"/>
            <a:chExt cx="1431212" cy="413534"/>
          </a:xfrm>
        </p:grpSpPr>
        <p:sp>
          <p:nvSpPr>
            <p:cNvPr id="26" name="Rectangle 25"/>
            <p:cNvSpPr/>
            <p:nvPr/>
          </p:nvSpPr>
          <p:spPr>
            <a:xfrm>
              <a:off x="6516216" y="4008045"/>
              <a:ext cx="143121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6516216" y="4008045"/>
              <a:ext cx="1431212" cy="413534"/>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0480" tIns="10160" rIns="30480" bIns="0" numCol="1" spcCol="1270" anchor="b" anchorCtr="0">
              <a:noAutofit/>
            </a:bodyPr>
            <a:lstStyle/>
            <a:p>
              <a:pPr lvl="0" algn="r" defTabSz="711200">
                <a:lnSpc>
                  <a:spcPct val="90000"/>
                </a:lnSpc>
                <a:spcBef>
                  <a:spcPct val="0"/>
                </a:spcBef>
                <a:spcAft>
                  <a:spcPct val="35000"/>
                </a:spcAft>
              </a:pPr>
              <a:r>
                <a:rPr lang="en-US" sz="1600" kern="1200" dirty="0"/>
                <a:t>Research</a:t>
              </a:r>
            </a:p>
          </p:txBody>
        </p:sp>
      </p:grpSp>
      <p:pic>
        <p:nvPicPr>
          <p:cNvPr id="32" name="Picture 4" descr="PHOTO: With Prime Air, Amazon is hoping to deliver packages with dron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213" y="909424"/>
            <a:ext cx="1635982" cy="142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65499" y="1001232"/>
            <a:ext cx="1979712" cy="584775"/>
          </a:xfrm>
          <a:prstGeom prst="rect">
            <a:avLst/>
          </a:prstGeom>
          <a:noFill/>
        </p:spPr>
        <p:txBody>
          <a:bodyPr wrap="square" rtlCol="0">
            <a:spAutoFit/>
          </a:bodyPr>
          <a:lstStyle/>
          <a:p>
            <a:r>
              <a:rPr lang="en-US" sz="1600" b="1" dirty="0">
                <a:solidFill>
                  <a:schemeClr val="accent2">
                    <a:lumMod val="75000"/>
                  </a:schemeClr>
                </a:solidFill>
              </a:rPr>
              <a:t>Delivery and Supply Chain</a:t>
            </a:r>
          </a:p>
        </p:txBody>
      </p:sp>
      <p:sp>
        <p:nvSpPr>
          <p:cNvPr id="36" name="Rectangle 35"/>
          <p:cNvSpPr/>
          <p:nvPr/>
        </p:nvSpPr>
        <p:spPr>
          <a:xfrm>
            <a:off x="-2386434" y="5462091"/>
            <a:ext cx="3562984" cy="244085"/>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Title 1"/>
          <p:cNvSpPr>
            <a:spLocks noGrp="1"/>
          </p:cNvSpPr>
          <p:nvPr>
            <p:ph type="title"/>
          </p:nvPr>
        </p:nvSpPr>
        <p:spPr>
          <a:xfrm>
            <a:off x="509339" y="2899370"/>
            <a:ext cx="8229600" cy="1143000"/>
          </a:xfrm>
        </p:spPr>
        <p:txBody>
          <a:bodyPr/>
          <a:lstStyle/>
          <a:p>
            <a:r>
              <a:rPr lang="en-US" dirty="0"/>
              <a:t>Use Cases</a:t>
            </a:r>
          </a:p>
        </p:txBody>
      </p:sp>
      <p:pic>
        <p:nvPicPr>
          <p:cNvPr id="3074" name="Picture 2" descr="×ª××¦××ª ×ª××× × ×¢×××¨ âªdrone Disaster Prevention and Managementâ¬â"/>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3" r="5669"/>
          <a:stretch/>
        </p:blipFill>
        <p:spPr bwMode="auto">
          <a:xfrm>
            <a:off x="3977545" y="505755"/>
            <a:ext cx="1524624" cy="1436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ª××¦××ª ×ª××× × ×¢×××¨ âªdrone agricultureâ¬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38" t="22049" r="19783" b="24019"/>
          <a:stretch/>
        </p:blipFill>
        <p:spPr bwMode="auto">
          <a:xfrm>
            <a:off x="417127" y="2327223"/>
            <a:ext cx="1639468" cy="14528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ª××¦××ª ×ª××× × ×¢×××¨ âªdrone policeâ¬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315" y="4157966"/>
            <a:ext cx="1653456" cy="1392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ª××¦××ª ×ª××× × ×¢×××¨ âªdrone researchâ¬â"/>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461" t="3443" r="29476" b="29018"/>
          <a:stretch/>
        </p:blipFill>
        <p:spPr bwMode="auto">
          <a:xfrm>
            <a:off x="6628705" y="4156702"/>
            <a:ext cx="1585385" cy="14577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582969" y="1673850"/>
            <a:ext cx="1560763" cy="584775"/>
          </a:xfrm>
          <a:prstGeom prst="rect">
            <a:avLst/>
          </a:prstGeom>
          <a:noFill/>
        </p:spPr>
        <p:txBody>
          <a:bodyPr wrap="square" rtlCol="0">
            <a:spAutoFit/>
          </a:bodyPr>
          <a:lstStyle/>
          <a:p>
            <a:r>
              <a:rPr lang="en-US" sz="1600" b="1" dirty="0">
                <a:solidFill>
                  <a:schemeClr val="accent2">
                    <a:lumMod val="75000"/>
                  </a:schemeClr>
                </a:solidFill>
              </a:rPr>
              <a:t>Hobby/</a:t>
            </a:r>
          </a:p>
          <a:p>
            <a:r>
              <a:rPr lang="en-US" sz="1600" b="1" dirty="0">
                <a:solidFill>
                  <a:schemeClr val="accent2">
                    <a:lumMod val="75000"/>
                  </a:schemeClr>
                </a:solidFill>
              </a:rPr>
              <a:t>Recreation</a:t>
            </a:r>
            <a:endParaRPr lang="en-US" sz="1100" b="1" dirty="0">
              <a:solidFill>
                <a:schemeClr val="accent2">
                  <a:lumMod val="75000"/>
                </a:schemeClr>
              </a:solidFill>
            </a:endParaRPr>
          </a:p>
        </p:txBody>
      </p:sp>
      <p:pic>
        <p:nvPicPr>
          <p:cNvPr id="2" name="Picture 1"/>
          <p:cNvPicPr>
            <a:picLocks noChangeAspect="1"/>
          </p:cNvPicPr>
          <p:nvPr/>
        </p:nvPicPr>
        <p:blipFill rotWithShape="1">
          <a:blip r:embed="rId7"/>
          <a:srcRect l="20212" r="22197" b="-922"/>
          <a:stretch/>
        </p:blipFill>
        <p:spPr>
          <a:xfrm>
            <a:off x="4954387" y="5043847"/>
            <a:ext cx="1440160" cy="14204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82" name="Picture 10" descr="×ª××¦××ª ×ª××× × ×¢×××¨ âªdrone Environment Monitoringâ¬â"/>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113" r="14710"/>
          <a:stretch/>
        </p:blipFill>
        <p:spPr bwMode="auto">
          <a:xfrm>
            <a:off x="2905929" y="5003444"/>
            <a:ext cx="1496490" cy="1460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1388307" y="5851727"/>
            <a:ext cx="1510301" cy="535531"/>
          </a:xfrm>
          <a:prstGeom prst="rect">
            <a:avLst/>
          </a:prstGeom>
        </p:spPr>
        <p:txBody>
          <a:bodyPr wrap="square">
            <a:spAutoFit/>
          </a:bodyPr>
          <a:lstStyle/>
          <a:p>
            <a:pPr lvl="0" defTabSz="666750">
              <a:lnSpc>
                <a:spcPct val="90000"/>
              </a:lnSpc>
              <a:spcBef>
                <a:spcPct val="0"/>
              </a:spcBef>
              <a:spcAft>
                <a:spcPct val="35000"/>
              </a:spcAft>
            </a:pPr>
            <a:r>
              <a:rPr lang="en-US" sz="1600" b="1" dirty="0">
                <a:solidFill>
                  <a:schemeClr val="accent2">
                    <a:lumMod val="75000"/>
                  </a:schemeClr>
                </a:solidFill>
              </a:rPr>
              <a:t>Environment</a:t>
            </a:r>
            <a:r>
              <a:rPr lang="en-US" dirty="0"/>
              <a:t> </a:t>
            </a:r>
            <a:r>
              <a:rPr lang="en-US" sz="1600" b="1" dirty="0">
                <a:solidFill>
                  <a:schemeClr val="accent2">
                    <a:lumMod val="75000"/>
                  </a:schemeClr>
                </a:solidFill>
              </a:rPr>
              <a:t>Monitoring</a:t>
            </a:r>
          </a:p>
        </p:txBody>
      </p:sp>
      <p:pic>
        <p:nvPicPr>
          <p:cNvPr id="18" name="Picture 2" descr="drone-de-surveillance-pres-du-viadu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9519" y="906402"/>
            <a:ext cx="1576371" cy="14208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199682" y="6168654"/>
            <a:ext cx="1560763" cy="338554"/>
          </a:xfrm>
          <a:prstGeom prst="rect">
            <a:avLst/>
          </a:prstGeom>
          <a:noFill/>
        </p:spPr>
        <p:txBody>
          <a:bodyPr wrap="square" rtlCol="0">
            <a:spAutoFit/>
          </a:bodyPr>
          <a:lstStyle/>
          <a:p>
            <a:r>
              <a:rPr lang="en-US" sz="1600" b="1" dirty="0">
                <a:solidFill>
                  <a:schemeClr val="accent2">
                    <a:lumMod val="75000"/>
                  </a:schemeClr>
                </a:solidFill>
              </a:rPr>
              <a:t>Photography</a:t>
            </a:r>
            <a:endParaRPr lang="en-US" sz="1100" b="1" dirty="0">
              <a:solidFill>
                <a:schemeClr val="accent2">
                  <a:lumMod val="75000"/>
                </a:schemeClr>
              </a:solidFill>
            </a:endParaRPr>
          </a:p>
        </p:txBody>
      </p:sp>
      <p:sp>
        <p:nvSpPr>
          <p:cNvPr id="6" name="AutoShape 12" descr="×ª××¦××ª ×ª××× × ×¢×××¨ âªdrone recreational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rotWithShape="1">
          <a:blip r:embed="rId10"/>
          <a:srcRect l="19877" r="9738"/>
          <a:stretch/>
        </p:blipFill>
        <p:spPr>
          <a:xfrm>
            <a:off x="7383069" y="2283352"/>
            <a:ext cx="1629426" cy="1540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8" name="TextBox 47"/>
          <p:cNvSpPr txBox="1"/>
          <p:nvPr/>
        </p:nvSpPr>
        <p:spPr>
          <a:xfrm>
            <a:off x="155574" y="5462091"/>
            <a:ext cx="1020975" cy="260023"/>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4290" tIns="11430" rIns="34290" bIns="0" numCol="1" spcCol="1270" anchor="b" anchorCtr="0">
            <a:noAutofit/>
          </a:bodyPr>
          <a:lstStyle/>
          <a:p>
            <a:pPr lvl="0" algn="r" defTabSz="800100">
              <a:lnSpc>
                <a:spcPct val="100000"/>
              </a:lnSpc>
              <a:spcBef>
                <a:spcPct val="0"/>
              </a:spcBef>
              <a:spcAft>
                <a:spcPct val="35000"/>
              </a:spcAft>
            </a:pPr>
            <a:r>
              <a:rPr lang="en-US" sz="1600" b="1" dirty="0">
                <a:solidFill>
                  <a:schemeClr val="accent2">
                    <a:lumMod val="75000"/>
                  </a:schemeClr>
                </a:solidFill>
              </a:rPr>
              <a:t>Security</a:t>
            </a:r>
            <a:endParaRPr lang="en-US" sz="1100" b="1" kern="1200" dirty="0"/>
          </a:p>
        </p:txBody>
      </p:sp>
      <p:sp>
        <p:nvSpPr>
          <p:cNvPr id="49" name="TextBox 48"/>
          <p:cNvSpPr txBox="1"/>
          <p:nvPr/>
        </p:nvSpPr>
        <p:spPr>
          <a:xfrm>
            <a:off x="-452609" y="1988669"/>
            <a:ext cx="1739472" cy="338554"/>
          </a:xfrm>
          <a:prstGeom prst="rect">
            <a:avLst/>
          </a:prstGeom>
          <a:noFill/>
        </p:spPr>
        <p:txBody>
          <a:bodyPr wrap="square" rtlCol="0">
            <a:spAutoFit/>
          </a:bodyPr>
          <a:lstStyle>
            <a:defPPr>
              <a:defRPr lang="he-IL"/>
            </a:defPPr>
            <a:lvl1pPr>
              <a:defRPr sz="160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Agriculture</a:t>
            </a:r>
          </a:p>
        </p:txBody>
      </p:sp>
      <p:sp>
        <p:nvSpPr>
          <p:cNvPr id="51" name="TextBox 50"/>
          <p:cNvSpPr txBox="1"/>
          <p:nvPr/>
        </p:nvSpPr>
        <p:spPr>
          <a:xfrm>
            <a:off x="7512005" y="5529248"/>
            <a:ext cx="1560763" cy="338554"/>
          </a:xfrm>
          <a:prstGeom prst="rect">
            <a:avLst/>
          </a:prstGeom>
          <a:noFill/>
        </p:spPr>
        <p:txBody>
          <a:bodyPr wrap="square" rtlCol="0">
            <a:spAutoFit/>
          </a:bodyPr>
          <a:lstStyle/>
          <a:p>
            <a:r>
              <a:rPr lang="en-US" sz="1600" b="1" dirty="0">
                <a:solidFill>
                  <a:schemeClr val="accent2">
                    <a:lumMod val="75000"/>
                  </a:schemeClr>
                </a:solidFill>
              </a:rPr>
              <a:t>Research</a:t>
            </a:r>
            <a:endParaRPr lang="en-US" sz="1100" b="1" dirty="0">
              <a:solidFill>
                <a:schemeClr val="accent2">
                  <a:lumMod val="75000"/>
                </a:schemeClr>
              </a:solidFill>
            </a:endParaRPr>
          </a:p>
        </p:txBody>
      </p:sp>
    </p:spTree>
    <p:extLst>
      <p:ext uri="{BB962C8B-B14F-4D97-AF65-F5344CB8AC3E}">
        <p14:creationId xmlns:p14="http://schemas.microsoft.com/office/powerpoint/2010/main" val="2976953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anim calcmode="lin" valueType="num">
                                      <p:cBhvr>
                                        <p:cTn id="8" dur="500" fill="hold"/>
                                        <p:tgtEl>
                                          <p:spTgt spid="3074"/>
                                        </p:tgtEl>
                                        <p:attrNameLst>
                                          <p:attrName>ppt_x</p:attrName>
                                        </p:attrNameLst>
                                      </p:cBhvr>
                                      <p:tavLst>
                                        <p:tav tm="0">
                                          <p:val>
                                            <p:strVal val="#ppt_x"/>
                                          </p:val>
                                        </p:tav>
                                        <p:tav tm="100000">
                                          <p:val>
                                            <p:strVal val="#ppt_x"/>
                                          </p:val>
                                        </p:tav>
                                      </p:tavLst>
                                    </p:anim>
                                    <p:anim calcmode="lin" valueType="num">
                                      <p:cBhvr>
                                        <p:cTn id="9" dur="5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anim calcmode="lin" valueType="num">
                                      <p:cBhvr>
                                        <p:cTn id="30" dur="500" fill="hold"/>
                                        <p:tgtEl>
                                          <p:spTgt spid="41"/>
                                        </p:tgtEl>
                                        <p:attrNameLst>
                                          <p:attrName>ppt_x</p:attrName>
                                        </p:attrNameLst>
                                      </p:cBhvr>
                                      <p:tavLst>
                                        <p:tav tm="0">
                                          <p:val>
                                            <p:strVal val="#ppt_x"/>
                                          </p:val>
                                        </p:tav>
                                        <p:tav tm="100000">
                                          <p:val>
                                            <p:strVal val="#ppt_x"/>
                                          </p:val>
                                        </p:tav>
                                      </p:tavLst>
                                    </p:anim>
                                    <p:anim calcmode="lin" valueType="num">
                                      <p:cBhvr>
                                        <p:cTn id="31" dur="5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3080"/>
                                        </p:tgtEl>
                                        <p:attrNameLst>
                                          <p:attrName>style.visibility</p:attrName>
                                        </p:attrNameLst>
                                      </p:cBhvr>
                                      <p:to>
                                        <p:strVal val="visible"/>
                                      </p:to>
                                    </p:set>
                                    <p:animEffect transition="in" filter="fade">
                                      <p:cBhvr>
                                        <p:cTn id="40" dur="500"/>
                                        <p:tgtEl>
                                          <p:spTgt spid="3080"/>
                                        </p:tgtEl>
                                      </p:cBhvr>
                                    </p:animEffect>
                                    <p:anim calcmode="lin" valueType="num">
                                      <p:cBhvr>
                                        <p:cTn id="41" dur="500" fill="hold"/>
                                        <p:tgtEl>
                                          <p:spTgt spid="3080"/>
                                        </p:tgtEl>
                                        <p:attrNameLst>
                                          <p:attrName>ppt_x</p:attrName>
                                        </p:attrNameLst>
                                      </p:cBhvr>
                                      <p:tavLst>
                                        <p:tav tm="0">
                                          <p:val>
                                            <p:strVal val="#ppt_x"/>
                                          </p:val>
                                        </p:tav>
                                        <p:tav tm="100000">
                                          <p:val>
                                            <p:strVal val="#ppt_x"/>
                                          </p:val>
                                        </p:tav>
                                      </p:tavLst>
                                    </p:anim>
                                    <p:anim calcmode="lin" valueType="num">
                                      <p:cBhvr>
                                        <p:cTn id="42" dur="500" fill="hold"/>
                                        <p:tgtEl>
                                          <p:spTgt spid="308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anim calcmode="lin" valueType="num">
                                      <p:cBhvr>
                                        <p:cTn id="46" dur="500" fill="hold"/>
                                        <p:tgtEl>
                                          <p:spTgt spid="51"/>
                                        </p:tgtEl>
                                        <p:attrNameLst>
                                          <p:attrName>ppt_x</p:attrName>
                                        </p:attrNameLst>
                                      </p:cBhvr>
                                      <p:tavLst>
                                        <p:tav tm="0">
                                          <p:val>
                                            <p:strVal val="#ppt_x"/>
                                          </p:val>
                                        </p:tav>
                                        <p:tav tm="100000">
                                          <p:val>
                                            <p:strVal val="#ppt_x"/>
                                          </p:val>
                                        </p:tav>
                                      </p:tavLst>
                                    </p:anim>
                                    <p:anim calcmode="lin" valueType="num">
                                      <p:cBhvr>
                                        <p:cTn id="47" dur="500" fill="hold"/>
                                        <p:tgtEl>
                                          <p:spTgt spid="51"/>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anim calcmode="lin" valueType="num">
                                      <p:cBhvr>
                                        <p:cTn id="52" dur="500" fill="hold"/>
                                        <p:tgtEl>
                                          <p:spTgt spid="2"/>
                                        </p:tgtEl>
                                        <p:attrNameLst>
                                          <p:attrName>ppt_x</p:attrName>
                                        </p:attrNameLst>
                                      </p:cBhvr>
                                      <p:tavLst>
                                        <p:tav tm="0">
                                          <p:val>
                                            <p:strVal val="#ppt_x"/>
                                          </p:val>
                                        </p:tav>
                                        <p:tav tm="100000">
                                          <p:val>
                                            <p:strVal val="#ppt_x"/>
                                          </p:val>
                                        </p:tav>
                                      </p:tavLst>
                                    </p:anim>
                                    <p:anim calcmode="lin" valueType="num">
                                      <p:cBhvr>
                                        <p:cTn id="53" dur="500" fill="hold"/>
                                        <p:tgtEl>
                                          <p:spTgt spid="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anim calcmode="lin" valueType="num">
                                      <p:cBhvr>
                                        <p:cTn id="57" dur="500" fill="hold"/>
                                        <p:tgtEl>
                                          <p:spTgt spid="45"/>
                                        </p:tgtEl>
                                        <p:attrNameLst>
                                          <p:attrName>ppt_x</p:attrName>
                                        </p:attrNameLst>
                                      </p:cBhvr>
                                      <p:tavLst>
                                        <p:tav tm="0">
                                          <p:val>
                                            <p:strVal val="#ppt_x"/>
                                          </p:val>
                                        </p:tav>
                                        <p:tav tm="100000">
                                          <p:val>
                                            <p:strVal val="#ppt_x"/>
                                          </p:val>
                                        </p:tav>
                                      </p:tavLst>
                                    </p:anim>
                                    <p:anim calcmode="lin" valueType="num">
                                      <p:cBhvr>
                                        <p:cTn id="58" dur="500" fill="hold"/>
                                        <p:tgtEl>
                                          <p:spTgt spid="45"/>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nodeType="afterEffect">
                                  <p:stCondLst>
                                    <p:cond delay="0"/>
                                  </p:stCondLst>
                                  <p:childTnLst>
                                    <p:set>
                                      <p:cBhvr>
                                        <p:cTn id="61" dur="1" fill="hold">
                                          <p:stCondLst>
                                            <p:cond delay="0"/>
                                          </p:stCondLst>
                                        </p:cTn>
                                        <p:tgtEl>
                                          <p:spTgt spid="3082"/>
                                        </p:tgtEl>
                                        <p:attrNameLst>
                                          <p:attrName>style.visibility</p:attrName>
                                        </p:attrNameLst>
                                      </p:cBhvr>
                                      <p:to>
                                        <p:strVal val="visible"/>
                                      </p:to>
                                    </p:set>
                                    <p:animEffect transition="in" filter="fade">
                                      <p:cBhvr>
                                        <p:cTn id="62" dur="500"/>
                                        <p:tgtEl>
                                          <p:spTgt spid="3082"/>
                                        </p:tgtEl>
                                      </p:cBhvr>
                                    </p:animEffect>
                                    <p:anim calcmode="lin" valueType="num">
                                      <p:cBhvr>
                                        <p:cTn id="63" dur="500" fill="hold"/>
                                        <p:tgtEl>
                                          <p:spTgt spid="3082"/>
                                        </p:tgtEl>
                                        <p:attrNameLst>
                                          <p:attrName>ppt_x</p:attrName>
                                        </p:attrNameLst>
                                      </p:cBhvr>
                                      <p:tavLst>
                                        <p:tav tm="0">
                                          <p:val>
                                            <p:strVal val="#ppt_x"/>
                                          </p:val>
                                        </p:tav>
                                        <p:tav tm="100000">
                                          <p:val>
                                            <p:strVal val="#ppt_x"/>
                                          </p:val>
                                        </p:tav>
                                      </p:tavLst>
                                    </p:anim>
                                    <p:anim calcmode="lin" valueType="num">
                                      <p:cBhvr>
                                        <p:cTn id="64" dur="500" fill="hold"/>
                                        <p:tgtEl>
                                          <p:spTgt spid="308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anim calcmode="lin" valueType="num">
                                      <p:cBhvr>
                                        <p:cTn id="68" dur="500" fill="hold"/>
                                        <p:tgtEl>
                                          <p:spTgt spid="3"/>
                                        </p:tgtEl>
                                        <p:attrNameLst>
                                          <p:attrName>ppt_x</p:attrName>
                                        </p:attrNameLst>
                                      </p:cBhvr>
                                      <p:tavLst>
                                        <p:tav tm="0">
                                          <p:val>
                                            <p:strVal val="#ppt_x"/>
                                          </p:val>
                                        </p:tav>
                                        <p:tav tm="100000">
                                          <p:val>
                                            <p:strVal val="#ppt_x"/>
                                          </p:val>
                                        </p:tav>
                                      </p:tavLst>
                                    </p:anim>
                                    <p:anim calcmode="lin" valueType="num">
                                      <p:cBhvr>
                                        <p:cTn id="69" dur="500" fill="hold"/>
                                        <p:tgtEl>
                                          <p:spTgt spid="3"/>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nodeType="afterEffect">
                                  <p:stCondLst>
                                    <p:cond delay="0"/>
                                  </p:stCondLst>
                                  <p:childTnLst>
                                    <p:set>
                                      <p:cBhvr>
                                        <p:cTn id="72" dur="1" fill="hold">
                                          <p:stCondLst>
                                            <p:cond delay="0"/>
                                          </p:stCondLst>
                                        </p:cTn>
                                        <p:tgtEl>
                                          <p:spTgt spid="3078"/>
                                        </p:tgtEl>
                                        <p:attrNameLst>
                                          <p:attrName>style.visibility</p:attrName>
                                        </p:attrNameLst>
                                      </p:cBhvr>
                                      <p:to>
                                        <p:strVal val="visible"/>
                                      </p:to>
                                    </p:set>
                                    <p:animEffect transition="in" filter="fade">
                                      <p:cBhvr>
                                        <p:cTn id="73" dur="500"/>
                                        <p:tgtEl>
                                          <p:spTgt spid="3078"/>
                                        </p:tgtEl>
                                      </p:cBhvr>
                                    </p:animEffect>
                                    <p:anim calcmode="lin" valueType="num">
                                      <p:cBhvr>
                                        <p:cTn id="74" dur="500" fill="hold"/>
                                        <p:tgtEl>
                                          <p:spTgt spid="3078"/>
                                        </p:tgtEl>
                                        <p:attrNameLst>
                                          <p:attrName>ppt_x</p:attrName>
                                        </p:attrNameLst>
                                      </p:cBhvr>
                                      <p:tavLst>
                                        <p:tav tm="0">
                                          <p:val>
                                            <p:strVal val="#ppt_x"/>
                                          </p:val>
                                        </p:tav>
                                        <p:tav tm="100000">
                                          <p:val>
                                            <p:strVal val="#ppt_x"/>
                                          </p:val>
                                        </p:tav>
                                      </p:tavLst>
                                    </p:anim>
                                    <p:anim calcmode="lin" valueType="num">
                                      <p:cBhvr>
                                        <p:cTn id="75" dur="500" fill="hold"/>
                                        <p:tgtEl>
                                          <p:spTgt spid="307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anim calcmode="lin" valueType="num">
                                      <p:cBhvr>
                                        <p:cTn id="79" dur="500" fill="hold"/>
                                        <p:tgtEl>
                                          <p:spTgt spid="48"/>
                                        </p:tgtEl>
                                        <p:attrNameLst>
                                          <p:attrName>ppt_x</p:attrName>
                                        </p:attrNameLst>
                                      </p:cBhvr>
                                      <p:tavLst>
                                        <p:tav tm="0">
                                          <p:val>
                                            <p:strVal val="#ppt_x"/>
                                          </p:val>
                                        </p:tav>
                                        <p:tav tm="100000">
                                          <p:val>
                                            <p:strVal val="#ppt_x"/>
                                          </p:val>
                                        </p:tav>
                                      </p:tavLst>
                                    </p:anim>
                                    <p:anim calcmode="lin" valueType="num">
                                      <p:cBhvr>
                                        <p:cTn id="80" dur="500" fill="hold"/>
                                        <p:tgtEl>
                                          <p:spTgt spid="48"/>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42" presetClass="entr" presetSubtype="0" fill="hold" nodeType="afterEffect">
                                  <p:stCondLst>
                                    <p:cond delay="0"/>
                                  </p:stCondLst>
                                  <p:childTnLst>
                                    <p:set>
                                      <p:cBhvr>
                                        <p:cTn id="83" dur="1" fill="hold">
                                          <p:stCondLst>
                                            <p:cond delay="0"/>
                                          </p:stCondLst>
                                        </p:cTn>
                                        <p:tgtEl>
                                          <p:spTgt spid="3076"/>
                                        </p:tgtEl>
                                        <p:attrNameLst>
                                          <p:attrName>style.visibility</p:attrName>
                                        </p:attrNameLst>
                                      </p:cBhvr>
                                      <p:to>
                                        <p:strVal val="visible"/>
                                      </p:to>
                                    </p:set>
                                    <p:animEffect transition="in" filter="fade">
                                      <p:cBhvr>
                                        <p:cTn id="84" dur="500"/>
                                        <p:tgtEl>
                                          <p:spTgt spid="3076"/>
                                        </p:tgtEl>
                                      </p:cBhvr>
                                    </p:animEffect>
                                    <p:anim calcmode="lin" valueType="num">
                                      <p:cBhvr>
                                        <p:cTn id="85" dur="500" fill="hold"/>
                                        <p:tgtEl>
                                          <p:spTgt spid="3076"/>
                                        </p:tgtEl>
                                        <p:attrNameLst>
                                          <p:attrName>ppt_x</p:attrName>
                                        </p:attrNameLst>
                                      </p:cBhvr>
                                      <p:tavLst>
                                        <p:tav tm="0">
                                          <p:val>
                                            <p:strVal val="#ppt_x"/>
                                          </p:val>
                                        </p:tav>
                                        <p:tav tm="100000">
                                          <p:val>
                                            <p:strVal val="#ppt_x"/>
                                          </p:val>
                                        </p:tav>
                                      </p:tavLst>
                                    </p:anim>
                                    <p:anim calcmode="lin" valueType="num">
                                      <p:cBhvr>
                                        <p:cTn id="86" dur="500" fill="hold"/>
                                        <p:tgtEl>
                                          <p:spTgt spid="3076"/>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anim calcmode="lin" valueType="num">
                                      <p:cBhvr>
                                        <p:cTn id="90" dur="500" fill="hold"/>
                                        <p:tgtEl>
                                          <p:spTgt spid="49"/>
                                        </p:tgtEl>
                                        <p:attrNameLst>
                                          <p:attrName>ppt_x</p:attrName>
                                        </p:attrNameLst>
                                      </p:cBhvr>
                                      <p:tavLst>
                                        <p:tav tm="0">
                                          <p:val>
                                            <p:strVal val="#ppt_x"/>
                                          </p:val>
                                        </p:tav>
                                        <p:tav tm="100000">
                                          <p:val>
                                            <p:strVal val="#ppt_x"/>
                                          </p:val>
                                        </p:tav>
                                      </p:tavLst>
                                    </p:anim>
                                    <p:anim calcmode="lin" valueType="num">
                                      <p:cBhvr>
                                        <p:cTn id="91" dur="500" fill="hold"/>
                                        <p:tgtEl>
                                          <p:spTgt spid="49"/>
                                        </p:tgtEl>
                                        <p:attrNameLst>
                                          <p:attrName>ppt_y</p:attrName>
                                        </p:attrNameLst>
                                      </p:cBhvr>
                                      <p:tavLst>
                                        <p:tav tm="0">
                                          <p:val>
                                            <p:strVal val="#ppt_y+.1"/>
                                          </p:val>
                                        </p:tav>
                                        <p:tav tm="100000">
                                          <p:val>
                                            <p:strVal val="#ppt_y"/>
                                          </p:val>
                                        </p:tav>
                                      </p:tavLst>
                                    </p:anim>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anim calcmode="lin" valueType="num">
                                      <p:cBhvr>
                                        <p:cTn id="96" dur="500" fill="hold"/>
                                        <p:tgtEl>
                                          <p:spTgt spid="32"/>
                                        </p:tgtEl>
                                        <p:attrNameLst>
                                          <p:attrName>ppt_x</p:attrName>
                                        </p:attrNameLst>
                                      </p:cBhvr>
                                      <p:tavLst>
                                        <p:tav tm="0">
                                          <p:val>
                                            <p:strVal val="#ppt_x"/>
                                          </p:val>
                                        </p:tav>
                                        <p:tav tm="100000">
                                          <p:val>
                                            <p:strVal val="#ppt_x"/>
                                          </p:val>
                                        </p:tav>
                                      </p:tavLst>
                                    </p:anim>
                                    <p:anim calcmode="lin" valueType="num">
                                      <p:cBhvr>
                                        <p:cTn id="97" dur="500" fill="hold"/>
                                        <p:tgtEl>
                                          <p:spTgt spid="3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anim calcmode="lin" valueType="num">
                                      <p:cBhvr>
                                        <p:cTn id="101" dur="500" fill="hold"/>
                                        <p:tgtEl>
                                          <p:spTgt spid="33"/>
                                        </p:tgtEl>
                                        <p:attrNameLst>
                                          <p:attrName>ppt_x</p:attrName>
                                        </p:attrNameLst>
                                      </p:cBhvr>
                                      <p:tavLst>
                                        <p:tav tm="0">
                                          <p:val>
                                            <p:strVal val="#ppt_x"/>
                                          </p:val>
                                        </p:tav>
                                        <p:tav tm="100000">
                                          <p:val>
                                            <p:strVal val="#ppt_x"/>
                                          </p:val>
                                        </p:tav>
                                      </p:tavLst>
                                    </p:anim>
                                    <p:anim calcmode="lin" valueType="num">
                                      <p:cBhvr>
                                        <p:cTn id="10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41" grpId="0"/>
      <p:bldP spid="3" grpId="0"/>
      <p:bldP spid="45" grpId="0"/>
      <p:bldP spid="48" grpId="0"/>
      <p:bldP spid="49"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69099" y="2421832"/>
            <a:ext cx="173947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8226976" y="-422728"/>
            <a:ext cx="4514986" cy="1338815"/>
            <a:chOff x="1680933" y="936103"/>
            <a:chExt cx="4514986" cy="1338815"/>
          </a:xfrm>
        </p:grpSpPr>
        <p:sp>
          <p:nvSpPr>
            <p:cNvPr id="16" name="Rectangle 15"/>
            <p:cNvSpPr/>
            <p:nvPr/>
          </p:nvSpPr>
          <p:spPr>
            <a:xfrm>
              <a:off x="3563893" y="936103"/>
              <a:ext cx="2632026" cy="557548"/>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TextBox 16"/>
            <p:cNvSpPr txBox="1"/>
            <p:nvPr/>
          </p:nvSpPr>
          <p:spPr>
            <a:xfrm>
              <a:off x="1680933" y="1690143"/>
              <a:ext cx="2632026" cy="584775"/>
            </a:xfrm>
            <a:prstGeom prst="rect">
              <a:avLst/>
            </a:prstGeom>
            <a:noFill/>
          </p:spPr>
          <p:txBody>
            <a:bodyPr wrap="square" rtlCol="0">
              <a:spAutoFit/>
            </a:bodyPr>
            <a:lstStyle>
              <a:defPPr>
                <a:defRPr lang="he-IL"/>
              </a:defPPr>
              <a:lvl1pPr>
                <a:defRPr sz="160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Desaster Prevention and Managment</a:t>
              </a:r>
            </a:p>
          </p:txBody>
        </p:sp>
      </p:grpSp>
      <p:sp>
        <p:nvSpPr>
          <p:cNvPr id="19" name="TextBox 18"/>
          <p:cNvSpPr txBox="1"/>
          <p:nvPr/>
        </p:nvSpPr>
        <p:spPr>
          <a:xfrm>
            <a:off x="-2346911" y="614014"/>
            <a:ext cx="1752313" cy="584775"/>
          </a:xfrm>
          <a:prstGeom prst="rect">
            <a:avLst/>
          </a:prstGeom>
          <a:noFill/>
        </p:spPr>
        <p:txBody>
          <a:bodyPr wrap="square" rtlCol="0">
            <a:spAutoFit/>
          </a:bodyPr>
          <a:lstStyle/>
          <a:p>
            <a:r>
              <a:rPr lang="en-US" sz="1600" b="1" dirty="0">
                <a:solidFill>
                  <a:schemeClr val="accent2">
                    <a:lumMod val="75000"/>
                  </a:schemeClr>
                </a:solidFill>
              </a:rPr>
              <a:t>Infrastructure &amp; Maintenance</a:t>
            </a:r>
            <a:endParaRPr lang="en-US" sz="1100" b="1" dirty="0">
              <a:solidFill>
                <a:schemeClr val="accent2">
                  <a:lumMod val="75000"/>
                </a:schemeClr>
              </a:solidFill>
            </a:endParaRPr>
          </a:p>
        </p:txBody>
      </p:sp>
      <p:sp>
        <p:nvSpPr>
          <p:cNvPr id="22" name="Rectangle 21"/>
          <p:cNvSpPr/>
          <p:nvPr/>
        </p:nvSpPr>
        <p:spPr>
          <a:xfrm>
            <a:off x="3937560" y="7159415"/>
            <a:ext cx="1685961"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 name="Group 24"/>
          <p:cNvGrpSpPr/>
          <p:nvPr/>
        </p:nvGrpSpPr>
        <p:grpSpPr>
          <a:xfrm>
            <a:off x="7498484" y="6093674"/>
            <a:ext cx="1431212" cy="413534"/>
            <a:chOff x="6516216" y="4008045"/>
            <a:chExt cx="1431212" cy="413534"/>
          </a:xfrm>
        </p:grpSpPr>
        <p:sp>
          <p:nvSpPr>
            <p:cNvPr id="26" name="Rectangle 25"/>
            <p:cNvSpPr/>
            <p:nvPr/>
          </p:nvSpPr>
          <p:spPr>
            <a:xfrm>
              <a:off x="6516216" y="4008045"/>
              <a:ext cx="1431212" cy="413534"/>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6516216" y="4008045"/>
              <a:ext cx="1431212" cy="413534"/>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0480" tIns="10160" rIns="30480" bIns="0" numCol="1" spcCol="1270" anchor="b" anchorCtr="0">
              <a:noAutofit/>
            </a:bodyPr>
            <a:lstStyle/>
            <a:p>
              <a:pPr lvl="0" algn="r" defTabSz="711200">
                <a:lnSpc>
                  <a:spcPct val="90000"/>
                </a:lnSpc>
                <a:spcBef>
                  <a:spcPct val="0"/>
                </a:spcBef>
                <a:spcAft>
                  <a:spcPct val="35000"/>
                </a:spcAft>
              </a:pPr>
              <a:r>
                <a:rPr lang="en-US" sz="1600" kern="1200" dirty="0"/>
                <a:t>Research</a:t>
              </a:r>
            </a:p>
          </p:txBody>
        </p:sp>
      </p:grpSp>
      <p:pic>
        <p:nvPicPr>
          <p:cNvPr id="32" name="Picture 4" descr="PHOTO: With Prime Air, Amazon is hoping to deliver packages with dron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213" y="909424"/>
            <a:ext cx="1635982" cy="142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9817641" y="953306"/>
            <a:ext cx="1979712" cy="584775"/>
          </a:xfrm>
          <a:prstGeom prst="rect">
            <a:avLst/>
          </a:prstGeom>
          <a:noFill/>
        </p:spPr>
        <p:txBody>
          <a:bodyPr wrap="square" rtlCol="0">
            <a:spAutoFit/>
          </a:bodyPr>
          <a:lstStyle/>
          <a:p>
            <a:r>
              <a:rPr lang="en-US" sz="1600" b="1" dirty="0">
                <a:solidFill>
                  <a:schemeClr val="accent2">
                    <a:lumMod val="75000"/>
                  </a:schemeClr>
                </a:solidFill>
              </a:rPr>
              <a:t>Delivery and Supply Chain</a:t>
            </a:r>
          </a:p>
        </p:txBody>
      </p:sp>
      <p:sp>
        <p:nvSpPr>
          <p:cNvPr id="36" name="Rectangle 35"/>
          <p:cNvSpPr/>
          <p:nvPr/>
        </p:nvSpPr>
        <p:spPr>
          <a:xfrm>
            <a:off x="-2386434" y="5462091"/>
            <a:ext cx="3562984" cy="244085"/>
          </a:xfrm>
          <a:prstGeom prst="rect">
            <a:avLst/>
          </a:pr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Title 1"/>
          <p:cNvSpPr>
            <a:spLocks noGrp="1"/>
          </p:cNvSpPr>
          <p:nvPr>
            <p:ph type="title"/>
          </p:nvPr>
        </p:nvSpPr>
        <p:spPr>
          <a:xfrm>
            <a:off x="509339" y="2899370"/>
            <a:ext cx="8229600" cy="1143000"/>
          </a:xfrm>
        </p:spPr>
        <p:txBody>
          <a:bodyPr/>
          <a:lstStyle/>
          <a:p>
            <a:r>
              <a:rPr lang="en-US" dirty="0"/>
              <a:t>Categorization</a:t>
            </a:r>
          </a:p>
        </p:txBody>
      </p:sp>
      <p:pic>
        <p:nvPicPr>
          <p:cNvPr id="3074" name="Picture 2" descr="×ª××¦××ª ×ª××× × ×¢×××¨ âªdrone Disaster Prevention and Managementâ¬â"/>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3" r="5669"/>
          <a:stretch/>
        </p:blipFill>
        <p:spPr bwMode="auto">
          <a:xfrm>
            <a:off x="3977545" y="505755"/>
            <a:ext cx="1524624" cy="1436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ª××¦××ª ×ª××× × ×¢×××¨ âªdrone agricultureâ¬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38" t="22049" r="19783" b="24019"/>
          <a:stretch/>
        </p:blipFill>
        <p:spPr bwMode="auto">
          <a:xfrm>
            <a:off x="417127" y="2327223"/>
            <a:ext cx="1639468" cy="14528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ª××¦××ª ×ª××× × ×¢×××¨ âªdrone policeâ¬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315" y="4157966"/>
            <a:ext cx="1653456" cy="1392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ª××¦××ª ×ª××× × ×¢×××¨ âªdrone researchâ¬â"/>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461" t="3443" r="29476" b="29018"/>
          <a:stretch/>
        </p:blipFill>
        <p:spPr bwMode="auto">
          <a:xfrm>
            <a:off x="6628705" y="4156702"/>
            <a:ext cx="1585385" cy="14577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100806" y="1793007"/>
            <a:ext cx="1560763" cy="338554"/>
          </a:xfrm>
          <a:prstGeom prst="rect">
            <a:avLst/>
          </a:prstGeom>
          <a:noFill/>
        </p:spPr>
        <p:txBody>
          <a:bodyPr wrap="square" rtlCol="0">
            <a:spAutoFit/>
          </a:bodyPr>
          <a:lstStyle/>
          <a:p>
            <a:r>
              <a:rPr lang="en-US" sz="1600" b="1" dirty="0">
                <a:solidFill>
                  <a:schemeClr val="accent2">
                    <a:lumMod val="75000"/>
                  </a:schemeClr>
                </a:solidFill>
              </a:rPr>
              <a:t>Recreation</a:t>
            </a:r>
            <a:endParaRPr lang="en-US" sz="1100" b="1" dirty="0">
              <a:solidFill>
                <a:schemeClr val="accent2">
                  <a:lumMod val="75000"/>
                </a:schemeClr>
              </a:solidFill>
            </a:endParaRPr>
          </a:p>
        </p:txBody>
      </p:sp>
      <p:pic>
        <p:nvPicPr>
          <p:cNvPr id="2" name="Picture 1"/>
          <p:cNvPicPr>
            <a:picLocks noChangeAspect="1"/>
          </p:cNvPicPr>
          <p:nvPr/>
        </p:nvPicPr>
        <p:blipFill rotWithShape="1">
          <a:blip r:embed="rId7"/>
          <a:srcRect l="20212" r="22197" b="-922"/>
          <a:stretch/>
        </p:blipFill>
        <p:spPr>
          <a:xfrm>
            <a:off x="4954387" y="5043847"/>
            <a:ext cx="1440160" cy="14204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82" name="Picture 10" descr="×ª××¦××ª ×ª××× × ×¢×××¨ âªdrone Environment Monitoringâ¬â"/>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113" r="14710"/>
          <a:stretch/>
        </p:blipFill>
        <p:spPr bwMode="auto">
          <a:xfrm>
            <a:off x="2905929" y="5003444"/>
            <a:ext cx="1496490" cy="1460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8263835" y="5803801"/>
            <a:ext cx="1510301" cy="535531"/>
          </a:xfrm>
          <a:prstGeom prst="rect">
            <a:avLst/>
          </a:prstGeom>
        </p:spPr>
        <p:txBody>
          <a:bodyPr wrap="square">
            <a:spAutoFit/>
          </a:bodyPr>
          <a:lstStyle/>
          <a:p>
            <a:pPr lvl="0" defTabSz="666750">
              <a:lnSpc>
                <a:spcPct val="90000"/>
              </a:lnSpc>
              <a:spcBef>
                <a:spcPct val="0"/>
              </a:spcBef>
              <a:spcAft>
                <a:spcPct val="35000"/>
              </a:spcAft>
            </a:pPr>
            <a:r>
              <a:rPr lang="en-US" sz="1600" b="1" dirty="0">
                <a:solidFill>
                  <a:schemeClr val="accent2">
                    <a:lumMod val="75000"/>
                  </a:schemeClr>
                </a:solidFill>
              </a:rPr>
              <a:t>Environment</a:t>
            </a:r>
            <a:r>
              <a:rPr lang="en-US" dirty="0"/>
              <a:t> </a:t>
            </a:r>
            <a:r>
              <a:rPr lang="en-US" sz="1600" b="1" dirty="0">
                <a:solidFill>
                  <a:schemeClr val="accent2">
                    <a:lumMod val="75000"/>
                  </a:schemeClr>
                </a:solidFill>
              </a:rPr>
              <a:t>Monitoring</a:t>
            </a:r>
          </a:p>
        </p:txBody>
      </p:sp>
      <p:pic>
        <p:nvPicPr>
          <p:cNvPr id="18" name="Picture 2" descr="drone-de-surveillance-pres-du-viadu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9519" y="906402"/>
            <a:ext cx="1576371" cy="14208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452460" y="6120728"/>
            <a:ext cx="1560763" cy="338554"/>
          </a:xfrm>
          <a:prstGeom prst="rect">
            <a:avLst/>
          </a:prstGeom>
          <a:noFill/>
        </p:spPr>
        <p:txBody>
          <a:bodyPr wrap="square" rtlCol="0">
            <a:spAutoFit/>
          </a:bodyPr>
          <a:lstStyle/>
          <a:p>
            <a:r>
              <a:rPr lang="en-US" sz="1600" b="1" dirty="0">
                <a:solidFill>
                  <a:schemeClr val="accent2">
                    <a:lumMod val="75000"/>
                  </a:schemeClr>
                </a:solidFill>
              </a:rPr>
              <a:t>Photography</a:t>
            </a:r>
            <a:endParaRPr lang="en-US" sz="1100" b="1" dirty="0">
              <a:solidFill>
                <a:schemeClr val="accent2">
                  <a:lumMod val="75000"/>
                </a:schemeClr>
              </a:solidFill>
            </a:endParaRPr>
          </a:p>
        </p:txBody>
      </p:sp>
      <p:sp>
        <p:nvSpPr>
          <p:cNvPr id="6" name="AutoShape 12" descr="×ª××¦××ª ×ª××× × ×¢×××¨ âªdrone recreational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rotWithShape="1">
          <a:blip r:embed="rId10"/>
          <a:srcRect l="19877" r="9738"/>
          <a:stretch/>
        </p:blipFill>
        <p:spPr>
          <a:xfrm>
            <a:off x="7383069" y="2283352"/>
            <a:ext cx="1629426" cy="1540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8" name="TextBox 47"/>
          <p:cNvSpPr txBox="1"/>
          <p:nvPr/>
        </p:nvSpPr>
        <p:spPr>
          <a:xfrm>
            <a:off x="-9496568" y="5414165"/>
            <a:ext cx="1020975" cy="260023"/>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4290" tIns="11430" rIns="34290" bIns="0" numCol="1" spcCol="1270" anchor="b" anchorCtr="0">
            <a:noAutofit/>
          </a:bodyPr>
          <a:lstStyle/>
          <a:p>
            <a:pPr lvl="0" algn="r" defTabSz="800100">
              <a:lnSpc>
                <a:spcPct val="100000"/>
              </a:lnSpc>
              <a:spcBef>
                <a:spcPct val="0"/>
              </a:spcBef>
              <a:spcAft>
                <a:spcPct val="35000"/>
              </a:spcAft>
            </a:pPr>
            <a:r>
              <a:rPr lang="en-US" sz="1600" b="1" dirty="0">
                <a:solidFill>
                  <a:schemeClr val="accent2">
                    <a:lumMod val="75000"/>
                  </a:schemeClr>
                </a:solidFill>
              </a:rPr>
              <a:t>Security</a:t>
            </a:r>
            <a:endParaRPr lang="en-US" sz="1100" b="1" kern="1200" dirty="0"/>
          </a:p>
        </p:txBody>
      </p:sp>
      <p:sp>
        <p:nvSpPr>
          <p:cNvPr id="49" name="TextBox 48"/>
          <p:cNvSpPr txBox="1"/>
          <p:nvPr/>
        </p:nvSpPr>
        <p:spPr>
          <a:xfrm>
            <a:off x="-10104751" y="1940743"/>
            <a:ext cx="1739472" cy="338554"/>
          </a:xfrm>
          <a:prstGeom prst="rect">
            <a:avLst/>
          </a:prstGeom>
          <a:noFill/>
        </p:spPr>
        <p:txBody>
          <a:bodyPr wrap="square" rtlCol="0">
            <a:spAutoFit/>
          </a:bodyPr>
          <a:lstStyle>
            <a:defPPr>
              <a:defRPr lang="he-IL"/>
            </a:defPPr>
            <a:lvl1pPr>
              <a:defRPr sz="160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Agriculture</a:t>
            </a:r>
          </a:p>
        </p:txBody>
      </p:sp>
      <p:sp>
        <p:nvSpPr>
          <p:cNvPr id="51" name="TextBox 50"/>
          <p:cNvSpPr txBox="1"/>
          <p:nvPr/>
        </p:nvSpPr>
        <p:spPr>
          <a:xfrm>
            <a:off x="-2140137" y="5481322"/>
            <a:ext cx="1560763" cy="338554"/>
          </a:xfrm>
          <a:prstGeom prst="rect">
            <a:avLst/>
          </a:prstGeom>
          <a:noFill/>
        </p:spPr>
        <p:txBody>
          <a:bodyPr wrap="square" rtlCol="0">
            <a:spAutoFit/>
          </a:bodyPr>
          <a:lstStyle/>
          <a:p>
            <a:r>
              <a:rPr lang="en-US" sz="1600" b="1" dirty="0">
                <a:solidFill>
                  <a:schemeClr val="accent2">
                    <a:lumMod val="75000"/>
                  </a:schemeClr>
                </a:solidFill>
              </a:rPr>
              <a:t>Research</a:t>
            </a:r>
            <a:endParaRPr lang="en-US" sz="1100" b="1" dirty="0">
              <a:solidFill>
                <a:schemeClr val="accent2">
                  <a:lumMod val="75000"/>
                </a:schemeClr>
              </a:solidFill>
            </a:endParaRPr>
          </a:p>
        </p:txBody>
      </p:sp>
      <p:sp>
        <p:nvSpPr>
          <p:cNvPr id="30" name="Title 1"/>
          <p:cNvSpPr txBox="1">
            <a:spLocks/>
          </p:cNvSpPr>
          <p:nvPr/>
        </p:nvSpPr>
        <p:spPr bwMode="auto">
          <a:xfrm>
            <a:off x="499840" y="352630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4400" kern="12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dirty="0"/>
              <a:t>?</a:t>
            </a:r>
          </a:p>
        </p:txBody>
      </p:sp>
    </p:spTree>
    <p:extLst>
      <p:ext uri="{BB962C8B-B14F-4D97-AF65-F5344CB8AC3E}">
        <p14:creationId xmlns:p14="http://schemas.microsoft.com/office/powerpoint/2010/main" val="2290064487"/>
      </p:ext>
    </p:extLst>
  </p:cSld>
  <p:clrMapOvr>
    <a:masterClrMapping/>
  </p:clrMapOvr>
  <p:transition spd="slow">
    <p:fade/>
  </p:transition>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3045</TotalTime>
  <Words>712</Words>
  <Application>Microsoft Office PowerPoint</Application>
  <PresentationFormat>On-screen Show (4:3)</PresentationFormat>
  <Paragraphs>169</Paragraphs>
  <Slides>18</Slides>
  <Notes>10</Notes>
  <HiddenSlides>1</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 Narrow</vt:lpstr>
      <vt:lpstr>Calibri</vt:lpstr>
      <vt:lpstr>Wingdings</vt:lpstr>
      <vt:lpstr>1_Diseño predeterminado</vt:lpstr>
      <vt:lpstr>Diseño predeterminado</vt:lpstr>
      <vt:lpstr>     Flight Safety Foundation Mediterranean October 2018</vt:lpstr>
      <vt:lpstr>Definitions</vt:lpstr>
      <vt:lpstr>London Gatwick Drone Incident -</vt:lpstr>
      <vt:lpstr>Drone Incidents/Accidents = Crisis ?</vt:lpstr>
      <vt:lpstr>Evolution of Drone-related Safety Occurrences</vt:lpstr>
      <vt:lpstr>Media</vt:lpstr>
      <vt:lpstr>Drones Industry Trends</vt:lpstr>
      <vt:lpstr>Use Cases</vt:lpstr>
      <vt:lpstr>Categorization</vt:lpstr>
      <vt:lpstr>Categorization</vt:lpstr>
      <vt:lpstr>Categorization</vt:lpstr>
      <vt:lpstr>Coping Methods  Commercial &amp; Cooperative</vt:lpstr>
      <vt:lpstr>UAS Traffic Management (UTM)  U-space example</vt:lpstr>
      <vt:lpstr>Coping Methods  Hobby &amp; Cooperative</vt:lpstr>
      <vt:lpstr>Coping Methods  Commercial/Hobby &amp; Un-Cooperative</vt:lpstr>
      <vt:lpstr>Range of Solutions</vt:lpstr>
      <vt:lpstr>Conclusion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RPAs in Israeli airspace –   A case study</dc:title>
  <dc:creator>Tomer</dc:creator>
  <cp:lastModifiedBy>Matan Orian</cp:lastModifiedBy>
  <cp:revision>495</cp:revision>
  <dcterms:created xsi:type="dcterms:W3CDTF">2013-05-01T17:19:32Z</dcterms:created>
  <dcterms:modified xsi:type="dcterms:W3CDTF">2018-10-12T09:04:43Z</dcterms:modified>
</cp:coreProperties>
</file>