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1" r:id="rId6"/>
    <p:sldId id="262" r:id="rId7"/>
    <p:sldId id="263" r:id="rId8"/>
    <p:sldId id="264" r:id="rId9"/>
    <p:sldId id="265" r:id="rId10"/>
    <p:sldId id="260" r:id="rId11"/>
    <p:sldId id="270" r:id="rId12"/>
    <p:sldId id="274" r:id="rId13"/>
    <p:sldId id="271" r:id="rId14"/>
    <p:sldId id="267" r:id="rId15"/>
    <p:sldId id="272" r:id="rId16"/>
    <p:sldId id="269" r:id="rId17"/>
    <p:sldId id="268"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4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pieChart>
        <c:varyColors val="1"/>
        <c:ser>
          <c:idx val="0"/>
          <c:order val="0"/>
          <c:tx>
            <c:strRef>
              <c:f>Sheet1!$B$1</c:f>
              <c:strCache>
                <c:ptCount val="1"/>
                <c:pt idx="0">
                  <c:v>Civil Defence Personel</c:v>
                </c:pt>
              </c:strCache>
            </c:strRef>
          </c:tx>
          <c:cat>
            <c:strRef>
              <c:f>Sheet1!$A$2:$A$6</c:f>
              <c:strCache>
                <c:ptCount val="5"/>
                <c:pt idx="0">
                  <c:v>Senior officers</c:v>
                </c:pt>
                <c:pt idx="1">
                  <c:v>Mid officers</c:v>
                </c:pt>
                <c:pt idx="2">
                  <c:v>auxiliary</c:v>
                </c:pt>
                <c:pt idx="3">
                  <c:v>sub officers</c:v>
                </c:pt>
                <c:pt idx="4">
                  <c:v>conscripts</c:v>
                </c:pt>
              </c:strCache>
            </c:strRef>
          </c:cat>
          <c:val>
            <c:numRef>
              <c:f>Sheet1!$B$2:$B$6</c:f>
              <c:numCache>
                <c:formatCode>General</c:formatCode>
                <c:ptCount val="5"/>
                <c:pt idx="0">
                  <c:v>7</c:v>
                </c:pt>
                <c:pt idx="1">
                  <c:v>25</c:v>
                </c:pt>
                <c:pt idx="2">
                  <c:v>40</c:v>
                </c:pt>
                <c:pt idx="3">
                  <c:v>539</c:v>
                </c:pt>
                <c:pt idx="4">
                  <c:v>7308</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stacked"/>
        <c:ser>
          <c:idx val="0"/>
          <c:order val="0"/>
          <c:tx>
            <c:strRef>
              <c:f>Sheet1!$B$1</c:f>
              <c:strCache>
                <c:ptCount val="1"/>
                <c:pt idx="0">
                  <c:v>conscripts</c:v>
                </c:pt>
              </c:strCache>
            </c:strRef>
          </c:tx>
          <c:cat>
            <c:strRef>
              <c:f>Sheet1!$A$2</c:f>
              <c:strCache>
                <c:ptCount val="1"/>
                <c:pt idx="0">
                  <c:v>Category 1</c:v>
                </c:pt>
              </c:strCache>
            </c:strRef>
          </c:cat>
          <c:val>
            <c:numRef>
              <c:f>Sheet1!$B$2</c:f>
              <c:numCache>
                <c:formatCode>General</c:formatCode>
                <c:ptCount val="1"/>
                <c:pt idx="0">
                  <c:v>7308</c:v>
                </c:pt>
              </c:numCache>
            </c:numRef>
          </c:val>
        </c:ser>
        <c:ser>
          <c:idx val="1"/>
          <c:order val="1"/>
          <c:tx>
            <c:strRef>
              <c:f>Sheet1!$C$1</c:f>
              <c:strCache>
                <c:ptCount val="1"/>
                <c:pt idx="0">
                  <c:v>sub officers &amp; rescuers</c:v>
                </c:pt>
              </c:strCache>
            </c:strRef>
          </c:tx>
          <c:cat>
            <c:strRef>
              <c:f>Sheet1!$A$2</c:f>
              <c:strCache>
                <c:ptCount val="1"/>
                <c:pt idx="0">
                  <c:v>Category 1</c:v>
                </c:pt>
              </c:strCache>
            </c:strRef>
          </c:cat>
          <c:val>
            <c:numRef>
              <c:f>Sheet1!$C$2</c:f>
              <c:numCache>
                <c:formatCode>General</c:formatCode>
                <c:ptCount val="1"/>
                <c:pt idx="0">
                  <c:v>539</c:v>
                </c:pt>
              </c:numCache>
            </c:numRef>
          </c:val>
        </c:ser>
        <c:ser>
          <c:idx val="2"/>
          <c:order val="2"/>
          <c:tx>
            <c:strRef>
              <c:f>Sheet1!$D$1</c:f>
              <c:strCache>
                <c:ptCount val="1"/>
                <c:pt idx="0">
                  <c:v>auxiliary</c:v>
                </c:pt>
              </c:strCache>
            </c:strRef>
          </c:tx>
          <c:cat>
            <c:strRef>
              <c:f>Sheet1!$A$2</c:f>
              <c:strCache>
                <c:ptCount val="1"/>
                <c:pt idx="0">
                  <c:v>Category 1</c:v>
                </c:pt>
              </c:strCache>
            </c:strRef>
          </c:cat>
          <c:val>
            <c:numRef>
              <c:f>Sheet1!$D$2</c:f>
              <c:numCache>
                <c:formatCode>General</c:formatCode>
                <c:ptCount val="1"/>
                <c:pt idx="0">
                  <c:v>40</c:v>
                </c:pt>
              </c:numCache>
            </c:numRef>
          </c:val>
        </c:ser>
        <c:ser>
          <c:idx val="3"/>
          <c:order val="3"/>
          <c:tx>
            <c:strRef>
              <c:f>Sheet1!$E$1</c:f>
              <c:strCache>
                <c:ptCount val="1"/>
                <c:pt idx="0">
                  <c:v>mid l officers</c:v>
                </c:pt>
              </c:strCache>
            </c:strRef>
          </c:tx>
          <c:cat>
            <c:strRef>
              <c:f>Sheet1!$A$2</c:f>
              <c:strCache>
                <c:ptCount val="1"/>
                <c:pt idx="0">
                  <c:v>Category 1</c:v>
                </c:pt>
              </c:strCache>
            </c:strRef>
          </c:cat>
          <c:val>
            <c:numRef>
              <c:f>Sheet1!$E$2</c:f>
              <c:numCache>
                <c:formatCode>General</c:formatCode>
                <c:ptCount val="1"/>
                <c:pt idx="0">
                  <c:v>25</c:v>
                </c:pt>
              </c:numCache>
            </c:numRef>
          </c:val>
        </c:ser>
        <c:ser>
          <c:idx val="4"/>
          <c:order val="4"/>
          <c:tx>
            <c:strRef>
              <c:f>Sheet1!$F$1</c:f>
              <c:strCache>
                <c:ptCount val="1"/>
                <c:pt idx="0">
                  <c:v>senior officers</c:v>
                </c:pt>
              </c:strCache>
            </c:strRef>
          </c:tx>
          <c:cat>
            <c:strRef>
              <c:f>Sheet1!$A$2</c:f>
              <c:strCache>
                <c:ptCount val="1"/>
                <c:pt idx="0">
                  <c:v>Category 1</c:v>
                </c:pt>
              </c:strCache>
            </c:strRef>
          </c:cat>
          <c:val>
            <c:numRef>
              <c:f>Sheet1!$F$2</c:f>
              <c:numCache>
                <c:formatCode>General</c:formatCode>
                <c:ptCount val="1"/>
                <c:pt idx="0">
                  <c:v>7</c:v>
                </c:pt>
              </c:numCache>
            </c:numRef>
          </c:val>
        </c:ser>
        <c:shape val="cone"/>
        <c:axId val="93907584"/>
        <c:axId val="94122368"/>
        <c:axId val="0"/>
      </c:bar3DChart>
      <c:catAx>
        <c:axId val="93907584"/>
        <c:scaling>
          <c:orientation val="minMax"/>
        </c:scaling>
        <c:axPos val="b"/>
        <c:tickLblPos val="nextTo"/>
        <c:crossAx val="94122368"/>
        <c:crosses val="autoZero"/>
        <c:auto val="1"/>
        <c:lblAlgn val="ctr"/>
        <c:lblOffset val="100"/>
      </c:catAx>
      <c:valAx>
        <c:axId val="94122368"/>
        <c:scaling>
          <c:orientation val="minMax"/>
        </c:scaling>
        <c:axPos val="l"/>
        <c:majorGridlines/>
        <c:numFmt formatCode="General" sourceLinked="1"/>
        <c:tickLblPos val="nextTo"/>
        <c:crossAx val="93907584"/>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2EAE7-9C3C-4E44-8558-DAC082D8C6A1}" type="datetimeFigureOut">
              <a:rPr lang="en-US" smtClean="0"/>
              <a:t>10/12/2018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3906E-0569-4B8B-B783-04D016098E9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90D8705-1776-4721-BDD1-185F55038E7F}" type="datetime1">
              <a:rPr lang="en-US" smtClean="0"/>
              <a:t>10/12/2018</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4A9D1AEA-999F-42DD-B9FA-63E4D02CC817}"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DD6927-4C60-4BD3-A271-5FB257FAE10D}" type="datetime1">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D1AEA-999F-42DD-B9FA-63E4D02CC8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1468B3-0A05-4C11-B67D-8FF8903A4577}" type="datetime1">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D1AEA-999F-42DD-B9FA-63E4D02CC817}"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F2E80A-9D0A-40DD-9DBC-DAC5BF3459BB}" type="datetime1">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D1AEA-999F-42DD-B9FA-63E4D02CC817}"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75ACA30-9956-49F3-89F7-4FEA616EDF46}" type="datetime1">
              <a:rPr lang="en-US" smtClean="0"/>
              <a:t>10/12/2018</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4A9D1AEA-999F-42DD-B9FA-63E4D02CC817}"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952CEF-4A17-40F2-96B0-44E2D6D7993E}" type="datetime1">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D1AEA-999F-42DD-B9FA-63E4D02CC817}"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F381AF-75ED-41BD-9B4A-FA5521D27CEB}" type="datetime1">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D1AEA-999F-42DD-B9FA-63E4D02CC817}"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D513B5-D61D-47E6-B59A-43B031A589E3}" type="datetime1">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D1AEA-999F-42DD-B9FA-63E4D02CC817}"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DD9A9-EF5F-469A-84FE-15EB0C45664F}" type="datetime1">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D1AEA-999F-42DD-B9FA-63E4D02CC817}"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E12843-75BD-41F3-9A1C-55189D0F2983}" type="datetime1">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D1AEA-999F-42DD-B9FA-63E4D02CC81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F6E642-FC64-41BC-B0C6-8323D82F34D3}" type="datetime1">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D1AEA-999F-42DD-B9FA-63E4D02CC81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blip>
          <a:srcRect/>
          <a:stretch>
            <a:fillRect l="77000" t="1000" r="-1000" b="71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859C2BC-2CEE-41E3-A51E-0FC8B69E7B90}" type="datetime1">
              <a:rPr lang="en-US" smtClean="0"/>
              <a:t>10/12/2018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A9D1AEA-999F-42DD-B9FA-63E4D02CC817}"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US" dirty="0" smtClean="0"/>
              <a:t>Ministry of Interior</a:t>
            </a:r>
            <a:br>
              <a:rPr lang="en-US" dirty="0" smtClean="0"/>
            </a:br>
            <a:r>
              <a:rPr lang="en-US" dirty="0" smtClean="0"/>
              <a:t>Cyprus Civil Defence Force</a:t>
            </a:r>
            <a:endParaRPr lang="en-US" dirty="0"/>
          </a:p>
        </p:txBody>
      </p:sp>
      <p:sp>
        <p:nvSpPr>
          <p:cNvPr id="3" name="Subtitle 2"/>
          <p:cNvSpPr>
            <a:spLocks noGrp="1"/>
          </p:cNvSpPr>
          <p:nvPr>
            <p:ph type="subTitle" idx="1"/>
          </p:nvPr>
        </p:nvSpPr>
        <p:spPr>
          <a:xfrm>
            <a:off x="1619672" y="5085184"/>
            <a:ext cx="6552728" cy="648072"/>
          </a:xfrm>
        </p:spPr>
        <p:txBody>
          <a:bodyPr>
            <a:normAutofit fontScale="55000" lnSpcReduction="20000"/>
          </a:bodyPr>
          <a:lstStyle/>
          <a:p>
            <a:r>
              <a:rPr lang="en-US" dirty="0" smtClean="0"/>
              <a:t>Chrysilios Chrysiliou</a:t>
            </a:r>
          </a:p>
          <a:p>
            <a:r>
              <a:rPr lang="en-US" dirty="0" smtClean="0"/>
              <a:t>Director</a:t>
            </a:r>
          </a:p>
          <a:p>
            <a:r>
              <a:rPr lang="en-US" dirty="0" smtClean="0"/>
              <a:t>Larnaca District Civil Defence</a:t>
            </a:r>
            <a:endParaRPr lang="en-US" dirty="0"/>
          </a:p>
        </p:txBody>
      </p:sp>
      <p:sp>
        <p:nvSpPr>
          <p:cNvPr id="4" name="TextBox 3"/>
          <p:cNvSpPr txBox="1"/>
          <p:nvPr/>
        </p:nvSpPr>
        <p:spPr>
          <a:xfrm>
            <a:off x="1259632" y="3789040"/>
            <a:ext cx="6840760" cy="1077218"/>
          </a:xfrm>
          <a:prstGeom prst="rect">
            <a:avLst/>
          </a:prstGeom>
          <a:noFill/>
        </p:spPr>
        <p:txBody>
          <a:bodyPr wrap="square" rtlCol="0">
            <a:spAutoFit/>
          </a:bodyPr>
          <a:lstStyle/>
          <a:p>
            <a:r>
              <a:rPr lang="en-US" sz="3200" dirty="0"/>
              <a:t>Aviation related Emergency plans in Civil Defense activities</a:t>
            </a:r>
          </a:p>
        </p:txBody>
      </p:sp>
      <p:pic>
        <p:nvPicPr>
          <p:cNvPr id="5" name="Picture 4" descr="download.jpg"/>
          <p:cNvPicPr>
            <a:picLocks noChangeAspect="1"/>
          </p:cNvPicPr>
          <p:nvPr/>
        </p:nvPicPr>
        <p:blipFill>
          <a:blip r:embed="rId2" cstate="print"/>
          <a:stretch>
            <a:fillRect/>
          </a:stretch>
        </p:blipFill>
        <p:spPr>
          <a:xfrm>
            <a:off x="3419872" y="1844824"/>
            <a:ext cx="1800200" cy="1760548"/>
          </a:xfrm>
          <a:prstGeom prst="rect">
            <a:avLst/>
          </a:prstGeom>
        </p:spPr>
      </p:pic>
      <p:sp>
        <p:nvSpPr>
          <p:cNvPr id="6" name="Slide Number Placeholder 5"/>
          <p:cNvSpPr>
            <a:spLocks noGrp="1"/>
          </p:cNvSpPr>
          <p:nvPr>
            <p:ph type="sldNum" sz="quarter" idx="12"/>
          </p:nvPr>
        </p:nvSpPr>
        <p:spPr/>
        <p:txBody>
          <a:bodyPr/>
          <a:lstStyle/>
          <a:p>
            <a:fld id="{4A9D1AEA-999F-42DD-B9FA-63E4D02CC81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Cyprus Civil Defence and Flight Safety</a:t>
            </a:r>
            <a:endParaRPr lang="en-US" dirty="0"/>
          </a:p>
        </p:txBody>
      </p:sp>
      <p:sp>
        <p:nvSpPr>
          <p:cNvPr id="3" name="Content Placeholder 2"/>
          <p:cNvSpPr>
            <a:spLocks noGrp="1"/>
          </p:cNvSpPr>
          <p:nvPr>
            <p:ph sz="quarter" idx="1"/>
          </p:nvPr>
        </p:nvSpPr>
        <p:spPr>
          <a:xfrm>
            <a:off x="457200" y="1340768"/>
            <a:ext cx="8229600" cy="4816192"/>
          </a:xfrm>
        </p:spPr>
        <p:txBody>
          <a:bodyPr>
            <a:normAutofit/>
          </a:bodyPr>
          <a:lstStyle/>
          <a:p>
            <a:r>
              <a:rPr lang="en-US" sz="2400" dirty="0" smtClean="0"/>
              <a:t>Flight Safety is of great importance to Cyprus Civil Defence Force as a flight accident might lead to a “disastrous event” </a:t>
            </a:r>
          </a:p>
          <a:p>
            <a:pPr>
              <a:buNone/>
            </a:pPr>
            <a:endParaRPr lang="en-US" sz="2400" dirty="0" smtClean="0"/>
          </a:p>
          <a:p>
            <a:r>
              <a:rPr lang="en-US" sz="2400" dirty="0" smtClean="0"/>
              <a:t>(since, such an incident might cause danger for the lives or welfare of a large number of persons or extensive damage to the environment or natural resources of the Republic. Civil Defence, Law 117(I)/96)</a:t>
            </a:r>
            <a:endParaRPr lang="en-US" sz="2400" dirty="0"/>
          </a:p>
        </p:txBody>
      </p:sp>
      <p:pic>
        <p:nvPicPr>
          <p:cNvPr id="13313" name="Picture 1" descr="F:\pics\ASKISIS\ASKHSH HERMES - 11 DEC 2008\DSCF00721.JPG"/>
          <p:cNvPicPr>
            <a:picLocks noChangeAspect="1" noChangeArrowheads="1"/>
          </p:cNvPicPr>
          <p:nvPr/>
        </p:nvPicPr>
        <p:blipFill>
          <a:blip r:embed="rId2" cstate="print"/>
          <a:srcRect/>
          <a:stretch>
            <a:fillRect/>
          </a:stretch>
        </p:blipFill>
        <p:spPr bwMode="auto">
          <a:xfrm>
            <a:off x="2699792" y="4149080"/>
            <a:ext cx="3407701" cy="2555776"/>
          </a:xfrm>
          <a:prstGeom prst="rect">
            <a:avLst/>
          </a:prstGeom>
          <a:noFill/>
        </p:spPr>
      </p:pic>
      <p:sp>
        <p:nvSpPr>
          <p:cNvPr id="5" name="Slide Number Placeholder 4"/>
          <p:cNvSpPr>
            <a:spLocks noGrp="1"/>
          </p:cNvSpPr>
          <p:nvPr>
            <p:ph type="sldNum" sz="quarter" idx="12"/>
          </p:nvPr>
        </p:nvSpPr>
        <p:spPr/>
        <p:txBody>
          <a:bodyPr/>
          <a:lstStyle/>
          <a:p>
            <a:fld id="{4A9D1AEA-999F-42DD-B9FA-63E4D02CC81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Cyprus Civil Defence</a:t>
            </a:r>
            <a:br>
              <a:rPr lang="en-US" dirty="0" smtClean="0"/>
            </a:br>
            <a:r>
              <a:rPr lang="en-US" dirty="0" smtClean="0"/>
              <a:t>Cooperation with the </a:t>
            </a:r>
            <a:r>
              <a:rPr lang="en-US" dirty="0" smtClean="0"/>
              <a:t>Airports</a:t>
            </a:r>
            <a:endParaRPr lang="en-US" dirty="0"/>
          </a:p>
        </p:txBody>
      </p:sp>
      <p:sp>
        <p:nvSpPr>
          <p:cNvPr id="3" name="Content Placeholder 2"/>
          <p:cNvSpPr>
            <a:spLocks noGrp="1"/>
          </p:cNvSpPr>
          <p:nvPr>
            <p:ph sz="quarter" idx="1"/>
          </p:nvPr>
        </p:nvSpPr>
        <p:spPr/>
        <p:txBody>
          <a:bodyPr>
            <a:normAutofit/>
          </a:bodyPr>
          <a:lstStyle/>
          <a:p>
            <a:r>
              <a:rPr lang="en-US" sz="2200" dirty="0" smtClean="0"/>
              <a:t>Cyprus Civil Defence and the Airports (</a:t>
            </a:r>
            <a:r>
              <a:rPr lang="en-US" sz="2200" dirty="0" smtClean="0">
                <a:solidFill>
                  <a:srgbClr val="7030A0"/>
                </a:solidFill>
              </a:rPr>
              <a:t>Airport EMERGENCY Plan</a:t>
            </a:r>
            <a:r>
              <a:rPr lang="en-US" sz="2200" dirty="0" smtClean="0"/>
              <a:t>)</a:t>
            </a:r>
          </a:p>
          <a:p>
            <a:pPr lvl="1">
              <a:lnSpc>
                <a:spcPts val="2600"/>
              </a:lnSpc>
            </a:pPr>
            <a:r>
              <a:rPr lang="en-US" sz="2000" dirty="0" smtClean="0"/>
              <a:t>CCD is actively engaged in the airport’s emergency plans as a </a:t>
            </a:r>
            <a:r>
              <a:rPr lang="en-US" sz="2000" dirty="0" smtClean="0"/>
              <a:t>partner (auxiliary force) </a:t>
            </a:r>
            <a:r>
              <a:rPr lang="en-US" sz="2000" dirty="0" smtClean="0"/>
              <a:t>to be called and involved in case of an accident. Even though CCD does not have first response capabilities, it is expected that in case of a major incident/accident, Civil Defence Personnel will respond offering auxiliary assistance to the first responding agencies and directly to the affected persons, depending where the incident may occur and the extend of the damages caused.</a:t>
            </a:r>
          </a:p>
        </p:txBody>
      </p:sp>
      <p:pic>
        <p:nvPicPr>
          <p:cNvPr id="4097" name="Picture 1" descr="F:\pics\ASKISIS\ASKHSH HERMES - 11 DEC 2008\DSCF00361.JPG"/>
          <p:cNvPicPr>
            <a:picLocks noChangeAspect="1" noChangeArrowheads="1"/>
          </p:cNvPicPr>
          <p:nvPr/>
        </p:nvPicPr>
        <p:blipFill>
          <a:blip r:embed="rId2" cstate="print"/>
          <a:srcRect/>
          <a:stretch>
            <a:fillRect/>
          </a:stretch>
        </p:blipFill>
        <p:spPr bwMode="auto">
          <a:xfrm>
            <a:off x="107504" y="4184576"/>
            <a:ext cx="2880320" cy="2160240"/>
          </a:xfrm>
          <a:prstGeom prst="rect">
            <a:avLst/>
          </a:prstGeom>
          <a:noFill/>
        </p:spPr>
      </p:pic>
      <p:pic>
        <p:nvPicPr>
          <p:cNvPr id="4098" name="Picture 2" descr="F:\pics\ASKISIS\ASKHSH HERMES - 11 DEC 2008\DSCF0030.JPG"/>
          <p:cNvPicPr>
            <a:picLocks noChangeAspect="1" noChangeArrowheads="1"/>
          </p:cNvPicPr>
          <p:nvPr/>
        </p:nvPicPr>
        <p:blipFill>
          <a:blip r:embed="rId3" cstate="print"/>
          <a:srcRect/>
          <a:stretch>
            <a:fillRect/>
          </a:stretch>
        </p:blipFill>
        <p:spPr bwMode="auto">
          <a:xfrm>
            <a:off x="3155843" y="4202578"/>
            <a:ext cx="2856317" cy="2142238"/>
          </a:xfrm>
          <a:prstGeom prst="rect">
            <a:avLst/>
          </a:prstGeom>
          <a:noFill/>
        </p:spPr>
      </p:pic>
      <p:pic>
        <p:nvPicPr>
          <p:cNvPr id="4099" name="Picture 3" descr="F:\pics\ASKISIS\ASKHSH HERMES - 11 DEC 2008\DSCF0009.JPG"/>
          <p:cNvPicPr>
            <a:picLocks noChangeAspect="1" noChangeArrowheads="1"/>
          </p:cNvPicPr>
          <p:nvPr/>
        </p:nvPicPr>
        <p:blipFill>
          <a:blip r:embed="rId4" cstate="print"/>
          <a:srcRect/>
          <a:stretch>
            <a:fillRect/>
          </a:stretch>
        </p:blipFill>
        <p:spPr bwMode="auto">
          <a:xfrm>
            <a:off x="6156176" y="4221088"/>
            <a:ext cx="2808312" cy="2106234"/>
          </a:xfrm>
          <a:prstGeom prst="rect">
            <a:avLst/>
          </a:prstGeom>
          <a:noFill/>
        </p:spPr>
      </p:pic>
      <p:sp>
        <p:nvSpPr>
          <p:cNvPr id="7" name="Slide Number Placeholder 6"/>
          <p:cNvSpPr>
            <a:spLocks noGrp="1"/>
          </p:cNvSpPr>
          <p:nvPr>
            <p:ph type="sldNum" sz="quarter" idx="12"/>
          </p:nvPr>
        </p:nvSpPr>
        <p:spPr/>
        <p:txBody>
          <a:bodyPr/>
          <a:lstStyle/>
          <a:p>
            <a:fld id="{4A9D1AEA-999F-42DD-B9FA-63E4D02CC81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Cyprus Civil Defence</a:t>
            </a:r>
            <a:br>
              <a:rPr lang="en-US" dirty="0" smtClean="0"/>
            </a:br>
            <a:r>
              <a:rPr lang="en-US" dirty="0" smtClean="0"/>
              <a:t>Cooperation </a:t>
            </a:r>
            <a:r>
              <a:rPr lang="en-US" dirty="0" smtClean="0"/>
              <a:t>with </a:t>
            </a:r>
            <a:r>
              <a:rPr lang="en-US" dirty="0" smtClean="0"/>
              <a:t>JRCC</a:t>
            </a:r>
            <a:endParaRPr lang="en-US" dirty="0"/>
          </a:p>
        </p:txBody>
      </p:sp>
      <p:sp>
        <p:nvSpPr>
          <p:cNvPr id="3" name="Content Placeholder 2"/>
          <p:cNvSpPr>
            <a:spLocks noGrp="1"/>
          </p:cNvSpPr>
          <p:nvPr>
            <p:ph sz="quarter" idx="1"/>
          </p:nvPr>
        </p:nvSpPr>
        <p:spPr/>
        <p:txBody>
          <a:bodyPr/>
          <a:lstStyle/>
          <a:p>
            <a:r>
              <a:rPr lang="en-US" sz="2300" dirty="0" smtClean="0"/>
              <a:t>Cyprus Civil Defence and JRCC (</a:t>
            </a:r>
            <a:r>
              <a:rPr lang="en-US" sz="2300" dirty="0" smtClean="0">
                <a:solidFill>
                  <a:srgbClr val="7030A0"/>
                </a:solidFill>
              </a:rPr>
              <a:t>Plan NEARCHOS</a:t>
            </a:r>
            <a:r>
              <a:rPr lang="en-US" sz="2300" dirty="0" smtClean="0"/>
              <a:t>)</a:t>
            </a:r>
          </a:p>
          <a:p>
            <a:pPr lvl="1"/>
            <a:r>
              <a:rPr lang="en-US" sz="2200" dirty="0" smtClean="0"/>
              <a:t>CCD </a:t>
            </a:r>
            <a:r>
              <a:rPr lang="en-US" sz="2200" dirty="0" smtClean="0"/>
              <a:t>actively cooperates </a:t>
            </a:r>
            <a:r>
              <a:rPr lang="en-US" sz="2200" dirty="0" smtClean="0"/>
              <a:t>with </a:t>
            </a:r>
            <a:r>
              <a:rPr lang="en-US" sz="2200" dirty="0" smtClean="0"/>
              <a:t>JRCC by </a:t>
            </a:r>
            <a:r>
              <a:rPr lang="en-US" sz="2200" dirty="0" smtClean="0"/>
              <a:t>creating a specialized team of volunteer members who have been trained (funds provided by JRCC) and have been participating in MEDEVAC operations as well as marine search and rescue operations after a aeronautical incident.   </a:t>
            </a:r>
          </a:p>
          <a:p>
            <a:endParaRPr lang="en-US" dirty="0"/>
          </a:p>
        </p:txBody>
      </p:sp>
      <p:pic>
        <p:nvPicPr>
          <p:cNvPr id="30722" name="Picture 2" descr="F:\pics\ASKISIS\Askisi diasosis se ploio 27-9-2011\01_1024pix.jpg"/>
          <p:cNvPicPr>
            <a:picLocks noChangeAspect="1" noChangeArrowheads="1"/>
          </p:cNvPicPr>
          <p:nvPr/>
        </p:nvPicPr>
        <p:blipFill>
          <a:blip r:embed="rId2" cstate="print"/>
          <a:srcRect/>
          <a:stretch>
            <a:fillRect/>
          </a:stretch>
        </p:blipFill>
        <p:spPr bwMode="auto">
          <a:xfrm>
            <a:off x="165093" y="4036664"/>
            <a:ext cx="2847364" cy="2121621"/>
          </a:xfrm>
          <a:prstGeom prst="rect">
            <a:avLst/>
          </a:prstGeom>
          <a:noFill/>
        </p:spPr>
      </p:pic>
      <p:pic>
        <p:nvPicPr>
          <p:cNvPr id="30723" name="Picture 3" descr="F:\pics\ASKISIS\Hercules Nov 2012\IMG_4889.JPG"/>
          <p:cNvPicPr>
            <a:picLocks noChangeAspect="1" noChangeArrowheads="1"/>
          </p:cNvPicPr>
          <p:nvPr/>
        </p:nvPicPr>
        <p:blipFill>
          <a:blip r:embed="rId3" cstate="print"/>
          <a:srcRect/>
          <a:stretch>
            <a:fillRect/>
          </a:stretch>
        </p:blipFill>
        <p:spPr bwMode="auto">
          <a:xfrm>
            <a:off x="3101963" y="4036664"/>
            <a:ext cx="2838189" cy="2128814"/>
          </a:xfrm>
          <a:prstGeom prst="rect">
            <a:avLst/>
          </a:prstGeom>
          <a:noFill/>
        </p:spPr>
      </p:pic>
      <p:pic>
        <p:nvPicPr>
          <p:cNvPr id="30724" name="Picture 4" descr="F:\pics\ASKISIS\Hercules Nov 2012\IMG_4982.JPG"/>
          <p:cNvPicPr>
            <a:picLocks noChangeAspect="1" noChangeArrowheads="1"/>
          </p:cNvPicPr>
          <p:nvPr/>
        </p:nvPicPr>
        <p:blipFill>
          <a:blip r:embed="rId4" cstate="print"/>
          <a:srcRect/>
          <a:stretch>
            <a:fillRect/>
          </a:stretch>
        </p:blipFill>
        <p:spPr bwMode="auto">
          <a:xfrm>
            <a:off x="6012159" y="4005064"/>
            <a:ext cx="2880321" cy="2160414"/>
          </a:xfrm>
          <a:prstGeom prst="rect">
            <a:avLst/>
          </a:prstGeom>
          <a:noFill/>
        </p:spPr>
      </p:pic>
      <p:sp>
        <p:nvSpPr>
          <p:cNvPr id="7" name="Slide Number Placeholder 6"/>
          <p:cNvSpPr>
            <a:spLocks noGrp="1"/>
          </p:cNvSpPr>
          <p:nvPr>
            <p:ph type="sldNum" sz="quarter" idx="12"/>
          </p:nvPr>
        </p:nvSpPr>
        <p:spPr/>
        <p:txBody>
          <a:bodyPr/>
          <a:lstStyle/>
          <a:p>
            <a:fld id="{4A9D1AEA-999F-42DD-B9FA-63E4D02CC81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Cyprus Civil Defence and aerial means</a:t>
            </a:r>
            <a:endParaRPr lang="en-US" dirty="0"/>
          </a:p>
        </p:txBody>
      </p:sp>
      <p:sp>
        <p:nvSpPr>
          <p:cNvPr id="3" name="Content Placeholder 2"/>
          <p:cNvSpPr>
            <a:spLocks noGrp="1"/>
          </p:cNvSpPr>
          <p:nvPr>
            <p:ph sz="quarter" idx="1"/>
          </p:nvPr>
        </p:nvSpPr>
        <p:spPr/>
        <p:txBody>
          <a:bodyPr/>
          <a:lstStyle/>
          <a:p>
            <a:r>
              <a:rPr lang="en-US" dirty="0" smtClean="0"/>
              <a:t>CCD has long seen the value of utilizing aerial means in almost all of its civil </a:t>
            </a:r>
            <a:r>
              <a:rPr lang="en-US" dirty="0" err="1" smtClean="0"/>
              <a:t>defence</a:t>
            </a:r>
            <a:r>
              <a:rPr lang="en-US" dirty="0" smtClean="0"/>
              <a:t> activities/measures.</a:t>
            </a:r>
          </a:p>
          <a:p>
            <a:pPr>
              <a:buNone/>
            </a:pPr>
            <a:endParaRPr lang="en-US" dirty="0" smtClean="0"/>
          </a:p>
          <a:p>
            <a:r>
              <a:rPr lang="en-US" dirty="0" smtClean="0"/>
              <a:t>Utilizing Drones was identified as the way forward and so efforts begun as early as 2010 by participating in various European programs to start gaining know how.</a:t>
            </a:r>
          </a:p>
          <a:p>
            <a:pPr>
              <a:buNone/>
            </a:pPr>
            <a:endParaRPr lang="en-US" dirty="0" smtClean="0"/>
          </a:p>
          <a:p>
            <a:r>
              <a:rPr lang="en-US" dirty="0" smtClean="0"/>
              <a:t> By 2015, we participated in the submission of a specific proposal which would offer us not only know how but also hard ware. </a:t>
            </a:r>
            <a:endParaRPr lang="en-US" dirty="0"/>
          </a:p>
        </p:txBody>
      </p:sp>
      <p:sp>
        <p:nvSpPr>
          <p:cNvPr id="4" name="Slide Number Placeholder 3"/>
          <p:cNvSpPr>
            <a:spLocks noGrp="1"/>
          </p:cNvSpPr>
          <p:nvPr>
            <p:ph type="sldNum" sz="quarter" idx="12"/>
          </p:nvPr>
        </p:nvSpPr>
        <p:spPr/>
        <p:txBody>
          <a:bodyPr/>
          <a:lstStyle/>
          <a:p>
            <a:fld id="{4A9D1AEA-999F-42DD-B9FA-63E4D02CC81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European program 2016-1017</a:t>
            </a:r>
            <a:br>
              <a:rPr lang="en-US" sz="2000" dirty="0" smtClean="0"/>
            </a:br>
            <a:r>
              <a:rPr lang="en-US" sz="2000" dirty="0" smtClean="0"/>
              <a:t>“PREDICATE: Preventing disasters by capitalizing on unmanned aerial systems technology”</a:t>
            </a:r>
            <a:endParaRPr lang="en-US" sz="2000" dirty="0"/>
          </a:p>
        </p:txBody>
      </p:sp>
      <p:sp>
        <p:nvSpPr>
          <p:cNvPr id="3" name="Content Placeholder 2"/>
          <p:cNvSpPr>
            <a:spLocks noGrp="1"/>
          </p:cNvSpPr>
          <p:nvPr>
            <p:ph sz="quarter" idx="1"/>
          </p:nvPr>
        </p:nvSpPr>
        <p:spPr/>
        <p:txBody>
          <a:bodyPr>
            <a:normAutofit fontScale="92500" lnSpcReduction="20000"/>
          </a:bodyPr>
          <a:lstStyle/>
          <a:p>
            <a:r>
              <a:rPr lang="en-US" sz="2000" dirty="0" smtClean="0"/>
              <a:t>CCD, KIOS university of Cyprus, KEMEA Greece</a:t>
            </a:r>
          </a:p>
          <a:p>
            <a:r>
              <a:rPr lang="en-US" sz="2000" dirty="0" smtClean="0"/>
              <a:t>Two year period</a:t>
            </a:r>
          </a:p>
          <a:p>
            <a:r>
              <a:rPr lang="en-US" sz="2000" dirty="0" smtClean="0"/>
              <a:t>Aim, to develop a software for Drone use in search and rescue and other civil </a:t>
            </a:r>
            <a:r>
              <a:rPr lang="en-US" sz="2000" dirty="0" err="1" smtClean="0"/>
              <a:t>defence</a:t>
            </a:r>
            <a:r>
              <a:rPr lang="en-US" sz="2000" dirty="0" smtClean="0"/>
              <a:t> actions</a:t>
            </a:r>
          </a:p>
          <a:p>
            <a:r>
              <a:rPr lang="en-US" sz="2000" dirty="0" smtClean="0"/>
              <a:t>Two drones equipped with cameras (including thermal camera)</a:t>
            </a:r>
          </a:p>
          <a:p>
            <a:endParaRPr lang="en-GB" sz="2000" u="sng" dirty="0" smtClean="0"/>
          </a:p>
          <a:p>
            <a:r>
              <a:rPr lang="en-GB" sz="2000" u="sng" dirty="0" smtClean="0"/>
              <a:t>DRONE </a:t>
            </a:r>
            <a:endParaRPr lang="en-US" sz="2000" dirty="0" smtClean="0"/>
          </a:p>
          <a:p>
            <a:pPr eaLnBrk="0" fontAlgn="base" hangingPunct="0"/>
            <a:r>
              <a:rPr lang="en-US" sz="2000" dirty="0" smtClean="0"/>
              <a:t>2 </a:t>
            </a:r>
            <a:r>
              <a:rPr lang="en-US" sz="2000" dirty="0" err="1" smtClean="0"/>
              <a:t>Matrice</a:t>
            </a:r>
            <a:r>
              <a:rPr lang="en-US" sz="2000" dirty="0" smtClean="0"/>
              <a:t> 600</a:t>
            </a:r>
          </a:p>
          <a:p>
            <a:pPr eaLnBrk="0" fontAlgn="base" hangingPunct="0"/>
            <a:r>
              <a:rPr lang="en-US" sz="2000" dirty="0" smtClean="0"/>
              <a:t> Cameras </a:t>
            </a:r>
            <a:r>
              <a:rPr lang="en-US" sz="2000" dirty="0" err="1" smtClean="0"/>
              <a:t>Zenmuse</a:t>
            </a:r>
            <a:r>
              <a:rPr lang="en-US" sz="2000" dirty="0" smtClean="0"/>
              <a:t> Z3 by </a:t>
            </a:r>
            <a:r>
              <a:rPr lang="en-US" sz="2000" dirty="0" err="1" smtClean="0"/>
              <a:t>Flir</a:t>
            </a:r>
            <a:endParaRPr lang="en-US" sz="2000" dirty="0" smtClean="0"/>
          </a:p>
          <a:p>
            <a:pPr eaLnBrk="0" fontAlgn="base" hangingPunct="0"/>
            <a:r>
              <a:rPr lang="en-US" sz="2000" dirty="0" smtClean="0"/>
              <a:t>Thermal camera </a:t>
            </a:r>
            <a:r>
              <a:rPr lang="en-US" sz="2000" dirty="0" err="1" smtClean="0"/>
              <a:t>Zenmuse</a:t>
            </a:r>
            <a:r>
              <a:rPr lang="en-US" sz="2000" dirty="0" smtClean="0"/>
              <a:t> XT By </a:t>
            </a:r>
            <a:r>
              <a:rPr lang="en-US" sz="2000" dirty="0" err="1" smtClean="0"/>
              <a:t>Flir</a:t>
            </a:r>
            <a:endParaRPr lang="en-US" sz="2000" dirty="0" smtClean="0"/>
          </a:p>
          <a:p>
            <a:pPr eaLnBrk="0" fontAlgn="base" hangingPunct="0"/>
            <a:r>
              <a:rPr lang="en-GB" sz="2000" dirty="0" smtClean="0"/>
              <a:t>              Drones distance up to 5km</a:t>
            </a:r>
            <a:endParaRPr lang="en-US" sz="2000" dirty="0" smtClean="0"/>
          </a:p>
          <a:p>
            <a:pPr eaLnBrk="0" fontAlgn="base" hangingPunct="0"/>
            <a:r>
              <a:rPr lang="en-GB" sz="2000" dirty="0" smtClean="0"/>
              <a:t>              Drone up to 500metres height</a:t>
            </a:r>
            <a:endParaRPr lang="en-US" sz="2000" dirty="0" smtClean="0"/>
          </a:p>
          <a:p>
            <a:pPr eaLnBrk="0" fontAlgn="base" hangingPunct="0"/>
            <a:r>
              <a:rPr lang="en-GB" sz="2000" dirty="0" smtClean="0"/>
              <a:t>              Drone can carry up to 6 extra kilos</a:t>
            </a:r>
            <a:endParaRPr lang="en-US" sz="2000" dirty="0" smtClean="0"/>
          </a:p>
          <a:p>
            <a:pPr eaLnBrk="0" fontAlgn="base" hangingPunct="0"/>
            <a:r>
              <a:rPr lang="en-GB" sz="2000" dirty="0" smtClean="0"/>
              <a:t>              Drone weight 9kg</a:t>
            </a:r>
            <a:endParaRPr lang="en-US" sz="2000" dirty="0" smtClean="0"/>
          </a:p>
          <a:p>
            <a:pPr eaLnBrk="0" fontAlgn="base" hangingPunct="0"/>
            <a:r>
              <a:rPr lang="en-GB" sz="2000" dirty="0" smtClean="0"/>
              <a:t>              We have day cameras and thermal camera </a:t>
            </a:r>
            <a:endParaRPr lang="en-US" sz="2000" dirty="0" smtClean="0"/>
          </a:p>
          <a:p>
            <a:endParaRPr lang="en-US" sz="2000" dirty="0" smtClean="0"/>
          </a:p>
        </p:txBody>
      </p:sp>
      <p:sp>
        <p:nvSpPr>
          <p:cNvPr id="7170" name="AutoShape 2" descr="Image result for matrice 600 p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dji-matrice-600-and-hasselblad-h6d-100c-professional-photogr-512px-512px.jpg"/>
          <p:cNvPicPr>
            <a:picLocks noChangeAspect="1"/>
          </p:cNvPicPr>
          <p:nvPr/>
        </p:nvPicPr>
        <p:blipFill>
          <a:blip r:embed="rId2" cstate="print"/>
          <a:stretch>
            <a:fillRect/>
          </a:stretch>
        </p:blipFill>
        <p:spPr>
          <a:xfrm>
            <a:off x="5291869" y="3068960"/>
            <a:ext cx="3423441" cy="2280066"/>
          </a:xfrm>
          <a:prstGeom prst="rect">
            <a:avLst/>
          </a:prstGeom>
        </p:spPr>
      </p:pic>
      <p:sp>
        <p:nvSpPr>
          <p:cNvPr id="7" name="Slide Number Placeholder 6"/>
          <p:cNvSpPr>
            <a:spLocks noGrp="1"/>
          </p:cNvSpPr>
          <p:nvPr>
            <p:ph type="sldNum" sz="quarter" idx="12"/>
          </p:nvPr>
        </p:nvSpPr>
        <p:spPr/>
        <p:txBody>
          <a:bodyPr/>
          <a:lstStyle/>
          <a:p>
            <a:fld id="{4A9D1AEA-999F-42DD-B9FA-63E4D02CC81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European Programs, </a:t>
            </a:r>
            <a:br>
              <a:rPr lang="en-US" dirty="0" smtClean="0"/>
            </a:br>
            <a:r>
              <a:rPr lang="en-US" dirty="0" err="1" smtClean="0"/>
              <a:t>Swifters</a:t>
            </a:r>
            <a:r>
              <a:rPr lang="en-US" dirty="0" smtClean="0"/>
              <a:t> and Leapfrog</a:t>
            </a:r>
            <a:endParaRPr lang="en-US" dirty="0"/>
          </a:p>
        </p:txBody>
      </p:sp>
      <p:sp>
        <p:nvSpPr>
          <p:cNvPr id="3" name="Content Placeholder 2"/>
          <p:cNvSpPr>
            <a:spLocks noGrp="1"/>
          </p:cNvSpPr>
          <p:nvPr>
            <p:ph sz="quarter" idx="1"/>
          </p:nvPr>
        </p:nvSpPr>
        <p:spPr/>
        <p:txBody>
          <a:bodyPr>
            <a:normAutofit/>
          </a:bodyPr>
          <a:lstStyle/>
          <a:p>
            <a:pPr>
              <a:lnSpc>
                <a:spcPct val="120000"/>
              </a:lnSpc>
            </a:pPr>
            <a:r>
              <a:rPr lang="en-US" sz="2300" dirty="0" smtClean="0"/>
              <a:t>New program, following and based on the Predicate program </a:t>
            </a:r>
            <a:r>
              <a:rPr lang="en-US" sz="2300" dirty="0" err="1" smtClean="0"/>
              <a:t>Swifters</a:t>
            </a:r>
            <a:r>
              <a:rPr lang="en-US" sz="2300" dirty="0" smtClean="0"/>
              <a:t> (Safe and rapid evacuation facilitated by UAV swarms) 2018 – 2019 (University of Cyprus &amp; other EU Countries)</a:t>
            </a:r>
          </a:p>
          <a:p>
            <a:pPr>
              <a:lnSpc>
                <a:spcPct val="120000"/>
              </a:lnSpc>
            </a:pPr>
            <a:r>
              <a:rPr lang="en-US" sz="2300" dirty="0" smtClean="0"/>
              <a:t>Leapfrog (Leading Activities for Enrollment of RPAS Units in the Voluntary Pool) aim to register our Drone team as an EU response team. (University of Cyprus &amp; other EU Countries)</a:t>
            </a:r>
          </a:p>
          <a:p>
            <a:pPr>
              <a:lnSpc>
                <a:spcPct val="120000"/>
              </a:lnSpc>
            </a:pPr>
            <a:endParaRPr lang="en-US" sz="2400" dirty="0"/>
          </a:p>
        </p:txBody>
      </p:sp>
      <p:pic>
        <p:nvPicPr>
          <p:cNvPr id="4" name="Picture 3" descr="maxresdefault.jpg"/>
          <p:cNvPicPr>
            <a:picLocks noChangeAspect="1"/>
          </p:cNvPicPr>
          <p:nvPr/>
        </p:nvPicPr>
        <p:blipFill>
          <a:blip r:embed="rId2" cstate="print"/>
          <a:stretch>
            <a:fillRect/>
          </a:stretch>
        </p:blipFill>
        <p:spPr>
          <a:xfrm>
            <a:off x="2699792" y="4365104"/>
            <a:ext cx="3675900" cy="2067694"/>
          </a:xfrm>
          <a:prstGeom prst="rect">
            <a:avLst/>
          </a:prstGeom>
        </p:spPr>
      </p:pic>
      <p:sp>
        <p:nvSpPr>
          <p:cNvPr id="5" name="Slide Number Placeholder 4"/>
          <p:cNvSpPr>
            <a:spLocks noGrp="1"/>
          </p:cNvSpPr>
          <p:nvPr>
            <p:ph type="sldNum" sz="quarter" idx="12"/>
          </p:nvPr>
        </p:nvSpPr>
        <p:spPr/>
        <p:txBody>
          <a:bodyPr/>
          <a:lstStyle/>
          <a:p>
            <a:fld id="{4A9D1AEA-999F-42DD-B9FA-63E4D02CC81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Engagement of Cyprus Civil Defence </a:t>
            </a:r>
            <a:br>
              <a:rPr lang="en-US" dirty="0" smtClean="0"/>
            </a:br>
            <a:r>
              <a:rPr lang="en-US" dirty="0" smtClean="0"/>
              <a:t>Drone Team</a:t>
            </a:r>
            <a:endParaRPr lang="en-US" dirty="0"/>
          </a:p>
        </p:txBody>
      </p:sp>
      <p:sp>
        <p:nvSpPr>
          <p:cNvPr id="3" name="Content Placeholder 2"/>
          <p:cNvSpPr>
            <a:spLocks noGrp="1"/>
          </p:cNvSpPr>
          <p:nvPr>
            <p:ph sz="quarter" idx="1"/>
          </p:nvPr>
        </p:nvSpPr>
        <p:spPr/>
        <p:txBody>
          <a:bodyPr/>
          <a:lstStyle/>
          <a:p>
            <a:pPr>
              <a:spcBef>
                <a:spcPts val="1200"/>
              </a:spcBef>
              <a:spcAft>
                <a:spcPts val="1200"/>
              </a:spcAft>
            </a:pPr>
            <a:r>
              <a:rPr lang="en-US" dirty="0" smtClean="0"/>
              <a:t>Took part in a number of exercises within Civil Defence Force as well as with other government agencies.</a:t>
            </a:r>
          </a:p>
          <a:p>
            <a:pPr>
              <a:spcBef>
                <a:spcPts val="1200"/>
              </a:spcBef>
              <a:spcAft>
                <a:spcPts val="1200"/>
              </a:spcAft>
            </a:pPr>
            <a:r>
              <a:rPr lang="en-US" dirty="0" smtClean="0"/>
              <a:t>The Drone team also responded to a number of major incidents with the aim of assisting in the surveillance and data collection as a tool to the local crisis coordination team.</a:t>
            </a:r>
          </a:p>
        </p:txBody>
      </p:sp>
      <p:sp>
        <p:nvSpPr>
          <p:cNvPr id="4" name="Slide Number Placeholder 3"/>
          <p:cNvSpPr>
            <a:spLocks noGrp="1"/>
          </p:cNvSpPr>
          <p:nvPr>
            <p:ph type="sldNum" sz="quarter" idx="12"/>
          </p:nvPr>
        </p:nvSpPr>
        <p:spPr/>
        <p:txBody>
          <a:bodyPr/>
          <a:lstStyle/>
          <a:p>
            <a:fld id="{4A9D1AEA-999F-42DD-B9FA-63E4D02CC81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Flight Safety.</a:t>
            </a:r>
            <a:br>
              <a:rPr lang="en-US" sz="2800" dirty="0" smtClean="0"/>
            </a:br>
            <a:r>
              <a:rPr lang="en-US" sz="2800" dirty="0" smtClean="0"/>
              <a:t>Using Drones Safely</a:t>
            </a:r>
            <a:endParaRPr lang="en-US" sz="2800" dirty="0"/>
          </a:p>
        </p:txBody>
      </p:sp>
      <p:sp>
        <p:nvSpPr>
          <p:cNvPr id="3" name="Content Placeholder 2"/>
          <p:cNvSpPr>
            <a:spLocks noGrp="1"/>
          </p:cNvSpPr>
          <p:nvPr>
            <p:ph sz="quarter" idx="1"/>
          </p:nvPr>
        </p:nvSpPr>
        <p:spPr/>
        <p:txBody>
          <a:bodyPr/>
          <a:lstStyle/>
          <a:p>
            <a:r>
              <a:rPr lang="en-US" dirty="0" smtClean="0"/>
              <a:t>The </a:t>
            </a:r>
            <a:r>
              <a:rPr lang="en-US" dirty="0" smtClean="0"/>
              <a:t>core </a:t>
            </a:r>
            <a:r>
              <a:rPr lang="en-US" dirty="0" smtClean="0"/>
              <a:t>members of our team who </a:t>
            </a:r>
            <a:r>
              <a:rPr lang="en-US" dirty="0" smtClean="0"/>
              <a:t>use our Drones have been officially trained and certified as drone pilots. Our pilots attended a full training program to receive an approved Drone Pilot certificate from a registered training school </a:t>
            </a:r>
          </a:p>
          <a:p>
            <a:r>
              <a:rPr lang="en-US" dirty="0" smtClean="0"/>
              <a:t>At the moment we are in the process of offering training to 12 more of our members, thus ensuring that at any given time, we will have the possibility of having adequate number of trained pilots to safely and efficiently fly our Drones in case of an emergency.</a:t>
            </a:r>
            <a:endParaRPr lang="en-US" dirty="0"/>
          </a:p>
        </p:txBody>
      </p:sp>
      <p:sp>
        <p:nvSpPr>
          <p:cNvPr id="4" name="Slide Number Placeholder 3"/>
          <p:cNvSpPr>
            <a:spLocks noGrp="1"/>
          </p:cNvSpPr>
          <p:nvPr>
            <p:ph type="sldNum" sz="quarter" idx="12"/>
          </p:nvPr>
        </p:nvSpPr>
        <p:spPr/>
        <p:txBody>
          <a:bodyPr/>
          <a:lstStyle/>
          <a:p>
            <a:fld id="{4A9D1AEA-999F-42DD-B9FA-63E4D02CC81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ownload.jpg"/>
          <p:cNvPicPr>
            <a:picLocks noGrp="1" noChangeAspect="1"/>
          </p:cNvPicPr>
          <p:nvPr>
            <p:ph sz="quarter" idx="1"/>
          </p:nvPr>
        </p:nvPicPr>
        <p:blipFill>
          <a:blip r:embed="rId2" cstate="print"/>
          <a:stretch>
            <a:fillRect/>
          </a:stretch>
        </p:blipFill>
        <p:spPr>
          <a:xfrm>
            <a:off x="3490912" y="2630487"/>
            <a:ext cx="2162175" cy="2114550"/>
          </a:xfrm>
        </p:spPr>
      </p:pic>
      <p:sp>
        <p:nvSpPr>
          <p:cNvPr id="5" name="Slide Number Placeholder 4"/>
          <p:cNvSpPr>
            <a:spLocks noGrp="1"/>
          </p:cNvSpPr>
          <p:nvPr>
            <p:ph type="sldNum" sz="quarter" idx="12"/>
          </p:nvPr>
        </p:nvSpPr>
        <p:spPr/>
        <p:txBody>
          <a:bodyPr/>
          <a:lstStyle/>
          <a:p>
            <a:fld id="{4A9D1AEA-999F-42DD-B9FA-63E4D02CC817}"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Defence, Law 117(I)/96</a:t>
            </a:r>
            <a:endParaRPr lang="en-US" dirty="0"/>
          </a:p>
        </p:txBody>
      </p:sp>
      <p:sp>
        <p:nvSpPr>
          <p:cNvPr id="3" name="Content Placeholder 2"/>
          <p:cNvSpPr>
            <a:spLocks noGrp="1"/>
          </p:cNvSpPr>
          <p:nvPr>
            <p:ph sz="quarter" idx="1"/>
          </p:nvPr>
        </p:nvSpPr>
        <p:spPr>
          <a:xfrm>
            <a:off x="457200" y="1219200"/>
            <a:ext cx="8229600" cy="5090120"/>
          </a:xfrm>
        </p:spPr>
        <p:txBody>
          <a:bodyPr>
            <a:normAutofit fontScale="92500" lnSpcReduction="10000"/>
          </a:bodyPr>
          <a:lstStyle/>
          <a:p>
            <a:r>
              <a:rPr lang="en-US" dirty="0" smtClean="0"/>
              <a:t>According to Law 117(I)/96, “the civil </a:t>
            </a:r>
            <a:r>
              <a:rPr lang="en-US" dirty="0" err="1" smtClean="0"/>
              <a:t>defence</a:t>
            </a:r>
            <a:r>
              <a:rPr lang="en-US" dirty="0" smtClean="0"/>
              <a:t> law”,</a:t>
            </a:r>
          </a:p>
          <a:p>
            <a:pPr>
              <a:buNone/>
            </a:pPr>
            <a:endParaRPr lang="en-US" dirty="0" smtClean="0"/>
          </a:p>
          <a:p>
            <a:r>
              <a:rPr lang="en-US" dirty="0" smtClean="0"/>
              <a:t>civil </a:t>
            </a:r>
            <a:r>
              <a:rPr lang="en-US" dirty="0" err="1" smtClean="0"/>
              <a:t>defence</a:t>
            </a:r>
            <a:r>
              <a:rPr lang="en-US" dirty="0" smtClean="0"/>
              <a:t> includes any measure which constitutes a way of confronting </a:t>
            </a:r>
            <a:r>
              <a:rPr lang="en-US" dirty="0" smtClean="0">
                <a:solidFill>
                  <a:srgbClr val="FF0000"/>
                </a:solidFill>
              </a:rPr>
              <a:t>disasters</a:t>
            </a:r>
            <a:r>
              <a:rPr lang="en-US" dirty="0" smtClean="0"/>
              <a:t> or minimizing its effects and includes the systematic actions for </a:t>
            </a:r>
          </a:p>
          <a:p>
            <a:pPr lvl="1"/>
            <a:r>
              <a:rPr lang="en-US" dirty="0" smtClean="0"/>
              <a:t>prevention, </a:t>
            </a:r>
          </a:p>
          <a:p>
            <a:pPr lvl="1"/>
            <a:r>
              <a:rPr lang="en-US" dirty="0" smtClean="0"/>
              <a:t>planning, </a:t>
            </a:r>
          </a:p>
          <a:p>
            <a:pPr lvl="1"/>
            <a:r>
              <a:rPr lang="en-US" dirty="0" smtClean="0"/>
              <a:t>training, </a:t>
            </a:r>
          </a:p>
          <a:p>
            <a:pPr lvl="1"/>
            <a:r>
              <a:rPr lang="en-US" dirty="0" smtClean="0"/>
              <a:t>preparing, </a:t>
            </a:r>
          </a:p>
          <a:p>
            <a:pPr lvl="1"/>
            <a:r>
              <a:rPr lang="en-US" dirty="0" smtClean="0"/>
              <a:t>responding and </a:t>
            </a:r>
          </a:p>
          <a:p>
            <a:pPr lvl="1"/>
            <a:r>
              <a:rPr lang="en-US" dirty="0" smtClean="0"/>
              <a:t>dealing with the consequences,  </a:t>
            </a:r>
          </a:p>
          <a:p>
            <a:r>
              <a:rPr lang="en-US" dirty="0" smtClean="0"/>
              <a:t>regardless if the measures are taken </a:t>
            </a:r>
            <a:r>
              <a:rPr lang="en-US" dirty="0" smtClean="0">
                <a:solidFill>
                  <a:srgbClr val="FF0000"/>
                </a:solidFill>
              </a:rPr>
              <a:t>prior</a:t>
            </a:r>
            <a:r>
              <a:rPr lang="en-US" dirty="0" smtClean="0"/>
              <a:t> (preventive measures), </a:t>
            </a:r>
            <a:r>
              <a:rPr lang="en-US" dirty="0" smtClean="0">
                <a:solidFill>
                  <a:srgbClr val="FF0000"/>
                </a:solidFill>
              </a:rPr>
              <a:t>during</a:t>
            </a:r>
            <a:r>
              <a:rPr lang="en-US" dirty="0" smtClean="0"/>
              <a:t> or </a:t>
            </a:r>
            <a:r>
              <a:rPr lang="en-US" dirty="0" smtClean="0">
                <a:solidFill>
                  <a:srgbClr val="FF0000"/>
                </a:solidFill>
              </a:rPr>
              <a:t>after</a:t>
            </a:r>
            <a:r>
              <a:rPr lang="en-US" dirty="0" smtClean="0"/>
              <a:t> a disaster     </a:t>
            </a:r>
            <a:endParaRPr lang="en-US" dirty="0"/>
          </a:p>
        </p:txBody>
      </p:sp>
      <p:sp>
        <p:nvSpPr>
          <p:cNvPr id="4" name="Slide Number Placeholder 3"/>
          <p:cNvSpPr>
            <a:spLocks noGrp="1"/>
          </p:cNvSpPr>
          <p:nvPr>
            <p:ph type="sldNum" sz="quarter" idx="12"/>
          </p:nvPr>
        </p:nvSpPr>
        <p:spPr/>
        <p:txBody>
          <a:bodyPr/>
          <a:lstStyle/>
          <a:p>
            <a:fld id="{4A9D1AEA-999F-42DD-B9FA-63E4D02CC817}"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20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Defence, Law 117(I)/96</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Law 117(I)/96, “the civil </a:t>
            </a:r>
            <a:r>
              <a:rPr lang="en-US" dirty="0" err="1" smtClean="0"/>
              <a:t>defence</a:t>
            </a:r>
            <a:r>
              <a:rPr lang="en-US" dirty="0" smtClean="0"/>
              <a:t> law”,</a:t>
            </a:r>
          </a:p>
          <a:p>
            <a:pPr>
              <a:buNone/>
            </a:pPr>
            <a:endParaRPr lang="en-US" dirty="0" smtClean="0"/>
          </a:p>
          <a:p>
            <a:r>
              <a:rPr lang="en-US" dirty="0" smtClean="0"/>
              <a:t>Gives to the word “</a:t>
            </a:r>
            <a:r>
              <a:rPr lang="en-US" dirty="0" smtClean="0">
                <a:solidFill>
                  <a:srgbClr val="FF0000"/>
                </a:solidFill>
              </a:rPr>
              <a:t>disaster</a:t>
            </a:r>
            <a:r>
              <a:rPr lang="en-US" dirty="0" smtClean="0"/>
              <a:t>” the following meaning</a:t>
            </a:r>
            <a:r>
              <a:rPr lang="en-US" dirty="0" smtClean="0"/>
              <a:t>,</a:t>
            </a:r>
          </a:p>
          <a:p>
            <a:pPr>
              <a:buNone/>
            </a:pPr>
            <a:endParaRPr lang="en-US" dirty="0" smtClean="0"/>
          </a:p>
          <a:p>
            <a:r>
              <a:rPr lang="en-US" dirty="0" smtClean="0">
                <a:solidFill>
                  <a:srgbClr val="0070C0"/>
                </a:solidFill>
              </a:rPr>
              <a:t>Any disastrous event </a:t>
            </a:r>
            <a:r>
              <a:rPr lang="en-US" dirty="0" smtClean="0"/>
              <a:t>within the territory of the Republic which occurs due to an earthquake, land slide, flood, cyclone, storm, rough sea, technological accident, fire, explosion,  epidemic, accident, shipwreck or other major incident, the extent of </a:t>
            </a:r>
            <a:r>
              <a:rPr lang="en-US" dirty="0" smtClean="0">
                <a:solidFill>
                  <a:srgbClr val="0070C0"/>
                </a:solidFill>
              </a:rPr>
              <a:t>which causes or may cause dangers for the lives or welfare of a large number of persons or extensive damage to the environment or natural resources</a:t>
            </a:r>
            <a:r>
              <a:rPr lang="en-US" dirty="0" smtClean="0"/>
              <a:t> of the Republic.  </a:t>
            </a:r>
          </a:p>
          <a:p>
            <a:endParaRPr lang="en-US" dirty="0"/>
          </a:p>
        </p:txBody>
      </p:sp>
      <p:sp>
        <p:nvSpPr>
          <p:cNvPr id="4" name="Slide Number Placeholder 3"/>
          <p:cNvSpPr>
            <a:spLocks noGrp="1"/>
          </p:cNvSpPr>
          <p:nvPr>
            <p:ph type="sldNum" sz="quarter" idx="12"/>
          </p:nvPr>
        </p:nvSpPr>
        <p:spPr/>
        <p:txBody>
          <a:bodyPr/>
          <a:lstStyle/>
          <a:p>
            <a:fld id="{4A9D1AEA-999F-42DD-B9FA-63E4D02CC817}"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Civil Defence, Law 117(I)/96 and</a:t>
            </a:r>
            <a:br>
              <a:rPr lang="en-US" dirty="0" smtClean="0"/>
            </a:br>
            <a:r>
              <a:rPr lang="en-US" dirty="0" smtClean="0"/>
              <a:t>Civil Defence general Bylaws 221/97 </a:t>
            </a:r>
            <a:endParaRPr lang="en-US" dirty="0"/>
          </a:p>
        </p:txBody>
      </p:sp>
      <p:sp>
        <p:nvSpPr>
          <p:cNvPr id="3" name="Content Placeholder 2"/>
          <p:cNvSpPr>
            <a:spLocks noGrp="1"/>
          </p:cNvSpPr>
          <p:nvPr>
            <p:ph sz="quarter" idx="1"/>
          </p:nvPr>
        </p:nvSpPr>
        <p:spPr>
          <a:xfrm>
            <a:off x="457200" y="1484784"/>
            <a:ext cx="8229600" cy="4672176"/>
          </a:xfrm>
        </p:spPr>
        <p:txBody>
          <a:bodyPr/>
          <a:lstStyle/>
          <a:p>
            <a:r>
              <a:rPr lang="en-US" dirty="0" smtClean="0"/>
              <a:t>“With the aim of preparing, organizing and taking whatever civil </a:t>
            </a:r>
            <a:r>
              <a:rPr lang="en-US" dirty="0" err="1" smtClean="0"/>
              <a:t>defence</a:t>
            </a:r>
            <a:r>
              <a:rPr lang="en-US" dirty="0" smtClean="0"/>
              <a:t> measures are deemed needed anywhere within the Republic of Cyprus, a Civil Defence Force is created.”</a:t>
            </a:r>
            <a:endParaRPr lang="en-US" dirty="0"/>
          </a:p>
        </p:txBody>
      </p:sp>
      <p:pic>
        <p:nvPicPr>
          <p:cNvPr id="14337" name="Picture 1" descr="F:\pics\EPISKEPSKIS STIN PEDPA\k. Papa visit to pedpa\IMG_2772.JPG"/>
          <p:cNvPicPr>
            <a:picLocks noChangeAspect="1" noChangeArrowheads="1"/>
          </p:cNvPicPr>
          <p:nvPr/>
        </p:nvPicPr>
        <p:blipFill>
          <a:blip r:embed="rId2" cstate="print"/>
          <a:srcRect/>
          <a:stretch>
            <a:fillRect/>
          </a:stretch>
        </p:blipFill>
        <p:spPr bwMode="auto">
          <a:xfrm>
            <a:off x="2339752" y="3302739"/>
            <a:ext cx="4104456" cy="3078589"/>
          </a:xfrm>
          <a:prstGeom prst="rect">
            <a:avLst/>
          </a:prstGeom>
          <a:noFill/>
        </p:spPr>
      </p:pic>
      <p:sp>
        <p:nvSpPr>
          <p:cNvPr id="5" name="Slide Number Placeholder 4"/>
          <p:cNvSpPr>
            <a:spLocks noGrp="1"/>
          </p:cNvSpPr>
          <p:nvPr>
            <p:ph type="sldNum" sz="quarter" idx="12"/>
          </p:nvPr>
        </p:nvSpPr>
        <p:spPr/>
        <p:txBody>
          <a:bodyPr/>
          <a:lstStyle/>
          <a:p>
            <a:fld id="{4A9D1AEA-999F-42DD-B9FA-63E4D02CC81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Cyprus Civil </a:t>
            </a:r>
            <a:r>
              <a:rPr lang="en-US" dirty="0" smtClean="0"/>
              <a:t>Defence</a:t>
            </a:r>
            <a:endParaRPr lang="en-US" dirty="0"/>
          </a:p>
        </p:txBody>
      </p:sp>
      <p:sp>
        <p:nvSpPr>
          <p:cNvPr id="3" name="Content Placeholder 2"/>
          <p:cNvSpPr>
            <a:spLocks noGrp="1"/>
          </p:cNvSpPr>
          <p:nvPr>
            <p:ph sz="quarter" idx="1"/>
          </p:nvPr>
        </p:nvSpPr>
        <p:spPr/>
        <p:txBody>
          <a:bodyPr/>
          <a:lstStyle/>
          <a:p>
            <a:r>
              <a:rPr lang="en-US" sz="2000" dirty="0" smtClean="0"/>
              <a:t>Human resource</a:t>
            </a:r>
            <a:endParaRPr lang="en-US" sz="2000" dirty="0" smtClean="0"/>
          </a:p>
          <a:p>
            <a:r>
              <a:rPr lang="en-US" sz="2000" dirty="0" smtClean="0"/>
              <a:t>Cyprus Civil Defence is manned with,</a:t>
            </a:r>
          </a:p>
          <a:p>
            <a:pPr lvl="1"/>
            <a:r>
              <a:rPr lang="en-US" sz="2000" dirty="0" smtClean="0"/>
              <a:t>Permanent paid staff, who constitute the </a:t>
            </a:r>
            <a:r>
              <a:rPr lang="en-US" sz="2000" dirty="0" smtClean="0"/>
              <a:t>senior management team</a:t>
            </a:r>
            <a:endParaRPr lang="en-US" sz="2000" dirty="0" smtClean="0"/>
          </a:p>
          <a:p>
            <a:pPr lvl="2"/>
            <a:r>
              <a:rPr lang="en-US" dirty="0" smtClean="0"/>
              <a:t>7 (senior officers) + 25 (mid level officers) + 40 (auxiliary personnel) </a:t>
            </a:r>
          </a:p>
          <a:p>
            <a:pPr lvl="1"/>
            <a:r>
              <a:rPr lang="en-US" sz="2000" dirty="0" smtClean="0"/>
              <a:t>Reserve Sub Officers, who positioned in the  Civil Defence Stations and Units and also manning the Rescue Teams </a:t>
            </a:r>
          </a:p>
          <a:p>
            <a:pPr lvl="2"/>
            <a:r>
              <a:rPr lang="en-US" dirty="0" smtClean="0"/>
              <a:t>539</a:t>
            </a:r>
          </a:p>
          <a:p>
            <a:pPr lvl="1"/>
            <a:r>
              <a:rPr lang="en-US" sz="2000" dirty="0" smtClean="0"/>
              <a:t>Citizen conscripts who serve a two year mandatory period and man  </a:t>
            </a:r>
          </a:p>
          <a:p>
            <a:pPr lvl="2"/>
            <a:r>
              <a:rPr lang="en-US" dirty="0" smtClean="0"/>
              <a:t>7,308  </a:t>
            </a:r>
          </a:p>
          <a:p>
            <a:endParaRPr lang="en-US" dirty="0"/>
          </a:p>
        </p:txBody>
      </p:sp>
      <p:pic>
        <p:nvPicPr>
          <p:cNvPr id="12289" name="Picture 1" descr="F:\pics\EPISKEPSKIS STIN PEDPA\k. Papa visit to pedpa\IMG_2774.JPG"/>
          <p:cNvPicPr>
            <a:picLocks noChangeAspect="1" noChangeArrowheads="1"/>
          </p:cNvPicPr>
          <p:nvPr/>
        </p:nvPicPr>
        <p:blipFill>
          <a:blip r:embed="rId2" cstate="print"/>
          <a:srcRect/>
          <a:stretch>
            <a:fillRect/>
          </a:stretch>
        </p:blipFill>
        <p:spPr bwMode="auto">
          <a:xfrm>
            <a:off x="3131840" y="4437112"/>
            <a:ext cx="2952328" cy="2214424"/>
          </a:xfrm>
          <a:prstGeom prst="rect">
            <a:avLst/>
          </a:prstGeom>
          <a:noFill/>
        </p:spPr>
      </p:pic>
      <p:sp>
        <p:nvSpPr>
          <p:cNvPr id="5" name="Slide Number Placeholder 4"/>
          <p:cNvSpPr>
            <a:spLocks noGrp="1"/>
          </p:cNvSpPr>
          <p:nvPr>
            <p:ph type="sldNum" sz="quarter" idx="12"/>
          </p:nvPr>
        </p:nvSpPr>
        <p:spPr/>
        <p:txBody>
          <a:bodyPr/>
          <a:lstStyle/>
          <a:p>
            <a:fld id="{4A9D1AEA-999F-42DD-B9FA-63E4D02CC817}"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Defence Personnel</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pic>
        <p:nvPicPr>
          <p:cNvPr id="11265" name="Picture 1" descr="F:\pics\EPISKEPSKIS STIN PEDPA\k. Papa visit to pedpa\IMG_2782.JPG"/>
          <p:cNvPicPr>
            <a:picLocks noChangeAspect="1" noChangeArrowheads="1"/>
          </p:cNvPicPr>
          <p:nvPr/>
        </p:nvPicPr>
        <p:blipFill>
          <a:blip r:embed="rId3" cstate="print"/>
          <a:srcRect/>
          <a:stretch>
            <a:fillRect/>
          </a:stretch>
        </p:blipFill>
        <p:spPr bwMode="auto">
          <a:xfrm>
            <a:off x="6300192" y="4923188"/>
            <a:ext cx="2334890" cy="1751308"/>
          </a:xfrm>
          <a:prstGeom prst="rect">
            <a:avLst/>
          </a:prstGeom>
          <a:noFill/>
        </p:spPr>
      </p:pic>
      <p:pic>
        <p:nvPicPr>
          <p:cNvPr id="11266" name="Picture 2" descr="F:\pics\EPISKEPSKIS STIN PEDPA\k. Papa visit to pedpa\IMG_2794.JPG"/>
          <p:cNvPicPr>
            <a:picLocks noChangeAspect="1" noChangeArrowheads="1"/>
          </p:cNvPicPr>
          <p:nvPr/>
        </p:nvPicPr>
        <p:blipFill>
          <a:blip r:embed="rId4" cstate="print"/>
          <a:srcRect/>
          <a:stretch>
            <a:fillRect/>
          </a:stretch>
        </p:blipFill>
        <p:spPr bwMode="auto">
          <a:xfrm>
            <a:off x="6804248" y="1340768"/>
            <a:ext cx="1920059" cy="1440160"/>
          </a:xfrm>
          <a:prstGeom prst="rect">
            <a:avLst/>
          </a:prstGeom>
          <a:noFill/>
        </p:spPr>
      </p:pic>
      <p:pic>
        <p:nvPicPr>
          <p:cNvPr id="11268" name="Picture 4" descr="F:\pics\EKPAIDEFSIS\EKPAIDEFSI AKSIOMATIKWN\εκπαίδευση αξιωματικών 9 Δεκ 2017\IMG_2866.JPG"/>
          <p:cNvPicPr>
            <a:picLocks noChangeAspect="1" noChangeArrowheads="1"/>
          </p:cNvPicPr>
          <p:nvPr/>
        </p:nvPicPr>
        <p:blipFill>
          <a:blip r:embed="rId5" cstate="print"/>
          <a:srcRect/>
          <a:stretch>
            <a:fillRect/>
          </a:stretch>
        </p:blipFill>
        <p:spPr bwMode="auto">
          <a:xfrm>
            <a:off x="179512" y="1268761"/>
            <a:ext cx="1800200" cy="1350258"/>
          </a:xfrm>
          <a:prstGeom prst="rect">
            <a:avLst/>
          </a:prstGeom>
          <a:noFill/>
        </p:spPr>
      </p:pic>
      <p:sp>
        <p:nvSpPr>
          <p:cNvPr id="7" name="Slide Number Placeholder 6"/>
          <p:cNvSpPr>
            <a:spLocks noGrp="1"/>
          </p:cNvSpPr>
          <p:nvPr>
            <p:ph type="sldNum" sz="quarter" idx="12"/>
          </p:nvPr>
        </p:nvSpPr>
        <p:spPr/>
        <p:txBody>
          <a:bodyPr/>
          <a:lstStyle/>
          <a:p>
            <a:fld id="{4A9D1AEA-999F-42DD-B9FA-63E4D02CC81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Defence </a:t>
            </a:r>
            <a:r>
              <a:rPr lang="en-US" dirty="0" err="1" smtClean="0"/>
              <a:t>Personel</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descr="F:\pics\PARELASIS\25 march 2014\IMG_6357.JPG"/>
          <p:cNvPicPr>
            <a:picLocks noChangeAspect="1" noChangeArrowheads="1"/>
          </p:cNvPicPr>
          <p:nvPr/>
        </p:nvPicPr>
        <p:blipFill>
          <a:blip r:embed="rId3" cstate="print"/>
          <a:srcRect/>
          <a:stretch>
            <a:fillRect/>
          </a:stretch>
        </p:blipFill>
        <p:spPr bwMode="auto">
          <a:xfrm>
            <a:off x="6372200" y="188640"/>
            <a:ext cx="2586689" cy="1940173"/>
          </a:xfrm>
          <a:prstGeom prst="rect">
            <a:avLst/>
          </a:prstGeom>
          <a:noFill/>
        </p:spPr>
      </p:pic>
      <p:sp>
        <p:nvSpPr>
          <p:cNvPr id="5" name="Slide Number Placeholder 4"/>
          <p:cNvSpPr>
            <a:spLocks noGrp="1"/>
          </p:cNvSpPr>
          <p:nvPr>
            <p:ph type="sldNum" sz="quarter" idx="12"/>
          </p:nvPr>
        </p:nvSpPr>
        <p:spPr/>
        <p:txBody>
          <a:bodyPr/>
          <a:lstStyle/>
          <a:p>
            <a:fld id="{4A9D1AEA-999F-42DD-B9FA-63E4D02CC81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Civil </a:t>
            </a:r>
            <a:r>
              <a:rPr lang="en-US" dirty="0" smtClean="0"/>
              <a:t>Defence </a:t>
            </a:r>
            <a:r>
              <a:rPr lang="en-US" dirty="0" smtClean="0"/>
              <a:t>Force </a:t>
            </a:r>
            <a:r>
              <a:rPr lang="en-US" dirty="0" smtClean="0"/>
              <a:t>Capabilities (response) </a:t>
            </a:r>
            <a:endParaRPr lang="en-US" dirty="0"/>
          </a:p>
        </p:txBody>
      </p:sp>
      <p:sp>
        <p:nvSpPr>
          <p:cNvPr id="3" name="Content Placeholder 2"/>
          <p:cNvSpPr>
            <a:spLocks noGrp="1"/>
          </p:cNvSpPr>
          <p:nvPr>
            <p:ph sz="quarter" idx="1"/>
          </p:nvPr>
        </p:nvSpPr>
        <p:spPr>
          <a:xfrm>
            <a:off x="457200" y="1219200"/>
            <a:ext cx="8229600" cy="5090120"/>
          </a:xfrm>
        </p:spPr>
        <p:txBody>
          <a:bodyPr>
            <a:normAutofit/>
          </a:bodyPr>
          <a:lstStyle/>
          <a:p>
            <a:pPr>
              <a:spcAft>
                <a:spcPts val="600"/>
              </a:spcAft>
            </a:pPr>
            <a:r>
              <a:rPr lang="en-US" sz="2200" dirty="0" smtClean="0"/>
              <a:t>The small number of paid professional officers, the dependency on a large number of reserve officers and the subsequent dependency on a much bigger number of conscript citizens, create obvious problems to the capabilities of the Civil Defence Force, especially in the parameters of,</a:t>
            </a:r>
          </a:p>
          <a:p>
            <a:pPr lvl="1">
              <a:spcBef>
                <a:spcPts val="600"/>
              </a:spcBef>
              <a:spcAft>
                <a:spcPts val="600"/>
              </a:spcAft>
            </a:pPr>
            <a:r>
              <a:rPr lang="en-US" sz="2100" dirty="0" smtClean="0"/>
              <a:t>response (time) and </a:t>
            </a:r>
          </a:p>
          <a:p>
            <a:pPr lvl="1">
              <a:spcBef>
                <a:spcPts val="600"/>
              </a:spcBef>
              <a:spcAft>
                <a:spcPts val="600"/>
              </a:spcAft>
            </a:pPr>
            <a:r>
              <a:rPr lang="en-US" sz="2100" dirty="0" smtClean="0"/>
              <a:t>The level of autonomous dealing with the consequences of a disaster (time, personnel, means)</a:t>
            </a:r>
          </a:p>
          <a:p>
            <a:pPr>
              <a:spcAft>
                <a:spcPts val="600"/>
              </a:spcAft>
            </a:pPr>
            <a:r>
              <a:rPr lang="en-US" sz="2200" dirty="0" smtClean="0"/>
              <a:t>T</a:t>
            </a:r>
            <a:r>
              <a:rPr lang="en-US" sz="2200" dirty="0" smtClean="0"/>
              <a:t>he </a:t>
            </a:r>
            <a:r>
              <a:rPr lang="en-US" sz="2200" dirty="0" smtClean="0"/>
              <a:t>Force does not have “first response” </a:t>
            </a:r>
            <a:r>
              <a:rPr lang="en-US" sz="2200" dirty="0" smtClean="0"/>
              <a:t>capabilities.</a:t>
            </a:r>
            <a:endParaRPr lang="en-US" sz="2200" dirty="0" smtClean="0"/>
          </a:p>
          <a:p>
            <a:pPr>
              <a:spcAft>
                <a:spcPts val="600"/>
              </a:spcAft>
            </a:pPr>
            <a:r>
              <a:rPr lang="en-US" sz="2200" dirty="0" smtClean="0"/>
              <a:t>D</a:t>
            </a:r>
            <a:r>
              <a:rPr lang="en-US" sz="2200" dirty="0" smtClean="0"/>
              <a:t>epending </a:t>
            </a:r>
            <a:r>
              <a:rPr lang="en-US" sz="2200" dirty="0" smtClean="0"/>
              <a:t>on the season, day, time, level of response </a:t>
            </a:r>
            <a:r>
              <a:rPr lang="en-US" sz="2200" dirty="0" smtClean="0"/>
              <a:t>needed (in </a:t>
            </a:r>
            <a:r>
              <a:rPr lang="en-US" sz="2200" dirty="0" smtClean="0"/>
              <a:t>means and </a:t>
            </a:r>
            <a:r>
              <a:rPr lang="en-US" sz="2200" dirty="0" err="1" smtClean="0"/>
              <a:t>personel</a:t>
            </a:r>
            <a:r>
              <a:rPr lang="en-US" sz="2200" dirty="0" smtClean="0"/>
              <a:t>) </a:t>
            </a:r>
            <a:r>
              <a:rPr lang="en-US" sz="2200" dirty="0" smtClean="0"/>
              <a:t>and other parameters, the response time of Civil Defence Forces, might range from a few minutes to a few hours. </a:t>
            </a:r>
            <a:endParaRPr lang="en-US" sz="2200" dirty="0"/>
          </a:p>
        </p:txBody>
      </p:sp>
      <p:sp>
        <p:nvSpPr>
          <p:cNvPr id="4" name="Slide Number Placeholder 3"/>
          <p:cNvSpPr>
            <a:spLocks noGrp="1"/>
          </p:cNvSpPr>
          <p:nvPr>
            <p:ph type="sldNum" sz="quarter" idx="12"/>
          </p:nvPr>
        </p:nvSpPr>
        <p:spPr/>
        <p:txBody>
          <a:bodyPr/>
          <a:lstStyle/>
          <a:p>
            <a:fld id="{4A9D1AEA-999F-42DD-B9FA-63E4D02CC817}"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Civil Defence Force </a:t>
            </a:r>
            <a:r>
              <a:rPr lang="en-US" dirty="0" smtClean="0"/>
              <a:t>Capabilities (training)</a:t>
            </a:r>
            <a:endParaRPr lang="en-US" dirty="0"/>
          </a:p>
        </p:txBody>
      </p:sp>
      <p:sp>
        <p:nvSpPr>
          <p:cNvPr id="3" name="Content Placeholder 2"/>
          <p:cNvSpPr>
            <a:spLocks noGrp="1"/>
          </p:cNvSpPr>
          <p:nvPr>
            <p:ph sz="quarter" idx="1"/>
          </p:nvPr>
        </p:nvSpPr>
        <p:spPr>
          <a:xfrm>
            <a:off x="457200" y="1219200"/>
            <a:ext cx="8229600" cy="5090120"/>
          </a:xfrm>
        </p:spPr>
        <p:txBody>
          <a:bodyPr>
            <a:normAutofit fontScale="55000" lnSpcReduction="20000"/>
          </a:bodyPr>
          <a:lstStyle/>
          <a:p>
            <a:pPr>
              <a:spcAft>
                <a:spcPts val="300"/>
              </a:spcAft>
            </a:pPr>
            <a:r>
              <a:rPr lang="en-US" sz="2700" dirty="0" smtClean="0"/>
              <a:t>Having in mind the Civil Defence law, by laws and Civil Defence Force </a:t>
            </a:r>
            <a:r>
              <a:rPr lang="en-US" sz="2700" dirty="0" smtClean="0"/>
              <a:t>capabilities are those of an auxiliary force,</a:t>
            </a:r>
            <a:endParaRPr lang="en-US" sz="2700" dirty="0" smtClean="0"/>
          </a:p>
          <a:p>
            <a:pPr>
              <a:spcAft>
                <a:spcPts val="300"/>
              </a:spcAft>
            </a:pPr>
            <a:r>
              <a:rPr lang="en-US" sz="2700" dirty="0" smtClean="0"/>
              <a:t>Cyprus Civil Defence </a:t>
            </a:r>
            <a:r>
              <a:rPr lang="en-US" sz="2700" dirty="0" smtClean="0"/>
              <a:t>could be </a:t>
            </a:r>
            <a:r>
              <a:rPr lang="en-US" sz="2700" dirty="0" smtClean="0"/>
              <a:t>engaged in all possible events which might cause a disastrous </a:t>
            </a:r>
            <a:r>
              <a:rPr lang="en-US" sz="2700" dirty="0" smtClean="0"/>
              <a:t>effect or have caused,</a:t>
            </a:r>
            <a:endParaRPr lang="en-US" sz="2700" dirty="0" smtClean="0"/>
          </a:p>
          <a:p>
            <a:pPr>
              <a:spcAft>
                <a:spcPts val="300"/>
              </a:spcAft>
            </a:pPr>
            <a:r>
              <a:rPr lang="en-US" sz="2700" dirty="0" smtClean="0"/>
              <a:t>As such, CCD, offers a balanced training program to its members aiming at offering auxiliary assistance to the first responding agencies in case of having to face a disastrous event,</a:t>
            </a:r>
          </a:p>
          <a:p>
            <a:pPr lvl="1">
              <a:spcAft>
                <a:spcPts val="300"/>
              </a:spcAft>
            </a:pPr>
            <a:r>
              <a:rPr lang="en-US" sz="2500" dirty="0" smtClean="0"/>
              <a:t>Training includes,</a:t>
            </a:r>
          </a:p>
          <a:p>
            <a:pPr lvl="2">
              <a:spcAft>
                <a:spcPts val="300"/>
              </a:spcAft>
            </a:pPr>
            <a:r>
              <a:rPr lang="en-US" sz="2200" dirty="0" smtClean="0"/>
              <a:t>Advance  A’ aid</a:t>
            </a:r>
          </a:p>
          <a:p>
            <a:pPr lvl="2">
              <a:spcAft>
                <a:spcPts val="300"/>
              </a:spcAft>
            </a:pPr>
            <a:r>
              <a:rPr lang="en-US" sz="2200" dirty="0" smtClean="0"/>
              <a:t>Setting up and running camps for homeless people</a:t>
            </a:r>
          </a:p>
          <a:p>
            <a:pPr lvl="2">
              <a:spcAft>
                <a:spcPts val="300"/>
              </a:spcAft>
            </a:pPr>
            <a:r>
              <a:rPr lang="en-US" sz="2200" dirty="0" smtClean="0"/>
              <a:t>Telecommunications in a crisis situation</a:t>
            </a:r>
          </a:p>
          <a:p>
            <a:pPr lvl="2">
              <a:spcAft>
                <a:spcPts val="300"/>
              </a:spcAft>
            </a:pPr>
            <a:r>
              <a:rPr lang="en-US" sz="2200" dirty="0" smtClean="0"/>
              <a:t>Manning and operating a Crisis Management Multi Agency Coordination Center</a:t>
            </a:r>
          </a:p>
          <a:p>
            <a:pPr lvl="2">
              <a:spcAft>
                <a:spcPts val="300"/>
              </a:spcAft>
            </a:pPr>
            <a:r>
              <a:rPr lang="en-US" sz="2200" dirty="0" smtClean="0"/>
              <a:t>Mass evacuation</a:t>
            </a:r>
          </a:p>
          <a:p>
            <a:pPr lvl="2">
              <a:spcAft>
                <a:spcPts val="300"/>
              </a:spcAft>
            </a:pPr>
            <a:r>
              <a:rPr lang="en-US" sz="2200" dirty="0" smtClean="0"/>
              <a:t>Urban Search and Rescue</a:t>
            </a:r>
          </a:p>
          <a:p>
            <a:pPr lvl="2">
              <a:spcAft>
                <a:spcPts val="300"/>
              </a:spcAft>
            </a:pPr>
            <a:r>
              <a:rPr lang="en-US" sz="2200" dirty="0" smtClean="0"/>
              <a:t>Mountain Rescue</a:t>
            </a:r>
          </a:p>
          <a:p>
            <a:pPr lvl="2">
              <a:spcAft>
                <a:spcPts val="300"/>
              </a:spcAft>
            </a:pPr>
            <a:r>
              <a:rPr lang="en-US" sz="2200" dirty="0" smtClean="0"/>
              <a:t>Fire fighting  </a:t>
            </a:r>
          </a:p>
          <a:p>
            <a:pPr lvl="2">
              <a:spcAft>
                <a:spcPts val="300"/>
              </a:spcAft>
            </a:pPr>
            <a:r>
              <a:rPr lang="en-US" sz="2400" dirty="0" smtClean="0"/>
              <a:t>Assisting in case of an aerial accident</a:t>
            </a:r>
          </a:p>
          <a:p>
            <a:pPr>
              <a:spcAft>
                <a:spcPts val="300"/>
              </a:spcAft>
            </a:pPr>
            <a:r>
              <a:rPr lang="en-US" dirty="0" smtClean="0"/>
              <a:t>At exceptional cases our personnel receive additional specialized training as was the case with our cooperation with the Joint Rescue Coordination Center in the fields of,</a:t>
            </a:r>
          </a:p>
          <a:p>
            <a:pPr lvl="1">
              <a:spcAft>
                <a:spcPts val="300"/>
              </a:spcAft>
            </a:pPr>
            <a:r>
              <a:rPr lang="en-US" dirty="0" smtClean="0"/>
              <a:t>Medical Evacuation and</a:t>
            </a:r>
          </a:p>
          <a:p>
            <a:pPr lvl="1">
              <a:spcAft>
                <a:spcPts val="300"/>
              </a:spcAft>
            </a:pPr>
            <a:r>
              <a:rPr lang="en-US" dirty="0" smtClean="0"/>
              <a:t>Marine Rescue  </a:t>
            </a:r>
            <a:endParaRPr lang="en-US" dirty="0"/>
          </a:p>
        </p:txBody>
      </p:sp>
      <p:sp>
        <p:nvSpPr>
          <p:cNvPr id="4" name="Slide Number Placeholder 3"/>
          <p:cNvSpPr>
            <a:spLocks noGrp="1"/>
          </p:cNvSpPr>
          <p:nvPr>
            <p:ph type="sldNum" sz="quarter" idx="12"/>
          </p:nvPr>
        </p:nvSpPr>
        <p:spPr/>
        <p:txBody>
          <a:bodyPr/>
          <a:lstStyle/>
          <a:p>
            <a:fld id="{4A9D1AEA-999F-42DD-B9FA-63E4D02CC817}"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20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20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20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20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2000"/>
                                        <p:tgtEl>
                                          <p:spTgt spid="3">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2000"/>
                                        <p:tgtEl>
                                          <p:spTgt spid="3">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311</TotalTime>
  <Words>1241</Words>
  <Application>Microsoft Office PowerPoint</Application>
  <PresentationFormat>On-screen Show (4:3)</PresentationFormat>
  <Paragraphs>117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Origin</vt:lpstr>
      <vt:lpstr>Ministry of Interior Cyprus Civil Defence Force</vt:lpstr>
      <vt:lpstr>Civil Defence, Law 117(I)/96</vt:lpstr>
      <vt:lpstr>Civil Defence, Law 117(I)/96</vt:lpstr>
      <vt:lpstr>Civil Defence, Law 117(I)/96 and Civil Defence general Bylaws 221/97 </vt:lpstr>
      <vt:lpstr>Cyprus Civil Defence</vt:lpstr>
      <vt:lpstr>Civil Defence Personnel</vt:lpstr>
      <vt:lpstr>Civil Defence Personel</vt:lpstr>
      <vt:lpstr>Civil Defence Force Capabilities (response) </vt:lpstr>
      <vt:lpstr>Civil Defence Force Capabilities (training)</vt:lpstr>
      <vt:lpstr>Cyprus Civil Defence and Flight Safety</vt:lpstr>
      <vt:lpstr>Cyprus Civil Defence Cooperation with the Airports</vt:lpstr>
      <vt:lpstr>Cyprus Civil Defence Cooperation with JRCC</vt:lpstr>
      <vt:lpstr>Cyprus Civil Defence and aerial means</vt:lpstr>
      <vt:lpstr>European program 2016-1017 “PREDICATE: Preventing disasters by capitalizing on unmanned aerial systems technology”</vt:lpstr>
      <vt:lpstr>New European Programs,  Swifters and Leapfrog</vt:lpstr>
      <vt:lpstr>Engagement of Cyprus Civil Defence  Drone Team</vt:lpstr>
      <vt:lpstr>Flight Safety. Using Drones Safely</vt:lpstr>
      <vt:lpstr>Slide 18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of Interior Cyprus Civil Defence Force</dc:title>
  <dc:creator>User</dc:creator>
  <cp:lastModifiedBy>User</cp:lastModifiedBy>
  <cp:revision>28</cp:revision>
  <dcterms:created xsi:type="dcterms:W3CDTF">2018-09-12T04:31:31Z</dcterms:created>
  <dcterms:modified xsi:type="dcterms:W3CDTF">2018-10-12T08:26:53Z</dcterms:modified>
</cp:coreProperties>
</file>