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91" r:id="rId2"/>
    <p:sldId id="343" r:id="rId3"/>
    <p:sldId id="347" r:id="rId4"/>
    <p:sldId id="346" r:id="rId5"/>
    <p:sldId id="348" r:id="rId6"/>
    <p:sldId id="283" r:id="rId7"/>
    <p:sldId id="322" r:id="rId8"/>
    <p:sldId id="324" r:id="rId9"/>
    <p:sldId id="355" r:id="rId10"/>
    <p:sldId id="350" r:id="rId11"/>
    <p:sldId id="367" r:id="rId12"/>
    <p:sldId id="328" r:id="rId13"/>
    <p:sldId id="267" r:id="rId14"/>
    <p:sldId id="316" r:id="rId15"/>
    <p:sldId id="338" r:id="rId16"/>
    <p:sldId id="339" r:id="rId17"/>
    <p:sldId id="341" r:id="rId18"/>
    <p:sldId id="340" r:id="rId19"/>
    <p:sldId id="342" r:id="rId20"/>
    <p:sldId id="365" r:id="rId21"/>
    <p:sldId id="366" r:id="rId22"/>
    <p:sldId id="285" r:id="rId23"/>
    <p:sldId id="318" r:id="rId24"/>
    <p:sldId id="329" r:id="rId25"/>
    <p:sldId id="330" r:id="rId26"/>
    <p:sldId id="331" r:id="rId27"/>
    <p:sldId id="332" r:id="rId28"/>
    <p:sldId id="333" r:id="rId29"/>
    <p:sldId id="334" r:id="rId30"/>
    <p:sldId id="335" r:id="rId31"/>
    <p:sldId id="336" r:id="rId32"/>
    <p:sldId id="368" r:id="rId3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8" d="100"/>
          <a:sy n="78" d="100"/>
        </p:scale>
        <p:origin x="-16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263C8A-4E54-4ECD-8F32-E32463C8A5C8}" type="datetimeFigureOut">
              <a:rPr lang="el-GR" smtClean="0"/>
              <a:t>1/1/1980</a:t>
            </a:fld>
            <a:endParaRPr lang="el-G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C2A3B5-2E0E-41F7-AC2B-F6A5631DF15F}" type="slidenum">
              <a:rPr lang="el-GR" smtClean="0"/>
              <a:t>‹#›</a:t>
            </a:fld>
            <a:endParaRPr lang="el-GR"/>
          </a:p>
        </p:txBody>
      </p:sp>
    </p:spTree>
    <p:extLst>
      <p:ext uri="{BB962C8B-B14F-4D97-AF65-F5344CB8AC3E}">
        <p14:creationId xmlns:p14="http://schemas.microsoft.com/office/powerpoint/2010/main" val="439320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0559FD45-114E-4921-9038-9472343DB7B2}" type="slidenum">
              <a:rPr lang="el-GR" altLang="el-GR"/>
              <a:pPr>
                <a:spcBef>
                  <a:spcPct val="0"/>
                </a:spcBef>
              </a:pPr>
              <a:t>23</a:t>
            </a:fld>
            <a:endParaRPr lang="el-GR" altLang="el-G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xfrm>
            <a:off x="914400" y="4343400"/>
            <a:ext cx="5029200" cy="4114800"/>
          </a:xfrm>
          <a:noFill/>
        </p:spPr>
        <p:txBody>
          <a:bodyPr/>
          <a:lstStyle/>
          <a:p>
            <a:pPr eaLnBrk="1" hangingPunct="1"/>
            <a:endParaRPr lang="en-GB" altLang="el-GR" smtClean="0"/>
          </a:p>
        </p:txBody>
      </p:sp>
    </p:spTree>
    <p:extLst>
      <p:ext uri="{BB962C8B-B14F-4D97-AF65-F5344CB8AC3E}">
        <p14:creationId xmlns:p14="http://schemas.microsoft.com/office/powerpoint/2010/main" val="827457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15DAAEB6-3340-4445-808E-E690589826FF}" type="datetimeFigureOut">
              <a:rPr lang="el-GR" smtClean="0"/>
              <a:t>1/1/1980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F8BFE10-47AD-45EB-81B8-28E17083055F}" type="slidenum">
              <a:rPr lang="el-GR" smtClean="0"/>
              <a:t>‹#›</a:t>
            </a:fld>
            <a:endParaRPr lang="el-GR"/>
          </a:p>
        </p:txBody>
      </p:sp>
    </p:spTree>
    <p:extLst>
      <p:ext uri="{BB962C8B-B14F-4D97-AF65-F5344CB8AC3E}">
        <p14:creationId xmlns:p14="http://schemas.microsoft.com/office/powerpoint/2010/main" val="2647407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15DAAEB6-3340-4445-808E-E690589826FF}" type="datetimeFigureOut">
              <a:rPr lang="el-GR" smtClean="0"/>
              <a:t>1/1/1980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F8BFE10-47AD-45EB-81B8-28E17083055F}" type="slidenum">
              <a:rPr lang="el-GR" smtClean="0"/>
              <a:t>‹#›</a:t>
            </a:fld>
            <a:endParaRPr lang="el-GR"/>
          </a:p>
        </p:txBody>
      </p:sp>
    </p:spTree>
    <p:extLst>
      <p:ext uri="{BB962C8B-B14F-4D97-AF65-F5344CB8AC3E}">
        <p14:creationId xmlns:p14="http://schemas.microsoft.com/office/powerpoint/2010/main" val="191420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15DAAEB6-3340-4445-808E-E690589826FF}" type="datetimeFigureOut">
              <a:rPr lang="el-GR" smtClean="0"/>
              <a:t>1/1/1980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F8BFE10-47AD-45EB-81B8-28E17083055F}" type="slidenum">
              <a:rPr lang="el-GR" smtClean="0"/>
              <a:t>‹#›</a:t>
            </a:fld>
            <a:endParaRPr lang="el-GR"/>
          </a:p>
        </p:txBody>
      </p:sp>
    </p:spTree>
    <p:extLst>
      <p:ext uri="{BB962C8B-B14F-4D97-AF65-F5344CB8AC3E}">
        <p14:creationId xmlns:p14="http://schemas.microsoft.com/office/powerpoint/2010/main" val="161252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15DAAEB6-3340-4445-808E-E690589826FF}" type="datetimeFigureOut">
              <a:rPr lang="el-GR" smtClean="0"/>
              <a:t>1/1/1980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F8BFE10-47AD-45EB-81B8-28E17083055F}" type="slidenum">
              <a:rPr lang="el-GR" smtClean="0"/>
              <a:t>‹#›</a:t>
            </a:fld>
            <a:endParaRPr lang="el-GR"/>
          </a:p>
        </p:txBody>
      </p:sp>
    </p:spTree>
    <p:extLst>
      <p:ext uri="{BB962C8B-B14F-4D97-AF65-F5344CB8AC3E}">
        <p14:creationId xmlns:p14="http://schemas.microsoft.com/office/powerpoint/2010/main" val="3434426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DAAEB6-3340-4445-808E-E690589826FF}" type="datetimeFigureOut">
              <a:rPr lang="el-GR" smtClean="0"/>
              <a:t>1/1/1980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F8BFE10-47AD-45EB-81B8-28E17083055F}" type="slidenum">
              <a:rPr lang="el-GR" smtClean="0"/>
              <a:t>‹#›</a:t>
            </a:fld>
            <a:endParaRPr lang="el-GR"/>
          </a:p>
        </p:txBody>
      </p:sp>
    </p:spTree>
    <p:extLst>
      <p:ext uri="{BB962C8B-B14F-4D97-AF65-F5344CB8AC3E}">
        <p14:creationId xmlns:p14="http://schemas.microsoft.com/office/powerpoint/2010/main" val="3561497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15DAAEB6-3340-4445-808E-E690589826FF}" type="datetimeFigureOut">
              <a:rPr lang="el-GR" smtClean="0"/>
              <a:t>1/1/1980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F8BFE10-47AD-45EB-81B8-28E17083055F}" type="slidenum">
              <a:rPr lang="el-GR" smtClean="0"/>
              <a:t>‹#›</a:t>
            </a:fld>
            <a:endParaRPr lang="el-GR"/>
          </a:p>
        </p:txBody>
      </p:sp>
    </p:spTree>
    <p:extLst>
      <p:ext uri="{BB962C8B-B14F-4D97-AF65-F5344CB8AC3E}">
        <p14:creationId xmlns:p14="http://schemas.microsoft.com/office/powerpoint/2010/main" val="2169049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15DAAEB6-3340-4445-808E-E690589826FF}" type="datetimeFigureOut">
              <a:rPr lang="el-GR" smtClean="0"/>
              <a:t>1/1/1980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CF8BFE10-47AD-45EB-81B8-28E17083055F}" type="slidenum">
              <a:rPr lang="el-GR" smtClean="0"/>
              <a:t>‹#›</a:t>
            </a:fld>
            <a:endParaRPr lang="el-GR"/>
          </a:p>
        </p:txBody>
      </p:sp>
    </p:spTree>
    <p:extLst>
      <p:ext uri="{BB962C8B-B14F-4D97-AF65-F5344CB8AC3E}">
        <p14:creationId xmlns:p14="http://schemas.microsoft.com/office/powerpoint/2010/main" val="3359383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15DAAEB6-3340-4445-808E-E690589826FF}" type="datetimeFigureOut">
              <a:rPr lang="el-GR" smtClean="0"/>
              <a:t>1/1/1980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CF8BFE10-47AD-45EB-81B8-28E17083055F}" type="slidenum">
              <a:rPr lang="el-GR" smtClean="0"/>
              <a:t>‹#›</a:t>
            </a:fld>
            <a:endParaRPr lang="el-GR"/>
          </a:p>
        </p:txBody>
      </p:sp>
    </p:spTree>
    <p:extLst>
      <p:ext uri="{BB962C8B-B14F-4D97-AF65-F5344CB8AC3E}">
        <p14:creationId xmlns:p14="http://schemas.microsoft.com/office/powerpoint/2010/main" val="1920873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DAAEB6-3340-4445-808E-E690589826FF}" type="datetimeFigureOut">
              <a:rPr lang="el-GR" smtClean="0"/>
              <a:t>1/1/1980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CF8BFE10-47AD-45EB-81B8-28E17083055F}" type="slidenum">
              <a:rPr lang="el-GR" smtClean="0"/>
              <a:t>‹#›</a:t>
            </a:fld>
            <a:endParaRPr lang="el-GR"/>
          </a:p>
        </p:txBody>
      </p:sp>
    </p:spTree>
    <p:extLst>
      <p:ext uri="{BB962C8B-B14F-4D97-AF65-F5344CB8AC3E}">
        <p14:creationId xmlns:p14="http://schemas.microsoft.com/office/powerpoint/2010/main" val="3844667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DAAEB6-3340-4445-808E-E690589826FF}" type="datetimeFigureOut">
              <a:rPr lang="el-GR" smtClean="0"/>
              <a:t>1/1/1980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F8BFE10-47AD-45EB-81B8-28E17083055F}" type="slidenum">
              <a:rPr lang="el-GR" smtClean="0"/>
              <a:t>‹#›</a:t>
            </a:fld>
            <a:endParaRPr lang="el-GR"/>
          </a:p>
        </p:txBody>
      </p:sp>
    </p:spTree>
    <p:extLst>
      <p:ext uri="{BB962C8B-B14F-4D97-AF65-F5344CB8AC3E}">
        <p14:creationId xmlns:p14="http://schemas.microsoft.com/office/powerpoint/2010/main" val="4025966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DAAEB6-3340-4445-808E-E690589826FF}" type="datetimeFigureOut">
              <a:rPr lang="el-GR" smtClean="0"/>
              <a:t>1/1/1980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F8BFE10-47AD-45EB-81B8-28E17083055F}" type="slidenum">
              <a:rPr lang="el-GR" smtClean="0"/>
              <a:t>‹#›</a:t>
            </a:fld>
            <a:endParaRPr lang="el-GR"/>
          </a:p>
        </p:txBody>
      </p:sp>
    </p:spTree>
    <p:extLst>
      <p:ext uri="{BB962C8B-B14F-4D97-AF65-F5344CB8AC3E}">
        <p14:creationId xmlns:p14="http://schemas.microsoft.com/office/powerpoint/2010/main" val="383753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DAAEB6-3340-4445-808E-E690589826FF}" type="datetimeFigureOut">
              <a:rPr lang="el-GR" smtClean="0"/>
              <a:t>1/1/1980</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8BFE10-47AD-45EB-81B8-28E17083055F}" type="slidenum">
              <a:rPr lang="el-GR" smtClean="0"/>
              <a:t>‹#›</a:t>
            </a:fld>
            <a:endParaRPr lang="el-GR"/>
          </a:p>
        </p:txBody>
      </p:sp>
    </p:spTree>
    <p:extLst>
      <p:ext uri="{BB962C8B-B14F-4D97-AF65-F5344CB8AC3E}">
        <p14:creationId xmlns:p14="http://schemas.microsoft.com/office/powerpoint/2010/main" val="1803963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ÎÏÎ¿ÏÎ­Î»ÎµÏÎ¼Î± ÎµÎ¹ÎºÏÎ½Î±Ï Î³Î¹Î± cyprus fire serv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5" descr="AG00355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289551" y="2133601"/>
            <a:ext cx="1611313"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72454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latin typeface="Arial Black" panose="020B0A04020102020204" pitchFamily="34" charset="0"/>
              </a:rPr>
              <a:t>EXTINGUISHING AGENTS </a:t>
            </a:r>
            <a:endParaRPr lang="el-GR" sz="3600" dirty="0"/>
          </a:p>
        </p:txBody>
      </p:sp>
      <p:sp>
        <p:nvSpPr>
          <p:cNvPr id="3" name="Content Placeholder 2"/>
          <p:cNvSpPr>
            <a:spLocks noGrp="1"/>
          </p:cNvSpPr>
          <p:nvPr>
            <p:ph idx="1"/>
          </p:nvPr>
        </p:nvSpPr>
        <p:spPr/>
        <p:txBody>
          <a:bodyPr/>
          <a:lstStyle/>
          <a:p>
            <a:r>
              <a:rPr lang="en-US" altLang="el-GR" dirty="0" smtClean="0"/>
              <a:t>Both </a:t>
            </a:r>
            <a:r>
              <a:rPr lang="en-US" altLang="el-GR" dirty="0" smtClean="0">
                <a:solidFill>
                  <a:srgbClr val="FF0000"/>
                </a:solidFill>
              </a:rPr>
              <a:t>principal and complementary extinguishing agents </a:t>
            </a:r>
            <a:r>
              <a:rPr lang="en-US" altLang="el-GR" dirty="0" smtClean="0"/>
              <a:t>are provided at the aerodromes</a:t>
            </a:r>
          </a:p>
          <a:p>
            <a:r>
              <a:rPr lang="en-US" altLang="el-GR" dirty="0" smtClean="0"/>
              <a:t>Principal extinguishing agent ( FOAM - AFFF )</a:t>
            </a:r>
          </a:p>
          <a:p>
            <a:r>
              <a:rPr lang="en-US" altLang="el-GR" dirty="0" smtClean="0"/>
              <a:t>Complementary extinguishing agent ( DRY CHEMICAL POWDER )</a:t>
            </a:r>
          </a:p>
          <a:p>
            <a:endParaRPr lang="en-US" dirty="0"/>
          </a:p>
          <a:p>
            <a:r>
              <a:rPr lang="en-US" dirty="0" smtClean="0"/>
              <a:t>A reserve supply of foam and dry chemical powder are maintained  on the aerodromes for vehicle replenishment  purposes. </a:t>
            </a:r>
            <a:endParaRPr lang="el-GR" dirty="0"/>
          </a:p>
        </p:txBody>
      </p:sp>
    </p:spTree>
    <p:extLst>
      <p:ext uri="{BB962C8B-B14F-4D97-AF65-F5344CB8AC3E}">
        <p14:creationId xmlns:p14="http://schemas.microsoft.com/office/powerpoint/2010/main" val="6095584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latin typeface="Arial Black" panose="020B0A04020102020204" pitchFamily="34" charset="0"/>
              </a:rPr>
              <a:t>RESPONSE TIME</a:t>
            </a:r>
            <a:endParaRPr lang="el-GR" sz="3600" dirty="0"/>
          </a:p>
        </p:txBody>
      </p:sp>
      <p:sp>
        <p:nvSpPr>
          <p:cNvPr id="3" name="Content Placeholder 2"/>
          <p:cNvSpPr>
            <a:spLocks noGrp="1"/>
          </p:cNvSpPr>
          <p:nvPr>
            <p:ph idx="1"/>
          </p:nvPr>
        </p:nvSpPr>
        <p:spPr/>
        <p:txBody>
          <a:bodyPr>
            <a:normAutofit fontScale="92500" lnSpcReduction="10000"/>
          </a:bodyPr>
          <a:lstStyle/>
          <a:p>
            <a:pPr algn="just"/>
            <a:r>
              <a:rPr lang="en-US" dirty="0" smtClean="0"/>
              <a:t>The respond times of the RFFS are compliant with the requirements of EU regulation 139/2014 and requirements of ICAO.</a:t>
            </a:r>
          </a:p>
          <a:p>
            <a:pPr algn="just"/>
            <a:r>
              <a:rPr lang="en-US" dirty="0" smtClean="0"/>
              <a:t>According to data available at </a:t>
            </a:r>
            <a:r>
              <a:rPr lang="en-US" dirty="0" err="1"/>
              <a:t>P</a:t>
            </a:r>
            <a:r>
              <a:rPr lang="en-US" dirty="0" err="1" smtClean="0"/>
              <a:t>afos</a:t>
            </a:r>
            <a:r>
              <a:rPr lang="en-US" dirty="0" smtClean="0"/>
              <a:t> airport </a:t>
            </a:r>
            <a:r>
              <a:rPr lang="en-US" dirty="0"/>
              <a:t>F</a:t>
            </a:r>
            <a:r>
              <a:rPr lang="en-US" dirty="0" smtClean="0"/>
              <a:t>ire </a:t>
            </a:r>
            <a:r>
              <a:rPr lang="en-US" dirty="0"/>
              <a:t>S</a:t>
            </a:r>
            <a:r>
              <a:rPr lang="en-US" dirty="0" smtClean="0"/>
              <a:t>tation, the respond time of the RFFS to the furthermost point of runway 29 is measured between       2 minutes, 15 seconds and 2 minutes, 50 seconds.</a:t>
            </a:r>
          </a:p>
          <a:p>
            <a:pPr algn="just"/>
            <a:r>
              <a:rPr lang="en-US" dirty="0"/>
              <a:t>According to data available at </a:t>
            </a:r>
            <a:r>
              <a:rPr lang="en-US" dirty="0" err="1" smtClean="0"/>
              <a:t>Larnaca</a:t>
            </a:r>
            <a:r>
              <a:rPr lang="en-US" dirty="0" smtClean="0"/>
              <a:t> </a:t>
            </a:r>
            <a:r>
              <a:rPr lang="en-US" dirty="0"/>
              <a:t>airport Fire Station, the respond time of the </a:t>
            </a:r>
            <a:r>
              <a:rPr lang="en-US" dirty="0" smtClean="0"/>
              <a:t>RFFS </a:t>
            </a:r>
            <a:r>
              <a:rPr lang="en-US" dirty="0"/>
              <a:t>to the furthermost point of </a:t>
            </a:r>
            <a:r>
              <a:rPr lang="en-US"/>
              <a:t>runway </a:t>
            </a:r>
            <a:r>
              <a:rPr lang="en-US" smtClean="0"/>
              <a:t>22 </a:t>
            </a:r>
            <a:r>
              <a:rPr lang="en-US" dirty="0"/>
              <a:t>is measured between 2 minutes</a:t>
            </a:r>
            <a:r>
              <a:rPr lang="en-US"/>
              <a:t>, </a:t>
            </a:r>
            <a:r>
              <a:rPr lang="en-US" smtClean="0"/>
              <a:t>25 </a:t>
            </a:r>
            <a:r>
              <a:rPr lang="en-US" dirty="0"/>
              <a:t>seconds and 2 minutes, 50 seconds.</a:t>
            </a:r>
          </a:p>
          <a:p>
            <a:pPr algn="just"/>
            <a:endParaRPr lang="en-US" dirty="0" smtClean="0"/>
          </a:p>
          <a:p>
            <a:pPr algn="just"/>
            <a:endParaRPr lang="en-US" dirty="0" smtClean="0"/>
          </a:p>
          <a:p>
            <a:pPr marL="0" indent="0" algn="just">
              <a:buNone/>
            </a:pPr>
            <a:r>
              <a:rPr lang="en-US" dirty="0" smtClean="0"/>
              <a:t> </a:t>
            </a:r>
            <a:endParaRPr lang="el-GR" dirty="0"/>
          </a:p>
        </p:txBody>
      </p:sp>
    </p:spTree>
    <p:extLst>
      <p:ext uri="{BB962C8B-B14F-4D97-AF65-F5344CB8AC3E}">
        <p14:creationId xmlns:p14="http://schemas.microsoft.com/office/powerpoint/2010/main" val="23258344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latin typeface="Arial Black" panose="020B0A04020102020204" pitchFamily="34" charset="0"/>
              </a:rPr>
              <a:t>LARNACA AND PAFOS AIRPORTS                      NUMBER OF RFFS PERSONNEL</a:t>
            </a:r>
            <a:endParaRPr lang="el-GR"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30964884"/>
              </p:ext>
            </p:extLst>
          </p:nvPr>
        </p:nvGraphicFramePr>
        <p:xfrm>
          <a:off x="838200" y="1825625"/>
          <a:ext cx="10515600" cy="1656080"/>
        </p:xfrm>
        <a:graphic>
          <a:graphicData uri="http://schemas.openxmlformats.org/drawingml/2006/table">
            <a:tbl>
              <a:tblPr firstRow="1" bandRow="1">
                <a:tableStyleId>{5C22544A-7EE6-4342-B048-85BDC9FD1C3A}</a:tableStyleId>
              </a:tblPr>
              <a:tblGrid>
                <a:gridCol w="1752600"/>
                <a:gridCol w="1752600"/>
                <a:gridCol w="1752600"/>
                <a:gridCol w="1752600"/>
                <a:gridCol w="1752600"/>
                <a:gridCol w="1752600"/>
              </a:tblGrid>
              <a:tr h="370840">
                <a:tc>
                  <a:txBody>
                    <a:bodyPr/>
                    <a:lstStyle/>
                    <a:p>
                      <a:r>
                        <a:rPr lang="en-GB" dirty="0" smtClean="0"/>
                        <a:t>FIRE</a:t>
                      </a:r>
                      <a:r>
                        <a:rPr lang="en-GB" baseline="0" dirty="0" smtClean="0"/>
                        <a:t> STATION</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OFFICER</a:t>
                      </a:r>
                      <a:endParaRPr lang="el-GR" dirty="0" smtClean="0"/>
                    </a:p>
                    <a:p>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SUB OFFICERS</a:t>
                      </a:r>
                      <a:endParaRPr lang="el-GR" dirty="0" smtClean="0"/>
                    </a:p>
                    <a:p>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LEADING FIREMEN</a:t>
                      </a:r>
                      <a:endParaRPr lang="el-GR" dirty="0" smtClean="0"/>
                    </a:p>
                    <a:p>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FIREMEN/FIREWOMEN</a:t>
                      </a:r>
                      <a:endParaRPr lang="el-GR" dirty="0" smtClean="0"/>
                    </a:p>
                    <a:p>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TOTAL</a:t>
                      </a:r>
                      <a:endParaRPr lang="el-GR" dirty="0" smtClean="0"/>
                    </a:p>
                    <a:p>
                      <a:endParaRPr lang="el-GR" dirty="0"/>
                    </a:p>
                  </a:txBody>
                  <a:tcPr/>
                </a:tc>
              </a:tr>
              <a:tr h="370840">
                <a:tc>
                  <a:txBody>
                    <a:bodyPr/>
                    <a:lstStyle/>
                    <a:p>
                      <a:r>
                        <a:rPr lang="en-GB" dirty="0" smtClean="0"/>
                        <a:t>LARNACA</a:t>
                      </a:r>
                      <a:endParaRPr lang="el-GR" dirty="0"/>
                    </a:p>
                  </a:txBody>
                  <a:tcPr/>
                </a:tc>
                <a:tc>
                  <a:txBody>
                    <a:bodyPr/>
                    <a:lstStyle/>
                    <a:p>
                      <a:r>
                        <a:rPr lang="en-GB" dirty="0" smtClean="0"/>
                        <a:t>1</a:t>
                      </a:r>
                      <a:endParaRPr lang="el-GR" dirty="0"/>
                    </a:p>
                  </a:txBody>
                  <a:tcPr/>
                </a:tc>
                <a:tc>
                  <a:txBody>
                    <a:bodyPr/>
                    <a:lstStyle/>
                    <a:p>
                      <a:r>
                        <a:rPr lang="en-GB" dirty="0" smtClean="0"/>
                        <a:t>5</a:t>
                      </a:r>
                      <a:endParaRPr lang="el-GR" dirty="0"/>
                    </a:p>
                  </a:txBody>
                  <a:tcPr/>
                </a:tc>
                <a:tc>
                  <a:txBody>
                    <a:bodyPr/>
                    <a:lstStyle/>
                    <a:p>
                      <a:r>
                        <a:rPr lang="en-GB" dirty="0" smtClean="0"/>
                        <a:t>6</a:t>
                      </a:r>
                      <a:endParaRPr lang="el-GR" dirty="0"/>
                    </a:p>
                  </a:txBody>
                  <a:tcPr/>
                </a:tc>
                <a:tc>
                  <a:txBody>
                    <a:bodyPr/>
                    <a:lstStyle/>
                    <a:p>
                      <a:r>
                        <a:rPr lang="en-GB" dirty="0" smtClean="0"/>
                        <a:t>41</a:t>
                      </a:r>
                      <a:endParaRPr lang="el-GR" dirty="0"/>
                    </a:p>
                  </a:txBody>
                  <a:tcPr/>
                </a:tc>
                <a:tc>
                  <a:txBody>
                    <a:bodyPr/>
                    <a:lstStyle/>
                    <a:p>
                      <a:r>
                        <a:rPr lang="en-GB" dirty="0" smtClean="0"/>
                        <a:t>53</a:t>
                      </a:r>
                      <a:endParaRPr lang="el-GR" dirty="0"/>
                    </a:p>
                  </a:txBody>
                  <a:tcPr/>
                </a:tc>
              </a:tr>
              <a:tr h="370840">
                <a:tc>
                  <a:txBody>
                    <a:bodyPr/>
                    <a:lstStyle/>
                    <a:p>
                      <a:r>
                        <a:rPr lang="en-GB" dirty="0" smtClean="0"/>
                        <a:t>PAFOS</a:t>
                      </a:r>
                      <a:endParaRPr lang="el-GR" dirty="0"/>
                    </a:p>
                  </a:txBody>
                  <a:tcPr/>
                </a:tc>
                <a:tc>
                  <a:txBody>
                    <a:bodyPr/>
                    <a:lstStyle/>
                    <a:p>
                      <a:r>
                        <a:rPr lang="en-GB" dirty="0" smtClean="0"/>
                        <a:t>1</a:t>
                      </a:r>
                      <a:endParaRPr lang="el-GR" dirty="0"/>
                    </a:p>
                  </a:txBody>
                  <a:tcPr/>
                </a:tc>
                <a:tc>
                  <a:txBody>
                    <a:bodyPr/>
                    <a:lstStyle/>
                    <a:p>
                      <a:r>
                        <a:rPr lang="en-GB" dirty="0" smtClean="0"/>
                        <a:t>6</a:t>
                      </a:r>
                      <a:endParaRPr lang="el-GR" dirty="0"/>
                    </a:p>
                  </a:txBody>
                  <a:tcPr/>
                </a:tc>
                <a:tc>
                  <a:txBody>
                    <a:bodyPr/>
                    <a:lstStyle/>
                    <a:p>
                      <a:r>
                        <a:rPr lang="en-GB" dirty="0" smtClean="0"/>
                        <a:t>8</a:t>
                      </a:r>
                      <a:endParaRPr lang="el-GR" dirty="0"/>
                    </a:p>
                  </a:txBody>
                  <a:tcPr/>
                </a:tc>
                <a:tc>
                  <a:txBody>
                    <a:bodyPr/>
                    <a:lstStyle/>
                    <a:p>
                      <a:r>
                        <a:rPr lang="en-GB" dirty="0" smtClean="0"/>
                        <a:t>24</a:t>
                      </a:r>
                      <a:endParaRPr lang="el-GR" dirty="0"/>
                    </a:p>
                  </a:txBody>
                  <a:tcPr/>
                </a:tc>
                <a:tc>
                  <a:txBody>
                    <a:bodyPr/>
                    <a:lstStyle/>
                    <a:p>
                      <a:r>
                        <a:rPr lang="en-GB" dirty="0" smtClean="0"/>
                        <a:t>39</a:t>
                      </a:r>
                      <a:endParaRPr lang="el-GR" dirty="0"/>
                    </a:p>
                  </a:txBody>
                  <a:tcPr/>
                </a:tc>
              </a:tr>
            </a:tbl>
          </a:graphicData>
        </a:graphic>
      </p:graphicFrame>
      <p:sp>
        <p:nvSpPr>
          <p:cNvPr id="5" name="TextBox 4"/>
          <p:cNvSpPr txBox="1"/>
          <p:nvPr/>
        </p:nvSpPr>
        <p:spPr>
          <a:xfrm>
            <a:off x="1578279" y="4208745"/>
            <a:ext cx="9559476" cy="1477328"/>
          </a:xfrm>
          <a:prstGeom prst="rect">
            <a:avLst/>
          </a:prstGeom>
          <a:noFill/>
        </p:spPr>
        <p:txBody>
          <a:bodyPr wrap="none" rtlCol="0">
            <a:spAutoFit/>
          </a:bodyPr>
          <a:lstStyle/>
          <a:p>
            <a:r>
              <a:rPr lang="en-GB" dirty="0" smtClean="0">
                <a:latin typeface="Arial Black" panose="020B0A04020102020204" pitchFamily="34" charset="0"/>
              </a:rPr>
              <a:t>PERSONNEL IS DIVIDED IN FOUR SHIFTS ( RED – BLUE – GREEN – WHITE )</a:t>
            </a:r>
          </a:p>
          <a:p>
            <a:endParaRPr lang="en-GB" dirty="0">
              <a:latin typeface="Arial Black" panose="020B0A04020102020204" pitchFamily="34" charset="0"/>
            </a:endParaRPr>
          </a:p>
          <a:p>
            <a:r>
              <a:rPr lang="en-GB" dirty="0" smtClean="0">
                <a:latin typeface="Arial Black" panose="020B0A04020102020204" pitchFamily="34" charset="0"/>
              </a:rPr>
              <a:t>11 PERSONS MINIMUM ON DUTY IN LARNACA AIRPORT</a:t>
            </a:r>
          </a:p>
          <a:p>
            <a:endParaRPr lang="en-GB" dirty="0">
              <a:latin typeface="Arial Black" panose="020B0A04020102020204" pitchFamily="34" charset="0"/>
            </a:endParaRPr>
          </a:p>
          <a:p>
            <a:r>
              <a:rPr lang="en-GB" dirty="0" smtClean="0">
                <a:latin typeface="Arial Black" panose="020B0A04020102020204" pitchFamily="34" charset="0"/>
              </a:rPr>
              <a:t>  8 PERSONS MINIMUM ON DUTY IN PAFOS AIRPORT</a:t>
            </a:r>
            <a:endParaRPr lang="el-GR" dirty="0">
              <a:latin typeface="Arial Black" panose="020B0A04020102020204" pitchFamily="34" charset="0"/>
            </a:endParaRPr>
          </a:p>
        </p:txBody>
      </p:sp>
    </p:spTree>
    <p:extLst>
      <p:ext uri="{BB962C8B-B14F-4D97-AF65-F5344CB8AC3E}">
        <p14:creationId xmlns:p14="http://schemas.microsoft.com/office/powerpoint/2010/main" val="34382754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latin typeface="Arial Black" panose="020B0A04020102020204" pitchFamily="34" charset="0"/>
              </a:rPr>
              <a:t>TRAINING OF RESCUE AND FIREFIGHTING PERSONNEL</a:t>
            </a:r>
            <a:endParaRPr lang="el-GR" sz="3600" b="1" dirty="0">
              <a:latin typeface="Arial Black" panose="020B0A04020102020204" pitchFamily="34" charset="0"/>
            </a:endParaRPr>
          </a:p>
        </p:txBody>
      </p:sp>
      <p:sp>
        <p:nvSpPr>
          <p:cNvPr id="3" name="Content Placeholder 2"/>
          <p:cNvSpPr>
            <a:spLocks noGrp="1"/>
          </p:cNvSpPr>
          <p:nvPr>
            <p:ph idx="1"/>
          </p:nvPr>
        </p:nvSpPr>
        <p:spPr/>
        <p:txBody>
          <a:bodyPr>
            <a:normAutofit fontScale="92500" lnSpcReduction="10000"/>
          </a:bodyPr>
          <a:lstStyle/>
          <a:p>
            <a:r>
              <a:rPr lang="en-GB" dirty="0" smtClean="0"/>
              <a:t>OFFICERS and </a:t>
            </a:r>
            <a:r>
              <a:rPr lang="en-US" dirty="0" smtClean="0"/>
              <a:t>SUB OFFICERS</a:t>
            </a:r>
            <a:r>
              <a:rPr lang="en-GB" dirty="0" smtClean="0"/>
              <a:t> are trained in the UK in various trainings such as Overseas Command and Control, Officer Course and Supervisor Initial Course and some of them </a:t>
            </a:r>
            <a:r>
              <a:rPr lang="en-US" dirty="0" smtClean="0"/>
              <a:t>in the</a:t>
            </a:r>
            <a:r>
              <a:rPr lang="en-GB" dirty="0" smtClean="0"/>
              <a:t> military aircraft in Greece.</a:t>
            </a:r>
            <a:endParaRPr lang="el-GR" dirty="0" smtClean="0"/>
          </a:p>
          <a:p>
            <a:r>
              <a:rPr lang="en-US" dirty="0" smtClean="0"/>
              <a:t>RFFS personnel is trained daily in both theoretical and practical terms in various thematic units</a:t>
            </a:r>
            <a:r>
              <a:rPr lang="el-GR" dirty="0" smtClean="0"/>
              <a:t> </a:t>
            </a:r>
            <a:r>
              <a:rPr lang="en-US" dirty="0" smtClean="0"/>
              <a:t>according to the bimonthly program.</a:t>
            </a:r>
          </a:p>
          <a:p>
            <a:r>
              <a:rPr lang="en-US" dirty="0" smtClean="0"/>
              <a:t>RFFS personnel is participated in live fire drills commensurate with the types of aircraft and type of rescue and firefighting equipment in use at the aerodrome.</a:t>
            </a:r>
          </a:p>
          <a:p>
            <a:r>
              <a:rPr lang="en-US" dirty="0" smtClean="0"/>
              <a:t>RFFS </a:t>
            </a:r>
            <a:r>
              <a:rPr lang="en-US"/>
              <a:t>personnel </a:t>
            </a:r>
            <a:r>
              <a:rPr lang="en-US" smtClean="0"/>
              <a:t>is </a:t>
            </a:r>
            <a:r>
              <a:rPr lang="en-US" dirty="0" smtClean="0"/>
              <a:t>also trained in retraining programs</a:t>
            </a:r>
            <a:endParaRPr lang="el-GR" dirty="0" smtClean="0"/>
          </a:p>
          <a:p>
            <a:r>
              <a:rPr lang="en-GB" dirty="0" smtClean="0"/>
              <a:t>RFFS training records are kept.</a:t>
            </a:r>
          </a:p>
          <a:p>
            <a:pPr marL="0" indent="0">
              <a:buNone/>
            </a:pPr>
            <a:r>
              <a:rPr lang="en-GB" dirty="0" smtClean="0"/>
              <a:t> </a:t>
            </a:r>
          </a:p>
          <a:p>
            <a:pPr marL="0" indent="0">
              <a:buNone/>
            </a:pPr>
            <a:endParaRPr lang="el-GR" dirty="0"/>
          </a:p>
        </p:txBody>
      </p:sp>
    </p:spTree>
    <p:extLst>
      <p:ext uri="{BB962C8B-B14F-4D97-AF65-F5344CB8AC3E}">
        <p14:creationId xmlns:p14="http://schemas.microsoft.com/office/powerpoint/2010/main" val="41052769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latin typeface="Arial Black" panose="020B0A04020102020204" pitchFamily="34" charset="0"/>
              </a:rPr>
              <a:t>TRAINING OF RESCUE AND FIREFIGHTING PERSONNEL</a:t>
            </a:r>
            <a:endParaRPr lang="el-GR" sz="3600" b="1" dirty="0">
              <a:latin typeface="Arial Black" panose="020B0A04020102020204" pitchFamily="34" charset="0"/>
            </a:endParaRPr>
          </a:p>
        </p:txBody>
      </p:sp>
      <p:sp>
        <p:nvSpPr>
          <p:cNvPr id="3" name="Content Placeholder 2"/>
          <p:cNvSpPr>
            <a:spLocks noGrp="1"/>
          </p:cNvSpPr>
          <p:nvPr>
            <p:ph idx="1"/>
          </p:nvPr>
        </p:nvSpPr>
        <p:spPr/>
        <p:txBody>
          <a:bodyPr/>
          <a:lstStyle/>
          <a:p>
            <a:r>
              <a:rPr lang="en-GB" dirty="0" err="1" smtClean="0"/>
              <a:t>Larnaca</a:t>
            </a:r>
            <a:r>
              <a:rPr lang="en-GB" dirty="0" smtClean="0"/>
              <a:t> and </a:t>
            </a:r>
            <a:r>
              <a:rPr lang="en-GB" dirty="0" err="1" smtClean="0"/>
              <a:t>Pafos</a:t>
            </a:r>
            <a:r>
              <a:rPr lang="en-GB" dirty="0" smtClean="0"/>
              <a:t> Fire Training Areas </a:t>
            </a:r>
          </a:p>
          <a:p>
            <a:pPr marL="0" indent="0">
              <a:buNone/>
            </a:pPr>
            <a:endParaRPr lang="el-G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056710"/>
            <a:ext cx="3394166" cy="2354462"/>
          </a:xfrm>
          <a:prstGeom prst="rect">
            <a:avLst/>
          </a:prstGeom>
        </p:spPr>
      </p:pic>
      <p:pic>
        <p:nvPicPr>
          <p:cNvPr id="7" name="Picture 2" descr="F:\PHOTOS\ΑΣΚΗΣΕΙΣ ΑΕΡΟΔΡΟΜΙΟΥ\IMG_269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9634" y="3056711"/>
            <a:ext cx="3394166" cy="23544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
          <p:cNvPicPr>
            <a:picLocks noChangeAspect="1"/>
          </p:cNvPicPr>
          <p:nvPr/>
        </p:nvPicPr>
        <p:blipFill>
          <a:blip r:embed="rId4" cstate="print"/>
          <a:srcRect/>
          <a:stretch>
            <a:fillRect/>
          </a:stretch>
        </p:blipFill>
        <p:spPr bwMode="auto">
          <a:xfrm>
            <a:off x="4398917" y="3056711"/>
            <a:ext cx="3394166" cy="2354460"/>
          </a:xfrm>
          <a:prstGeom prst="rect">
            <a:avLst/>
          </a:prstGeom>
          <a:noFill/>
          <a:ln w="9525">
            <a:noFill/>
            <a:miter lim="800000"/>
            <a:headEnd/>
            <a:tailEnd/>
          </a:ln>
        </p:spPr>
      </p:pic>
    </p:spTree>
    <p:extLst>
      <p:ext uri="{BB962C8B-B14F-4D97-AF65-F5344CB8AC3E}">
        <p14:creationId xmlns:p14="http://schemas.microsoft.com/office/powerpoint/2010/main" val="2785899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latin typeface="Arial Black" panose="020B0A04020102020204" pitchFamily="34" charset="0"/>
              </a:rPr>
              <a:t>RESCUE AND FIREFIGHTING SERVICES EMERGENCY PLAN</a:t>
            </a:r>
            <a:endParaRPr lang="el-GR" sz="3600" dirty="0"/>
          </a:p>
        </p:txBody>
      </p:sp>
      <p:sp>
        <p:nvSpPr>
          <p:cNvPr id="3" name="Content Placeholder 2"/>
          <p:cNvSpPr>
            <a:spLocks noGrp="1"/>
          </p:cNvSpPr>
          <p:nvPr>
            <p:ph idx="1"/>
          </p:nvPr>
        </p:nvSpPr>
        <p:spPr/>
        <p:txBody>
          <a:bodyPr>
            <a:normAutofit fontScale="92500" lnSpcReduction="10000"/>
          </a:bodyPr>
          <a:lstStyle/>
          <a:p>
            <a:pPr marL="0" indent="0">
              <a:buNone/>
            </a:pPr>
            <a:r>
              <a:rPr lang="en-GB" dirty="0" smtClean="0"/>
              <a:t>   </a:t>
            </a:r>
            <a:r>
              <a:rPr lang="en-US" dirty="0" smtClean="0">
                <a:solidFill>
                  <a:srgbClr val="FF0000"/>
                </a:solidFill>
              </a:rPr>
              <a:t>The emergency plan of RFFS is based on the following international regulations and national action plans.</a:t>
            </a:r>
            <a:endParaRPr lang="en-GB" dirty="0" smtClean="0">
              <a:solidFill>
                <a:srgbClr val="FF0000"/>
              </a:solidFill>
            </a:endParaRPr>
          </a:p>
          <a:p>
            <a:r>
              <a:rPr lang="en-GB" dirty="0" smtClean="0"/>
              <a:t>ICAO ANNEX 14 AERODROMES VOLUME I AERODROMES DESIGN AND OPERATIONS, ICAO DOC.9137-AN/898 PART 1 AIRPORT SERVICES MANUAL PART1 RESCUE AND FIREFIGHTING,  ICAO AIRPORT EMERGENCY PLANNING PART 7</a:t>
            </a:r>
            <a:endParaRPr lang="el-GR" dirty="0" smtClean="0"/>
          </a:p>
          <a:p>
            <a:r>
              <a:rPr lang="en-US" dirty="0" smtClean="0"/>
              <a:t>ERPP – HERMES AIRPORTS LTD</a:t>
            </a:r>
            <a:endParaRPr lang="en-GB" dirty="0" smtClean="0"/>
          </a:p>
          <a:p>
            <a:r>
              <a:rPr lang="en-GB" dirty="0" smtClean="0"/>
              <a:t>EU 139/2014 / ADR.OPS.B.010 RESCUE AND FIREFIGHTING SERVICES </a:t>
            </a:r>
          </a:p>
          <a:p>
            <a:r>
              <a:rPr lang="en-GB" dirty="0" smtClean="0"/>
              <a:t>NATIONAL SAR PLAN &lt; NEARCHOS &gt;</a:t>
            </a:r>
          </a:p>
          <a:p>
            <a:r>
              <a:rPr lang="en-GB" dirty="0" smtClean="0"/>
              <a:t>NATIONAL SAR PLAN &lt; TEYKROS &gt;</a:t>
            </a:r>
          </a:p>
          <a:p>
            <a:r>
              <a:rPr lang="en-GB" dirty="0" smtClean="0"/>
              <a:t>AIRPORT SECURITY PROGRAM </a:t>
            </a:r>
            <a:r>
              <a:rPr lang="en-GB" dirty="0"/>
              <a:t>(</a:t>
            </a:r>
            <a:r>
              <a:rPr lang="en-GB" dirty="0" smtClean="0"/>
              <a:t> CONTINGENCY PLAN AND SOP )</a:t>
            </a:r>
          </a:p>
        </p:txBody>
      </p:sp>
    </p:spTree>
    <p:extLst>
      <p:ext uri="{BB962C8B-B14F-4D97-AF65-F5344CB8AC3E}">
        <p14:creationId xmlns:p14="http://schemas.microsoft.com/office/powerpoint/2010/main" val="32209527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TYPES OF EMERGENCIES</a:t>
            </a:r>
            <a:endParaRPr lang="el-GR" dirty="0"/>
          </a:p>
        </p:txBody>
      </p:sp>
      <p:sp>
        <p:nvSpPr>
          <p:cNvPr id="3" name="Content Placeholder 2"/>
          <p:cNvSpPr>
            <a:spLocks noGrp="1"/>
          </p:cNvSpPr>
          <p:nvPr>
            <p:ph idx="1"/>
          </p:nvPr>
        </p:nvSpPr>
        <p:spPr/>
        <p:txBody>
          <a:bodyPr>
            <a:normAutofit lnSpcReduction="10000"/>
          </a:bodyPr>
          <a:lstStyle/>
          <a:p>
            <a:pPr marL="0" indent="0">
              <a:buNone/>
            </a:pPr>
            <a:r>
              <a:rPr lang="en-GB" sz="3200" dirty="0" smtClean="0">
                <a:solidFill>
                  <a:srgbClr val="FF0000"/>
                </a:solidFill>
              </a:rPr>
              <a:t>   ON AIRPORT EMERGENCIES ( NON – SECURITY )</a:t>
            </a:r>
          </a:p>
          <a:p>
            <a:r>
              <a:rPr lang="en-US" dirty="0" smtClean="0"/>
              <a:t>Alert for Aircraft Emergency ( Local stand by – Full Emergency )</a:t>
            </a:r>
          </a:p>
          <a:p>
            <a:r>
              <a:rPr lang="en-US" dirty="0" smtClean="0"/>
              <a:t>Crash on Airport ( includes inside salt lakes )</a:t>
            </a:r>
          </a:p>
          <a:p>
            <a:r>
              <a:rPr lang="en-US" dirty="0" smtClean="0"/>
              <a:t>Structural Fire</a:t>
            </a:r>
          </a:p>
          <a:p>
            <a:r>
              <a:rPr lang="en-US" dirty="0" smtClean="0"/>
              <a:t>Medical Emergency ( General )</a:t>
            </a:r>
          </a:p>
          <a:p>
            <a:r>
              <a:rPr lang="en-US" dirty="0"/>
              <a:t>Medical </a:t>
            </a:r>
            <a:r>
              <a:rPr lang="en-US" dirty="0" smtClean="0"/>
              <a:t>Emergency ( Pandemic )</a:t>
            </a:r>
          </a:p>
          <a:p>
            <a:r>
              <a:rPr lang="en-US" dirty="0" smtClean="0"/>
              <a:t>Natural Disaster ( Earthquake )</a:t>
            </a:r>
          </a:p>
          <a:p>
            <a:r>
              <a:rPr lang="en-US" dirty="0" smtClean="0"/>
              <a:t>Hazmat Emergency</a:t>
            </a:r>
          </a:p>
          <a:p>
            <a:pPr marL="0" indent="0">
              <a:buNone/>
            </a:pPr>
            <a:r>
              <a:rPr lang="en-US" dirty="0" smtClean="0">
                <a:solidFill>
                  <a:srgbClr val="FF0000"/>
                </a:solidFill>
              </a:rPr>
              <a:t>    </a:t>
            </a:r>
            <a:endParaRPr lang="en-US" dirty="0">
              <a:solidFill>
                <a:srgbClr val="FF0000"/>
              </a:solidFill>
            </a:endParaRPr>
          </a:p>
          <a:p>
            <a:endParaRPr lang="en-US" dirty="0"/>
          </a:p>
          <a:p>
            <a:endParaRPr lang="el-GR" dirty="0"/>
          </a:p>
        </p:txBody>
      </p:sp>
    </p:spTree>
    <p:extLst>
      <p:ext uri="{BB962C8B-B14F-4D97-AF65-F5344CB8AC3E}">
        <p14:creationId xmlns:p14="http://schemas.microsoft.com/office/powerpoint/2010/main" val="20316487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TYPES OF EMERGENCIES</a:t>
            </a:r>
            <a:endParaRPr lang="el-GR" dirty="0"/>
          </a:p>
        </p:txBody>
      </p:sp>
      <p:sp>
        <p:nvSpPr>
          <p:cNvPr id="3" name="Content Placeholder 2"/>
          <p:cNvSpPr>
            <a:spLocks noGrp="1"/>
          </p:cNvSpPr>
          <p:nvPr>
            <p:ph idx="1"/>
          </p:nvPr>
        </p:nvSpPr>
        <p:spPr/>
        <p:txBody>
          <a:bodyPr/>
          <a:lstStyle/>
          <a:p>
            <a:pPr marL="0" indent="0">
              <a:buNone/>
            </a:pPr>
            <a:r>
              <a:rPr lang="en-GB" sz="3200" dirty="0" smtClean="0">
                <a:solidFill>
                  <a:srgbClr val="FF0000"/>
                </a:solidFill>
              </a:rPr>
              <a:t>   ON AIRPORT EMERGENCIES ( SECURITY )</a:t>
            </a:r>
          </a:p>
          <a:p>
            <a:r>
              <a:rPr lang="en-US" dirty="0" smtClean="0"/>
              <a:t>Hijack</a:t>
            </a:r>
          </a:p>
          <a:p>
            <a:r>
              <a:rPr lang="en-US" dirty="0" smtClean="0"/>
              <a:t>Bomb threat ( Aircraft )</a:t>
            </a:r>
          </a:p>
          <a:p>
            <a:r>
              <a:rPr lang="en-US" dirty="0"/>
              <a:t>Bomb </a:t>
            </a:r>
            <a:r>
              <a:rPr lang="en-US" dirty="0" smtClean="0"/>
              <a:t>threat ( Structural )</a:t>
            </a:r>
          </a:p>
          <a:p>
            <a:r>
              <a:rPr lang="en-US" dirty="0" smtClean="0"/>
              <a:t>Sabotage ( Armed attack against the airport )</a:t>
            </a:r>
          </a:p>
          <a:p>
            <a:pPr marL="0" indent="0">
              <a:buNone/>
            </a:pPr>
            <a:r>
              <a:rPr lang="en-US" dirty="0" smtClean="0"/>
              <a:t>   </a:t>
            </a:r>
            <a:r>
              <a:rPr lang="en-US" dirty="0" smtClean="0">
                <a:solidFill>
                  <a:srgbClr val="FF0000"/>
                </a:solidFill>
              </a:rPr>
              <a:t> </a:t>
            </a:r>
          </a:p>
          <a:p>
            <a:endParaRPr lang="en-US" dirty="0"/>
          </a:p>
          <a:p>
            <a:endParaRPr lang="en-US" dirty="0" smtClean="0"/>
          </a:p>
        </p:txBody>
      </p:sp>
    </p:spTree>
    <p:extLst>
      <p:ext uri="{BB962C8B-B14F-4D97-AF65-F5344CB8AC3E}">
        <p14:creationId xmlns:p14="http://schemas.microsoft.com/office/powerpoint/2010/main" val="16734374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TYPES OF EMERGENCIES</a:t>
            </a:r>
            <a:endParaRPr lang="el-GR" dirty="0"/>
          </a:p>
        </p:txBody>
      </p:sp>
      <p:sp>
        <p:nvSpPr>
          <p:cNvPr id="3" name="Content Placeholder 2"/>
          <p:cNvSpPr>
            <a:spLocks noGrp="1"/>
          </p:cNvSpPr>
          <p:nvPr>
            <p:ph idx="1"/>
          </p:nvPr>
        </p:nvSpPr>
        <p:spPr/>
        <p:txBody>
          <a:bodyPr/>
          <a:lstStyle/>
          <a:p>
            <a:pPr marL="0" indent="0">
              <a:buNone/>
            </a:pPr>
            <a:r>
              <a:rPr lang="en-GB" sz="3200" dirty="0" smtClean="0">
                <a:solidFill>
                  <a:srgbClr val="FF0000"/>
                </a:solidFill>
              </a:rPr>
              <a:t>   OFF AIRPORT EMERGENCIES </a:t>
            </a:r>
          </a:p>
          <a:p>
            <a:r>
              <a:rPr lang="en-US" dirty="0" smtClean="0"/>
              <a:t>Crash off Airport ( Within </a:t>
            </a:r>
            <a:r>
              <a:rPr lang="en-US" dirty="0" smtClean="0"/>
              <a:t>5 NM </a:t>
            </a:r>
            <a:r>
              <a:rPr lang="en-US" dirty="0" smtClean="0"/>
              <a:t>)</a:t>
            </a:r>
          </a:p>
          <a:p>
            <a:r>
              <a:rPr lang="en-US" dirty="0"/>
              <a:t>Crash off Airport ( </a:t>
            </a:r>
            <a:r>
              <a:rPr lang="en-US" smtClean="0"/>
              <a:t>Beyond </a:t>
            </a:r>
            <a:r>
              <a:rPr lang="en-US"/>
              <a:t>5</a:t>
            </a:r>
            <a:r>
              <a:rPr lang="en-US" smtClean="0"/>
              <a:t> NM </a:t>
            </a:r>
            <a:r>
              <a:rPr lang="en-US" dirty="0" smtClean="0"/>
              <a:t>)</a:t>
            </a:r>
          </a:p>
          <a:p>
            <a:r>
              <a:rPr lang="en-US" dirty="0" smtClean="0"/>
              <a:t>Crash on Water Areas ( Sea, Salt Lakes )</a:t>
            </a:r>
          </a:p>
          <a:p>
            <a:pPr marL="0" indent="0">
              <a:buNone/>
            </a:pPr>
            <a:r>
              <a:rPr lang="en-US" dirty="0" smtClean="0">
                <a:solidFill>
                  <a:srgbClr val="FF0000"/>
                </a:solidFill>
              </a:rPr>
              <a:t>   </a:t>
            </a:r>
            <a:endParaRPr lang="en-US" dirty="0">
              <a:solidFill>
                <a:srgbClr val="FF0000"/>
              </a:solidFill>
            </a:endParaRPr>
          </a:p>
          <a:p>
            <a:endParaRPr lang="en-US" dirty="0"/>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27495642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TYPES OF EMERGENCIES</a:t>
            </a:r>
            <a:endParaRPr lang="el-GR" dirty="0"/>
          </a:p>
        </p:txBody>
      </p:sp>
      <p:sp>
        <p:nvSpPr>
          <p:cNvPr id="3" name="Content Placeholder 2"/>
          <p:cNvSpPr>
            <a:spLocks noGrp="1"/>
          </p:cNvSpPr>
          <p:nvPr>
            <p:ph idx="1"/>
          </p:nvPr>
        </p:nvSpPr>
        <p:spPr/>
        <p:txBody>
          <a:bodyPr/>
          <a:lstStyle/>
          <a:p>
            <a:pPr marL="0" indent="0">
              <a:buNone/>
            </a:pPr>
            <a:r>
              <a:rPr lang="en-GB" sz="3200" dirty="0" smtClean="0">
                <a:solidFill>
                  <a:srgbClr val="FF0000"/>
                </a:solidFill>
              </a:rPr>
              <a:t>   COMPOUND GROUND AIRPORT EMERGENCIES </a:t>
            </a:r>
          </a:p>
          <a:p>
            <a:r>
              <a:rPr lang="en-US" dirty="0" smtClean="0"/>
              <a:t>Ground Aircraft Emergency</a:t>
            </a:r>
          </a:p>
          <a:p>
            <a:r>
              <a:rPr lang="en-US" dirty="0" smtClean="0"/>
              <a:t>Ground Emergency</a:t>
            </a:r>
          </a:p>
          <a:p>
            <a:pPr marL="0" indent="0">
              <a:buNone/>
            </a:pPr>
            <a:r>
              <a:rPr lang="en-US" dirty="0" smtClean="0">
                <a:solidFill>
                  <a:srgbClr val="FF0000"/>
                </a:solidFill>
              </a:rPr>
              <a:t>    </a:t>
            </a:r>
            <a:endParaRPr lang="en-US" dirty="0">
              <a:solidFill>
                <a:srgbClr val="FF0000"/>
              </a:solidFill>
            </a:endParaRPr>
          </a:p>
          <a:p>
            <a:endParaRPr lang="en-US" dirty="0"/>
          </a:p>
          <a:p>
            <a:pPr marL="0" indent="0">
              <a:buNone/>
            </a:pPr>
            <a:endParaRPr lang="en-US" dirty="0" smtClean="0"/>
          </a:p>
        </p:txBody>
      </p:sp>
    </p:spTree>
    <p:extLst>
      <p:ext uri="{BB962C8B-B14F-4D97-AF65-F5344CB8AC3E}">
        <p14:creationId xmlns:p14="http://schemas.microsoft.com/office/powerpoint/2010/main" val="3974598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latin typeface="Arial Black" panose="020B0A04020102020204" pitchFamily="34" charset="0"/>
              </a:rPr>
              <a:t>RESCUE AND FIREFIGHTING SERVICES </a:t>
            </a:r>
            <a:endParaRPr lang="el-GR" sz="3600" dirty="0"/>
          </a:p>
        </p:txBody>
      </p:sp>
      <p:sp>
        <p:nvSpPr>
          <p:cNvPr id="3" name="Content Placeholder 2"/>
          <p:cNvSpPr>
            <a:spLocks noGrp="1"/>
          </p:cNvSpPr>
          <p:nvPr>
            <p:ph idx="1"/>
          </p:nvPr>
        </p:nvSpPr>
        <p:spPr/>
        <p:txBody>
          <a:bodyPr/>
          <a:lstStyle/>
          <a:p>
            <a:r>
              <a:rPr lang="en-US" altLang="el-GR" dirty="0" smtClean="0">
                <a:solidFill>
                  <a:srgbClr val="FF0000"/>
                </a:solidFill>
              </a:rPr>
              <a:t>Infrastructure</a:t>
            </a:r>
            <a:r>
              <a:rPr lang="en-US" altLang="el-GR" dirty="0" smtClean="0"/>
              <a:t> of rescue and firefighting services at LARNACA and PAFOS INTERNATIONAL AIRPORTS</a:t>
            </a:r>
          </a:p>
          <a:p>
            <a:pPr marL="0" indent="0">
              <a:buNone/>
            </a:pPr>
            <a:endParaRPr lang="en-US" altLang="el-GR" dirty="0"/>
          </a:p>
          <a:p>
            <a:endParaRPr lang="el-GR" dirty="0"/>
          </a:p>
        </p:txBody>
      </p:sp>
      <p:pic>
        <p:nvPicPr>
          <p:cNvPr id="4" name="Picture 4" descr="C:\Users\Elena\Desktop\Aerial means\2776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698803"/>
            <a:ext cx="4664216" cy="26900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EMERGENCY CAMPAIGN\IVECO MAGIRUS DRAGON 6 X 6\20160412_1249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9585" y="2698803"/>
            <a:ext cx="4664215" cy="26900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19713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latin typeface="Arial Black" panose="020B0A04020102020204" pitchFamily="34" charset="0"/>
              </a:rPr>
              <a:t>RFFS ACTION PLAN</a:t>
            </a:r>
            <a:endParaRPr lang="el-GR" sz="3600" dirty="0"/>
          </a:p>
        </p:txBody>
      </p:sp>
      <p:sp>
        <p:nvSpPr>
          <p:cNvPr id="3" name="Content Placeholder 2"/>
          <p:cNvSpPr>
            <a:spLocks noGrp="1"/>
          </p:cNvSpPr>
          <p:nvPr>
            <p:ph idx="1"/>
          </p:nvPr>
        </p:nvSpPr>
        <p:spPr/>
        <p:txBody>
          <a:bodyPr/>
          <a:lstStyle/>
          <a:p>
            <a:pPr marL="0" indent="0">
              <a:buNone/>
            </a:pPr>
            <a:r>
              <a:rPr lang="en-US" dirty="0" smtClean="0"/>
              <a:t>   </a:t>
            </a:r>
            <a:r>
              <a:rPr lang="en-US" dirty="0" smtClean="0">
                <a:solidFill>
                  <a:srgbClr val="FF0000"/>
                </a:solidFill>
              </a:rPr>
              <a:t>An incident / accident can be divided up into a sequence of events </a:t>
            </a:r>
            <a:endParaRPr lang="el-GR" dirty="0">
              <a:solidFill>
                <a:srgbClr val="FF0000"/>
              </a:solidFill>
            </a:endParaRPr>
          </a:p>
          <a:p>
            <a:r>
              <a:rPr lang="en-US" dirty="0" smtClean="0"/>
              <a:t>The initial call to the RFFS</a:t>
            </a:r>
          </a:p>
          <a:p>
            <a:r>
              <a:rPr lang="en-US" dirty="0" smtClean="0"/>
              <a:t>Responding to the incident</a:t>
            </a:r>
          </a:p>
          <a:p>
            <a:r>
              <a:rPr lang="en-US" dirty="0" smtClean="0"/>
              <a:t>Dealing with the external situation</a:t>
            </a:r>
          </a:p>
          <a:p>
            <a:r>
              <a:rPr lang="en-US" dirty="0" smtClean="0"/>
              <a:t>Making entry to carry out rescues</a:t>
            </a:r>
          </a:p>
          <a:p>
            <a:r>
              <a:rPr lang="en-US" dirty="0" smtClean="0"/>
              <a:t>Maintaining site safety and security</a:t>
            </a:r>
          </a:p>
          <a:p>
            <a:r>
              <a:rPr lang="en-US" dirty="0" smtClean="0"/>
              <a:t>Preservation of evidence</a:t>
            </a:r>
          </a:p>
          <a:p>
            <a:r>
              <a:rPr lang="en-US" dirty="0" smtClean="0"/>
              <a:t>Making up</a:t>
            </a:r>
          </a:p>
          <a:p>
            <a:endParaRPr lang="en-US" dirty="0" smtClean="0"/>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21487437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latin typeface="Arial Black" panose="020B0A04020102020204" pitchFamily="34" charset="0"/>
              </a:rPr>
              <a:t>RFFS ACTION </a:t>
            </a:r>
            <a:r>
              <a:rPr lang="en-US" sz="3600" dirty="0" smtClean="0">
                <a:latin typeface="Arial Black" panose="020B0A04020102020204" pitchFamily="34" charset="0"/>
              </a:rPr>
              <a:t>PLAN</a:t>
            </a:r>
            <a:endParaRPr lang="el-GR" sz="3600" dirty="0"/>
          </a:p>
        </p:txBody>
      </p:sp>
      <p:sp>
        <p:nvSpPr>
          <p:cNvPr id="3" name="Content Placeholder 2"/>
          <p:cNvSpPr>
            <a:spLocks noGrp="1"/>
          </p:cNvSpPr>
          <p:nvPr>
            <p:ph idx="1"/>
          </p:nvPr>
        </p:nvSpPr>
        <p:spPr/>
        <p:txBody>
          <a:bodyPr>
            <a:normAutofit lnSpcReduction="10000"/>
          </a:bodyPr>
          <a:lstStyle/>
          <a:p>
            <a:r>
              <a:rPr lang="en-US" dirty="0" smtClean="0"/>
              <a:t>The Fire Incident Commander has the overall command, control and coordination in the red zone ( hot zone ) of the aircraft accident or incident.</a:t>
            </a:r>
          </a:p>
          <a:p>
            <a:r>
              <a:rPr lang="en-US" dirty="0" smtClean="0"/>
              <a:t>The Fire Incident Commander has close cooperation with the OSC. </a:t>
            </a:r>
          </a:p>
          <a:p>
            <a:r>
              <a:rPr lang="en-US" dirty="0"/>
              <a:t>When </a:t>
            </a:r>
            <a:r>
              <a:rPr lang="en-US" dirty="0" smtClean="0"/>
              <a:t>the Mobile </a:t>
            </a:r>
            <a:r>
              <a:rPr lang="en-US" dirty="0"/>
              <a:t>C</a:t>
            </a:r>
            <a:r>
              <a:rPr lang="en-US" dirty="0" smtClean="0"/>
              <a:t>ommand Post is </a:t>
            </a:r>
            <a:r>
              <a:rPr lang="en-US" dirty="0"/>
              <a:t>activated, </a:t>
            </a:r>
            <a:r>
              <a:rPr lang="en-US" dirty="0" smtClean="0"/>
              <a:t> RFFS representative               ( Officer ) </a:t>
            </a:r>
            <a:r>
              <a:rPr lang="en-US" dirty="0"/>
              <a:t>must be in </a:t>
            </a:r>
            <a:r>
              <a:rPr lang="en-US" dirty="0" smtClean="0"/>
              <a:t>attendance</a:t>
            </a:r>
          </a:p>
          <a:p>
            <a:r>
              <a:rPr lang="en-US" dirty="0" smtClean="0"/>
              <a:t>When the </a:t>
            </a:r>
            <a:r>
              <a:rPr lang="en-US" dirty="0"/>
              <a:t>Emergency Coordination Centre (ECC) </a:t>
            </a:r>
            <a:r>
              <a:rPr lang="en-US" dirty="0" smtClean="0"/>
              <a:t>is </a:t>
            </a:r>
            <a:r>
              <a:rPr lang="en-US" dirty="0"/>
              <a:t>activated,  RFFS </a:t>
            </a:r>
            <a:r>
              <a:rPr lang="en-US" dirty="0" smtClean="0"/>
              <a:t>representative </a:t>
            </a:r>
            <a:r>
              <a:rPr lang="en-US" dirty="0"/>
              <a:t>( </a:t>
            </a:r>
            <a:r>
              <a:rPr lang="en-US" dirty="0" smtClean="0"/>
              <a:t>Officer </a:t>
            </a:r>
            <a:r>
              <a:rPr lang="en-US" dirty="0"/>
              <a:t>) must be in </a:t>
            </a:r>
            <a:r>
              <a:rPr lang="en-US" dirty="0" smtClean="0"/>
              <a:t>attendance</a:t>
            </a:r>
          </a:p>
          <a:p>
            <a:r>
              <a:rPr lang="en-US" dirty="0"/>
              <a:t>Call for assistance and back up the </a:t>
            </a:r>
            <a:r>
              <a:rPr lang="en-US" dirty="0" smtClean="0"/>
              <a:t>neighboring local fire </a:t>
            </a:r>
            <a:r>
              <a:rPr lang="en-US" dirty="0"/>
              <a:t>stations as necessary</a:t>
            </a:r>
            <a:r>
              <a:rPr lang="en-US" dirty="0" smtClean="0"/>
              <a:t>.</a:t>
            </a:r>
          </a:p>
          <a:p>
            <a:endParaRPr lang="en-US" dirty="0"/>
          </a:p>
        </p:txBody>
      </p:sp>
    </p:spTree>
    <p:extLst>
      <p:ext uri="{BB962C8B-B14F-4D97-AF65-F5344CB8AC3E}">
        <p14:creationId xmlns:p14="http://schemas.microsoft.com/office/powerpoint/2010/main" val="15329587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latin typeface="Arial Black" panose="020B0A04020102020204" pitchFamily="34" charset="0"/>
              </a:rPr>
              <a:t>ACCIDENT AREA CONTROL ZONES</a:t>
            </a:r>
            <a:endParaRPr lang="el-GR" sz="3600" dirty="0"/>
          </a:p>
        </p:txBody>
      </p:sp>
      <p:sp>
        <p:nvSpPr>
          <p:cNvPr id="3" name="Content Placeholder 2"/>
          <p:cNvSpPr>
            <a:spLocks noGrp="1"/>
          </p:cNvSpPr>
          <p:nvPr>
            <p:ph idx="1"/>
          </p:nvPr>
        </p:nvSpPr>
        <p:spPr>
          <a:xfrm>
            <a:off x="838200" y="1792069"/>
            <a:ext cx="10515600" cy="4351338"/>
          </a:xfrm>
        </p:spPr>
        <p:txBody>
          <a:bodyPr/>
          <a:lstStyle/>
          <a:p>
            <a:endParaRPr lang="el-GR" dirty="0"/>
          </a:p>
        </p:txBody>
      </p:sp>
      <p:sp>
        <p:nvSpPr>
          <p:cNvPr id="7" name="Oval 6"/>
          <p:cNvSpPr/>
          <p:nvPr/>
        </p:nvSpPr>
        <p:spPr>
          <a:xfrm>
            <a:off x="3823063" y="1792070"/>
            <a:ext cx="4389119" cy="4351338"/>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r>
              <a:rPr lang="en-US" dirty="0" smtClean="0"/>
              <a:t>BLACK ZONE</a:t>
            </a:r>
            <a:endParaRPr lang="el-GR" dirty="0"/>
          </a:p>
        </p:txBody>
      </p:sp>
      <p:sp>
        <p:nvSpPr>
          <p:cNvPr id="8" name="Oval 7"/>
          <p:cNvSpPr/>
          <p:nvPr/>
        </p:nvSpPr>
        <p:spPr>
          <a:xfrm>
            <a:off x="4528456" y="2552595"/>
            <a:ext cx="2978332" cy="283028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r>
              <a:rPr lang="en-US" dirty="0" smtClean="0"/>
              <a:t>YELLOW ZONE</a:t>
            </a:r>
            <a:endParaRPr lang="el-GR" dirty="0"/>
          </a:p>
        </p:txBody>
      </p:sp>
      <p:sp>
        <p:nvSpPr>
          <p:cNvPr id="9" name="Oval 8"/>
          <p:cNvSpPr/>
          <p:nvPr/>
        </p:nvSpPr>
        <p:spPr>
          <a:xfrm>
            <a:off x="5494883" y="3553293"/>
            <a:ext cx="1045477" cy="828889"/>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RED ZONE</a:t>
            </a:r>
            <a:endParaRPr lang="el-GR" dirty="0"/>
          </a:p>
        </p:txBody>
      </p:sp>
    </p:spTree>
    <p:extLst>
      <p:ext uri="{BB962C8B-B14F-4D97-AF65-F5344CB8AC3E}">
        <p14:creationId xmlns:p14="http://schemas.microsoft.com/office/powerpoint/2010/main" val="10716555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0" y="76201"/>
            <a:ext cx="12192000" cy="646113"/>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el-GR" sz="3600" b="1" dirty="0" smtClean="0">
                <a:solidFill>
                  <a:srgbClr val="FF0000"/>
                </a:solidFill>
                <a:latin typeface="Arial Black" pitchFamily="34" charset="0"/>
              </a:rPr>
              <a:t>TYPICAL CRASH SCENE LAYOUT</a:t>
            </a:r>
            <a:endParaRPr lang="en-US" altLang="el-GR" sz="3600" dirty="0">
              <a:solidFill>
                <a:srgbClr val="FF0000"/>
              </a:solidFill>
              <a:latin typeface="Arial Black" pitchFamily="34" charset="0"/>
            </a:endParaRPr>
          </a:p>
        </p:txBody>
      </p:sp>
      <p:sp>
        <p:nvSpPr>
          <p:cNvPr id="82947" name="Text Box 3"/>
          <p:cNvSpPr txBox="1">
            <a:spLocks noChangeArrowheads="1"/>
          </p:cNvSpPr>
          <p:nvPr/>
        </p:nvSpPr>
        <p:spPr bwMode="auto">
          <a:xfrm>
            <a:off x="203200" y="1006475"/>
            <a:ext cx="118872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l-GR" altLang="el-GR" b="1">
                <a:solidFill>
                  <a:srgbClr val="FF9900"/>
                </a:solidFill>
              </a:rPr>
              <a:t> </a:t>
            </a:r>
            <a:endParaRPr lang="en-US" altLang="el-GR" sz="2400">
              <a:solidFill>
                <a:schemeClr val="bg1"/>
              </a:solidFill>
            </a:endParaRPr>
          </a:p>
        </p:txBody>
      </p:sp>
      <p:sp>
        <p:nvSpPr>
          <p:cNvPr id="2" name="Oval 1"/>
          <p:cNvSpPr/>
          <p:nvPr/>
        </p:nvSpPr>
        <p:spPr>
          <a:xfrm>
            <a:off x="3352800" y="1752600"/>
            <a:ext cx="5486400" cy="3657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dirty="0">
                <a:solidFill>
                  <a:srgbClr val="FF0000"/>
                </a:solidFill>
              </a:rPr>
              <a:t>1</a:t>
            </a:r>
          </a:p>
        </p:txBody>
      </p:sp>
      <p:pic>
        <p:nvPicPr>
          <p:cNvPr id="82949"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3238500"/>
            <a:ext cx="1016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flipH="1" flipV="1">
            <a:off x="4694768" y="2025650"/>
            <a:ext cx="944033" cy="163195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82951" name="TextBox 4"/>
          <p:cNvSpPr txBox="1">
            <a:spLocks noChangeArrowheads="1"/>
          </p:cNvSpPr>
          <p:nvPr/>
        </p:nvSpPr>
        <p:spPr bwMode="auto">
          <a:xfrm>
            <a:off x="5003800" y="2571750"/>
            <a:ext cx="7617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l-GR" altLang="el-GR" sz="1800"/>
              <a:t>100Μ</a:t>
            </a:r>
          </a:p>
        </p:txBody>
      </p:sp>
      <p:sp>
        <p:nvSpPr>
          <p:cNvPr id="6" name="Oval 5"/>
          <p:cNvSpPr/>
          <p:nvPr/>
        </p:nvSpPr>
        <p:spPr>
          <a:xfrm>
            <a:off x="4542367" y="1692275"/>
            <a:ext cx="3048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srgbClr val="FF0000"/>
              </a:solidFill>
            </a:endParaRPr>
          </a:p>
        </p:txBody>
      </p:sp>
      <p:sp>
        <p:nvSpPr>
          <p:cNvPr id="13" name="Oval 12"/>
          <p:cNvSpPr/>
          <p:nvPr/>
        </p:nvSpPr>
        <p:spPr>
          <a:xfrm>
            <a:off x="5422900" y="1525588"/>
            <a:ext cx="3048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srgbClr val="FF0000"/>
              </a:solidFill>
            </a:endParaRPr>
          </a:p>
        </p:txBody>
      </p:sp>
      <p:sp>
        <p:nvSpPr>
          <p:cNvPr id="14" name="Oval 13"/>
          <p:cNvSpPr/>
          <p:nvPr/>
        </p:nvSpPr>
        <p:spPr>
          <a:xfrm>
            <a:off x="5994400" y="1508125"/>
            <a:ext cx="3048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srgbClr val="FF0000"/>
              </a:solidFill>
            </a:endParaRPr>
          </a:p>
        </p:txBody>
      </p:sp>
      <p:sp>
        <p:nvSpPr>
          <p:cNvPr id="15" name="Oval 14"/>
          <p:cNvSpPr/>
          <p:nvPr/>
        </p:nvSpPr>
        <p:spPr>
          <a:xfrm>
            <a:off x="6639984" y="1547813"/>
            <a:ext cx="3048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srgbClr val="FF0000"/>
              </a:solidFill>
            </a:endParaRPr>
          </a:p>
        </p:txBody>
      </p:sp>
      <p:sp>
        <p:nvSpPr>
          <p:cNvPr id="16" name="Oval 15"/>
          <p:cNvSpPr/>
          <p:nvPr/>
        </p:nvSpPr>
        <p:spPr>
          <a:xfrm>
            <a:off x="7285567" y="1692275"/>
            <a:ext cx="3048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srgbClr val="FF0000"/>
              </a:solidFill>
            </a:endParaRPr>
          </a:p>
        </p:txBody>
      </p:sp>
      <p:sp>
        <p:nvSpPr>
          <p:cNvPr id="17" name="Oval 16"/>
          <p:cNvSpPr/>
          <p:nvPr/>
        </p:nvSpPr>
        <p:spPr>
          <a:xfrm>
            <a:off x="7823200" y="1941513"/>
            <a:ext cx="3048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srgbClr val="FF0000"/>
              </a:solidFill>
            </a:endParaRPr>
          </a:p>
        </p:txBody>
      </p:sp>
      <p:sp>
        <p:nvSpPr>
          <p:cNvPr id="18" name="Oval 17"/>
          <p:cNvSpPr/>
          <p:nvPr/>
        </p:nvSpPr>
        <p:spPr>
          <a:xfrm>
            <a:off x="8229600" y="2209800"/>
            <a:ext cx="3048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srgbClr val="FF0000"/>
              </a:solidFill>
            </a:endParaRPr>
          </a:p>
        </p:txBody>
      </p:sp>
      <p:sp>
        <p:nvSpPr>
          <p:cNvPr id="19" name="Oval 18"/>
          <p:cNvSpPr/>
          <p:nvPr/>
        </p:nvSpPr>
        <p:spPr>
          <a:xfrm>
            <a:off x="8534400" y="2543175"/>
            <a:ext cx="3048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srgbClr val="FF0000"/>
              </a:solidFill>
            </a:endParaRPr>
          </a:p>
        </p:txBody>
      </p:sp>
      <p:sp>
        <p:nvSpPr>
          <p:cNvPr id="20" name="Oval 19"/>
          <p:cNvSpPr/>
          <p:nvPr/>
        </p:nvSpPr>
        <p:spPr>
          <a:xfrm>
            <a:off x="8798984" y="2924175"/>
            <a:ext cx="3048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srgbClr val="FF0000"/>
              </a:solidFill>
            </a:endParaRPr>
          </a:p>
        </p:txBody>
      </p:sp>
      <p:sp>
        <p:nvSpPr>
          <p:cNvPr id="21" name="Oval 20"/>
          <p:cNvSpPr/>
          <p:nvPr/>
        </p:nvSpPr>
        <p:spPr>
          <a:xfrm>
            <a:off x="8930217" y="3244850"/>
            <a:ext cx="3048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srgbClr val="FF0000"/>
              </a:solidFill>
            </a:endParaRPr>
          </a:p>
        </p:txBody>
      </p:sp>
      <p:sp>
        <p:nvSpPr>
          <p:cNvPr id="22" name="Oval 21"/>
          <p:cNvSpPr/>
          <p:nvPr/>
        </p:nvSpPr>
        <p:spPr>
          <a:xfrm>
            <a:off x="8940800" y="3597275"/>
            <a:ext cx="3048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srgbClr val="FF0000"/>
              </a:solidFill>
            </a:endParaRPr>
          </a:p>
        </p:txBody>
      </p:sp>
      <p:sp>
        <p:nvSpPr>
          <p:cNvPr id="23" name="Oval 22"/>
          <p:cNvSpPr/>
          <p:nvPr/>
        </p:nvSpPr>
        <p:spPr>
          <a:xfrm>
            <a:off x="8919633" y="3883025"/>
            <a:ext cx="3048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srgbClr val="FF0000"/>
              </a:solidFill>
            </a:endParaRPr>
          </a:p>
        </p:txBody>
      </p:sp>
      <p:sp>
        <p:nvSpPr>
          <p:cNvPr id="24" name="Oval 23"/>
          <p:cNvSpPr/>
          <p:nvPr/>
        </p:nvSpPr>
        <p:spPr>
          <a:xfrm>
            <a:off x="8767233" y="4171950"/>
            <a:ext cx="3048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srgbClr val="FF0000"/>
              </a:solidFill>
            </a:endParaRPr>
          </a:p>
        </p:txBody>
      </p:sp>
      <p:sp>
        <p:nvSpPr>
          <p:cNvPr id="25" name="Oval 24"/>
          <p:cNvSpPr/>
          <p:nvPr/>
        </p:nvSpPr>
        <p:spPr>
          <a:xfrm>
            <a:off x="3810000" y="2057400"/>
            <a:ext cx="3048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srgbClr val="FF0000"/>
              </a:solidFill>
            </a:endParaRPr>
          </a:p>
        </p:txBody>
      </p:sp>
      <p:sp>
        <p:nvSpPr>
          <p:cNvPr id="26" name="Oval 25"/>
          <p:cNvSpPr/>
          <p:nvPr/>
        </p:nvSpPr>
        <p:spPr>
          <a:xfrm>
            <a:off x="8606367" y="4475163"/>
            <a:ext cx="3048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srgbClr val="FF0000"/>
              </a:solidFill>
            </a:endParaRPr>
          </a:p>
        </p:txBody>
      </p:sp>
      <p:sp>
        <p:nvSpPr>
          <p:cNvPr id="27" name="Oval 26"/>
          <p:cNvSpPr/>
          <p:nvPr/>
        </p:nvSpPr>
        <p:spPr>
          <a:xfrm>
            <a:off x="8301567" y="4779963"/>
            <a:ext cx="3048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srgbClr val="FF0000"/>
              </a:solidFill>
            </a:endParaRPr>
          </a:p>
        </p:txBody>
      </p:sp>
      <p:sp>
        <p:nvSpPr>
          <p:cNvPr id="28" name="Oval 27"/>
          <p:cNvSpPr/>
          <p:nvPr/>
        </p:nvSpPr>
        <p:spPr>
          <a:xfrm>
            <a:off x="7924800" y="5029200"/>
            <a:ext cx="3048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srgbClr val="FF0000"/>
              </a:solidFill>
            </a:endParaRPr>
          </a:p>
        </p:txBody>
      </p:sp>
      <p:sp>
        <p:nvSpPr>
          <p:cNvPr id="29" name="Oval 28"/>
          <p:cNvSpPr/>
          <p:nvPr/>
        </p:nvSpPr>
        <p:spPr>
          <a:xfrm>
            <a:off x="7590367" y="5227638"/>
            <a:ext cx="3048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srgbClr val="FF0000"/>
              </a:solidFill>
            </a:endParaRPr>
          </a:p>
        </p:txBody>
      </p:sp>
      <p:sp>
        <p:nvSpPr>
          <p:cNvPr id="30" name="Oval 29"/>
          <p:cNvSpPr/>
          <p:nvPr/>
        </p:nvSpPr>
        <p:spPr>
          <a:xfrm>
            <a:off x="7133167" y="5362575"/>
            <a:ext cx="3048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srgbClr val="FF0000"/>
              </a:solidFill>
            </a:endParaRPr>
          </a:p>
        </p:txBody>
      </p:sp>
      <p:sp>
        <p:nvSpPr>
          <p:cNvPr id="31" name="Oval 30"/>
          <p:cNvSpPr/>
          <p:nvPr/>
        </p:nvSpPr>
        <p:spPr>
          <a:xfrm>
            <a:off x="6654800" y="5454650"/>
            <a:ext cx="3048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srgbClr val="FF0000"/>
              </a:solidFill>
            </a:endParaRPr>
          </a:p>
        </p:txBody>
      </p:sp>
      <p:sp>
        <p:nvSpPr>
          <p:cNvPr id="32" name="Oval 31"/>
          <p:cNvSpPr/>
          <p:nvPr/>
        </p:nvSpPr>
        <p:spPr>
          <a:xfrm>
            <a:off x="6096000" y="5500688"/>
            <a:ext cx="3048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srgbClr val="FF0000"/>
              </a:solidFill>
            </a:endParaRPr>
          </a:p>
        </p:txBody>
      </p:sp>
      <p:sp>
        <p:nvSpPr>
          <p:cNvPr id="33" name="Oval 32"/>
          <p:cNvSpPr/>
          <p:nvPr/>
        </p:nvSpPr>
        <p:spPr>
          <a:xfrm>
            <a:off x="5511800" y="5500688"/>
            <a:ext cx="3048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srgbClr val="FF0000"/>
              </a:solidFill>
            </a:endParaRPr>
          </a:p>
        </p:txBody>
      </p:sp>
      <p:sp>
        <p:nvSpPr>
          <p:cNvPr id="34" name="Oval 33"/>
          <p:cNvSpPr/>
          <p:nvPr/>
        </p:nvSpPr>
        <p:spPr>
          <a:xfrm>
            <a:off x="5033433" y="5464175"/>
            <a:ext cx="3048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srgbClr val="FF0000"/>
              </a:solidFill>
            </a:endParaRPr>
          </a:p>
        </p:txBody>
      </p:sp>
      <p:sp>
        <p:nvSpPr>
          <p:cNvPr id="35" name="Oval 34"/>
          <p:cNvSpPr/>
          <p:nvPr/>
        </p:nvSpPr>
        <p:spPr>
          <a:xfrm>
            <a:off x="4576233" y="5340350"/>
            <a:ext cx="3048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srgbClr val="FF0000"/>
              </a:solidFill>
            </a:endParaRPr>
          </a:p>
        </p:txBody>
      </p:sp>
      <p:sp>
        <p:nvSpPr>
          <p:cNvPr id="36" name="Oval 35"/>
          <p:cNvSpPr/>
          <p:nvPr/>
        </p:nvSpPr>
        <p:spPr>
          <a:xfrm>
            <a:off x="4191000" y="5165725"/>
            <a:ext cx="3048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srgbClr val="FF0000"/>
              </a:solidFill>
            </a:endParaRPr>
          </a:p>
        </p:txBody>
      </p:sp>
      <p:sp>
        <p:nvSpPr>
          <p:cNvPr id="37" name="Oval 36"/>
          <p:cNvSpPr/>
          <p:nvPr/>
        </p:nvSpPr>
        <p:spPr>
          <a:xfrm>
            <a:off x="4135967" y="1852613"/>
            <a:ext cx="3048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srgbClr val="FF0000"/>
              </a:solidFill>
            </a:endParaRPr>
          </a:p>
        </p:txBody>
      </p:sp>
      <p:sp>
        <p:nvSpPr>
          <p:cNvPr id="38" name="Oval 37"/>
          <p:cNvSpPr/>
          <p:nvPr/>
        </p:nvSpPr>
        <p:spPr>
          <a:xfrm>
            <a:off x="4948767" y="1600200"/>
            <a:ext cx="3048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srgbClr val="FF0000"/>
              </a:solidFill>
            </a:endParaRPr>
          </a:p>
        </p:txBody>
      </p:sp>
      <p:sp>
        <p:nvSpPr>
          <p:cNvPr id="9" name="Rectangle 8"/>
          <p:cNvSpPr/>
          <p:nvPr/>
        </p:nvSpPr>
        <p:spPr>
          <a:xfrm>
            <a:off x="4582584" y="3397251"/>
            <a:ext cx="558800" cy="1301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42" name="Rectangle 41"/>
          <p:cNvSpPr/>
          <p:nvPr/>
        </p:nvSpPr>
        <p:spPr>
          <a:xfrm>
            <a:off x="4576233" y="3757613"/>
            <a:ext cx="558800" cy="13176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43" name="Rectangle 42"/>
          <p:cNvSpPr/>
          <p:nvPr/>
        </p:nvSpPr>
        <p:spPr>
          <a:xfrm rot="19107303">
            <a:off x="4921251" y="4183064"/>
            <a:ext cx="558800" cy="1301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0" name="TextBox 9"/>
          <p:cNvSpPr txBox="1"/>
          <p:nvPr/>
        </p:nvSpPr>
        <p:spPr>
          <a:xfrm>
            <a:off x="1869017" y="3638550"/>
            <a:ext cx="1107016" cy="369888"/>
          </a:xfrm>
          <a:prstGeom prst="rect">
            <a:avLst/>
          </a:prstGeom>
          <a:solidFill>
            <a:schemeClr val="accent1">
              <a:lumMod val="75000"/>
            </a:schemeClr>
          </a:solidFill>
        </p:spPr>
        <p:txBody>
          <a:bodyPr>
            <a:spAutoFit/>
          </a:bodyPr>
          <a:lstStyle/>
          <a:p>
            <a:pPr>
              <a:defRPr/>
            </a:pPr>
            <a:r>
              <a:rPr lang="en-US" dirty="0"/>
              <a:t> MCP</a:t>
            </a:r>
            <a:endParaRPr lang="el-GR" dirty="0"/>
          </a:p>
        </p:txBody>
      </p:sp>
      <p:sp>
        <p:nvSpPr>
          <p:cNvPr id="82984" name="Line 7"/>
          <p:cNvSpPr>
            <a:spLocks noChangeShapeType="1"/>
          </p:cNvSpPr>
          <p:nvPr/>
        </p:nvSpPr>
        <p:spPr bwMode="auto">
          <a:xfrm flipV="1">
            <a:off x="10795000" y="5334001"/>
            <a:ext cx="0" cy="12239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82985" name="Rectangle 8"/>
          <p:cNvSpPr>
            <a:spLocks noChangeArrowheads="1"/>
          </p:cNvSpPr>
          <p:nvPr/>
        </p:nvSpPr>
        <p:spPr bwMode="auto">
          <a:xfrm rot="-8659738">
            <a:off x="10792884" y="5362576"/>
            <a:ext cx="618067" cy="142875"/>
          </a:xfrm>
          <a:prstGeom prst="rect">
            <a:avLst/>
          </a:prstGeom>
          <a:solidFill>
            <a:srgbClr val="EE3C0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l-GR" altLang="el-GR" sz="1800">
              <a:cs typeface="Arial" pitchFamily="34" charset="0"/>
            </a:endParaRPr>
          </a:p>
        </p:txBody>
      </p:sp>
      <p:sp>
        <p:nvSpPr>
          <p:cNvPr id="48" name="TextBox 47"/>
          <p:cNvSpPr txBox="1"/>
          <p:nvPr/>
        </p:nvSpPr>
        <p:spPr>
          <a:xfrm rot="7072377">
            <a:off x="2059253" y="1941791"/>
            <a:ext cx="830263" cy="369332"/>
          </a:xfrm>
          <a:prstGeom prst="rect">
            <a:avLst/>
          </a:prstGeom>
          <a:solidFill>
            <a:schemeClr val="accent1">
              <a:lumMod val="75000"/>
            </a:schemeClr>
          </a:solidFill>
        </p:spPr>
        <p:txBody>
          <a:bodyPr>
            <a:spAutoFit/>
          </a:bodyPr>
          <a:lstStyle/>
          <a:p>
            <a:pPr>
              <a:defRPr/>
            </a:pPr>
            <a:r>
              <a:rPr lang="en-US" dirty="0"/>
              <a:t>   III</a:t>
            </a:r>
            <a:endParaRPr lang="el-GR" dirty="0"/>
          </a:p>
        </p:txBody>
      </p:sp>
      <p:sp>
        <p:nvSpPr>
          <p:cNvPr id="40" name="Rectangle 39"/>
          <p:cNvSpPr/>
          <p:nvPr/>
        </p:nvSpPr>
        <p:spPr>
          <a:xfrm rot="3623733">
            <a:off x="2658270" y="4515644"/>
            <a:ext cx="1020762" cy="7112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dirty="0"/>
              <a:t>COLLECTION AREA</a:t>
            </a:r>
            <a:endParaRPr lang="el-GR" sz="900" dirty="0"/>
          </a:p>
        </p:txBody>
      </p:sp>
      <p:sp>
        <p:nvSpPr>
          <p:cNvPr id="52" name="TextBox 51"/>
          <p:cNvSpPr txBox="1"/>
          <p:nvPr/>
        </p:nvSpPr>
        <p:spPr>
          <a:xfrm rot="3285223">
            <a:off x="834496" y="4881047"/>
            <a:ext cx="669925" cy="369332"/>
          </a:xfrm>
          <a:prstGeom prst="rect">
            <a:avLst/>
          </a:prstGeom>
          <a:solidFill>
            <a:schemeClr val="accent1">
              <a:lumMod val="75000"/>
            </a:schemeClr>
          </a:solidFill>
        </p:spPr>
        <p:txBody>
          <a:bodyPr>
            <a:spAutoFit/>
          </a:bodyPr>
          <a:lstStyle/>
          <a:p>
            <a:pPr>
              <a:defRPr/>
            </a:pPr>
            <a:r>
              <a:rPr lang="en-US" dirty="0"/>
              <a:t>   II</a:t>
            </a:r>
            <a:endParaRPr lang="el-GR" dirty="0"/>
          </a:p>
        </p:txBody>
      </p:sp>
      <p:sp>
        <p:nvSpPr>
          <p:cNvPr id="53" name="TextBox 52"/>
          <p:cNvSpPr txBox="1"/>
          <p:nvPr/>
        </p:nvSpPr>
        <p:spPr>
          <a:xfrm rot="3285223">
            <a:off x="2100263" y="6216135"/>
            <a:ext cx="669925" cy="369332"/>
          </a:xfrm>
          <a:prstGeom prst="rect">
            <a:avLst/>
          </a:prstGeom>
          <a:solidFill>
            <a:schemeClr val="accent1">
              <a:lumMod val="75000"/>
            </a:schemeClr>
          </a:solidFill>
        </p:spPr>
        <p:txBody>
          <a:bodyPr>
            <a:spAutoFit/>
          </a:bodyPr>
          <a:lstStyle/>
          <a:p>
            <a:pPr>
              <a:defRPr/>
            </a:pPr>
            <a:r>
              <a:rPr lang="en-US" dirty="0"/>
              <a:t>   I</a:t>
            </a:r>
            <a:endParaRPr lang="el-GR" dirty="0"/>
          </a:p>
        </p:txBody>
      </p:sp>
      <p:sp>
        <p:nvSpPr>
          <p:cNvPr id="82990" name="TextBox 53"/>
          <p:cNvSpPr txBox="1">
            <a:spLocks noChangeArrowheads="1"/>
          </p:cNvSpPr>
          <p:nvPr/>
        </p:nvSpPr>
        <p:spPr bwMode="auto">
          <a:xfrm rot="-2143499">
            <a:off x="131234" y="6275389"/>
            <a:ext cx="1011767"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l-GR" sz="1800"/>
              <a:t> AMB</a:t>
            </a:r>
            <a:endParaRPr lang="el-GR" altLang="el-GR" sz="1800"/>
          </a:p>
        </p:txBody>
      </p:sp>
      <p:cxnSp>
        <p:nvCxnSpPr>
          <p:cNvPr id="55" name="Straight Arrow Connector 54"/>
          <p:cNvCxnSpPr/>
          <p:nvPr/>
        </p:nvCxnSpPr>
        <p:spPr>
          <a:xfrm flipH="1">
            <a:off x="781051" y="5432426"/>
            <a:ext cx="353483" cy="66516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flipV="1">
            <a:off x="1155701" y="6461125"/>
            <a:ext cx="1045633" cy="1905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82993" name="TextBox 60"/>
          <p:cNvSpPr txBox="1">
            <a:spLocks noChangeArrowheads="1"/>
          </p:cNvSpPr>
          <p:nvPr/>
        </p:nvSpPr>
        <p:spPr bwMode="auto">
          <a:xfrm rot="1751960">
            <a:off x="628651" y="1370013"/>
            <a:ext cx="1011767"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l-GR" sz="1800"/>
              <a:t> BUS</a:t>
            </a:r>
            <a:endParaRPr lang="el-GR" altLang="el-GR" sz="1800"/>
          </a:p>
        </p:txBody>
      </p:sp>
      <p:cxnSp>
        <p:nvCxnSpPr>
          <p:cNvPr id="62" name="Straight Arrow Connector 61"/>
          <p:cNvCxnSpPr/>
          <p:nvPr/>
        </p:nvCxnSpPr>
        <p:spPr>
          <a:xfrm flipH="1" flipV="1">
            <a:off x="1644651" y="1781175"/>
            <a:ext cx="615949" cy="22383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rot="3623733">
            <a:off x="1750219" y="4949032"/>
            <a:ext cx="1020763" cy="7112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dirty="0"/>
              <a:t>TRIAGE AREA</a:t>
            </a:r>
            <a:endParaRPr lang="el-GR" sz="900" dirty="0"/>
          </a:p>
        </p:txBody>
      </p:sp>
    </p:spTree>
    <p:extLst>
      <p:ext uri="{BB962C8B-B14F-4D97-AF65-F5344CB8AC3E}">
        <p14:creationId xmlns:p14="http://schemas.microsoft.com/office/powerpoint/2010/main" val="38703044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smtClean="0">
                <a:latin typeface="Arial Black" panose="020B0A04020102020204" pitchFamily="34" charset="0"/>
              </a:rPr>
              <a:t>MANAGEMENT SYSTEM FOR FOREST FIREFIGHTING AERIAL MEANS IN CYPRUS</a:t>
            </a:r>
            <a:endParaRPr lang="el-GR" sz="3600" dirty="0"/>
          </a:p>
        </p:txBody>
      </p:sp>
      <p:sp>
        <p:nvSpPr>
          <p:cNvPr id="3" name="Content Placeholder 2"/>
          <p:cNvSpPr>
            <a:spLocks noGrp="1"/>
          </p:cNvSpPr>
          <p:nvPr>
            <p:ph idx="1"/>
          </p:nvPr>
        </p:nvSpPr>
        <p:spPr/>
        <p:txBody>
          <a:bodyPr/>
          <a:lstStyle/>
          <a:p>
            <a:r>
              <a:rPr lang="en-US" dirty="0"/>
              <a:t>In Cyprus, the responsibility for extinguishing fires in the countryside is under the fire service department while for fires in the national forests the responsibility is under the forest department. Nevertheless there is a very close and excellent cooperation and both departments are involved in the confrontation of fires wherever these may appear. </a:t>
            </a:r>
            <a:endParaRPr lang="el-GR" dirty="0"/>
          </a:p>
          <a:p>
            <a:endParaRPr lang="el-GR" dirty="0"/>
          </a:p>
          <a:p>
            <a:endParaRPr lang="el-G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4293270"/>
            <a:ext cx="4408522" cy="187730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5278" y="4286885"/>
            <a:ext cx="4408522" cy="1883693"/>
          </a:xfrm>
          <a:prstGeom prst="rect">
            <a:avLst/>
          </a:prstGeom>
        </p:spPr>
      </p:pic>
    </p:spTree>
    <p:extLst>
      <p:ext uri="{BB962C8B-B14F-4D97-AF65-F5344CB8AC3E}">
        <p14:creationId xmlns:p14="http://schemas.microsoft.com/office/powerpoint/2010/main" val="42592859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smtClean="0">
                <a:latin typeface="Arial Black" panose="020B0A04020102020204" pitchFamily="34" charset="0"/>
              </a:rPr>
              <a:t>MANAGEMENT SYSTEM FOR FOREST FIREFIGHTING AERIAL MEANS IN CYPRUS</a:t>
            </a:r>
            <a:endParaRPr lang="el-GR" sz="3600" dirty="0"/>
          </a:p>
        </p:txBody>
      </p:sp>
      <p:sp>
        <p:nvSpPr>
          <p:cNvPr id="3" name="Content Placeholder 2"/>
          <p:cNvSpPr>
            <a:spLocks noGrp="1"/>
          </p:cNvSpPr>
          <p:nvPr>
            <p:ph idx="1"/>
          </p:nvPr>
        </p:nvSpPr>
        <p:spPr/>
        <p:txBody>
          <a:bodyPr/>
          <a:lstStyle/>
          <a:p>
            <a:r>
              <a:rPr lang="en-US" dirty="0" smtClean="0"/>
              <a:t>The </a:t>
            </a:r>
            <a:r>
              <a:rPr lang="en-US" dirty="0"/>
              <a:t>Republic of Cyprus has a total number of 12 </a:t>
            </a:r>
            <a:r>
              <a:rPr lang="en-US" dirty="0" smtClean="0"/>
              <a:t>aerial </a:t>
            </a:r>
            <a:r>
              <a:rPr lang="en-US" dirty="0"/>
              <a:t>means (helicopters and small planes) that are strengthened/supported by 2 helicopters of United Kingdom sovereign base areas (SBA). Four of them are responsible for search and rescue operations. The two planes are “air tractor” type while the helicopters are Bell, Augusta and </a:t>
            </a:r>
            <a:r>
              <a:rPr lang="en-US" dirty="0" err="1"/>
              <a:t>Kamov</a:t>
            </a:r>
            <a:r>
              <a:rPr lang="en-US" dirty="0"/>
              <a:t>. </a:t>
            </a:r>
            <a:endParaRPr lang="el-GR" dirty="0"/>
          </a:p>
          <a:p>
            <a:endParaRPr lang="el-GR" dirty="0"/>
          </a:p>
          <a:p>
            <a:endParaRPr lang="el-G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5278" y="4293269"/>
            <a:ext cx="4408522" cy="1883693"/>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4295852"/>
            <a:ext cx="4408522" cy="1881110"/>
          </a:xfrm>
          <a:prstGeom prst="rect">
            <a:avLst/>
          </a:prstGeom>
        </p:spPr>
      </p:pic>
    </p:spTree>
    <p:extLst>
      <p:ext uri="{BB962C8B-B14F-4D97-AF65-F5344CB8AC3E}">
        <p14:creationId xmlns:p14="http://schemas.microsoft.com/office/powerpoint/2010/main" val="16033274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smtClean="0">
                <a:latin typeface="Arial Black" panose="020B0A04020102020204" pitchFamily="34" charset="0"/>
              </a:rPr>
              <a:t>MANAGEMENT SYSTEM FOR FOREST FIREFIGHTING AERIAL MEANS IN CYPRUS</a:t>
            </a:r>
            <a:endParaRPr lang="el-GR" sz="3600" dirty="0"/>
          </a:p>
        </p:txBody>
      </p:sp>
      <p:sp>
        <p:nvSpPr>
          <p:cNvPr id="3" name="Content Placeholder 2"/>
          <p:cNvSpPr>
            <a:spLocks noGrp="1"/>
          </p:cNvSpPr>
          <p:nvPr>
            <p:ph idx="1"/>
          </p:nvPr>
        </p:nvSpPr>
        <p:spPr/>
        <p:txBody>
          <a:bodyPr/>
          <a:lstStyle/>
          <a:p>
            <a:r>
              <a:rPr lang="en-US" dirty="0" smtClean="0"/>
              <a:t>In </a:t>
            </a:r>
            <a:r>
              <a:rPr lang="en-US" dirty="0"/>
              <a:t>approximately </a:t>
            </a:r>
            <a:r>
              <a:rPr lang="el-GR" dirty="0"/>
              <a:t>40</a:t>
            </a:r>
            <a:r>
              <a:rPr lang="en-US" dirty="0"/>
              <a:t>, of the fires that burst in Cyprus the involvement of aerial means is needed. </a:t>
            </a:r>
            <a:endParaRPr lang="el-GR" dirty="0"/>
          </a:p>
          <a:p>
            <a:r>
              <a:rPr lang="en-US" dirty="0"/>
              <a:t>Instructions for the response of aerial means are given only by the fire or forest department chief of operations</a:t>
            </a:r>
            <a:endParaRPr lang="el-GR" dirty="0"/>
          </a:p>
          <a:p>
            <a:endParaRPr lang="el-G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2705" y="4001294"/>
            <a:ext cx="4401095" cy="188111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4001294"/>
            <a:ext cx="4401095" cy="1881110"/>
          </a:xfrm>
          <a:prstGeom prst="rect">
            <a:avLst/>
          </a:prstGeom>
        </p:spPr>
      </p:pic>
    </p:spTree>
    <p:extLst>
      <p:ext uri="{BB962C8B-B14F-4D97-AF65-F5344CB8AC3E}">
        <p14:creationId xmlns:p14="http://schemas.microsoft.com/office/powerpoint/2010/main" val="15031741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smtClean="0">
                <a:latin typeface="Arial Black" panose="020B0A04020102020204" pitchFamily="34" charset="0"/>
              </a:rPr>
              <a:t>MANAGEMENT SYSTEM FOR FOREST FIREFIGHTING AERIAL MEANS IN CYPRUS</a:t>
            </a:r>
            <a:endParaRPr lang="el-GR" sz="3600" dirty="0"/>
          </a:p>
        </p:txBody>
      </p:sp>
      <p:sp>
        <p:nvSpPr>
          <p:cNvPr id="3" name="Content Placeholder 2"/>
          <p:cNvSpPr>
            <a:spLocks noGrp="1"/>
          </p:cNvSpPr>
          <p:nvPr>
            <p:ph idx="1"/>
          </p:nvPr>
        </p:nvSpPr>
        <p:spPr/>
        <p:txBody>
          <a:bodyPr/>
          <a:lstStyle/>
          <a:p>
            <a:r>
              <a:rPr lang="en-US" dirty="0" smtClean="0"/>
              <a:t>In </a:t>
            </a:r>
            <a:r>
              <a:rPr lang="en-US" dirty="0"/>
              <a:t>many cases per year base on fire behavior the involvement of all the aerial means that the Republic of Cyprus has under its possession is required. </a:t>
            </a:r>
          </a:p>
          <a:p>
            <a:r>
              <a:rPr lang="en-US" dirty="0"/>
              <a:t>For cases where the involvement of more than six aerial means is considered necessary, then the national action plan under the name “IKAROS” comes into force. </a:t>
            </a:r>
            <a:endParaRPr lang="el-GR" dirty="0"/>
          </a:p>
          <a:p>
            <a:endParaRPr lang="el-GR"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1739" y="4589361"/>
            <a:ext cx="4408522" cy="1883693"/>
          </a:xfrm>
          <a:prstGeom prst="rect">
            <a:avLst/>
          </a:prstGeom>
        </p:spPr>
      </p:pic>
    </p:spTree>
    <p:extLst>
      <p:ext uri="{BB962C8B-B14F-4D97-AF65-F5344CB8AC3E}">
        <p14:creationId xmlns:p14="http://schemas.microsoft.com/office/powerpoint/2010/main" val="19392711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smtClean="0">
                <a:latin typeface="Arial Black" panose="020B0A04020102020204" pitchFamily="34" charset="0"/>
              </a:rPr>
              <a:t>MANAGEMENT SYSTEM FOR FOREST FIREFIGHTING AERIAL MEANS IN CYPRUS</a:t>
            </a:r>
            <a:endParaRPr lang="el-GR" sz="3600" dirty="0"/>
          </a:p>
        </p:txBody>
      </p:sp>
      <p:sp>
        <p:nvSpPr>
          <p:cNvPr id="3" name="Content Placeholder 2"/>
          <p:cNvSpPr>
            <a:spLocks noGrp="1"/>
          </p:cNvSpPr>
          <p:nvPr>
            <p:ph idx="1"/>
          </p:nvPr>
        </p:nvSpPr>
        <p:spPr/>
        <p:txBody>
          <a:bodyPr/>
          <a:lstStyle/>
          <a:p>
            <a:r>
              <a:rPr lang="en-US" dirty="0" smtClean="0"/>
              <a:t>In </a:t>
            </a:r>
            <a:r>
              <a:rPr lang="en-US" dirty="0"/>
              <a:t>such cases, the ground coordination in regards to the water or foam drop areas, the usage of retarder fluid, is done by a military personnel, usually a pilot, while the helicopter flies over the fire-fighting aerial means for security purposes. It goes without saying that the helicopter coordinating has a constant contact with the ground coordinator of the aerial means in order to determine the import and export points, the water intake locations and the altitudes. </a:t>
            </a:r>
            <a:endParaRPr lang="el-GR" dirty="0"/>
          </a:p>
          <a:p>
            <a:endParaRPr lang="el-GR"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2008" y="4833201"/>
            <a:ext cx="4387984" cy="1883693"/>
          </a:xfrm>
          <a:prstGeom prst="rect">
            <a:avLst/>
          </a:prstGeom>
        </p:spPr>
      </p:pic>
    </p:spTree>
    <p:extLst>
      <p:ext uri="{BB962C8B-B14F-4D97-AF65-F5344CB8AC3E}">
        <p14:creationId xmlns:p14="http://schemas.microsoft.com/office/powerpoint/2010/main" val="31541295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smtClean="0">
                <a:latin typeface="Arial Black" panose="020B0A04020102020204" pitchFamily="34" charset="0"/>
              </a:rPr>
              <a:t>MANAGEMENT SYSTEM FOR FOREST FIREFIGHTING AERIAL MEANS IN CYPRUS</a:t>
            </a:r>
            <a:endParaRPr lang="el-GR" sz="3600" dirty="0"/>
          </a:p>
        </p:txBody>
      </p:sp>
      <p:sp>
        <p:nvSpPr>
          <p:cNvPr id="3" name="Content Placeholder 2"/>
          <p:cNvSpPr>
            <a:spLocks noGrp="1"/>
          </p:cNvSpPr>
          <p:nvPr>
            <p:ph idx="1"/>
          </p:nvPr>
        </p:nvSpPr>
        <p:spPr/>
        <p:txBody>
          <a:bodyPr/>
          <a:lstStyle/>
          <a:p>
            <a:r>
              <a:rPr lang="en-US" dirty="0" smtClean="0"/>
              <a:t>The </a:t>
            </a:r>
            <a:r>
              <a:rPr lang="en-US" dirty="0"/>
              <a:t>coordinator of the aerial means receives his instructions in regards to the drop areas from the general coordinator of the fire in accordance with the needs and requests of the sector leaders of the fire areas.  </a:t>
            </a:r>
            <a:endParaRPr lang="el-GR" dirty="0"/>
          </a:p>
          <a:p>
            <a:endParaRPr lang="el-GR"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7595" y="3935562"/>
            <a:ext cx="7385777" cy="2738810"/>
          </a:xfrm>
          <a:prstGeom prst="rect">
            <a:avLst/>
          </a:prstGeom>
        </p:spPr>
      </p:pic>
    </p:spTree>
    <p:extLst>
      <p:ext uri="{BB962C8B-B14F-4D97-AF65-F5344CB8AC3E}">
        <p14:creationId xmlns:p14="http://schemas.microsoft.com/office/powerpoint/2010/main" val="39961480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latin typeface="Arial Black" panose="020B0A04020102020204" pitchFamily="34" charset="0"/>
              </a:rPr>
              <a:t>RESCUE AND FIREFIGHTING SERVICES </a:t>
            </a:r>
            <a:endParaRPr lang="el-GR" sz="3600" dirty="0"/>
          </a:p>
        </p:txBody>
      </p:sp>
      <p:sp>
        <p:nvSpPr>
          <p:cNvPr id="3" name="Content Placeholder 2"/>
          <p:cNvSpPr>
            <a:spLocks noGrp="1"/>
          </p:cNvSpPr>
          <p:nvPr>
            <p:ph idx="1"/>
          </p:nvPr>
        </p:nvSpPr>
        <p:spPr/>
        <p:txBody>
          <a:bodyPr/>
          <a:lstStyle/>
          <a:p>
            <a:r>
              <a:rPr lang="en-US" altLang="el-GR" dirty="0" smtClean="0"/>
              <a:t>The </a:t>
            </a:r>
            <a:r>
              <a:rPr lang="en-US" altLang="el-GR" dirty="0" smtClean="0">
                <a:solidFill>
                  <a:srgbClr val="FF0000"/>
                </a:solidFill>
              </a:rPr>
              <a:t>scope</a:t>
            </a:r>
            <a:r>
              <a:rPr lang="en-US" altLang="el-GR" dirty="0" smtClean="0"/>
              <a:t> of the rescue and firefighting services is </a:t>
            </a:r>
            <a:r>
              <a:rPr lang="en-US" altLang="el-GR" b="1" dirty="0"/>
              <a:t>to save lives </a:t>
            </a:r>
            <a:r>
              <a:rPr lang="en-US" altLang="el-GR" dirty="0"/>
              <a:t>in the event of an aircraft accident or incident occurring at or in the immediate </a:t>
            </a:r>
            <a:r>
              <a:rPr lang="en-US" altLang="el-GR" dirty="0" smtClean="0"/>
              <a:t>surroundings </a:t>
            </a:r>
            <a:r>
              <a:rPr lang="en-US" altLang="el-GR" dirty="0"/>
              <a:t>of </a:t>
            </a:r>
            <a:r>
              <a:rPr lang="en-US" altLang="el-GR" dirty="0" smtClean="0"/>
              <a:t>the </a:t>
            </a:r>
            <a:r>
              <a:rPr lang="en-US" altLang="el-GR" dirty="0"/>
              <a:t>aerodrome</a:t>
            </a:r>
            <a:r>
              <a:rPr lang="en-US" altLang="el-GR" dirty="0" smtClean="0"/>
              <a:t>.</a:t>
            </a:r>
          </a:p>
          <a:p>
            <a:pPr marL="0" indent="0">
              <a:buNone/>
            </a:pPr>
            <a:endParaRPr lang="en-US" altLang="el-GR" dirty="0"/>
          </a:p>
          <a:p>
            <a:endParaRPr lang="el-G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243489"/>
            <a:ext cx="4713333" cy="306841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0467" y="3243489"/>
            <a:ext cx="4713333" cy="3068411"/>
          </a:xfrm>
          <a:prstGeom prst="rect">
            <a:avLst/>
          </a:prstGeom>
        </p:spPr>
      </p:pic>
    </p:spTree>
    <p:extLst>
      <p:ext uri="{BB962C8B-B14F-4D97-AF65-F5344CB8AC3E}">
        <p14:creationId xmlns:p14="http://schemas.microsoft.com/office/powerpoint/2010/main" val="233294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smtClean="0">
                <a:latin typeface="Arial Black" panose="020B0A04020102020204" pitchFamily="34" charset="0"/>
              </a:rPr>
              <a:t>MANAGEMENT SYSTEM FOR FOREST FIREFIGHTING AERIAL MEANS IN CYPRUS</a:t>
            </a:r>
            <a:endParaRPr lang="el-GR" sz="3600" dirty="0"/>
          </a:p>
        </p:txBody>
      </p:sp>
      <p:sp>
        <p:nvSpPr>
          <p:cNvPr id="3" name="Content Placeholder 2"/>
          <p:cNvSpPr>
            <a:spLocks noGrp="1"/>
          </p:cNvSpPr>
          <p:nvPr>
            <p:ph idx="1"/>
          </p:nvPr>
        </p:nvSpPr>
        <p:spPr/>
        <p:txBody>
          <a:bodyPr/>
          <a:lstStyle/>
          <a:p>
            <a:r>
              <a:rPr lang="en-US" dirty="0" smtClean="0"/>
              <a:t>Aerial </a:t>
            </a:r>
            <a:r>
              <a:rPr lang="en-US" dirty="0"/>
              <a:t>means ground search and rescue operations:</a:t>
            </a:r>
          </a:p>
          <a:p>
            <a:pPr marL="566928" indent="-457200">
              <a:buAutoNum type="arabicPeriod"/>
            </a:pPr>
            <a:r>
              <a:rPr lang="en-US" dirty="0"/>
              <a:t>Flood operations</a:t>
            </a:r>
          </a:p>
          <a:p>
            <a:pPr marL="566928" indent="-457200">
              <a:buAutoNum type="arabicPeriod"/>
            </a:pPr>
            <a:r>
              <a:rPr lang="en-US" dirty="0"/>
              <a:t>Collapse buildings after earthquakes</a:t>
            </a:r>
          </a:p>
          <a:p>
            <a:pPr marL="109728" indent="0">
              <a:buNone/>
            </a:pPr>
            <a:r>
              <a:rPr lang="en-US" dirty="0"/>
              <a:t>Observing and giving feedback to the rescue teams </a:t>
            </a:r>
          </a:p>
          <a:p>
            <a:pPr marL="109728" indent="0">
              <a:buNone/>
            </a:pPr>
            <a:r>
              <a:rPr lang="en-US" dirty="0"/>
              <a:t>Live streaming to Fire Service to the advanced control center</a:t>
            </a:r>
            <a:endParaRPr lang="el-GR" dirty="0"/>
          </a:p>
          <a:p>
            <a:endParaRPr lang="el-GR" dirty="0"/>
          </a:p>
          <a:p>
            <a:pPr marL="0" indent="0">
              <a:buNone/>
            </a:pPr>
            <a:r>
              <a:rPr lang="en-US" dirty="0" smtClean="0"/>
              <a:t>  </a:t>
            </a:r>
            <a:endParaRPr lang="el-GR" dirty="0"/>
          </a:p>
          <a:p>
            <a:endParaRPr lang="el-GR"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1739" y="4571944"/>
            <a:ext cx="4408522" cy="1883693"/>
          </a:xfrm>
          <a:prstGeom prst="rect">
            <a:avLst/>
          </a:prstGeom>
        </p:spPr>
      </p:pic>
    </p:spTree>
    <p:extLst>
      <p:ext uri="{BB962C8B-B14F-4D97-AF65-F5344CB8AC3E}">
        <p14:creationId xmlns:p14="http://schemas.microsoft.com/office/powerpoint/2010/main" val="807475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smtClean="0">
                <a:latin typeface="Arial Black" panose="020B0A04020102020204" pitchFamily="34" charset="0"/>
              </a:rPr>
              <a:t>MANAGEMENT SYSTEM FOR FOREST FIREFIGHTING AERIAL MEANS IN CYPRUS</a:t>
            </a:r>
            <a:endParaRPr lang="el-GR" sz="3600" dirty="0"/>
          </a:p>
        </p:txBody>
      </p:sp>
      <p:sp>
        <p:nvSpPr>
          <p:cNvPr id="3" name="Content Placeholder 2"/>
          <p:cNvSpPr>
            <a:spLocks noGrp="1"/>
          </p:cNvSpPr>
          <p:nvPr>
            <p:ph idx="1"/>
          </p:nvPr>
        </p:nvSpPr>
        <p:spPr/>
        <p:txBody>
          <a:bodyPr/>
          <a:lstStyle/>
          <a:p>
            <a:r>
              <a:rPr lang="en-US" dirty="0" smtClean="0"/>
              <a:t>The </a:t>
            </a:r>
            <a:r>
              <a:rPr lang="en-US" dirty="0"/>
              <a:t>Republic of Cyprus, and more specifically the Cyprus Fire Service, has a memorandum of cooperation with the Fire Service departments of Greece and Israel in regards to the management of general disasters. For the last two years we are organizing and executing common drills with aerial and terrestrial means. </a:t>
            </a:r>
            <a:endParaRPr lang="el-GR" dirty="0"/>
          </a:p>
          <a:p>
            <a:endParaRPr lang="el-GR" dirty="0"/>
          </a:p>
          <a:p>
            <a:pPr marL="0" indent="0">
              <a:buNone/>
            </a:pPr>
            <a:r>
              <a:rPr lang="en-US" dirty="0" smtClean="0"/>
              <a:t>  </a:t>
            </a:r>
            <a:endParaRPr lang="el-GR" dirty="0"/>
          </a:p>
          <a:p>
            <a:endParaRPr lang="el-GR"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1739" y="4317902"/>
            <a:ext cx="4408522" cy="1859061"/>
          </a:xfrm>
          <a:prstGeom prst="rect">
            <a:avLst/>
          </a:prstGeom>
        </p:spPr>
      </p:pic>
    </p:spTree>
    <p:extLst>
      <p:ext uri="{BB962C8B-B14F-4D97-AF65-F5344CB8AC3E}">
        <p14:creationId xmlns:p14="http://schemas.microsoft.com/office/powerpoint/2010/main" val="32905228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41056" y="1015728"/>
            <a:ext cx="6962140" cy="4351338"/>
          </a:xfrm>
        </p:spPr>
      </p:pic>
    </p:spTree>
    <p:extLst>
      <p:ext uri="{BB962C8B-B14F-4D97-AF65-F5344CB8AC3E}">
        <p14:creationId xmlns:p14="http://schemas.microsoft.com/office/powerpoint/2010/main" val="1939458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latin typeface="Arial Black" panose="020B0A04020102020204" pitchFamily="34" charset="0"/>
              </a:rPr>
              <a:t>RESCUE AND FIREFIGHTING SERVICES </a:t>
            </a:r>
            <a:endParaRPr lang="el-GR" sz="3600" dirty="0"/>
          </a:p>
        </p:txBody>
      </p:sp>
      <p:sp>
        <p:nvSpPr>
          <p:cNvPr id="3" name="Content Placeholder 2"/>
          <p:cNvSpPr>
            <a:spLocks noGrp="1"/>
          </p:cNvSpPr>
          <p:nvPr>
            <p:ph idx="1"/>
          </p:nvPr>
        </p:nvSpPr>
        <p:spPr/>
        <p:txBody>
          <a:bodyPr/>
          <a:lstStyle/>
          <a:p>
            <a:r>
              <a:rPr lang="en-US" altLang="el-GR" dirty="0" smtClean="0"/>
              <a:t>The </a:t>
            </a:r>
            <a:r>
              <a:rPr lang="en-US" altLang="el-GR" dirty="0" smtClean="0">
                <a:solidFill>
                  <a:srgbClr val="FF0000"/>
                </a:solidFill>
              </a:rPr>
              <a:t>operational objective</a:t>
            </a:r>
            <a:r>
              <a:rPr lang="en-US" altLang="el-GR" dirty="0" smtClean="0"/>
              <a:t> is to create and maintain survivable conditions, to provide egress routes for occupants and to initiate the rescue of those occupants unable to make their escape without direct aid. </a:t>
            </a:r>
            <a:endParaRPr lang="el-GR"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614057"/>
            <a:ext cx="4713333" cy="269784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0467" y="3614057"/>
            <a:ext cx="4713333" cy="2697843"/>
          </a:xfrm>
          <a:prstGeom prst="rect">
            <a:avLst/>
          </a:prstGeom>
        </p:spPr>
      </p:pic>
    </p:spTree>
    <p:extLst>
      <p:ext uri="{BB962C8B-B14F-4D97-AF65-F5344CB8AC3E}">
        <p14:creationId xmlns:p14="http://schemas.microsoft.com/office/powerpoint/2010/main" val="31982740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latin typeface="Arial Black" panose="020B0A04020102020204" pitchFamily="34" charset="0"/>
              </a:rPr>
              <a:t>RESCUE AND FIREFIGHTING SERVICES </a:t>
            </a:r>
            <a:endParaRPr lang="el-GR" sz="3600" dirty="0"/>
          </a:p>
        </p:txBody>
      </p:sp>
      <p:sp>
        <p:nvSpPr>
          <p:cNvPr id="3" name="Content Placeholder 2"/>
          <p:cNvSpPr>
            <a:spLocks noGrp="1"/>
          </p:cNvSpPr>
          <p:nvPr>
            <p:ph idx="1"/>
          </p:nvPr>
        </p:nvSpPr>
        <p:spPr/>
        <p:txBody>
          <a:bodyPr/>
          <a:lstStyle/>
          <a:p>
            <a:r>
              <a:rPr lang="en-US" dirty="0" smtClean="0">
                <a:solidFill>
                  <a:srgbClr val="FF0000"/>
                </a:solidFill>
              </a:rPr>
              <a:t>The Fire Service covers fire and rescue category</a:t>
            </a:r>
            <a:endParaRPr lang="en-US" dirty="0" smtClean="0"/>
          </a:p>
          <a:p>
            <a:pPr marL="0" indent="0">
              <a:buNone/>
            </a:pPr>
            <a:r>
              <a:rPr lang="en-US" dirty="0" smtClean="0"/>
              <a:t>          LARNACA CAT 8                                                PAFOS CAT 7 </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614057"/>
            <a:ext cx="4713333" cy="269784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0467" y="3614057"/>
            <a:ext cx="4713333" cy="269784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3614057"/>
            <a:ext cx="4713333" cy="269784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40467" y="3614056"/>
            <a:ext cx="4713333" cy="2697843"/>
          </a:xfrm>
          <a:prstGeom prst="rect">
            <a:avLst/>
          </a:prstGeom>
        </p:spPr>
      </p:pic>
    </p:spTree>
    <p:extLst>
      <p:ext uri="{BB962C8B-B14F-4D97-AF65-F5344CB8AC3E}">
        <p14:creationId xmlns:p14="http://schemas.microsoft.com/office/powerpoint/2010/main" val="3884674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latin typeface="Arial Black" panose="020B0A04020102020204" pitchFamily="34" charset="0"/>
              </a:rPr>
              <a:t>MINIMUM USABLE AMOUNTS OF EXTINGUISHING AGENTS</a:t>
            </a:r>
            <a:endParaRPr lang="el-GR"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9788386"/>
              </p:ext>
            </p:extLst>
          </p:nvPr>
        </p:nvGraphicFramePr>
        <p:xfrm>
          <a:off x="838200" y="1825625"/>
          <a:ext cx="10515600" cy="4897120"/>
        </p:xfrm>
        <a:graphic>
          <a:graphicData uri="http://schemas.openxmlformats.org/drawingml/2006/table">
            <a:tbl>
              <a:tblPr firstRow="1" bandRow="1">
                <a:tableStyleId>{5C22544A-7EE6-4342-B048-85BDC9FD1C3A}</a:tableStyleId>
              </a:tblPr>
              <a:tblGrid>
                <a:gridCol w="2114006"/>
                <a:gridCol w="2092234"/>
                <a:gridCol w="2103120"/>
                <a:gridCol w="2103120"/>
                <a:gridCol w="2103120"/>
              </a:tblGrid>
              <a:tr h="370840">
                <a:tc>
                  <a:txBody>
                    <a:bodyPr/>
                    <a:lstStyle/>
                    <a:p>
                      <a:pPr algn="ctr"/>
                      <a:r>
                        <a:rPr lang="en-US" dirty="0" smtClean="0"/>
                        <a:t>AERODROME CATEGORY</a:t>
                      </a:r>
                      <a:endParaRPr lang="el-GR" dirty="0"/>
                    </a:p>
                  </a:txBody>
                  <a:tcPr/>
                </a:tc>
                <a:tc>
                  <a:txBody>
                    <a:bodyPr/>
                    <a:lstStyle/>
                    <a:p>
                      <a:pPr algn="ctr"/>
                      <a:r>
                        <a:rPr lang="en-US" dirty="0" smtClean="0"/>
                        <a:t>WATER ( L )</a:t>
                      </a:r>
                      <a:endParaRPr lang="el-GR" dirty="0"/>
                    </a:p>
                  </a:txBody>
                  <a:tcPr/>
                </a:tc>
                <a:tc>
                  <a:txBody>
                    <a:bodyPr/>
                    <a:lstStyle/>
                    <a:p>
                      <a:pPr algn="ctr"/>
                      <a:r>
                        <a:rPr lang="en-US" dirty="0" smtClean="0"/>
                        <a:t>DISCHARGE RATE FOAM SOLUTION / MINUTE ( L )</a:t>
                      </a:r>
                      <a:endParaRPr lang="el-GR" dirty="0"/>
                    </a:p>
                  </a:txBody>
                  <a:tcPr/>
                </a:tc>
                <a:tc>
                  <a:txBody>
                    <a:bodyPr/>
                    <a:lstStyle/>
                    <a:p>
                      <a:pPr algn="ctr"/>
                      <a:r>
                        <a:rPr lang="en-US" dirty="0" smtClean="0"/>
                        <a:t>COMPLEMENTARY AGENTS</a:t>
                      </a:r>
                    </a:p>
                    <a:p>
                      <a:pPr algn="ctr"/>
                      <a:r>
                        <a:rPr lang="en-US" dirty="0" smtClean="0"/>
                        <a:t>DRY CHEMICAL POWDERS ( KG )</a:t>
                      </a:r>
                      <a:endParaRPr lang="el-GR" dirty="0"/>
                    </a:p>
                  </a:txBody>
                  <a:tcPr/>
                </a:tc>
                <a:tc>
                  <a:txBody>
                    <a:bodyPr/>
                    <a:lstStyle/>
                    <a:p>
                      <a:pPr algn="ctr"/>
                      <a:r>
                        <a:rPr lang="en-US" dirty="0" smtClean="0"/>
                        <a:t>COMPLEMENTARY AGENTS</a:t>
                      </a:r>
                    </a:p>
                    <a:p>
                      <a:pPr algn="ctr"/>
                      <a:r>
                        <a:rPr lang="en-US" dirty="0" smtClean="0"/>
                        <a:t>DISCHARGE RATE      ( KG / SECOND )</a:t>
                      </a:r>
                      <a:endParaRPr lang="el-GR" dirty="0"/>
                    </a:p>
                  </a:txBody>
                  <a:tcPr/>
                </a:tc>
              </a:tr>
              <a:tr h="370840">
                <a:tc>
                  <a:txBody>
                    <a:bodyPr/>
                    <a:lstStyle/>
                    <a:p>
                      <a:pPr algn="ctr"/>
                      <a:r>
                        <a:rPr lang="en-US" dirty="0" smtClean="0"/>
                        <a:t>1</a:t>
                      </a:r>
                      <a:endParaRPr lang="el-GR" dirty="0"/>
                    </a:p>
                  </a:txBody>
                  <a:tcPr/>
                </a:tc>
                <a:tc>
                  <a:txBody>
                    <a:bodyPr/>
                    <a:lstStyle/>
                    <a:p>
                      <a:pPr algn="ctr"/>
                      <a:r>
                        <a:rPr lang="en-US" dirty="0" smtClean="0"/>
                        <a:t>230</a:t>
                      </a:r>
                      <a:endParaRPr lang="el-GR" dirty="0"/>
                    </a:p>
                  </a:txBody>
                  <a:tcPr/>
                </a:tc>
                <a:tc>
                  <a:txBody>
                    <a:bodyPr/>
                    <a:lstStyle/>
                    <a:p>
                      <a:pPr algn="ctr"/>
                      <a:r>
                        <a:rPr lang="en-US" dirty="0" smtClean="0"/>
                        <a:t>230</a:t>
                      </a:r>
                      <a:endParaRPr lang="el-GR" dirty="0"/>
                    </a:p>
                  </a:txBody>
                  <a:tcPr/>
                </a:tc>
                <a:tc>
                  <a:txBody>
                    <a:bodyPr/>
                    <a:lstStyle/>
                    <a:p>
                      <a:pPr algn="ctr"/>
                      <a:r>
                        <a:rPr lang="en-US" dirty="0" smtClean="0"/>
                        <a:t>45</a:t>
                      </a:r>
                      <a:endParaRPr lang="el-GR" dirty="0"/>
                    </a:p>
                  </a:txBody>
                  <a:tcPr/>
                </a:tc>
                <a:tc>
                  <a:txBody>
                    <a:bodyPr/>
                    <a:lstStyle/>
                    <a:p>
                      <a:pPr algn="ctr"/>
                      <a:r>
                        <a:rPr lang="en-US" dirty="0" smtClean="0"/>
                        <a:t>2.25</a:t>
                      </a:r>
                      <a:endParaRPr lang="el-GR" dirty="0"/>
                    </a:p>
                  </a:txBody>
                  <a:tcPr/>
                </a:tc>
              </a:tr>
              <a:tr h="370840">
                <a:tc>
                  <a:txBody>
                    <a:bodyPr/>
                    <a:lstStyle/>
                    <a:p>
                      <a:pPr algn="ctr"/>
                      <a:r>
                        <a:rPr lang="en-US" dirty="0" smtClean="0"/>
                        <a:t>2</a:t>
                      </a:r>
                      <a:endParaRPr lang="el-GR" dirty="0"/>
                    </a:p>
                  </a:txBody>
                  <a:tcPr/>
                </a:tc>
                <a:tc>
                  <a:txBody>
                    <a:bodyPr/>
                    <a:lstStyle/>
                    <a:p>
                      <a:pPr algn="ctr"/>
                      <a:r>
                        <a:rPr lang="en-US" dirty="0" smtClean="0"/>
                        <a:t>670</a:t>
                      </a:r>
                      <a:endParaRPr lang="el-GR" dirty="0"/>
                    </a:p>
                  </a:txBody>
                  <a:tcPr/>
                </a:tc>
                <a:tc>
                  <a:txBody>
                    <a:bodyPr/>
                    <a:lstStyle/>
                    <a:p>
                      <a:pPr algn="ctr"/>
                      <a:r>
                        <a:rPr lang="en-US" dirty="0" smtClean="0"/>
                        <a:t>550</a:t>
                      </a:r>
                      <a:endParaRPr lang="el-GR" dirty="0"/>
                    </a:p>
                  </a:txBody>
                  <a:tcPr/>
                </a:tc>
                <a:tc>
                  <a:txBody>
                    <a:bodyPr/>
                    <a:lstStyle/>
                    <a:p>
                      <a:pPr algn="ctr"/>
                      <a:r>
                        <a:rPr lang="en-US" dirty="0" smtClean="0"/>
                        <a:t>90</a:t>
                      </a:r>
                      <a:endParaRPr lang="el-GR" dirty="0"/>
                    </a:p>
                  </a:txBody>
                  <a:tcPr/>
                </a:tc>
                <a:tc>
                  <a:txBody>
                    <a:bodyPr/>
                    <a:lstStyle/>
                    <a:p>
                      <a:pPr algn="ctr"/>
                      <a:r>
                        <a:rPr lang="en-US" dirty="0" smtClean="0"/>
                        <a:t>2.25</a:t>
                      </a:r>
                      <a:endParaRPr lang="el-GR" dirty="0"/>
                    </a:p>
                  </a:txBody>
                  <a:tcPr/>
                </a:tc>
              </a:tr>
              <a:tr h="370840">
                <a:tc>
                  <a:txBody>
                    <a:bodyPr/>
                    <a:lstStyle/>
                    <a:p>
                      <a:pPr algn="ctr"/>
                      <a:r>
                        <a:rPr lang="en-US" dirty="0" smtClean="0"/>
                        <a:t>3</a:t>
                      </a:r>
                      <a:endParaRPr lang="el-GR" dirty="0"/>
                    </a:p>
                  </a:txBody>
                  <a:tcPr/>
                </a:tc>
                <a:tc>
                  <a:txBody>
                    <a:bodyPr/>
                    <a:lstStyle/>
                    <a:p>
                      <a:pPr algn="ctr"/>
                      <a:r>
                        <a:rPr lang="en-US" dirty="0" smtClean="0"/>
                        <a:t>1200</a:t>
                      </a:r>
                      <a:endParaRPr lang="el-GR" dirty="0"/>
                    </a:p>
                  </a:txBody>
                  <a:tcPr/>
                </a:tc>
                <a:tc>
                  <a:txBody>
                    <a:bodyPr/>
                    <a:lstStyle/>
                    <a:p>
                      <a:pPr algn="ctr"/>
                      <a:r>
                        <a:rPr lang="en-US" dirty="0" smtClean="0"/>
                        <a:t>900</a:t>
                      </a:r>
                      <a:endParaRPr lang="el-GR" dirty="0"/>
                    </a:p>
                  </a:txBody>
                  <a:tcPr/>
                </a:tc>
                <a:tc>
                  <a:txBody>
                    <a:bodyPr/>
                    <a:lstStyle/>
                    <a:p>
                      <a:pPr algn="ctr"/>
                      <a:r>
                        <a:rPr lang="en-US" dirty="0" smtClean="0"/>
                        <a:t>135</a:t>
                      </a:r>
                      <a:endParaRPr lang="el-GR" dirty="0"/>
                    </a:p>
                  </a:txBody>
                  <a:tcPr/>
                </a:tc>
                <a:tc>
                  <a:txBody>
                    <a:bodyPr/>
                    <a:lstStyle/>
                    <a:p>
                      <a:pPr algn="ctr"/>
                      <a:r>
                        <a:rPr lang="en-US" dirty="0" smtClean="0"/>
                        <a:t>2.25</a:t>
                      </a:r>
                      <a:endParaRPr lang="el-GR" dirty="0"/>
                    </a:p>
                  </a:txBody>
                  <a:tcPr/>
                </a:tc>
              </a:tr>
              <a:tr h="370840">
                <a:tc>
                  <a:txBody>
                    <a:bodyPr/>
                    <a:lstStyle/>
                    <a:p>
                      <a:pPr algn="ctr"/>
                      <a:r>
                        <a:rPr lang="en-US" dirty="0" smtClean="0"/>
                        <a:t>4</a:t>
                      </a:r>
                      <a:endParaRPr lang="el-GR" dirty="0"/>
                    </a:p>
                  </a:txBody>
                  <a:tcPr/>
                </a:tc>
                <a:tc>
                  <a:txBody>
                    <a:bodyPr/>
                    <a:lstStyle/>
                    <a:p>
                      <a:pPr algn="ctr"/>
                      <a:r>
                        <a:rPr lang="en-US" dirty="0" smtClean="0"/>
                        <a:t>2400</a:t>
                      </a:r>
                      <a:endParaRPr lang="el-GR" dirty="0"/>
                    </a:p>
                  </a:txBody>
                  <a:tcPr/>
                </a:tc>
                <a:tc>
                  <a:txBody>
                    <a:bodyPr/>
                    <a:lstStyle/>
                    <a:p>
                      <a:pPr algn="ctr"/>
                      <a:r>
                        <a:rPr lang="en-US" dirty="0" smtClean="0"/>
                        <a:t>1800</a:t>
                      </a:r>
                    </a:p>
                  </a:txBody>
                  <a:tcPr/>
                </a:tc>
                <a:tc>
                  <a:txBody>
                    <a:bodyPr/>
                    <a:lstStyle/>
                    <a:p>
                      <a:pPr algn="ctr"/>
                      <a:r>
                        <a:rPr lang="en-US" dirty="0" smtClean="0"/>
                        <a:t>135</a:t>
                      </a:r>
                      <a:endParaRPr lang="el-GR" dirty="0"/>
                    </a:p>
                  </a:txBody>
                  <a:tcPr/>
                </a:tc>
                <a:tc>
                  <a:txBody>
                    <a:bodyPr/>
                    <a:lstStyle/>
                    <a:p>
                      <a:pPr algn="ctr"/>
                      <a:r>
                        <a:rPr lang="en-US" dirty="0" smtClean="0"/>
                        <a:t>2.25</a:t>
                      </a:r>
                      <a:endParaRPr lang="el-GR" dirty="0"/>
                    </a:p>
                  </a:txBody>
                  <a:tcPr/>
                </a:tc>
              </a:tr>
              <a:tr h="370840">
                <a:tc>
                  <a:txBody>
                    <a:bodyPr/>
                    <a:lstStyle/>
                    <a:p>
                      <a:pPr algn="ctr"/>
                      <a:r>
                        <a:rPr lang="en-US" dirty="0" smtClean="0"/>
                        <a:t>5</a:t>
                      </a:r>
                      <a:endParaRPr lang="el-GR" dirty="0"/>
                    </a:p>
                  </a:txBody>
                  <a:tcPr/>
                </a:tc>
                <a:tc>
                  <a:txBody>
                    <a:bodyPr/>
                    <a:lstStyle/>
                    <a:p>
                      <a:pPr algn="ctr"/>
                      <a:r>
                        <a:rPr lang="en-US" dirty="0" smtClean="0"/>
                        <a:t>5400</a:t>
                      </a:r>
                      <a:endParaRPr lang="el-GR" dirty="0"/>
                    </a:p>
                  </a:txBody>
                  <a:tcPr/>
                </a:tc>
                <a:tc>
                  <a:txBody>
                    <a:bodyPr/>
                    <a:lstStyle/>
                    <a:p>
                      <a:pPr algn="ctr"/>
                      <a:r>
                        <a:rPr lang="en-US" dirty="0" smtClean="0"/>
                        <a:t>3000</a:t>
                      </a:r>
                      <a:endParaRPr lang="el-GR" dirty="0"/>
                    </a:p>
                  </a:txBody>
                  <a:tcPr/>
                </a:tc>
                <a:tc>
                  <a:txBody>
                    <a:bodyPr/>
                    <a:lstStyle/>
                    <a:p>
                      <a:pPr algn="ctr"/>
                      <a:r>
                        <a:rPr lang="en-US" dirty="0" smtClean="0"/>
                        <a:t>180</a:t>
                      </a:r>
                      <a:endParaRPr lang="el-GR" dirty="0"/>
                    </a:p>
                  </a:txBody>
                  <a:tcPr/>
                </a:tc>
                <a:tc>
                  <a:txBody>
                    <a:bodyPr/>
                    <a:lstStyle/>
                    <a:p>
                      <a:pPr algn="ctr"/>
                      <a:r>
                        <a:rPr lang="en-US" dirty="0" smtClean="0"/>
                        <a:t>2.25</a:t>
                      </a:r>
                      <a:endParaRPr lang="el-GR" dirty="0"/>
                    </a:p>
                  </a:txBody>
                  <a:tcPr/>
                </a:tc>
              </a:tr>
              <a:tr h="370840">
                <a:tc>
                  <a:txBody>
                    <a:bodyPr/>
                    <a:lstStyle/>
                    <a:p>
                      <a:pPr algn="ctr"/>
                      <a:r>
                        <a:rPr lang="en-US" dirty="0" smtClean="0"/>
                        <a:t>6</a:t>
                      </a:r>
                      <a:endParaRPr lang="el-GR" dirty="0"/>
                    </a:p>
                  </a:txBody>
                  <a:tcPr/>
                </a:tc>
                <a:tc>
                  <a:txBody>
                    <a:bodyPr/>
                    <a:lstStyle/>
                    <a:p>
                      <a:pPr algn="ctr"/>
                      <a:r>
                        <a:rPr lang="en-US" dirty="0" smtClean="0"/>
                        <a:t>7900</a:t>
                      </a:r>
                      <a:endParaRPr lang="el-GR" dirty="0"/>
                    </a:p>
                  </a:txBody>
                  <a:tcPr/>
                </a:tc>
                <a:tc>
                  <a:txBody>
                    <a:bodyPr/>
                    <a:lstStyle/>
                    <a:p>
                      <a:pPr algn="ctr"/>
                      <a:r>
                        <a:rPr lang="en-US" dirty="0" smtClean="0"/>
                        <a:t>4000</a:t>
                      </a:r>
                      <a:endParaRPr lang="el-GR" dirty="0"/>
                    </a:p>
                  </a:txBody>
                  <a:tcPr/>
                </a:tc>
                <a:tc>
                  <a:txBody>
                    <a:bodyPr/>
                    <a:lstStyle/>
                    <a:p>
                      <a:pPr algn="ctr"/>
                      <a:r>
                        <a:rPr lang="en-US" dirty="0" smtClean="0"/>
                        <a:t>225</a:t>
                      </a:r>
                      <a:endParaRPr lang="el-GR" dirty="0"/>
                    </a:p>
                  </a:txBody>
                  <a:tcPr/>
                </a:tc>
                <a:tc>
                  <a:txBody>
                    <a:bodyPr/>
                    <a:lstStyle/>
                    <a:p>
                      <a:pPr algn="ctr"/>
                      <a:r>
                        <a:rPr lang="en-US" dirty="0" smtClean="0"/>
                        <a:t>2.25</a:t>
                      </a:r>
                      <a:endParaRPr lang="el-GR" dirty="0"/>
                    </a:p>
                  </a:txBody>
                  <a:tcPr/>
                </a:tc>
              </a:tr>
              <a:tr h="370840">
                <a:tc>
                  <a:txBody>
                    <a:bodyPr/>
                    <a:lstStyle/>
                    <a:p>
                      <a:pPr algn="ctr"/>
                      <a:r>
                        <a:rPr lang="en-US" dirty="0" smtClean="0"/>
                        <a:t>7</a:t>
                      </a:r>
                      <a:endParaRPr lang="el-GR" dirty="0"/>
                    </a:p>
                  </a:txBody>
                  <a:tcPr/>
                </a:tc>
                <a:tc>
                  <a:txBody>
                    <a:bodyPr/>
                    <a:lstStyle/>
                    <a:p>
                      <a:pPr algn="ctr"/>
                      <a:r>
                        <a:rPr lang="en-US" dirty="0" smtClean="0"/>
                        <a:t>12100</a:t>
                      </a:r>
                      <a:endParaRPr lang="el-GR" dirty="0"/>
                    </a:p>
                  </a:txBody>
                  <a:tcPr/>
                </a:tc>
                <a:tc>
                  <a:txBody>
                    <a:bodyPr/>
                    <a:lstStyle/>
                    <a:p>
                      <a:pPr algn="ctr"/>
                      <a:r>
                        <a:rPr lang="en-US" dirty="0" smtClean="0"/>
                        <a:t>5300</a:t>
                      </a:r>
                      <a:endParaRPr lang="el-GR" dirty="0"/>
                    </a:p>
                  </a:txBody>
                  <a:tcPr/>
                </a:tc>
                <a:tc>
                  <a:txBody>
                    <a:bodyPr/>
                    <a:lstStyle/>
                    <a:p>
                      <a:pPr algn="ctr"/>
                      <a:r>
                        <a:rPr lang="en-US" dirty="0" smtClean="0"/>
                        <a:t>225</a:t>
                      </a:r>
                      <a:endParaRPr lang="el-GR" dirty="0"/>
                    </a:p>
                  </a:txBody>
                  <a:tcPr/>
                </a:tc>
                <a:tc>
                  <a:txBody>
                    <a:bodyPr/>
                    <a:lstStyle/>
                    <a:p>
                      <a:pPr algn="ctr"/>
                      <a:r>
                        <a:rPr lang="en-US" dirty="0" smtClean="0"/>
                        <a:t>2.25</a:t>
                      </a:r>
                      <a:endParaRPr lang="el-GR" dirty="0"/>
                    </a:p>
                  </a:txBody>
                  <a:tcPr/>
                </a:tc>
              </a:tr>
              <a:tr h="370840">
                <a:tc>
                  <a:txBody>
                    <a:bodyPr/>
                    <a:lstStyle/>
                    <a:p>
                      <a:pPr algn="ctr"/>
                      <a:r>
                        <a:rPr lang="en-US" dirty="0" smtClean="0"/>
                        <a:t>8</a:t>
                      </a:r>
                      <a:endParaRPr lang="el-GR" dirty="0"/>
                    </a:p>
                  </a:txBody>
                  <a:tcPr/>
                </a:tc>
                <a:tc>
                  <a:txBody>
                    <a:bodyPr/>
                    <a:lstStyle/>
                    <a:p>
                      <a:pPr algn="ctr"/>
                      <a:r>
                        <a:rPr lang="en-US" dirty="0" smtClean="0"/>
                        <a:t>18200</a:t>
                      </a:r>
                      <a:endParaRPr lang="el-GR" dirty="0"/>
                    </a:p>
                  </a:txBody>
                  <a:tcPr/>
                </a:tc>
                <a:tc>
                  <a:txBody>
                    <a:bodyPr/>
                    <a:lstStyle/>
                    <a:p>
                      <a:pPr algn="ctr"/>
                      <a:r>
                        <a:rPr lang="en-US" dirty="0" smtClean="0"/>
                        <a:t>7200</a:t>
                      </a:r>
                      <a:endParaRPr lang="el-GR" dirty="0"/>
                    </a:p>
                  </a:txBody>
                  <a:tcPr/>
                </a:tc>
                <a:tc>
                  <a:txBody>
                    <a:bodyPr/>
                    <a:lstStyle/>
                    <a:p>
                      <a:pPr algn="ctr"/>
                      <a:r>
                        <a:rPr lang="en-US" dirty="0" smtClean="0"/>
                        <a:t>450</a:t>
                      </a:r>
                      <a:endParaRPr lang="el-GR" dirty="0"/>
                    </a:p>
                  </a:txBody>
                  <a:tcPr/>
                </a:tc>
                <a:tc>
                  <a:txBody>
                    <a:bodyPr/>
                    <a:lstStyle/>
                    <a:p>
                      <a:pPr algn="ctr"/>
                      <a:r>
                        <a:rPr lang="en-US" dirty="0" smtClean="0"/>
                        <a:t>4.5</a:t>
                      </a:r>
                      <a:endParaRPr lang="el-GR" dirty="0"/>
                    </a:p>
                  </a:txBody>
                  <a:tcPr/>
                </a:tc>
              </a:tr>
              <a:tr h="370840">
                <a:tc>
                  <a:txBody>
                    <a:bodyPr/>
                    <a:lstStyle/>
                    <a:p>
                      <a:pPr algn="ctr"/>
                      <a:r>
                        <a:rPr lang="en-US" dirty="0" smtClean="0"/>
                        <a:t>9</a:t>
                      </a:r>
                      <a:endParaRPr lang="el-GR" dirty="0"/>
                    </a:p>
                  </a:txBody>
                  <a:tcPr/>
                </a:tc>
                <a:tc>
                  <a:txBody>
                    <a:bodyPr/>
                    <a:lstStyle/>
                    <a:p>
                      <a:pPr algn="ctr"/>
                      <a:r>
                        <a:rPr lang="en-US" dirty="0" smtClean="0"/>
                        <a:t>24300</a:t>
                      </a:r>
                      <a:endParaRPr lang="el-GR" dirty="0"/>
                    </a:p>
                  </a:txBody>
                  <a:tcPr/>
                </a:tc>
                <a:tc>
                  <a:txBody>
                    <a:bodyPr/>
                    <a:lstStyle/>
                    <a:p>
                      <a:pPr algn="ctr"/>
                      <a:r>
                        <a:rPr lang="en-US" dirty="0" smtClean="0"/>
                        <a:t>9000</a:t>
                      </a:r>
                      <a:endParaRPr lang="el-GR" dirty="0"/>
                    </a:p>
                  </a:txBody>
                  <a:tcPr/>
                </a:tc>
                <a:tc>
                  <a:txBody>
                    <a:bodyPr/>
                    <a:lstStyle/>
                    <a:p>
                      <a:pPr algn="ctr"/>
                      <a:r>
                        <a:rPr lang="en-US" dirty="0" smtClean="0"/>
                        <a:t>450</a:t>
                      </a:r>
                      <a:endParaRPr lang="el-GR" dirty="0"/>
                    </a:p>
                  </a:txBody>
                  <a:tcPr/>
                </a:tc>
                <a:tc>
                  <a:txBody>
                    <a:bodyPr/>
                    <a:lstStyle/>
                    <a:p>
                      <a:pPr algn="ctr"/>
                      <a:r>
                        <a:rPr lang="en-US" dirty="0" smtClean="0"/>
                        <a:t>4.5</a:t>
                      </a:r>
                      <a:endParaRPr lang="el-GR" dirty="0"/>
                    </a:p>
                  </a:txBody>
                  <a:tcPr/>
                </a:tc>
              </a:tr>
              <a:tr h="370840">
                <a:tc>
                  <a:txBody>
                    <a:bodyPr/>
                    <a:lstStyle/>
                    <a:p>
                      <a:pPr algn="ctr"/>
                      <a:r>
                        <a:rPr lang="en-US" dirty="0" smtClean="0"/>
                        <a:t>10</a:t>
                      </a:r>
                      <a:endParaRPr lang="el-GR" dirty="0"/>
                    </a:p>
                  </a:txBody>
                  <a:tcPr/>
                </a:tc>
                <a:tc>
                  <a:txBody>
                    <a:bodyPr/>
                    <a:lstStyle/>
                    <a:p>
                      <a:pPr algn="ctr"/>
                      <a:r>
                        <a:rPr lang="en-US" dirty="0" smtClean="0"/>
                        <a:t>32300</a:t>
                      </a:r>
                      <a:endParaRPr lang="el-GR" dirty="0"/>
                    </a:p>
                  </a:txBody>
                  <a:tcPr/>
                </a:tc>
                <a:tc>
                  <a:txBody>
                    <a:bodyPr/>
                    <a:lstStyle/>
                    <a:p>
                      <a:pPr algn="ctr"/>
                      <a:r>
                        <a:rPr lang="en-US" dirty="0" smtClean="0"/>
                        <a:t>11200</a:t>
                      </a:r>
                      <a:endParaRPr lang="el-GR" dirty="0"/>
                    </a:p>
                  </a:txBody>
                  <a:tcPr/>
                </a:tc>
                <a:tc>
                  <a:txBody>
                    <a:bodyPr/>
                    <a:lstStyle/>
                    <a:p>
                      <a:pPr algn="ctr"/>
                      <a:r>
                        <a:rPr lang="en-US" dirty="0" smtClean="0"/>
                        <a:t>450</a:t>
                      </a:r>
                      <a:endParaRPr lang="el-GR" dirty="0"/>
                    </a:p>
                  </a:txBody>
                  <a:tcPr/>
                </a:tc>
                <a:tc>
                  <a:txBody>
                    <a:bodyPr/>
                    <a:lstStyle/>
                    <a:p>
                      <a:pPr algn="ctr"/>
                      <a:r>
                        <a:rPr lang="en-US" dirty="0" smtClean="0"/>
                        <a:t>4.5</a:t>
                      </a:r>
                      <a:endParaRPr lang="el-GR" dirty="0"/>
                    </a:p>
                  </a:txBody>
                  <a:tcPr/>
                </a:tc>
              </a:tr>
            </a:tbl>
          </a:graphicData>
        </a:graphic>
      </p:graphicFrame>
    </p:spTree>
    <p:extLst>
      <p:ext uri="{BB962C8B-B14F-4D97-AF65-F5344CB8AC3E}">
        <p14:creationId xmlns:p14="http://schemas.microsoft.com/office/powerpoint/2010/main" val="3449821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latin typeface="Arial Black" panose="020B0A04020102020204" pitchFamily="34" charset="0"/>
              </a:rPr>
              <a:t>LARNACA AIRPORT FIRE STATION               FOAM TENDERS</a:t>
            </a:r>
            <a:endParaRPr lang="el-GR"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74476725"/>
              </p:ext>
            </p:extLst>
          </p:nvPr>
        </p:nvGraphicFramePr>
        <p:xfrm>
          <a:off x="716280" y="1825625"/>
          <a:ext cx="10515600" cy="3845560"/>
        </p:xfrm>
        <a:graphic>
          <a:graphicData uri="http://schemas.openxmlformats.org/drawingml/2006/table">
            <a:tbl>
              <a:tblPr firstRow="1" bandRow="1">
                <a:tableStyleId>{5C22544A-7EE6-4342-B048-85BDC9FD1C3A}</a:tableStyleId>
              </a:tblPr>
              <a:tblGrid>
                <a:gridCol w="2244634"/>
                <a:gridCol w="2220686"/>
                <a:gridCol w="1663337"/>
                <a:gridCol w="2116183"/>
                <a:gridCol w="2270760"/>
              </a:tblGrid>
              <a:tr h="370840">
                <a:tc>
                  <a:txBody>
                    <a:bodyPr/>
                    <a:lstStyle/>
                    <a:p>
                      <a:pPr algn="ctr"/>
                      <a:r>
                        <a:rPr lang="en-US" dirty="0" smtClean="0">
                          <a:latin typeface="+mn-lt"/>
                        </a:rPr>
                        <a:t>FOAM</a:t>
                      </a:r>
                      <a:r>
                        <a:rPr lang="en-US" baseline="0" dirty="0" smtClean="0">
                          <a:latin typeface="+mn-lt"/>
                        </a:rPr>
                        <a:t> TENDERS</a:t>
                      </a:r>
                      <a:endParaRPr lang="el-GR" dirty="0">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mn-lt"/>
                        </a:rPr>
                        <a:t>WATER (L)</a:t>
                      </a:r>
                      <a:endParaRPr lang="el-GR" dirty="0" smtClean="0">
                        <a:latin typeface="+mn-lt"/>
                      </a:endParaRPr>
                    </a:p>
                    <a:p>
                      <a:pPr algn="ctr"/>
                      <a:endParaRPr lang="el-GR" dirty="0">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mn-lt"/>
                        </a:rPr>
                        <a:t>FOAM (L)-AFFF</a:t>
                      </a:r>
                      <a:endParaRPr lang="el-GR" dirty="0" smtClean="0">
                        <a:latin typeface="+mn-lt"/>
                      </a:endParaRPr>
                    </a:p>
                    <a:p>
                      <a:pPr algn="ctr"/>
                      <a:endParaRPr lang="el-GR" dirty="0">
                        <a:latin typeface="+mn-lt"/>
                      </a:endParaRPr>
                    </a:p>
                  </a:txBody>
                  <a:tcPr/>
                </a:tc>
                <a:tc>
                  <a:txBody>
                    <a:bodyPr/>
                    <a:lstStyle/>
                    <a:p>
                      <a:pPr algn="ctr"/>
                      <a:r>
                        <a:rPr lang="en-US" dirty="0" smtClean="0">
                          <a:latin typeface="+mn-lt"/>
                        </a:rPr>
                        <a:t>DISCHARGE</a:t>
                      </a:r>
                      <a:r>
                        <a:rPr lang="en-US" baseline="0" dirty="0" smtClean="0">
                          <a:latin typeface="+mn-lt"/>
                        </a:rPr>
                        <a:t> RATE FOAM SOLUTION/MINUTE</a:t>
                      </a:r>
                      <a:endParaRPr lang="el-GR" dirty="0">
                        <a:latin typeface="+mn-lt"/>
                      </a:endParaRPr>
                    </a:p>
                  </a:txBody>
                  <a:tcPr/>
                </a:tc>
                <a:tc>
                  <a:txBody>
                    <a:bodyPr/>
                    <a:lstStyle/>
                    <a:p>
                      <a:pPr algn="ctr"/>
                      <a:r>
                        <a:rPr lang="en-US" smtClean="0">
                          <a:latin typeface="+mn-lt"/>
                        </a:rPr>
                        <a:t>COMPLEMENTARY AGENTS  - DRY</a:t>
                      </a:r>
                      <a:r>
                        <a:rPr lang="en-US" baseline="0" smtClean="0">
                          <a:latin typeface="+mn-lt"/>
                        </a:rPr>
                        <a:t> CHEMICAL POWDER</a:t>
                      </a:r>
                      <a:endParaRPr lang="el-GR" dirty="0">
                        <a:latin typeface="+mn-lt"/>
                      </a:endParaRPr>
                    </a:p>
                  </a:txBody>
                  <a:tcPr/>
                </a:tc>
              </a:tr>
              <a:tr h="370840">
                <a:tc>
                  <a:txBody>
                    <a:bodyPr/>
                    <a:lstStyle/>
                    <a:p>
                      <a:pPr algn="ctr"/>
                      <a:r>
                        <a:rPr lang="en-US" smtClean="0">
                          <a:latin typeface="+mn-lt"/>
                        </a:rPr>
                        <a:t>CRASH</a:t>
                      </a:r>
                      <a:r>
                        <a:rPr lang="en-US" baseline="0" smtClean="0">
                          <a:latin typeface="+mn-lt"/>
                        </a:rPr>
                        <a:t> 1</a:t>
                      </a:r>
                      <a:endParaRPr lang="el-GR" dirty="0">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mtClean="0">
                          <a:latin typeface="+mn-lt"/>
                        </a:rPr>
                        <a:t>12000 L</a:t>
                      </a:r>
                      <a:endParaRPr lang="el-GR" smtClean="0">
                        <a:latin typeface="+mn-lt"/>
                      </a:endParaRPr>
                    </a:p>
                    <a:p>
                      <a:pPr algn="ctr"/>
                      <a:endParaRPr lang="el-GR" dirty="0">
                        <a:latin typeface="+mn-lt"/>
                      </a:endParaRPr>
                    </a:p>
                  </a:txBody>
                  <a:tcPr/>
                </a:tc>
                <a:tc>
                  <a:txBody>
                    <a:bodyPr/>
                    <a:lstStyle/>
                    <a:p>
                      <a:pPr algn="ctr"/>
                      <a:r>
                        <a:rPr lang="en-GB" dirty="0" smtClean="0">
                          <a:latin typeface="+mn-lt"/>
                        </a:rPr>
                        <a:t>1680 L</a:t>
                      </a:r>
                      <a:endParaRPr lang="el-GR" dirty="0">
                        <a:latin typeface="+mn-lt"/>
                      </a:endParaRPr>
                    </a:p>
                  </a:txBody>
                  <a:tcPr/>
                </a:tc>
                <a:tc>
                  <a:txBody>
                    <a:bodyPr/>
                    <a:lstStyle/>
                    <a:p>
                      <a:pPr algn="ctr"/>
                      <a:r>
                        <a:rPr lang="en-US" dirty="0" smtClean="0">
                          <a:latin typeface="+mn-lt"/>
                        </a:rPr>
                        <a:t>4730 L</a:t>
                      </a:r>
                      <a:endParaRPr lang="el-GR" dirty="0">
                        <a:latin typeface="+mn-lt"/>
                      </a:endParaRPr>
                    </a:p>
                  </a:txBody>
                  <a:tcPr/>
                </a:tc>
                <a:tc>
                  <a:txBody>
                    <a:bodyPr/>
                    <a:lstStyle/>
                    <a:p>
                      <a:pPr algn="ctr"/>
                      <a:r>
                        <a:rPr lang="en-GB" smtClean="0">
                          <a:latin typeface="+mn-lt"/>
                        </a:rPr>
                        <a:t>225 Kg</a:t>
                      </a:r>
                      <a:endParaRPr lang="el-GR" dirty="0">
                        <a:latin typeface="+mn-lt"/>
                      </a:endParaRPr>
                    </a:p>
                  </a:txBody>
                  <a:tcPr/>
                </a:tc>
              </a:tr>
              <a:tr h="370840">
                <a:tc>
                  <a:txBody>
                    <a:bodyPr/>
                    <a:lstStyle/>
                    <a:p>
                      <a:pPr algn="ctr"/>
                      <a:r>
                        <a:rPr lang="en-US" smtClean="0">
                          <a:latin typeface="+mn-lt"/>
                        </a:rPr>
                        <a:t>CRASH 2</a:t>
                      </a:r>
                      <a:endParaRPr lang="el-GR" dirty="0">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mtClean="0">
                          <a:latin typeface="+mn-lt"/>
                        </a:rPr>
                        <a:t>12000 L</a:t>
                      </a:r>
                      <a:endParaRPr lang="el-GR" smtClean="0">
                        <a:latin typeface="+mn-lt"/>
                      </a:endParaRPr>
                    </a:p>
                    <a:p>
                      <a:pPr algn="ctr"/>
                      <a:endParaRPr lang="el-GR" dirty="0">
                        <a:latin typeface="+mn-lt"/>
                      </a:endParaRPr>
                    </a:p>
                  </a:txBody>
                  <a:tcPr/>
                </a:tc>
                <a:tc>
                  <a:txBody>
                    <a:bodyPr/>
                    <a:lstStyle/>
                    <a:p>
                      <a:pPr algn="ctr"/>
                      <a:r>
                        <a:rPr lang="en-GB" smtClean="0">
                          <a:latin typeface="+mn-lt"/>
                        </a:rPr>
                        <a:t>1680  L</a:t>
                      </a:r>
                      <a:endParaRPr lang="el-GR" dirty="0">
                        <a:latin typeface="+mn-lt"/>
                      </a:endParaRPr>
                    </a:p>
                  </a:txBody>
                  <a:tcPr/>
                </a:tc>
                <a:tc>
                  <a:txBody>
                    <a:bodyPr/>
                    <a:lstStyle/>
                    <a:p>
                      <a:pPr algn="ctr"/>
                      <a:r>
                        <a:rPr lang="en-US" dirty="0" smtClean="0">
                          <a:latin typeface="+mn-lt"/>
                        </a:rPr>
                        <a:t>4730 L</a:t>
                      </a:r>
                      <a:endParaRPr lang="el-GR" dirty="0">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latin typeface="+mn-lt"/>
                        </a:rPr>
                        <a:t>225 Kg</a:t>
                      </a:r>
                      <a:endParaRPr lang="el-GR" dirty="0" smtClean="0">
                        <a:latin typeface="+mn-lt"/>
                      </a:endParaRPr>
                    </a:p>
                    <a:p>
                      <a:pPr algn="ctr"/>
                      <a:endParaRPr lang="el-GR" dirty="0">
                        <a:latin typeface="+mn-lt"/>
                      </a:endParaRPr>
                    </a:p>
                  </a:txBody>
                  <a:tcPr/>
                </a:tc>
              </a:tr>
              <a:tr h="370840">
                <a:tc>
                  <a:txBody>
                    <a:bodyPr/>
                    <a:lstStyle/>
                    <a:p>
                      <a:pPr algn="ctr"/>
                      <a:r>
                        <a:rPr lang="en-US" smtClean="0">
                          <a:latin typeface="+mn-lt"/>
                        </a:rPr>
                        <a:t>CRASH 3</a:t>
                      </a:r>
                      <a:endParaRPr lang="el-GR" dirty="0">
                        <a:latin typeface="+mn-lt"/>
                      </a:endParaRPr>
                    </a:p>
                  </a:txBody>
                  <a:tcPr/>
                </a:tc>
                <a:tc>
                  <a:txBody>
                    <a:bodyPr/>
                    <a:lstStyle/>
                    <a:p>
                      <a:pPr algn="ctr"/>
                      <a:r>
                        <a:rPr lang="en-GB" smtClean="0">
                          <a:latin typeface="+mn-lt"/>
                        </a:rPr>
                        <a:t>10750 L</a:t>
                      </a:r>
                      <a:endParaRPr lang="el-GR" dirty="0">
                        <a:latin typeface="+mn-lt"/>
                      </a:endParaRPr>
                    </a:p>
                  </a:txBody>
                  <a:tcPr/>
                </a:tc>
                <a:tc>
                  <a:txBody>
                    <a:bodyPr/>
                    <a:lstStyle/>
                    <a:p>
                      <a:pPr algn="ctr"/>
                      <a:r>
                        <a:rPr lang="en-GB" smtClean="0">
                          <a:latin typeface="+mn-lt"/>
                        </a:rPr>
                        <a:t>1500 L</a:t>
                      </a:r>
                      <a:endParaRPr lang="el-GR" dirty="0">
                        <a:latin typeface="+mn-lt"/>
                      </a:endParaRPr>
                    </a:p>
                  </a:txBody>
                  <a:tcPr/>
                </a:tc>
                <a:tc>
                  <a:txBody>
                    <a:bodyPr/>
                    <a:lstStyle/>
                    <a:p>
                      <a:pPr algn="ctr"/>
                      <a:r>
                        <a:rPr lang="en-US" dirty="0" smtClean="0">
                          <a:latin typeface="+mn-lt"/>
                        </a:rPr>
                        <a:t>4500 L</a:t>
                      </a:r>
                      <a:endParaRPr lang="el-GR" dirty="0">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latin typeface="+mn-lt"/>
                        </a:rPr>
                        <a:t>225 Kg</a:t>
                      </a:r>
                      <a:endParaRPr lang="el-GR" dirty="0" smtClean="0">
                        <a:latin typeface="+mn-lt"/>
                      </a:endParaRPr>
                    </a:p>
                    <a:p>
                      <a:pPr algn="ctr"/>
                      <a:endParaRPr lang="el-GR" dirty="0">
                        <a:latin typeface="+mn-lt"/>
                      </a:endParaRPr>
                    </a:p>
                  </a:txBody>
                  <a:tcPr/>
                </a:tc>
              </a:tr>
              <a:tr h="370840">
                <a:tc>
                  <a:txBody>
                    <a:bodyPr/>
                    <a:lstStyle/>
                    <a:p>
                      <a:pPr algn="ctr"/>
                      <a:r>
                        <a:rPr lang="en-US" smtClean="0">
                          <a:latin typeface="+mn-lt"/>
                        </a:rPr>
                        <a:t>CRASH 4 </a:t>
                      </a:r>
                      <a:endParaRPr lang="el-GR" dirty="0">
                        <a:latin typeface="+mn-lt"/>
                      </a:endParaRPr>
                    </a:p>
                  </a:txBody>
                  <a:tcPr/>
                </a:tc>
                <a:tc>
                  <a:txBody>
                    <a:bodyPr/>
                    <a:lstStyle/>
                    <a:p>
                      <a:pPr algn="ctr"/>
                      <a:r>
                        <a:rPr lang="en-GB" smtClean="0">
                          <a:latin typeface="+mn-lt"/>
                        </a:rPr>
                        <a:t>12000</a:t>
                      </a:r>
                      <a:r>
                        <a:rPr lang="en-GB" baseline="0" smtClean="0">
                          <a:latin typeface="+mn-lt"/>
                        </a:rPr>
                        <a:t> L</a:t>
                      </a:r>
                      <a:endParaRPr lang="el-GR" dirty="0">
                        <a:latin typeface="+mn-lt"/>
                      </a:endParaRPr>
                    </a:p>
                  </a:txBody>
                  <a:tcPr/>
                </a:tc>
                <a:tc>
                  <a:txBody>
                    <a:bodyPr/>
                    <a:lstStyle/>
                    <a:p>
                      <a:pPr algn="ctr"/>
                      <a:r>
                        <a:rPr lang="en-GB" smtClean="0">
                          <a:latin typeface="+mn-lt"/>
                        </a:rPr>
                        <a:t>1500 L</a:t>
                      </a:r>
                      <a:endParaRPr lang="el-GR" dirty="0">
                        <a:latin typeface="+mn-lt"/>
                      </a:endParaRPr>
                    </a:p>
                  </a:txBody>
                  <a:tcPr/>
                </a:tc>
                <a:tc>
                  <a:txBody>
                    <a:bodyPr/>
                    <a:lstStyle/>
                    <a:p>
                      <a:pPr algn="ctr"/>
                      <a:r>
                        <a:rPr lang="en-US" dirty="0" smtClean="0">
                          <a:latin typeface="+mn-lt"/>
                        </a:rPr>
                        <a:t>4750 L</a:t>
                      </a:r>
                      <a:endParaRPr lang="el-GR" dirty="0">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latin typeface="+mn-lt"/>
                        </a:rPr>
                        <a:t>225 Kg</a:t>
                      </a:r>
                      <a:endParaRPr lang="el-GR" dirty="0" smtClean="0">
                        <a:latin typeface="+mn-lt"/>
                      </a:endParaRPr>
                    </a:p>
                    <a:p>
                      <a:pPr algn="ctr"/>
                      <a:endParaRPr lang="el-GR" dirty="0">
                        <a:latin typeface="+mn-lt"/>
                      </a:endParaRPr>
                    </a:p>
                  </a:txBody>
                  <a:tcPr/>
                </a:tc>
              </a:tr>
              <a:tr h="370840">
                <a:tc>
                  <a:txBody>
                    <a:bodyPr/>
                    <a:lstStyle/>
                    <a:p>
                      <a:pPr algn="ctr"/>
                      <a:r>
                        <a:rPr lang="en-GB" smtClean="0">
                          <a:latin typeface="+mn-lt"/>
                        </a:rPr>
                        <a:t>TOTAL</a:t>
                      </a:r>
                      <a:endParaRPr lang="el-GR" dirty="0">
                        <a:latin typeface="+mn-lt"/>
                      </a:endParaRPr>
                    </a:p>
                  </a:txBody>
                  <a:tcPr/>
                </a:tc>
                <a:tc>
                  <a:txBody>
                    <a:bodyPr/>
                    <a:lstStyle/>
                    <a:p>
                      <a:pPr algn="ctr"/>
                      <a:r>
                        <a:rPr lang="en-GB" smtClean="0">
                          <a:latin typeface="+mn-lt"/>
                        </a:rPr>
                        <a:t>46750 L</a:t>
                      </a:r>
                      <a:endParaRPr lang="el-GR" dirty="0">
                        <a:latin typeface="+mn-lt"/>
                      </a:endParaRPr>
                    </a:p>
                  </a:txBody>
                  <a:tcPr/>
                </a:tc>
                <a:tc>
                  <a:txBody>
                    <a:bodyPr/>
                    <a:lstStyle/>
                    <a:p>
                      <a:pPr algn="ctr"/>
                      <a:r>
                        <a:rPr lang="en-GB" smtClean="0">
                          <a:latin typeface="+mn-lt"/>
                        </a:rPr>
                        <a:t>6360 L</a:t>
                      </a:r>
                      <a:endParaRPr lang="el-GR" dirty="0">
                        <a:latin typeface="+mn-lt"/>
                      </a:endParaRPr>
                    </a:p>
                  </a:txBody>
                  <a:tcPr/>
                </a:tc>
                <a:tc>
                  <a:txBody>
                    <a:bodyPr/>
                    <a:lstStyle/>
                    <a:p>
                      <a:pPr algn="ctr"/>
                      <a:r>
                        <a:rPr lang="en-GB" smtClean="0">
                          <a:latin typeface="+mn-lt"/>
                        </a:rPr>
                        <a:t>18710</a:t>
                      </a:r>
                      <a:r>
                        <a:rPr lang="en-GB" baseline="0" smtClean="0">
                          <a:latin typeface="+mn-lt"/>
                        </a:rPr>
                        <a:t> L/Min</a:t>
                      </a:r>
                      <a:endParaRPr lang="el-GR" dirty="0">
                        <a:latin typeface="+mn-lt"/>
                      </a:endParaRPr>
                    </a:p>
                  </a:txBody>
                  <a:tcPr/>
                </a:tc>
                <a:tc>
                  <a:txBody>
                    <a:bodyPr/>
                    <a:lstStyle/>
                    <a:p>
                      <a:pPr algn="ctr"/>
                      <a:r>
                        <a:rPr lang="en-GB" dirty="0" smtClean="0">
                          <a:latin typeface="+mn-lt"/>
                        </a:rPr>
                        <a:t>900 Kg</a:t>
                      </a:r>
                      <a:endParaRPr lang="el-GR" dirty="0">
                        <a:latin typeface="+mn-lt"/>
                      </a:endParaRPr>
                    </a:p>
                  </a:txBody>
                  <a:tcPr/>
                </a:tc>
              </a:tr>
            </a:tbl>
          </a:graphicData>
        </a:graphic>
      </p:graphicFrame>
    </p:spTree>
    <p:extLst>
      <p:ext uri="{BB962C8B-B14F-4D97-AF65-F5344CB8AC3E}">
        <p14:creationId xmlns:p14="http://schemas.microsoft.com/office/powerpoint/2010/main" val="16481631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latin typeface="Arial Black" panose="020B0A04020102020204" pitchFamily="34" charset="0"/>
              </a:rPr>
              <a:t>PAFOS AIRPORT FIRE STATION                     FOAM TENDERS</a:t>
            </a:r>
            <a:endParaRPr lang="el-GR"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58109518"/>
              </p:ext>
            </p:extLst>
          </p:nvPr>
        </p:nvGraphicFramePr>
        <p:xfrm>
          <a:off x="838200" y="1886585"/>
          <a:ext cx="10515600" cy="3205480"/>
        </p:xfrm>
        <a:graphic>
          <a:graphicData uri="http://schemas.openxmlformats.org/drawingml/2006/table">
            <a:tbl>
              <a:tblPr firstRow="1" bandRow="1">
                <a:tableStyleId>{5C22544A-7EE6-4342-B048-85BDC9FD1C3A}</a:tableStyleId>
              </a:tblPr>
              <a:tblGrid>
                <a:gridCol w="2244634"/>
                <a:gridCol w="2220686"/>
                <a:gridCol w="1663337"/>
                <a:gridCol w="2116183"/>
                <a:gridCol w="2270760"/>
              </a:tblGrid>
              <a:tr h="370840">
                <a:tc>
                  <a:txBody>
                    <a:bodyPr/>
                    <a:lstStyle/>
                    <a:p>
                      <a:pPr algn="ctr"/>
                      <a:r>
                        <a:rPr lang="en-US" dirty="0" smtClean="0">
                          <a:latin typeface="+mn-lt"/>
                        </a:rPr>
                        <a:t>FOAM</a:t>
                      </a:r>
                      <a:r>
                        <a:rPr lang="en-US" baseline="0" dirty="0" smtClean="0">
                          <a:latin typeface="+mn-lt"/>
                        </a:rPr>
                        <a:t> TENDERS</a:t>
                      </a:r>
                      <a:endParaRPr lang="el-GR" dirty="0">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mn-lt"/>
                        </a:rPr>
                        <a:t>WATER (L)</a:t>
                      </a:r>
                      <a:endParaRPr lang="el-GR" dirty="0" smtClean="0">
                        <a:latin typeface="+mn-lt"/>
                      </a:endParaRPr>
                    </a:p>
                    <a:p>
                      <a:pPr algn="ctr"/>
                      <a:endParaRPr lang="el-GR" dirty="0">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mn-lt"/>
                        </a:rPr>
                        <a:t>FOAM (L) AFFF</a:t>
                      </a:r>
                      <a:endParaRPr lang="el-GR" dirty="0" smtClean="0">
                        <a:latin typeface="+mn-lt"/>
                      </a:endParaRPr>
                    </a:p>
                    <a:p>
                      <a:pPr algn="ctr"/>
                      <a:endParaRPr lang="el-GR" dirty="0">
                        <a:latin typeface="+mn-lt"/>
                      </a:endParaRPr>
                    </a:p>
                  </a:txBody>
                  <a:tcPr/>
                </a:tc>
                <a:tc>
                  <a:txBody>
                    <a:bodyPr/>
                    <a:lstStyle/>
                    <a:p>
                      <a:pPr algn="ctr"/>
                      <a:r>
                        <a:rPr lang="en-US" dirty="0" smtClean="0">
                          <a:latin typeface="+mn-lt"/>
                        </a:rPr>
                        <a:t>DISCHARGE</a:t>
                      </a:r>
                      <a:r>
                        <a:rPr lang="en-US" baseline="0" dirty="0" smtClean="0">
                          <a:latin typeface="+mn-lt"/>
                        </a:rPr>
                        <a:t> RATE FOAM SOLUTION/   MINUTE</a:t>
                      </a:r>
                      <a:endParaRPr lang="el-GR" dirty="0">
                        <a:latin typeface="+mn-lt"/>
                      </a:endParaRPr>
                    </a:p>
                  </a:txBody>
                  <a:tcPr/>
                </a:tc>
                <a:tc>
                  <a:txBody>
                    <a:bodyPr/>
                    <a:lstStyle/>
                    <a:p>
                      <a:pPr algn="ctr"/>
                      <a:r>
                        <a:rPr lang="en-US" dirty="0" smtClean="0">
                          <a:latin typeface="+mn-lt"/>
                        </a:rPr>
                        <a:t>COMPLEMENTARY AGENTS  - DRY</a:t>
                      </a:r>
                      <a:r>
                        <a:rPr lang="en-US" baseline="0" dirty="0" smtClean="0">
                          <a:latin typeface="+mn-lt"/>
                        </a:rPr>
                        <a:t> CHEMICAL POWDER</a:t>
                      </a:r>
                      <a:endParaRPr lang="el-GR" dirty="0">
                        <a:latin typeface="+mn-lt"/>
                      </a:endParaRPr>
                    </a:p>
                  </a:txBody>
                  <a:tcPr/>
                </a:tc>
              </a:tr>
              <a:tr h="370840">
                <a:tc>
                  <a:txBody>
                    <a:bodyPr/>
                    <a:lstStyle/>
                    <a:p>
                      <a:pPr algn="ctr"/>
                      <a:r>
                        <a:rPr lang="en-US" dirty="0" smtClean="0">
                          <a:latin typeface="+mn-lt"/>
                        </a:rPr>
                        <a:t>CRASH</a:t>
                      </a:r>
                      <a:r>
                        <a:rPr lang="en-US" baseline="0" dirty="0" smtClean="0">
                          <a:latin typeface="+mn-lt"/>
                        </a:rPr>
                        <a:t> 1</a:t>
                      </a:r>
                      <a:endParaRPr lang="el-GR" dirty="0">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mn-lt"/>
                        </a:rPr>
                        <a:t>12000 L</a:t>
                      </a:r>
                      <a:endParaRPr lang="el-GR" dirty="0" smtClean="0">
                        <a:latin typeface="+mn-lt"/>
                      </a:endParaRPr>
                    </a:p>
                    <a:p>
                      <a:pPr algn="ctr"/>
                      <a:endParaRPr lang="el-GR" dirty="0">
                        <a:latin typeface="+mn-lt"/>
                      </a:endParaRPr>
                    </a:p>
                  </a:txBody>
                  <a:tcPr/>
                </a:tc>
                <a:tc>
                  <a:txBody>
                    <a:bodyPr/>
                    <a:lstStyle/>
                    <a:p>
                      <a:pPr algn="ctr"/>
                      <a:r>
                        <a:rPr lang="en-GB" dirty="0" smtClean="0">
                          <a:latin typeface="+mn-lt"/>
                        </a:rPr>
                        <a:t>1500 L</a:t>
                      </a:r>
                      <a:endParaRPr lang="el-GR" dirty="0">
                        <a:latin typeface="+mn-lt"/>
                      </a:endParaRPr>
                    </a:p>
                  </a:txBody>
                  <a:tcPr/>
                </a:tc>
                <a:tc>
                  <a:txBody>
                    <a:bodyPr/>
                    <a:lstStyle/>
                    <a:p>
                      <a:pPr algn="ctr"/>
                      <a:r>
                        <a:rPr lang="en-US" dirty="0" smtClean="0">
                          <a:latin typeface="+mn-lt"/>
                        </a:rPr>
                        <a:t>6000 L</a:t>
                      </a:r>
                      <a:endParaRPr lang="el-GR" dirty="0">
                        <a:latin typeface="+mn-lt"/>
                      </a:endParaRPr>
                    </a:p>
                  </a:txBody>
                  <a:tcPr/>
                </a:tc>
                <a:tc>
                  <a:txBody>
                    <a:bodyPr/>
                    <a:lstStyle/>
                    <a:p>
                      <a:pPr algn="ctr"/>
                      <a:r>
                        <a:rPr lang="en-GB" dirty="0" smtClean="0">
                          <a:latin typeface="+mn-lt"/>
                        </a:rPr>
                        <a:t>250 Kg</a:t>
                      </a:r>
                      <a:endParaRPr lang="el-GR" dirty="0">
                        <a:latin typeface="+mn-lt"/>
                      </a:endParaRPr>
                    </a:p>
                  </a:txBody>
                  <a:tcPr/>
                </a:tc>
              </a:tr>
              <a:tr h="370840">
                <a:tc>
                  <a:txBody>
                    <a:bodyPr/>
                    <a:lstStyle/>
                    <a:p>
                      <a:pPr algn="ctr"/>
                      <a:r>
                        <a:rPr lang="en-US" dirty="0" smtClean="0">
                          <a:latin typeface="+mn-lt"/>
                        </a:rPr>
                        <a:t>CRASH 2</a:t>
                      </a:r>
                      <a:endParaRPr lang="el-GR" dirty="0">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mn-lt"/>
                        </a:rPr>
                        <a:t>12000 L</a:t>
                      </a:r>
                      <a:endParaRPr lang="el-GR" dirty="0" smtClean="0">
                        <a:latin typeface="+mn-lt"/>
                      </a:endParaRPr>
                    </a:p>
                    <a:p>
                      <a:pPr algn="ctr"/>
                      <a:endParaRPr lang="el-GR" dirty="0">
                        <a:latin typeface="+mn-lt"/>
                      </a:endParaRPr>
                    </a:p>
                  </a:txBody>
                  <a:tcPr/>
                </a:tc>
                <a:tc>
                  <a:txBody>
                    <a:bodyPr/>
                    <a:lstStyle/>
                    <a:p>
                      <a:pPr algn="ctr"/>
                      <a:r>
                        <a:rPr lang="en-GB" dirty="0" smtClean="0">
                          <a:latin typeface="+mn-lt"/>
                        </a:rPr>
                        <a:t>1500  L</a:t>
                      </a:r>
                      <a:endParaRPr lang="el-GR" dirty="0">
                        <a:latin typeface="+mn-lt"/>
                      </a:endParaRPr>
                    </a:p>
                  </a:txBody>
                  <a:tcPr/>
                </a:tc>
                <a:tc>
                  <a:txBody>
                    <a:bodyPr/>
                    <a:lstStyle/>
                    <a:p>
                      <a:pPr algn="ctr"/>
                      <a:r>
                        <a:rPr lang="en-US" dirty="0" smtClean="0">
                          <a:latin typeface="+mn-lt"/>
                        </a:rPr>
                        <a:t>6000 L</a:t>
                      </a:r>
                      <a:endParaRPr lang="el-GR" dirty="0">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latin typeface="+mn-lt"/>
                        </a:rPr>
                        <a:t>250 Kg</a:t>
                      </a:r>
                      <a:endParaRPr lang="el-GR" dirty="0" smtClean="0">
                        <a:latin typeface="+mn-lt"/>
                      </a:endParaRPr>
                    </a:p>
                    <a:p>
                      <a:pPr algn="ctr"/>
                      <a:endParaRPr lang="el-GR" dirty="0">
                        <a:latin typeface="+mn-lt"/>
                      </a:endParaRPr>
                    </a:p>
                  </a:txBody>
                  <a:tcPr/>
                </a:tc>
              </a:tr>
              <a:tr h="370840">
                <a:tc>
                  <a:txBody>
                    <a:bodyPr/>
                    <a:lstStyle/>
                    <a:p>
                      <a:pPr algn="ctr"/>
                      <a:r>
                        <a:rPr lang="en-US" dirty="0" smtClean="0">
                          <a:latin typeface="+mn-lt"/>
                        </a:rPr>
                        <a:t>CRASH 3</a:t>
                      </a:r>
                      <a:endParaRPr lang="el-GR" dirty="0">
                        <a:latin typeface="+mn-lt"/>
                      </a:endParaRPr>
                    </a:p>
                  </a:txBody>
                  <a:tcPr/>
                </a:tc>
                <a:tc>
                  <a:txBody>
                    <a:bodyPr/>
                    <a:lstStyle/>
                    <a:p>
                      <a:pPr algn="ctr"/>
                      <a:r>
                        <a:rPr lang="en-GB" dirty="0" smtClean="0">
                          <a:latin typeface="+mn-lt"/>
                        </a:rPr>
                        <a:t>4000</a:t>
                      </a:r>
                      <a:r>
                        <a:rPr lang="en-GB" baseline="0" dirty="0" smtClean="0">
                          <a:latin typeface="+mn-lt"/>
                        </a:rPr>
                        <a:t> L</a:t>
                      </a:r>
                      <a:endParaRPr lang="el-GR" dirty="0">
                        <a:latin typeface="+mn-lt"/>
                      </a:endParaRPr>
                    </a:p>
                  </a:txBody>
                  <a:tcPr/>
                </a:tc>
                <a:tc>
                  <a:txBody>
                    <a:bodyPr/>
                    <a:lstStyle/>
                    <a:p>
                      <a:pPr algn="ctr"/>
                      <a:r>
                        <a:rPr lang="en-GB" dirty="0" smtClean="0">
                          <a:latin typeface="+mn-lt"/>
                        </a:rPr>
                        <a:t>480 L</a:t>
                      </a:r>
                      <a:endParaRPr lang="el-GR" dirty="0">
                        <a:latin typeface="+mn-lt"/>
                      </a:endParaRPr>
                    </a:p>
                  </a:txBody>
                  <a:tcPr/>
                </a:tc>
                <a:tc>
                  <a:txBody>
                    <a:bodyPr/>
                    <a:lstStyle/>
                    <a:p>
                      <a:pPr algn="ctr"/>
                      <a:r>
                        <a:rPr lang="en-US" dirty="0" smtClean="0">
                          <a:latin typeface="+mn-lt"/>
                        </a:rPr>
                        <a:t>3000 L</a:t>
                      </a:r>
                      <a:endParaRPr lang="el-GR" dirty="0">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latin typeface="+mn-lt"/>
                        </a:rPr>
                        <a:t>250 Kg</a:t>
                      </a:r>
                      <a:endParaRPr lang="el-GR" dirty="0" smtClean="0">
                        <a:latin typeface="+mn-lt"/>
                      </a:endParaRPr>
                    </a:p>
                    <a:p>
                      <a:pPr algn="ctr"/>
                      <a:endParaRPr lang="el-GR" dirty="0">
                        <a:latin typeface="+mn-lt"/>
                      </a:endParaRPr>
                    </a:p>
                  </a:txBody>
                  <a:tcPr/>
                </a:tc>
              </a:tr>
              <a:tr h="370840">
                <a:tc>
                  <a:txBody>
                    <a:bodyPr/>
                    <a:lstStyle/>
                    <a:p>
                      <a:pPr algn="ctr"/>
                      <a:r>
                        <a:rPr lang="en-GB" dirty="0" smtClean="0">
                          <a:latin typeface="+mn-lt"/>
                        </a:rPr>
                        <a:t>TOTAL</a:t>
                      </a:r>
                      <a:endParaRPr lang="el-GR" dirty="0">
                        <a:latin typeface="+mn-lt"/>
                      </a:endParaRPr>
                    </a:p>
                  </a:txBody>
                  <a:tcPr/>
                </a:tc>
                <a:tc>
                  <a:txBody>
                    <a:bodyPr/>
                    <a:lstStyle/>
                    <a:p>
                      <a:pPr algn="ctr"/>
                      <a:r>
                        <a:rPr lang="en-GB" dirty="0" smtClean="0">
                          <a:latin typeface="+mn-lt"/>
                        </a:rPr>
                        <a:t>28000 L</a:t>
                      </a:r>
                      <a:endParaRPr lang="el-GR" dirty="0">
                        <a:latin typeface="+mn-lt"/>
                      </a:endParaRPr>
                    </a:p>
                  </a:txBody>
                  <a:tcPr/>
                </a:tc>
                <a:tc>
                  <a:txBody>
                    <a:bodyPr/>
                    <a:lstStyle/>
                    <a:p>
                      <a:pPr algn="ctr"/>
                      <a:r>
                        <a:rPr lang="en-GB" dirty="0" smtClean="0">
                          <a:latin typeface="+mn-lt"/>
                        </a:rPr>
                        <a:t>3480 L</a:t>
                      </a:r>
                      <a:endParaRPr lang="el-GR" dirty="0">
                        <a:latin typeface="+mn-lt"/>
                      </a:endParaRPr>
                    </a:p>
                  </a:txBody>
                  <a:tcPr/>
                </a:tc>
                <a:tc>
                  <a:txBody>
                    <a:bodyPr/>
                    <a:lstStyle/>
                    <a:p>
                      <a:pPr algn="ctr"/>
                      <a:r>
                        <a:rPr lang="en-GB" dirty="0" smtClean="0">
                          <a:latin typeface="+mn-lt"/>
                        </a:rPr>
                        <a:t>15000</a:t>
                      </a:r>
                      <a:r>
                        <a:rPr lang="en-GB" baseline="0" dirty="0" smtClean="0">
                          <a:latin typeface="+mn-lt"/>
                        </a:rPr>
                        <a:t> L/Min</a:t>
                      </a:r>
                      <a:endParaRPr lang="el-GR" dirty="0">
                        <a:latin typeface="+mn-lt"/>
                      </a:endParaRPr>
                    </a:p>
                  </a:txBody>
                  <a:tcPr/>
                </a:tc>
                <a:tc>
                  <a:txBody>
                    <a:bodyPr/>
                    <a:lstStyle/>
                    <a:p>
                      <a:pPr algn="ctr"/>
                      <a:r>
                        <a:rPr lang="en-GB" dirty="0" smtClean="0">
                          <a:latin typeface="+mn-lt"/>
                        </a:rPr>
                        <a:t>750 Kg</a:t>
                      </a:r>
                      <a:endParaRPr lang="el-GR" dirty="0">
                        <a:latin typeface="+mn-lt"/>
                      </a:endParaRPr>
                    </a:p>
                  </a:txBody>
                  <a:tcPr/>
                </a:tc>
              </a:tr>
            </a:tbl>
          </a:graphicData>
        </a:graphic>
      </p:graphicFrame>
    </p:spTree>
    <p:extLst>
      <p:ext uri="{BB962C8B-B14F-4D97-AF65-F5344CB8AC3E}">
        <p14:creationId xmlns:p14="http://schemas.microsoft.com/office/powerpoint/2010/main" val="20452333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latin typeface="Arial Black" panose="020B0A04020102020204" pitchFamily="34" charset="0"/>
              </a:rPr>
              <a:t>LARNACA AND PAFOS FOAM TENDERS</a:t>
            </a:r>
            <a:endParaRPr lang="el-GR" sz="3600" dirty="0"/>
          </a:p>
        </p:txBody>
      </p:sp>
      <p:pic>
        <p:nvPicPr>
          <p:cNvPr id="5" name="Picture 2" descr="F:\EMERGENCY CAMPAIGN\IVECO MAGIRUS DRAGON 6 X 6\20151107_074308.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873828"/>
            <a:ext cx="3199268" cy="18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IMG_110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4532" y="2873829"/>
            <a:ext cx="3199268" cy="18451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6366" y="2873829"/>
            <a:ext cx="3199268" cy="1845159"/>
          </a:xfrm>
          <a:prstGeom prst="rect">
            <a:avLst/>
          </a:prstGeom>
        </p:spPr>
      </p:pic>
    </p:spTree>
    <p:extLst>
      <p:ext uri="{BB962C8B-B14F-4D97-AF65-F5344CB8AC3E}">
        <p14:creationId xmlns:p14="http://schemas.microsoft.com/office/powerpoint/2010/main" val="31091983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2137</TotalTime>
  <Words>1561</Words>
  <Application>Microsoft Office PowerPoint</Application>
  <PresentationFormat>Custom</PresentationFormat>
  <Paragraphs>280</Paragraphs>
  <Slides>32</Slides>
  <Notes>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RESCUE AND FIREFIGHTING SERVICES </vt:lpstr>
      <vt:lpstr>RESCUE AND FIREFIGHTING SERVICES </vt:lpstr>
      <vt:lpstr>RESCUE AND FIREFIGHTING SERVICES </vt:lpstr>
      <vt:lpstr>RESCUE AND FIREFIGHTING SERVICES </vt:lpstr>
      <vt:lpstr>MINIMUM USABLE AMOUNTS OF EXTINGUISHING AGENTS</vt:lpstr>
      <vt:lpstr>LARNACA AIRPORT FIRE STATION               FOAM TENDERS</vt:lpstr>
      <vt:lpstr>PAFOS AIRPORT FIRE STATION                     FOAM TENDERS</vt:lpstr>
      <vt:lpstr>LARNACA AND PAFOS FOAM TENDERS</vt:lpstr>
      <vt:lpstr>EXTINGUISHING AGENTS </vt:lpstr>
      <vt:lpstr>RESPONSE TIME</vt:lpstr>
      <vt:lpstr>LARNACA AND PAFOS AIRPORTS                      NUMBER OF RFFS PERSONNEL</vt:lpstr>
      <vt:lpstr>TRAINING OF RESCUE AND FIREFIGHTING PERSONNEL</vt:lpstr>
      <vt:lpstr>TRAINING OF RESCUE AND FIREFIGHTING PERSONNEL</vt:lpstr>
      <vt:lpstr>RESCUE AND FIREFIGHTING SERVICES EMERGENCY PLAN</vt:lpstr>
      <vt:lpstr>TYPES OF EMERGENCIES</vt:lpstr>
      <vt:lpstr>TYPES OF EMERGENCIES</vt:lpstr>
      <vt:lpstr>TYPES OF EMERGENCIES</vt:lpstr>
      <vt:lpstr>TYPES OF EMERGENCIES</vt:lpstr>
      <vt:lpstr>RFFS ACTION PLAN</vt:lpstr>
      <vt:lpstr>RFFS ACTION PLAN</vt:lpstr>
      <vt:lpstr>ACCIDENT AREA CONTROL ZONES</vt:lpstr>
      <vt:lpstr>PowerPoint Presentation</vt:lpstr>
      <vt:lpstr>MANAGEMENT SYSTEM FOR FOREST FIREFIGHTING AERIAL MEANS IN CYPRUS</vt:lpstr>
      <vt:lpstr>MANAGEMENT SYSTEM FOR FOREST FIREFIGHTING AERIAL MEANS IN CYPRUS</vt:lpstr>
      <vt:lpstr>MANAGEMENT SYSTEM FOR FOREST FIREFIGHTING AERIAL MEANS IN CYPRUS</vt:lpstr>
      <vt:lpstr>MANAGEMENT SYSTEM FOR FOREST FIREFIGHTING AERIAL MEANS IN CYPRUS</vt:lpstr>
      <vt:lpstr>MANAGEMENT SYSTEM FOR FOREST FIREFIGHTING AERIAL MEANS IN CYPRUS</vt:lpstr>
      <vt:lpstr>MANAGEMENT SYSTEM FOR FOREST FIREFIGHTING AERIAL MEANS IN CYPRUS</vt:lpstr>
      <vt:lpstr>MANAGEMENT SYSTEM FOR FOREST FIREFIGHTING AERIAL MEANS IN CYPRUS</vt:lpstr>
      <vt:lpstr>MANAGEMENT SYSTEM FOR FOREST FIREFIGHTING AERIAL MEANS IN CYPRUS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Responding to an  Incident / Accident</dc:title>
  <dc:creator>Myria tsopanidou</dc:creator>
  <cp:lastModifiedBy>User</cp:lastModifiedBy>
  <cp:revision>159</cp:revision>
  <dcterms:created xsi:type="dcterms:W3CDTF">2018-09-22T09:04:43Z</dcterms:created>
  <dcterms:modified xsi:type="dcterms:W3CDTF">1980-01-01T08:35:13Z</dcterms:modified>
</cp:coreProperties>
</file>