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1"/>
  </p:notesMasterIdLst>
  <p:sldIdLst>
    <p:sldId id="256" r:id="rId2"/>
    <p:sldId id="258" r:id="rId3"/>
    <p:sldId id="257" r:id="rId4"/>
    <p:sldId id="259" r:id="rId5"/>
    <p:sldId id="301" r:id="rId6"/>
    <p:sldId id="260" r:id="rId7"/>
    <p:sldId id="321" r:id="rId8"/>
    <p:sldId id="305" r:id="rId9"/>
    <p:sldId id="306" r:id="rId10"/>
    <p:sldId id="312" r:id="rId11"/>
    <p:sldId id="322" r:id="rId12"/>
    <p:sldId id="302" r:id="rId13"/>
    <p:sldId id="308" r:id="rId14"/>
    <p:sldId id="317" r:id="rId15"/>
    <p:sldId id="318" r:id="rId16"/>
    <p:sldId id="310" r:id="rId17"/>
    <p:sldId id="319" r:id="rId18"/>
    <p:sldId id="323" r:id="rId19"/>
    <p:sldId id="29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6" autoAdjust="0"/>
  </p:normalViewPr>
  <p:slideViewPr>
    <p:cSldViewPr snapToGrid="0" snapToObjects="1">
      <p:cViewPr>
        <p:scale>
          <a:sx n="100" d="100"/>
          <a:sy n="100" d="100"/>
        </p:scale>
        <p:origin x="-824" y="-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F3CCB27A-8E90-2548-9988-DC0D679B6981}" type="datetimeFigureOut">
              <a:rPr lang="en-US" smtClean="0"/>
              <a:t>20/09/18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5ED6664-1ED3-564F-8896-01E4171A5223}" type="slidenum">
              <a:rPr lang="en-US" smtClean="0"/>
              <a:t>‹#›</a:t>
            </a:fld>
            <a:endParaRPr lang="en-US"/>
          </a:p>
        </p:txBody>
      </p:sp>
    </p:spTree>
    <p:extLst>
      <p:ext uri="{BB962C8B-B14F-4D97-AF65-F5344CB8AC3E}">
        <p14:creationId xmlns:p14="http://schemas.microsoft.com/office/powerpoint/2010/main" val="2827676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a:t>Let me tell you a little about Kenyon.  It will help you understand our overall capabilities and why we do what we do.</a:t>
            </a:r>
          </a:p>
          <a:p>
            <a:pPr eaLnBrk="1" hangingPunct="1">
              <a:lnSpc>
                <a:spcPct val="90000"/>
              </a:lnSpc>
            </a:pPr>
            <a:endParaRPr lang="en-US" sz="1200" dirty="0"/>
          </a:p>
          <a:p>
            <a:pPr eaLnBrk="1" hangingPunct="1">
              <a:lnSpc>
                <a:spcPct val="90000"/>
              </a:lnSpc>
            </a:pPr>
            <a:r>
              <a:rPr lang="en-US" sz="1200" dirty="0"/>
              <a:t>Kenyon is the world’s only full service disaster management specialist.  We do have competitors but none of them have Kenyon’s resources and experience.  None of them offer the full suite of services Kenyon has which I will present a little later.</a:t>
            </a:r>
          </a:p>
          <a:p>
            <a:pPr eaLnBrk="1" hangingPunct="1">
              <a:lnSpc>
                <a:spcPct val="90000"/>
              </a:lnSpc>
            </a:pPr>
            <a:endParaRPr lang="en-US" sz="1200" dirty="0"/>
          </a:p>
          <a:p>
            <a:pPr eaLnBrk="1" hangingPunct="1">
              <a:lnSpc>
                <a:spcPct val="90000"/>
              </a:lnSpc>
            </a:pPr>
            <a:endParaRPr lang="en-US" sz="1200" dirty="0"/>
          </a:p>
          <a:p>
            <a:pPr eaLnBrk="1" hangingPunct="1">
              <a:lnSpc>
                <a:spcPct val="90000"/>
              </a:lnSpc>
            </a:pPr>
            <a:r>
              <a:rPr lang="en-US" sz="1200" dirty="0"/>
              <a:t>Kenyon is a privately-held, but widely-known, international business with over a century of history. We trace our history back to 1906, when the London and South Western Railway boat train jumped its tracks and crashed in Salisbury, England. Brothers Herbert and Harold Kenyon of JH Kenyon Limited deployed from London to work with the Coroner and Chief Constable to prepare and repatriate the deceased, nearly all of whom were American. After embalming the deceased, Herbert escorted five aboard the Cunard Steamer RMS </a:t>
            </a:r>
            <a:r>
              <a:rPr lang="en-US" sz="1200" dirty="0" err="1"/>
              <a:t>Carmania</a:t>
            </a:r>
            <a:r>
              <a:rPr lang="en-US" sz="1200" dirty="0"/>
              <a:t> from Liverpool to New York.</a:t>
            </a:r>
          </a:p>
          <a:p>
            <a:pPr eaLnBrk="1" hangingPunct="1">
              <a:lnSpc>
                <a:spcPct val="90000"/>
              </a:lnSpc>
            </a:pPr>
            <a:endParaRPr lang="en-US" sz="1200" dirty="0"/>
          </a:p>
          <a:p>
            <a:pPr eaLnBrk="1" hangingPunct="1">
              <a:lnSpc>
                <a:spcPct val="90000"/>
              </a:lnSpc>
            </a:pPr>
            <a:r>
              <a:rPr lang="en-US" sz="1200" dirty="0"/>
              <a:t> Kenyon’s first air disaster was an Imperial Airways crash at Croydon Airport in the UK.  There were 7 casualties.  Since then Kenyon has responded to hundreds of incidents from single fatality incidents to international disasters and acts terrorism.</a:t>
            </a:r>
          </a:p>
          <a:p>
            <a:pPr eaLnBrk="1" hangingPunct="1">
              <a:lnSpc>
                <a:spcPct val="90000"/>
              </a:lnSpc>
            </a:pPr>
            <a:endParaRPr lang="en-US" sz="1200" dirty="0"/>
          </a:p>
          <a:p>
            <a:pPr eaLnBrk="1" hangingPunct="1">
              <a:lnSpc>
                <a:spcPct val="90000"/>
              </a:lnSpc>
            </a:pPr>
            <a:r>
              <a:rPr lang="en-US" sz="1200" dirty="0"/>
              <a:t>Kenyon has nearly 500+ members which includes governments and public and private organizations and companies.  Most are airlines but many are not.</a:t>
            </a:r>
          </a:p>
          <a:p>
            <a:pPr eaLnBrk="1" hangingPunct="1">
              <a:lnSpc>
                <a:spcPct val="90000"/>
              </a:lnSpc>
            </a:pPr>
            <a:endParaRPr lang="en-US" sz="1200" dirty="0"/>
          </a:p>
          <a:p>
            <a:pPr eaLnBrk="1" hangingPunct="1">
              <a:lnSpc>
                <a:spcPct val="90000"/>
              </a:lnSpc>
            </a:pPr>
            <a:r>
              <a:rPr lang="en-US" sz="1200" dirty="0"/>
              <a:t>Let me talk a little about our resources and capabilities.</a:t>
            </a:r>
          </a:p>
          <a:p>
            <a:endParaRPr lang="en-US" dirty="0"/>
          </a:p>
        </p:txBody>
      </p:sp>
      <p:sp>
        <p:nvSpPr>
          <p:cNvPr id="4" name="Slide Number Placeholder 3"/>
          <p:cNvSpPr>
            <a:spLocks noGrp="1"/>
          </p:cNvSpPr>
          <p:nvPr>
            <p:ph type="sldNum" sz="quarter" idx="10"/>
          </p:nvPr>
        </p:nvSpPr>
        <p:spPr/>
        <p:txBody>
          <a:bodyPr/>
          <a:lstStyle/>
          <a:p>
            <a:fld id="{C5ED6664-1ED3-564F-8896-01E4171A5223}" type="slidenum">
              <a:rPr lang="en-US" smtClean="0"/>
              <a:t>3</a:t>
            </a:fld>
            <a:endParaRPr lang="en-US"/>
          </a:p>
        </p:txBody>
      </p:sp>
    </p:spTree>
    <p:extLst>
      <p:ext uri="{BB962C8B-B14F-4D97-AF65-F5344CB8AC3E}">
        <p14:creationId xmlns:p14="http://schemas.microsoft.com/office/powerpoint/2010/main" val="337872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hyperlink" Target="http://www.linkedin.com/company/kenyon-international-emergency-services" TargetMode="External"/><Relationship Id="rId3" Type="http://schemas.openxmlformats.org/officeDocument/2006/relationships/image" Target="../media/image4.png"/><Relationship Id="rId4" Type="http://schemas.openxmlformats.org/officeDocument/2006/relationships/hyperlink" Target="http://www.facebook.com/KenyonInternational" TargetMode="External"/><Relationship Id="rId5" Type="http://schemas.openxmlformats.org/officeDocument/2006/relationships/image" Target="../media/image5.png"/><Relationship Id="rId6" Type="http://schemas.openxmlformats.org/officeDocument/2006/relationships/hyperlink" Target="Gplus.to%5CKenyonInternational" TargetMode="External"/><Relationship Id="rId7" Type="http://schemas.openxmlformats.org/officeDocument/2006/relationships/image" Target="../media/image6.png"/><Relationship Id="rId8" Type="http://schemas.openxmlformats.org/officeDocument/2006/relationships/hyperlink" Target="twitter.com%5CKenyon_Tweets" TargetMode="External"/><Relationship Id="rId9" Type="http://schemas.openxmlformats.org/officeDocument/2006/relationships/image" Target="../media/image7.png"/><Relationship Id="rId10" Type="http://schemas.openxmlformats.org/officeDocument/2006/relationships/hyperlink" Target="http://www.YouTube.com/user/Kenyon-International-Emergency-Service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5" name="Rectangle 4"/>
          <p:cNvSpPr/>
          <p:nvPr/>
        </p:nvSpPr>
        <p:spPr>
          <a:xfrm>
            <a:off x="3799" y="638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39820" y="3327985"/>
            <a:ext cx="6920813" cy="1470025"/>
          </a:xfrm>
        </p:spPr>
        <p:txBody>
          <a:bodyPr anchor="t"/>
          <a:lstStyle>
            <a:lvl1pPr algn="l">
              <a:defRPr>
                <a:solidFill>
                  <a:srgbClr val="10253F"/>
                </a:solidFill>
              </a:defRPr>
            </a:lvl1pPr>
          </a:lstStyle>
          <a:p>
            <a:r>
              <a:rPr lang="en-US" dirty="0"/>
              <a:t>Click To Edit Master Title Style</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5678" y="2339849"/>
            <a:ext cx="4695355" cy="782178"/>
          </a:xfrm>
          <a:prstGeom prst="rect">
            <a:avLst/>
          </a:prstGeom>
        </p:spPr>
      </p:pic>
      <p:cxnSp>
        <p:nvCxnSpPr>
          <p:cNvPr id="6" name="Straight Connector 5"/>
          <p:cNvCxnSpPr/>
          <p:nvPr/>
        </p:nvCxnSpPr>
        <p:spPr>
          <a:xfrm>
            <a:off x="1224536" y="3210968"/>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54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1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lstStyle>
            <a:lvl1pPr algn="l">
              <a:defRPr sz="3600">
                <a:solidFill>
                  <a:srgbClr val="000000"/>
                </a:solidFill>
                <a:effectLst>
                  <a:outerShdw blurRad="38100" dist="38100" dir="2700000" algn="tl">
                    <a:srgbClr val="000000">
                      <a:alpha val="43137"/>
                    </a:srgbClr>
                  </a:outerShdw>
                </a:effectLst>
                <a:latin typeface="Calibri"/>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smtClean="0"/>
              <a:t>11/22/2012</a:t>
            </a: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24432313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0253F"/>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0253F"/>
                </a:solidFill>
              </a:defRPr>
            </a:lvl1pPr>
            <a:lvl2pPr>
              <a:defRPr>
                <a:solidFill>
                  <a:srgbClr val="10253F"/>
                </a:solidFill>
              </a:defRPr>
            </a:lvl2pPr>
            <a:lvl3pPr>
              <a:defRPr>
                <a:solidFill>
                  <a:srgbClr val="10253F"/>
                </a:solidFill>
              </a:defRPr>
            </a:lvl3pPr>
            <a:lvl4pPr>
              <a:defRPr>
                <a:solidFill>
                  <a:srgbClr val="10253F"/>
                </a:solidFill>
              </a:defRPr>
            </a:lvl4pPr>
            <a:lvl5pPr>
              <a:defRPr>
                <a:solidFill>
                  <a:srgbClr val="1025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3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6593" y="1840700"/>
            <a:ext cx="6825181" cy="1362075"/>
          </a:xfrm>
        </p:spPr>
        <p:txBody>
          <a:bodyPr anchor="b">
            <a:normAutofit/>
          </a:bodyPr>
          <a:lstStyle>
            <a:lvl1pPr algn="l">
              <a:defRPr sz="3600" b="1" cap="none">
                <a:solidFill>
                  <a:srgbClr val="10253F"/>
                </a:solidFill>
              </a:defRPr>
            </a:lvl1pPr>
          </a:lstStyle>
          <a:p>
            <a:r>
              <a:rPr lang="en-US" dirty="0"/>
              <a:t>Click To Edit Master Title Style</a:t>
            </a:r>
          </a:p>
        </p:txBody>
      </p:sp>
      <p:sp>
        <p:nvSpPr>
          <p:cNvPr id="3" name="Text Placeholder 2"/>
          <p:cNvSpPr>
            <a:spLocks noGrp="1"/>
          </p:cNvSpPr>
          <p:nvPr>
            <p:ph type="body" idx="1"/>
          </p:nvPr>
        </p:nvSpPr>
        <p:spPr>
          <a:xfrm>
            <a:off x="1156593" y="3327834"/>
            <a:ext cx="6825181" cy="1061024"/>
          </a:xfrm>
        </p:spPr>
        <p:txBody>
          <a:bodyPr anchor="t">
            <a:normAutofit/>
          </a:bodyPr>
          <a:lstStyle>
            <a:lvl1pPr marL="0" indent="0">
              <a:buNone/>
              <a:defRPr sz="280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1156593" y="3255642"/>
            <a:ext cx="6825181"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6629" y="206688"/>
            <a:ext cx="748684" cy="671197"/>
          </a:xfrm>
          <a:prstGeom prst="rect">
            <a:avLst/>
          </a:prstGeom>
        </p:spPr>
      </p:pic>
    </p:spTree>
    <p:extLst>
      <p:ext uri="{BB962C8B-B14F-4D97-AF65-F5344CB8AC3E}">
        <p14:creationId xmlns:p14="http://schemas.microsoft.com/office/powerpoint/2010/main" val="51264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0253F"/>
                </a:solidFill>
              </a:defRPr>
            </a:lvl1pPr>
          </a:lstStyle>
          <a:p>
            <a:r>
              <a:rPr lang="en-US"/>
              <a:t>Click to edit Master title style</a:t>
            </a:r>
          </a:p>
        </p:txBody>
      </p:sp>
      <p:sp>
        <p:nvSpPr>
          <p:cNvPr id="3" name="Content Placeholder 2"/>
          <p:cNvSpPr>
            <a:spLocks noGrp="1"/>
          </p:cNvSpPr>
          <p:nvPr>
            <p:ph sz="half" idx="1"/>
          </p:nvPr>
        </p:nvSpPr>
        <p:spPr>
          <a:xfrm>
            <a:off x="457200" y="1332156"/>
            <a:ext cx="4038600" cy="5107041"/>
          </a:xfrm>
        </p:spPr>
        <p:txBody>
          <a:bodyPr/>
          <a:lstStyle>
            <a:lvl1pPr>
              <a:defRPr sz="2400">
                <a:solidFill>
                  <a:srgbClr val="10253F"/>
                </a:solidFill>
              </a:defRPr>
            </a:lvl1pPr>
            <a:lvl2pPr>
              <a:defRPr sz="2200">
                <a:solidFill>
                  <a:srgbClr val="10253F"/>
                </a:solidFill>
              </a:defRPr>
            </a:lvl2pPr>
            <a:lvl3pPr>
              <a:defRPr sz="2000">
                <a:solidFill>
                  <a:srgbClr val="10253F"/>
                </a:solidFill>
              </a:defRPr>
            </a:lvl3pPr>
            <a:lvl4pPr>
              <a:defRPr sz="1800">
                <a:solidFill>
                  <a:srgbClr val="10253F"/>
                </a:solidFill>
              </a:defRPr>
            </a:lvl4pPr>
            <a:lvl5pPr>
              <a:defRPr sz="1600">
                <a:solidFill>
                  <a:srgbClr val="10253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2156"/>
            <a:ext cx="4038600" cy="5107041"/>
          </a:xfrm>
        </p:spPr>
        <p:txBody>
          <a:bodyPr/>
          <a:lstStyle>
            <a:lvl1pPr>
              <a:defRPr sz="2400">
                <a:solidFill>
                  <a:srgbClr val="10253F"/>
                </a:solidFill>
              </a:defRPr>
            </a:lvl1pPr>
            <a:lvl2pPr>
              <a:defRPr sz="2200">
                <a:solidFill>
                  <a:srgbClr val="10253F"/>
                </a:solidFill>
              </a:defRPr>
            </a:lvl2pPr>
            <a:lvl3pPr>
              <a:defRPr sz="2000">
                <a:solidFill>
                  <a:srgbClr val="10253F"/>
                </a:solidFill>
              </a:defRPr>
            </a:lvl3pPr>
            <a:lvl4pPr>
              <a:defRPr sz="1800">
                <a:solidFill>
                  <a:srgbClr val="10253F"/>
                </a:solidFill>
              </a:defRPr>
            </a:lvl4pPr>
            <a:lvl5pPr>
              <a:defRPr sz="1600">
                <a:solidFill>
                  <a:srgbClr val="10253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85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hasCustomPrompt="1"/>
          </p:nvPr>
        </p:nvSpPr>
        <p:spPr>
          <a:xfrm>
            <a:off x="457200" y="1598216"/>
            <a:ext cx="8229600" cy="4151313"/>
          </a:xfrm>
        </p:spPr>
        <p:txBody>
          <a:bodyPr/>
          <a:lstStyle>
            <a:lvl1pPr marL="0" indent="0">
              <a:buNone/>
              <a:defRPr/>
            </a:lvl1pPr>
          </a:lstStyle>
          <a:p>
            <a:r>
              <a:rPr lang="en-US" dirty="0"/>
              <a:t>Picture</a:t>
            </a:r>
          </a:p>
        </p:txBody>
      </p:sp>
    </p:spTree>
    <p:extLst>
      <p:ext uri="{BB962C8B-B14F-4D97-AF65-F5344CB8AC3E}">
        <p14:creationId xmlns:p14="http://schemas.microsoft.com/office/powerpoint/2010/main" val="220643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4" name="Rectangle 3"/>
          <p:cNvSpPr/>
          <p:nvPr/>
        </p:nvSpPr>
        <p:spPr>
          <a:xfrm>
            <a:off x="338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baseline="0" dirty="0">
              <a:solidFill>
                <a:srgbClr val="000000"/>
              </a:solidFill>
              <a:latin typeface="Lucida Grande"/>
              <a:ea typeface="Lucida Grande"/>
              <a:cs typeface="Lucida Grande"/>
            </a:endParaRPr>
          </a:p>
        </p:txBody>
      </p:sp>
      <p:pic>
        <p:nvPicPr>
          <p:cNvPr id="5" name="Picture 4" descr="LinkedIn_Button.png">
            <a:hlinkClick r:id="rId2"/>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9302" y="4248820"/>
            <a:ext cx="393192" cy="393192"/>
          </a:xfrm>
          <a:prstGeom prst="rect">
            <a:avLst/>
          </a:prstGeom>
          <a:effectLst/>
        </p:spPr>
      </p:pic>
      <p:pic>
        <p:nvPicPr>
          <p:cNvPr id="6" name="Picture 5" descr="Facebook_Button.png">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88174" y="4245723"/>
            <a:ext cx="392738" cy="392738"/>
          </a:xfrm>
          <a:prstGeom prst="rect">
            <a:avLst/>
          </a:prstGeom>
          <a:effectLst/>
        </p:spPr>
      </p:pic>
      <p:pic>
        <p:nvPicPr>
          <p:cNvPr id="7" name="Picture 6" descr="Google+_Button.png">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02136" y="4248820"/>
            <a:ext cx="393192" cy="393192"/>
          </a:xfrm>
          <a:prstGeom prst="rect">
            <a:avLst/>
          </a:prstGeom>
          <a:effectLst/>
        </p:spPr>
      </p:pic>
      <p:pic>
        <p:nvPicPr>
          <p:cNvPr id="8" name="Picture 7" descr="Twitter_Button.png">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78807" y="4246631"/>
            <a:ext cx="393192" cy="393192"/>
          </a:xfrm>
          <a:prstGeom prst="rect">
            <a:avLst/>
          </a:prstGeom>
          <a:effectLst/>
        </p:spPr>
      </p:pic>
      <p:pic>
        <p:nvPicPr>
          <p:cNvPr id="9" name="Picture 8" descr="YouTube_Button.png">
            <a:hlinkClick r:id="rId10"/>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690433" y="4246177"/>
            <a:ext cx="393192" cy="393192"/>
          </a:xfrm>
          <a:prstGeom prst="rect">
            <a:avLst/>
          </a:prstGeom>
          <a:effectLst/>
        </p:spPr>
      </p:pic>
      <p:cxnSp>
        <p:nvCxnSpPr>
          <p:cNvPr id="11" name="Straight Connector 10"/>
          <p:cNvCxnSpPr/>
          <p:nvPr/>
        </p:nvCxnSpPr>
        <p:spPr>
          <a:xfrm>
            <a:off x="1158064" y="5970091"/>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2840969" y="3311486"/>
            <a:ext cx="3478285" cy="876367"/>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i="0" kern="1200">
                <a:solidFill>
                  <a:srgbClr val="10253F"/>
                </a:solidFill>
                <a:latin typeface="Arial"/>
                <a:ea typeface="+mj-ea"/>
                <a:cs typeface="Arial"/>
              </a:defRPr>
            </a:lvl1pPr>
          </a:lstStyle>
          <a:p>
            <a:pPr algn="ctr"/>
            <a:r>
              <a:rPr lang="en-US" sz="2400" b="1" dirty="0">
                <a:solidFill>
                  <a:schemeClr val="tx2">
                    <a:lumMod val="75000"/>
                  </a:schemeClr>
                </a:solidFill>
              </a:rPr>
              <a:t>Connect with Kenyon</a:t>
            </a:r>
          </a:p>
        </p:txBody>
      </p:sp>
      <p:pic>
        <p:nvPicPr>
          <p:cNvPr id="2" name="Picture 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167275" y="5450581"/>
            <a:ext cx="2631343" cy="438343"/>
          </a:xfrm>
          <a:prstGeom prst="rect">
            <a:avLst/>
          </a:prstGeom>
        </p:spPr>
      </p:pic>
      <p:sp>
        <p:nvSpPr>
          <p:cNvPr id="10" name="Text Placeholder 9"/>
          <p:cNvSpPr>
            <a:spLocks noGrp="1"/>
          </p:cNvSpPr>
          <p:nvPr>
            <p:ph type="body" sz="quarter" idx="10" hasCustomPrompt="1"/>
          </p:nvPr>
        </p:nvSpPr>
        <p:spPr>
          <a:xfrm>
            <a:off x="1158064" y="1607528"/>
            <a:ext cx="6836097" cy="1470024"/>
          </a:xfrm>
        </p:spPr>
        <p:txBody>
          <a:bodyPr>
            <a:normAutofit/>
          </a:bodyPr>
          <a:lstStyle>
            <a:lvl1pPr marL="0" indent="0" algn="ctr">
              <a:buNone/>
              <a:defRPr sz="3200" b="1" baseline="0"/>
            </a:lvl1pPr>
          </a:lstStyle>
          <a:p>
            <a:pPr lvl="0"/>
            <a:r>
              <a:rPr lang="en-US" b="1" dirty="0"/>
              <a:t>Click To Edit Master Title Style</a:t>
            </a:r>
            <a:endParaRPr lang="en-US" dirty="0"/>
          </a:p>
        </p:txBody>
      </p:sp>
      <p:sp>
        <p:nvSpPr>
          <p:cNvPr id="13" name="Rectangle 12"/>
          <p:cNvSpPr/>
          <p:nvPr userDrawn="1"/>
        </p:nvSpPr>
        <p:spPr>
          <a:xfrm>
            <a:off x="338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baseline="0" dirty="0">
              <a:solidFill>
                <a:srgbClr val="000000"/>
              </a:solidFill>
              <a:latin typeface="Lucida Grande"/>
              <a:ea typeface="Lucida Grande"/>
              <a:cs typeface="Lucida Grande"/>
            </a:endParaRPr>
          </a:p>
        </p:txBody>
      </p:sp>
      <p:pic>
        <p:nvPicPr>
          <p:cNvPr id="14" name="Picture 13" descr="LinkedIn_Button.png">
            <a:hlinkClick r:id="rId2"/>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09302" y="4248820"/>
            <a:ext cx="393192" cy="393192"/>
          </a:xfrm>
          <a:prstGeom prst="rect">
            <a:avLst/>
          </a:prstGeom>
          <a:effectLst/>
        </p:spPr>
      </p:pic>
      <p:pic>
        <p:nvPicPr>
          <p:cNvPr id="15" name="Picture 14" descr="Facebook_Button.png">
            <a:hlinkClick r:id="rId4"/>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988174" y="4245723"/>
            <a:ext cx="392738" cy="392738"/>
          </a:xfrm>
          <a:prstGeom prst="rect">
            <a:avLst/>
          </a:prstGeom>
          <a:effectLst/>
        </p:spPr>
      </p:pic>
      <p:pic>
        <p:nvPicPr>
          <p:cNvPr id="16" name="Picture 15" descr="Google+_Button.png">
            <a:hlinkClick r:id="rId6" action="ppaction://hlinkfile"/>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102136" y="4248820"/>
            <a:ext cx="393192" cy="393192"/>
          </a:xfrm>
          <a:prstGeom prst="rect">
            <a:avLst/>
          </a:prstGeom>
          <a:effectLst/>
        </p:spPr>
      </p:pic>
      <p:pic>
        <p:nvPicPr>
          <p:cNvPr id="17" name="Picture 16" descr="Twitter_Button.png">
            <a:hlinkClick r:id="rId8" action="ppaction://hlinkfile"/>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4378807" y="4246631"/>
            <a:ext cx="393192" cy="393192"/>
          </a:xfrm>
          <a:prstGeom prst="rect">
            <a:avLst/>
          </a:prstGeom>
          <a:effectLst/>
        </p:spPr>
      </p:pic>
      <p:pic>
        <p:nvPicPr>
          <p:cNvPr id="18" name="Picture 17" descr="YouTube_Button.png">
            <a:hlinkClick r:id="rId10"/>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3690433" y="4246177"/>
            <a:ext cx="393192" cy="393192"/>
          </a:xfrm>
          <a:prstGeom prst="rect">
            <a:avLst/>
          </a:prstGeom>
          <a:effectLst/>
        </p:spPr>
      </p:pic>
      <p:cxnSp>
        <p:nvCxnSpPr>
          <p:cNvPr id="19" name="Straight Connector 18"/>
          <p:cNvCxnSpPr/>
          <p:nvPr userDrawn="1"/>
        </p:nvCxnSpPr>
        <p:spPr>
          <a:xfrm>
            <a:off x="1158064" y="5970091"/>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userDrawn="1"/>
        </p:nvSpPr>
        <p:spPr>
          <a:xfrm>
            <a:off x="2840969" y="3311486"/>
            <a:ext cx="3478285" cy="876367"/>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i="0" kern="1200">
                <a:solidFill>
                  <a:srgbClr val="10253F"/>
                </a:solidFill>
                <a:latin typeface="Arial"/>
                <a:ea typeface="+mj-ea"/>
                <a:cs typeface="Arial"/>
              </a:defRPr>
            </a:lvl1pPr>
          </a:lstStyle>
          <a:p>
            <a:pPr algn="ctr"/>
            <a:r>
              <a:rPr lang="en-US" sz="2400" b="1" dirty="0">
                <a:solidFill>
                  <a:schemeClr val="tx2">
                    <a:lumMod val="75000"/>
                  </a:schemeClr>
                </a:solidFill>
              </a:rPr>
              <a:t>Connect with Kenyon</a:t>
            </a:r>
          </a:p>
        </p:txBody>
      </p:sp>
      <p:pic>
        <p:nvPicPr>
          <p:cNvPr id="22" name="Picture 2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61835" y="5450474"/>
            <a:ext cx="2631343" cy="438557"/>
          </a:xfrm>
          <a:prstGeom prst="rect">
            <a:avLst/>
          </a:prstGeom>
        </p:spPr>
      </p:pic>
      <p:sp>
        <p:nvSpPr>
          <p:cNvPr id="23" name="Text Placeholder 9"/>
          <p:cNvSpPr>
            <a:spLocks noGrp="1"/>
          </p:cNvSpPr>
          <p:nvPr>
            <p:ph type="body" sz="quarter" idx="11" hasCustomPrompt="1"/>
          </p:nvPr>
        </p:nvSpPr>
        <p:spPr>
          <a:xfrm>
            <a:off x="1310464" y="1759928"/>
            <a:ext cx="6836097" cy="1470024"/>
          </a:xfrm>
        </p:spPr>
        <p:txBody>
          <a:bodyPr>
            <a:normAutofit/>
          </a:bodyPr>
          <a:lstStyle>
            <a:lvl1pPr marL="0" indent="0" algn="ctr">
              <a:buNone/>
              <a:defRPr sz="3200" b="1" baseline="0"/>
            </a:lvl1pPr>
          </a:lstStyle>
          <a:p>
            <a:pPr lvl="0"/>
            <a:r>
              <a:rPr lang="en-US" b="1" dirty="0"/>
              <a:t>Click To Edit Master Title Style</a:t>
            </a:r>
            <a:endParaRPr lang="en-US" dirty="0"/>
          </a:p>
        </p:txBody>
      </p:sp>
    </p:spTree>
    <p:extLst>
      <p:ext uri="{BB962C8B-B14F-4D97-AF65-F5344CB8AC3E}">
        <p14:creationId xmlns:p14="http://schemas.microsoft.com/office/powerpoint/2010/main" val="35445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154713" y="1002736"/>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8080" y="488549"/>
            <a:ext cx="2633472" cy="438698"/>
          </a:xfrm>
          <a:prstGeom prst="rect">
            <a:avLst/>
          </a:prstGeom>
        </p:spPr>
      </p:pic>
      <p:sp>
        <p:nvSpPr>
          <p:cNvPr id="8" name="Text Placeholder 7"/>
          <p:cNvSpPr>
            <a:spLocks noGrp="1"/>
          </p:cNvSpPr>
          <p:nvPr>
            <p:ph type="body" sz="quarter" idx="10" hasCustomPrompt="1"/>
          </p:nvPr>
        </p:nvSpPr>
        <p:spPr>
          <a:xfrm>
            <a:off x="1154713" y="2564150"/>
            <a:ext cx="6836097" cy="1470025"/>
          </a:xfrm>
        </p:spPr>
        <p:txBody>
          <a:bodyPr anchor="ctr">
            <a:normAutofit/>
          </a:bodyPr>
          <a:lstStyle>
            <a:lvl1pPr marL="0" indent="0" algn="ctr">
              <a:buNone/>
              <a:defRPr sz="3200" b="1" baseline="0"/>
            </a:lvl1pPr>
          </a:lstStyle>
          <a:p>
            <a:pPr lvl="0"/>
            <a:r>
              <a:rPr lang="en-US" sz="3200" b="1" dirty="0"/>
              <a:t>Click To Edit Master Title Style</a:t>
            </a:r>
            <a:endParaRPr lang="en-US" dirty="0"/>
          </a:p>
        </p:txBody>
      </p:sp>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54713" y="1002736"/>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61835" y="488549"/>
            <a:ext cx="2633472" cy="438912"/>
          </a:xfrm>
          <a:prstGeom prst="rect">
            <a:avLst/>
          </a:prstGeom>
        </p:spPr>
      </p:pic>
      <p:sp>
        <p:nvSpPr>
          <p:cNvPr id="12" name="Text Placeholder 7"/>
          <p:cNvSpPr>
            <a:spLocks noGrp="1"/>
          </p:cNvSpPr>
          <p:nvPr>
            <p:ph type="body" sz="quarter" idx="11" hasCustomPrompt="1"/>
          </p:nvPr>
        </p:nvSpPr>
        <p:spPr>
          <a:xfrm>
            <a:off x="1307113" y="2716550"/>
            <a:ext cx="6836097" cy="1470025"/>
          </a:xfrm>
        </p:spPr>
        <p:txBody>
          <a:bodyPr anchor="ctr">
            <a:normAutofit/>
          </a:bodyPr>
          <a:lstStyle>
            <a:lvl1pPr marL="0" indent="0" algn="ctr">
              <a:buNone/>
              <a:defRPr sz="3200" b="1" baseline="0"/>
            </a:lvl1pPr>
          </a:lstStyle>
          <a:p>
            <a:pPr lvl="0"/>
            <a:r>
              <a:rPr lang="en-US" sz="3200" b="1" dirty="0"/>
              <a:t>Click To Edit Master Title Style</a:t>
            </a:r>
            <a:endParaRPr lang="en-US" dirty="0"/>
          </a:p>
        </p:txBody>
      </p:sp>
    </p:spTree>
    <p:extLst>
      <p:ext uri="{BB962C8B-B14F-4D97-AF65-F5344CB8AC3E}">
        <p14:creationId xmlns:p14="http://schemas.microsoft.com/office/powerpoint/2010/main" val="271075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3">
    <p:spTree>
      <p:nvGrpSpPr>
        <p:cNvPr id="1" name=""/>
        <p:cNvGrpSpPr/>
        <p:nvPr/>
      </p:nvGrpSpPr>
      <p:grpSpPr>
        <a:xfrm>
          <a:off x="0" y="0"/>
          <a:ext cx="0" cy="0"/>
          <a:chOff x="0" y="0"/>
          <a:chExt cx="0" cy="0"/>
        </a:xfrm>
      </p:grpSpPr>
      <p:sp>
        <p:nvSpPr>
          <p:cNvPr id="3" name="Rectangle 2"/>
          <p:cNvSpPr/>
          <p:nvPr/>
        </p:nvSpPr>
        <p:spPr>
          <a:xfrm>
            <a:off x="0" y="13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150186" y="5970091"/>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7057" y="5450610"/>
            <a:ext cx="2633472" cy="438698"/>
          </a:xfrm>
          <a:prstGeom prst="rect">
            <a:avLst/>
          </a:prstGeom>
        </p:spPr>
      </p:pic>
      <p:sp>
        <p:nvSpPr>
          <p:cNvPr id="6" name="Text Placeholder 5"/>
          <p:cNvSpPr>
            <a:spLocks noGrp="1"/>
          </p:cNvSpPr>
          <p:nvPr>
            <p:ph type="body" sz="quarter" idx="10" hasCustomPrompt="1"/>
          </p:nvPr>
        </p:nvSpPr>
        <p:spPr>
          <a:xfrm>
            <a:off x="1143321" y="2368513"/>
            <a:ext cx="6836097" cy="1470025"/>
          </a:xfrm>
        </p:spPr>
        <p:txBody>
          <a:bodyPr anchor="ctr">
            <a:normAutofit/>
          </a:bodyPr>
          <a:lstStyle>
            <a:lvl1pPr marL="0" indent="0" algn="ctr">
              <a:buNone/>
              <a:defRPr sz="3200" b="1" baseline="0"/>
            </a:lvl1pPr>
          </a:lstStyle>
          <a:p>
            <a:pPr lvl="0"/>
            <a:r>
              <a:rPr lang="en-US" b="1" dirty="0"/>
              <a:t>Click To Edit Master Title Style</a:t>
            </a:r>
            <a:endParaRPr lang="en-US" dirty="0"/>
          </a:p>
        </p:txBody>
      </p:sp>
      <p:sp>
        <p:nvSpPr>
          <p:cNvPr id="7" name="Rectangle 6"/>
          <p:cNvSpPr/>
          <p:nvPr userDrawn="1"/>
        </p:nvSpPr>
        <p:spPr>
          <a:xfrm>
            <a:off x="0" y="13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150186" y="5970091"/>
            <a:ext cx="6836097" cy="0"/>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61835" y="5450474"/>
            <a:ext cx="2631343" cy="438557"/>
          </a:xfrm>
          <a:prstGeom prst="rect">
            <a:avLst/>
          </a:prstGeom>
        </p:spPr>
      </p:pic>
      <p:sp>
        <p:nvSpPr>
          <p:cNvPr id="12" name="Text Placeholder 7"/>
          <p:cNvSpPr>
            <a:spLocks noGrp="1"/>
          </p:cNvSpPr>
          <p:nvPr>
            <p:ph type="body" sz="quarter" idx="11" hasCustomPrompt="1"/>
          </p:nvPr>
        </p:nvSpPr>
        <p:spPr>
          <a:xfrm>
            <a:off x="1154713" y="2564150"/>
            <a:ext cx="6836097" cy="1470025"/>
          </a:xfrm>
        </p:spPr>
        <p:txBody>
          <a:bodyPr anchor="ctr">
            <a:normAutofit/>
          </a:bodyPr>
          <a:lstStyle>
            <a:lvl1pPr marL="0" indent="0" algn="ctr">
              <a:buNone/>
              <a:defRPr sz="3200" b="1" baseline="0"/>
            </a:lvl1pPr>
          </a:lstStyle>
          <a:p>
            <a:pPr lvl="0"/>
            <a:r>
              <a:rPr lang="en-US" sz="3200" b="1" dirty="0"/>
              <a:t>Click To Edit Master Title Style</a:t>
            </a:r>
            <a:endParaRPr lang="en-US" dirty="0"/>
          </a:p>
        </p:txBody>
      </p:sp>
    </p:spTree>
    <p:extLst>
      <p:ext uri="{BB962C8B-B14F-4D97-AF65-F5344CB8AC3E}">
        <p14:creationId xmlns:p14="http://schemas.microsoft.com/office/powerpoint/2010/main" val="18424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Rectangle 2"/>
          <p:cNvSpPr/>
          <p:nvPr/>
        </p:nvSpPr>
        <p:spPr>
          <a:xfrm>
            <a:off x="0" y="13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13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461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384" y="242693"/>
            <a:ext cx="7642416" cy="5955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32156"/>
            <a:ext cx="8229600" cy="5087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67386" y="225028"/>
            <a:ext cx="707769" cy="634517"/>
          </a:xfrm>
          <a:prstGeom prst="rect">
            <a:avLst/>
          </a:prstGeom>
        </p:spPr>
      </p:pic>
      <p:cxnSp>
        <p:nvCxnSpPr>
          <p:cNvPr id="5" name="Straight Connector 4"/>
          <p:cNvCxnSpPr/>
          <p:nvPr/>
        </p:nvCxnSpPr>
        <p:spPr>
          <a:xfrm>
            <a:off x="1044384" y="857325"/>
            <a:ext cx="7642416" cy="6447"/>
          </a:xfrm>
          <a:prstGeom prst="line">
            <a:avLst/>
          </a:prstGeom>
          <a:ln w="9525"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82069"/>
      </p:ext>
    </p:extLst>
  </p:cSld>
  <p:clrMap bg1="lt1" tx1="dk1" bg2="lt2" tx2="dk2" accent1="accent1" accent2="accent2" accent3="accent3" accent4="accent4" accent5="accent5" accent6="accent6" hlink="hlink" folHlink="folHlink"/>
  <p:sldLayoutIdLst>
    <p:sldLayoutId id="2147483730"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457200" rtl="0" eaLnBrk="1" latinLnBrk="0" hangingPunct="1">
        <a:spcBef>
          <a:spcPct val="0"/>
        </a:spcBef>
        <a:buNone/>
        <a:defRPr sz="3200" b="1" i="0" kern="1200">
          <a:solidFill>
            <a:schemeClr val="tx2">
              <a:lumMod val="50000"/>
            </a:schemeClr>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400" kern="1200">
          <a:ln>
            <a:noFill/>
          </a:ln>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200" kern="1200">
          <a:ln>
            <a:noFill/>
          </a:ln>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2000" kern="1200">
          <a:ln>
            <a:noFill/>
          </a:ln>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800" kern="1200">
          <a:ln>
            <a:noFill/>
          </a:ln>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600" kern="1200">
          <a:ln>
            <a:noFill/>
          </a:ln>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10.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8.jpeg"/><Relationship Id="rId3"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 Id="rId1" Type="http://schemas.openxmlformats.org/officeDocument/2006/relationships/slideLayout" Target="../slideLayouts/slideLayout11.xml"/><Relationship Id="rId2"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033" y="3320243"/>
            <a:ext cx="6234800" cy="2062103"/>
          </a:xfrm>
          <a:prstGeom prst="rect">
            <a:avLst/>
          </a:prstGeom>
          <a:noFill/>
        </p:spPr>
        <p:txBody>
          <a:bodyPr wrap="none" rtlCol="0">
            <a:spAutoFit/>
          </a:bodyPr>
          <a:lstStyle/>
          <a:p>
            <a:r>
              <a:rPr lang="en-US" sz="3200" dirty="0" smtClean="0"/>
              <a:t>Crisis Management Plans in Aviation</a:t>
            </a:r>
          </a:p>
          <a:p>
            <a:endParaRPr lang="en-US" sz="3200" dirty="0"/>
          </a:p>
          <a:p>
            <a:r>
              <a:rPr lang="en-US" sz="3200" dirty="0" smtClean="0"/>
              <a:t>David Herriman</a:t>
            </a:r>
          </a:p>
          <a:p>
            <a:endParaRPr lang="en-US" sz="3200" dirty="0"/>
          </a:p>
        </p:txBody>
      </p:sp>
      <p:pic>
        <p:nvPicPr>
          <p:cNvPr id="1025" name="Picture 1" descr="3-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21" y="5076654"/>
            <a:ext cx="34671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spon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170" y="6199387"/>
            <a:ext cx="2013987" cy="52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21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Calibri" charset="0"/>
              </a:rPr>
              <a:t>Kenyon</a:t>
            </a:r>
            <a:r>
              <a:rPr lang="ja-JP" altLang="en-US" dirty="0">
                <a:latin typeface="Calibri" charset="0"/>
              </a:rPr>
              <a:t>’</a:t>
            </a:r>
            <a:r>
              <a:rPr lang="en-US" altLang="ja-JP" dirty="0">
                <a:latin typeface="Calibri" charset="0"/>
              </a:rPr>
              <a:t>s 12 Principles</a:t>
            </a:r>
            <a:endParaRPr lang="en-US" dirty="0">
              <a:latin typeface="Calibri" charset="0"/>
            </a:endParaRPr>
          </a:p>
        </p:txBody>
      </p:sp>
      <p:sp>
        <p:nvSpPr>
          <p:cNvPr id="25602" name="Content Placeholder 2"/>
          <p:cNvSpPr>
            <a:spLocks noGrp="1"/>
          </p:cNvSpPr>
          <p:nvPr>
            <p:ph idx="1"/>
          </p:nvPr>
        </p:nvSpPr>
        <p:spPr>
          <a:xfrm>
            <a:off x="1524000" y="2413000"/>
            <a:ext cx="4420865" cy="3911600"/>
          </a:xfrm>
        </p:spPr>
        <p:txBody>
          <a:bodyPr>
            <a:normAutofit fontScale="92500" lnSpcReduction="10000"/>
          </a:bodyPr>
          <a:lstStyle/>
          <a:p>
            <a:pPr marL="457200" indent="-457200">
              <a:buFont typeface="Garamond" charset="0"/>
              <a:buAutoNum type="arabicPeriod"/>
            </a:pPr>
            <a:r>
              <a:rPr lang="de-DE" sz="2000" dirty="0">
                <a:latin typeface="Calibri" charset="0"/>
              </a:rPr>
              <a:t>Airline </a:t>
            </a:r>
            <a:r>
              <a:rPr lang="de-DE" sz="2000" dirty="0" err="1">
                <a:latin typeface="Calibri" charset="0"/>
              </a:rPr>
              <a:t>Crisis</a:t>
            </a:r>
            <a:r>
              <a:rPr lang="de-DE" sz="2000" dirty="0">
                <a:latin typeface="Calibri" charset="0"/>
              </a:rPr>
              <a:t> Response</a:t>
            </a:r>
            <a:endParaRPr lang="en-US" sz="2000" dirty="0">
              <a:latin typeface="Calibri" charset="0"/>
            </a:endParaRPr>
          </a:p>
          <a:p>
            <a:pPr marL="457200" indent="-457200">
              <a:buFont typeface="Garamond" charset="0"/>
              <a:buAutoNum type="arabicPeriod"/>
            </a:pPr>
            <a:r>
              <a:rPr lang="en-GB" sz="2000" dirty="0">
                <a:latin typeface="Calibri" charset="0"/>
              </a:rPr>
              <a:t>Humanitarian Assistance </a:t>
            </a:r>
            <a:endParaRPr lang="en-US" sz="2000" dirty="0">
              <a:latin typeface="Calibri" charset="0"/>
            </a:endParaRPr>
          </a:p>
          <a:p>
            <a:pPr marL="457200" indent="-457200">
              <a:buFont typeface="Garamond" charset="0"/>
              <a:buAutoNum type="arabicPeriod"/>
            </a:pPr>
            <a:r>
              <a:rPr lang="en-GB" sz="2000" dirty="0">
                <a:latin typeface="Calibri" charset="0"/>
              </a:rPr>
              <a:t>Crisis Communications</a:t>
            </a:r>
            <a:endParaRPr lang="en-US" sz="2000" dirty="0">
              <a:latin typeface="Calibri" charset="0"/>
            </a:endParaRPr>
          </a:p>
          <a:p>
            <a:pPr marL="457200" indent="-457200">
              <a:buFont typeface="Garamond" charset="0"/>
              <a:buAutoNum type="arabicPeriod"/>
            </a:pPr>
            <a:r>
              <a:rPr lang="en-GB" sz="2000" dirty="0">
                <a:latin typeface="Calibri" charset="0"/>
              </a:rPr>
              <a:t>Telephone Enquiry Centre</a:t>
            </a:r>
            <a:endParaRPr lang="en-US" sz="2000" dirty="0">
              <a:latin typeface="Calibri" charset="0"/>
            </a:endParaRPr>
          </a:p>
          <a:p>
            <a:pPr marL="457200" indent="-457200">
              <a:buFont typeface="Garamond" charset="0"/>
              <a:buAutoNum type="arabicPeriod"/>
            </a:pPr>
            <a:r>
              <a:rPr lang="en-GB" sz="2000" dirty="0">
                <a:latin typeface="Calibri" charset="0"/>
              </a:rPr>
              <a:t>Investigation</a:t>
            </a:r>
            <a:endParaRPr lang="en-US" sz="2000" dirty="0">
              <a:latin typeface="Calibri" charset="0"/>
            </a:endParaRPr>
          </a:p>
          <a:p>
            <a:pPr marL="457200" indent="-457200">
              <a:buFont typeface="Garamond" charset="0"/>
              <a:buAutoNum type="arabicPeriod"/>
            </a:pPr>
            <a:r>
              <a:rPr lang="en-GB" sz="2000" dirty="0">
                <a:latin typeface="Calibri" charset="0"/>
              </a:rPr>
              <a:t>Insurance, Risk Management</a:t>
            </a:r>
            <a:endParaRPr lang="en-US" sz="2000" dirty="0">
              <a:latin typeface="Calibri" charset="0"/>
            </a:endParaRPr>
          </a:p>
          <a:p>
            <a:pPr marL="457200" indent="-457200">
              <a:buFont typeface="Garamond" charset="0"/>
              <a:buAutoNum type="arabicPeriod"/>
            </a:pPr>
            <a:r>
              <a:rPr lang="en-GB" sz="2000" dirty="0">
                <a:latin typeface="Calibri" charset="0"/>
              </a:rPr>
              <a:t>Data Management</a:t>
            </a:r>
            <a:endParaRPr lang="en-US" sz="2000" dirty="0">
              <a:latin typeface="Calibri" charset="0"/>
            </a:endParaRPr>
          </a:p>
          <a:p>
            <a:pPr marL="457200" indent="-457200">
              <a:buFont typeface="Garamond" charset="0"/>
              <a:buAutoNum type="arabicPeriod"/>
            </a:pPr>
            <a:r>
              <a:rPr lang="en-GB" sz="2000" dirty="0">
                <a:latin typeface="Calibri" charset="0"/>
              </a:rPr>
              <a:t>Government/ Community Affairs </a:t>
            </a:r>
            <a:endParaRPr lang="en-US" sz="2000" dirty="0">
              <a:latin typeface="Calibri" charset="0"/>
            </a:endParaRPr>
          </a:p>
          <a:p>
            <a:pPr marL="457200" indent="-457200">
              <a:buFont typeface="Garamond" charset="0"/>
              <a:buAutoNum type="arabicPeriod"/>
            </a:pPr>
            <a:r>
              <a:rPr lang="en-GB" sz="2000" dirty="0">
                <a:latin typeface="Calibri" charset="0"/>
              </a:rPr>
              <a:t>Fatality Operations</a:t>
            </a:r>
            <a:endParaRPr lang="en-US" sz="2000" dirty="0">
              <a:latin typeface="Calibri" charset="0"/>
            </a:endParaRPr>
          </a:p>
          <a:p>
            <a:pPr marL="457200" indent="-457200">
              <a:buFont typeface="Garamond" charset="0"/>
              <a:buAutoNum type="arabicPeriod"/>
            </a:pPr>
            <a:r>
              <a:rPr lang="en-GB" sz="2000" dirty="0">
                <a:latin typeface="Calibri" charset="0"/>
              </a:rPr>
              <a:t>Personal effects</a:t>
            </a:r>
            <a:endParaRPr lang="en-US" sz="2000" dirty="0">
              <a:latin typeface="Calibri" charset="0"/>
            </a:endParaRPr>
          </a:p>
          <a:p>
            <a:pPr marL="457200" indent="-457200">
              <a:buFont typeface="Garamond" charset="0"/>
              <a:buAutoNum type="arabicPeriod"/>
            </a:pPr>
            <a:r>
              <a:rPr lang="en-GB" sz="2000" dirty="0">
                <a:latin typeface="Calibri" charset="0"/>
              </a:rPr>
              <a:t>Business Continuity</a:t>
            </a:r>
            <a:endParaRPr lang="en-US" sz="2000" dirty="0">
              <a:latin typeface="Calibri" charset="0"/>
            </a:endParaRPr>
          </a:p>
          <a:p>
            <a:pPr marL="457200" indent="-457200">
              <a:buFont typeface="Garamond" charset="0"/>
              <a:buAutoNum type="arabicPeriod"/>
            </a:pPr>
            <a:r>
              <a:rPr lang="en-GB" sz="2000" dirty="0">
                <a:latin typeface="Calibri" charset="0"/>
              </a:rPr>
              <a:t>Crisis Leadership</a:t>
            </a:r>
            <a:endParaRPr lang="en-US" sz="2000" dirty="0">
              <a:latin typeface="Calibri" charset="0"/>
            </a:endParaRPr>
          </a:p>
          <a:p>
            <a:pPr marL="457200" indent="-457200"/>
            <a:endParaRPr lang="en-US" sz="2000" dirty="0">
              <a:latin typeface="Calibri" charset="0"/>
            </a:endParaRPr>
          </a:p>
        </p:txBody>
      </p:sp>
      <p:sp>
        <p:nvSpPr>
          <p:cNvPr id="2" name="TextBox 1"/>
          <p:cNvSpPr txBox="1"/>
          <p:nvPr/>
        </p:nvSpPr>
        <p:spPr>
          <a:xfrm>
            <a:off x="787400" y="1270000"/>
            <a:ext cx="5473624" cy="523220"/>
          </a:xfrm>
          <a:prstGeom prst="rect">
            <a:avLst/>
          </a:prstGeom>
          <a:noFill/>
        </p:spPr>
        <p:txBody>
          <a:bodyPr wrap="none" rtlCol="0">
            <a:spAutoFit/>
          </a:bodyPr>
          <a:lstStyle/>
          <a:p>
            <a:r>
              <a:rPr lang="en-US" sz="2800" dirty="0" smtClean="0">
                <a:latin typeface="Arial"/>
                <a:cs typeface="Arial"/>
              </a:rPr>
              <a:t>All clients are given initial training </a:t>
            </a:r>
            <a:endParaRPr lang="en-US" sz="2800" dirty="0">
              <a:latin typeface="Arial"/>
              <a:cs typeface="Arial"/>
            </a:endParaRPr>
          </a:p>
        </p:txBody>
      </p:sp>
    </p:spTree>
    <p:extLst>
      <p:ext uri="{BB962C8B-B14F-4D97-AF65-F5344CB8AC3E}">
        <p14:creationId xmlns:p14="http://schemas.microsoft.com/office/powerpoint/2010/main" val="1500340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Assisting clients </a:t>
            </a:r>
            <a:r>
              <a:rPr lang="mr-IN" b="0" dirty="0" smtClean="0"/>
              <a:t>–</a:t>
            </a:r>
            <a:r>
              <a:rPr lang="en-US" b="0" dirty="0" smtClean="0"/>
              <a:t> Best Practice</a:t>
            </a:r>
            <a:endParaRPr lang="en-US" b="0" dirty="0"/>
          </a:p>
        </p:txBody>
      </p:sp>
      <p:sp>
        <p:nvSpPr>
          <p:cNvPr id="3" name="Content Placeholder 2"/>
          <p:cNvSpPr>
            <a:spLocks noGrp="1"/>
          </p:cNvSpPr>
          <p:nvPr>
            <p:ph idx="1"/>
          </p:nvPr>
        </p:nvSpPr>
        <p:spPr>
          <a:xfrm>
            <a:off x="457200" y="1332156"/>
            <a:ext cx="3810000" cy="5087896"/>
          </a:xfrm>
        </p:spPr>
        <p:txBody>
          <a:bodyPr>
            <a:normAutofit fontScale="92500" lnSpcReduction="10000"/>
          </a:bodyPr>
          <a:lstStyle/>
          <a:p>
            <a:pPr>
              <a:lnSpc>
                <a:spcPct val="130000"/>
              </a:lnSpc>
            </a:pPr>
            <a:r>
              <a:rPr lang="en-US" dirty="0" smtClean="0"/>
              <a:t>Use practical examples based on experience</a:t>
            </a:r>
          </a:p>
          <a:p>
            <a:pPr>
              <a:lnSpc>
                <a:spcPct val="130000"/>
              </a:lnSpc>
            </a:pPr>
            <a:r>
              <a:rPr lang="en-US" dirty="0" smtClean="0"/>
              <a:t>Stress “</a:t>
            </a:r>
            <a:r>
              <a:rPr lang="en-US" i="1" dirty="0" smtClean="0"/>
              <a:t>Best Practice</a:t>
            </a:r>
            <a:r>
              <a:rPr lang="en-US" dirty="0" smtClean="0"/>
              <a:t>”</a:t>
            </a:r>
          </a:p>
          <a:p>
            <a:pPr>
              <a:lnSpc>
                <a:spcPct val="130000"/>
              </a:lnSpc>
            </a:pPr>
            <a:r>
              <a:rPr lang="en-US" dirty="0" smtClean="0"/>
              <a:t>Stress “</a:t>
            </a:r>
            <a:r>
              <a:rPr lang="en-US" i="1" dirty="0" smtClean="0"/>
              <a:t>Deal with the consequences'</a:t>
            </a:r>
            <a:r>
              <a:rPr lang="en-US" dirty="0" smtClean="0"/>
              <a:t>!”</a:t>
            </a:r>
            <a:endParaRPr lang="en-US" dirty="0"/>
          </a:p>
          <a:p>
            <a:pPr>
              <a:lnSpc>
                <a:spcPct val="130000"/>
              </a:lnSpc>
            </a:pPr>
            <a:r>
              <a:rPr lang="en-US" dirty="0" smtClean="0"/>
              <a:t>Audit Plans</a:t>
            </a:r>
          </a:p>
          <a:p>
            <a:pPr>
              <a:lnSpc>
                <a:spcPct val="130000"/>
              </a:lnSpc>
            </a:pPr>
            <a:r>
              <a:rPr lang="en-US" dirty="0" smtClean="0"/>
              <a:t>Train senior management in Crisis Comms</a:t>
            </a:r>
            <a:endParaRPr lang="en-US" dirty="0" smtClean="0"/>
          </a:p>
          <a:p>
            <a:pPr>
              <a:lnSpc>
                <a:spcPct val="130000"/>
              </a:lnSpc>
            </a:pPr>
            <a:r>
              <a:rPr lang="en-US" dirty="0" smtClean="0"/>
              <a:t>Train CMTs &amp; ensure they understand the “bigger picture”</a:t>
            </a:r>
          </a:p>
          <a:p>
            <a:pPr>
              <a:lnSpc>
                <a:spcPct val="130000"/>
              </a:lnSpc>
            </a:pPr>
            <a:endParaRPr lang="en-US" dirty="0" smtClean="0"/>
          </a:p>
          <a:p>
            <a:pPr>
              <a:lnSpc>
                <a:spcPct val="130000"/>
              </a:lnSpc>
            </a:pPr>
            <a:endParaRPr lang="en-US" dirty="0"/>
          </a:p>
        </p:txBody>
      </p:sp>
      <p:pic>
        <p:nvPicPr>
          <p:cNvPr id="7" name="Picture 6" descr="CY_F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857500"/>
            <a:ext cx="4660900" cy="2427044"/>
          </a:xfrm>
          <a:prstGeom prst="rect">
            <a:avLst/>
          </a:prstGeom>
        </p:spPr>
      </p:pic>
      <p:pic>
        <p:nvPicPr>
          <p:cNvPr id="8" name="Picture 7" descr="Cobalt T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478" y="4871423"/>
            <a:ext cx="3280622" cy="1548629"/>
          </a:xfrm>
          <a:prstGeom prst="rect">
            <a:avLst/>
          </a:prstGeom>
        </p:spPr>
      </p:pic>
      <p:pic>
        <p:nvPicPr>
          <p:cNvPr id="9" name="Picture 2" descr="C:\Users\Eline\Documents\KENYON\Kenyon_Associate_Consultancies\AerLingusDublin_March15\PP\Website Images\Clipboard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578" y="1573456"/>
            <a:ext cx="3496522" cy="163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38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4294967295"/>
          </p:nvPr>
        </p:nvSpPr>
        <p:spPr>
          <a:xfrm>
            <a:off x="7924800" y="6356350"/>
            <a:ext cx="762000" cy="365125"/>
          </a:xfrm>
          <a:prstGeom prst="rect">
            <a:avLst/>
          </a:prstGeo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B65309-E0D7-8B45-A522-044FD6C8884B}" type="slidenum">
              <a:rPr lang="de-DE">
                <a:solidFill>
                  <a:srgbClr val="D1EAEE"/>
                </a:solidFill>
              </a:rPr>
              <a:pPr eaLnBrk="1" hangingPunct="1"/>
              <a:t>12</a:t>
            </a:fld>
            <a:endParaRPr lang="de-DE">
              <a:solidFill>
                <a:srgbClr val="D1EAEE"/>
              </a:solidFill>
            </a:endParaRPr>
          </a:p>
        </p:txBody>
      </p:sp>
      <p:sp>
        <p:nvSpPr>
          <p:cNvPr id="19459" name="Rectangle 3"/>
          <p:cNvSpPr>
            <a:spLocks noChangeArrowheads="1"/>
          </p:cNvSpPr>
          <p:nvPr/>
        </p:nvSpPr>
        <p:spPr bwMode="auto">
          <a:xfrm>
            <a:off x="1600200" y="228600"/>
            <a:ext cx="61928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r>
              <a:rPr lang="en-GB" sz="3600" dirty="0" smtClean="0">
                <a:solidFill>
                  <a:srgbClr val="000000"/>
                </a:solidFill>
              </a:rPr>
              <a:t>Public </a:t>
            </a:r>
            <a:r>
              <a:rPr lang="en-GB" sz="3600" dirty="0" smtClean="0">
                <a:solidFill>
                  <a:srgbClr val="000000"/>
                </a:solidFill>
              </a:rPr>
              <a:t>Perception/Expectations</a:t>
            </a:r>
            <a:endParaRPr lang="en-GB" sz="3600" dirty="0">
              <a:solidFill>
                <a:srgbClr val="000000"/>
              </a:solidFill>
            </a:endParaRPr>
          </a:p>
        </p:txBody>
      </p:sp>
      <p:sp>
        <p:nvSpPr>
          <p:cNvPr id="35844" name="Rectangle 4"/>
          <p:cNvSpPr>
            <a:spLocks noChangeArrowheads="1"/>
          </p:cNvSpPr>
          <p:nvPr/>
        </p:nvSpPr>
        <p:spPr bwMode="auto">
          <a:xfrm>
            <a:off x="228600" y="914400"/>
            <a:ext cx="76660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 typeface="Arial"/>
              <a:buChar char="•"/>
            </a:pPr>
            <a:r>
              <a:rPr lang="en-US" sz="2400" dirty="0" smtClean="0">
                <a:solidFill>
                  <a:srgbClr val="000000"/>
                </a:solidFill>
                <a:latin typeface="Arial"/>
                <a:cs typeface="Arial"/>
              </a:rPr>
              <a:t>The public (Families, Customers, Media etc.) have their own ideas of what should be done.</a:t>
            </a:r>
          </a:p>
          <a:p>
            <a:pPr marL="457200" indent="-457200">
              <a:spcBef>
                <a:spcPct val="20000"/>
              </a:spcBef>
              <a:buFont typeface="Arial"/>
              <a:buChar char="•"/>
            </a:pPr>
            <a:r>
              <a:rPr lang="en-US" sz="2400" dirty="0" smtClean="0">
                <a:solidFill>
                  <a:srgbClr val="000000"/>
                </a:solidFill>
                <a:latin typeface="Arial"/>
                <a:cs typeface="Arial"/>
              </a:rPr>
              <a:t>These differ from ours (CAA, EASA,ICAO etc.)</a:t>
            </a:r>
            <a:endParaRPr lang="en-US" sz="2400" dirty="0">
              <a:solidFill>
                <a:srgbClr val="000000"/>
              </a:solidFill>
              <a:latin typeface="Arial"/>
              <a:cs typeface="Arial"/>
            </a:endParaRPr>
          </a:p>
          <a:p>
            <a:pPr marL="457200" indent="-457200">
              <a:spcBef>
                <a:spcPct val="20000"/>
              </a:spcBef>
              <a:buFont typeface="Arial"/>
              <a:buChar char="•"/>
            </a:pPr>
            <a:r>
              <a:rPr lang="en-US" sz="2400" i="1" dirty="0" smtClean="0">
                <a:solidFill>
                  <a:srgbClr val="000000"/>
                </a:solidFill>
                <a:latin typeface="Arial"/>
                <a:cs typeface="Arial"/>
              </a:rPr>
              <a:t>Where </a:t>
            </a:r>
            <a:r>
              <a:rPr lang="en-US" sz="2400" i="1" dirty="0" smtClean="0">
                <a:solidFill>
                  <a:srgbClr val="000000"/>
                </a:solidFill>
                <a:latin typeface="Arial"/>
                <a:cs typeface="Arial"/>
              </a:rPr>
              <a:t>do the public get their </a:t>
            </a:r>
            <a:r>
              <a:rPr lang="en-US" sz="2400" i="1" dirty="0" smtClean="0">
                <a:solidFill>
                  <a:srgbClr val="000000"/>
                </a:solidFill>
                <a:latin typeface="Arial"/>
                <a:cs typeface="Arial"/>
              </a:rPr>
              <a:t>(aviation) education</a:t>
            </a:r>
            <a:r>
              <a:rPr lang="en-US" sz="2400" i="1" dirty="0" smtClean="0">
                <a:solidFill>
                  <a:srgbClr val="000000"/>
                </a:solidFill>
                <a:latin typeface="Arial"/>
                <a:cs typeface="Arial"/>
              </a:rPr>
              <a:t>?</a:t>
            </a:r>
            <a:endParaRPr lang="en-GB" sz="2400" i="1" dirty="0">
              <a:solidFill>
                <a:srgbClr val="000000"/>
              </a:solidFill>
              <a:latin typeface="Arial"/>
              <a:cs typeface="Arial"/>
            </a:endParaRPr>
          </a:p>
          <a:p>
            <a:pPr marL="457200" indent="-457200">
              <a:spcBef>
                <a:spcPct val="20000"/>
              </a:spcBef>
              <a:buFont typeface="Arial"/>
              <a:buChar char="•"/>
            </a:pPr>
            <a:r>
              <a:rPr lang="en-GB" sz="2400" dirty="0" smtClean="0">
                <a:solidFill>
                  <a:srgbClr val="000000"/>
                </a:solidFill>
                <a:latin typeface="Arial"/>
                <a:cs typeface="Arial"/>
              </a:rPr>
              <a:t>TV &amp; Newspapers (Media</a:t>
            </a:r>
            <a:r>
              <a:rPr lang="en-GB" sz="2400" dirty="0" smtClean="0">
                <a:solidFill>
                  <a:srgbClr val="000000"/>
                </a:solidFill>
                <a:latin typeface="Arial"/>
                <a:cs typeface="Arial"/>
              </a:rPr>
              <a:t>)</a:t>
            </a:r>
          </a:p>
          <a:p>
            <a:pPr marL="457200" indent="-457200">
              <a:spcBef>
                <a:spcPct val="20000"/>
              </a:spcBef>
              <a:buFont typeface="Arial"/>
              <a:buChar char="•"/>
            </a:pPr>
            <a:r>
              <a:rPr lang="en-GB" sz="2400" dirty="0" smtClean="0">
                <a:solidFill>
                  <a:srgbClr val="000000"/>
                </a:solidFill>
                <a:latin typeface="Arial"/>
                <a:cs typeface="Arial"/>
              </a:rPr>
              <a:t>TV programs and films</a:t>
            </a:r>
            <a:endParaRPr lang="en-GB" sz="2400" dirty="0" smtClean="0">
              <a:solidFill>
                <a:srgbClr val="000000"/>
              </a:solidFill>
              <a:latin typeface="Arial"/>
              <a:cs typeface="Arial"/>
            </a:endParaRPr>
          </a:p>
          <a:p>
            <a:pPr marL="457200" indent="-457200">
              <a:spcBef>
                <a:spcPct val="20000"/>
              </a:spcBef>
              <a:buFont typeface="Arial"/>
              <a:buChar char="•"/>
            </a:pPr>
            <a:r>
              <a:rPr lang="en-GB" sz="2400" dirty="0" smtClean="0">
                <a:solidFill>
                  <a:srgbClr val="000000"/>
                </a:solidFill>
                <a:latin typeface="Arial"/>
                <a:cs typeface="Arial"/>
              </a:rPr>
              <a:t>Social media</a:t>
            </a:r>
          </a:p>
          <a:p>
            <a:pPr marL="457200" indent="-457200">
              <a:spcBef>
                <a:spcPct val="20000"/>
              </a:spcBef>
              <a:buFont typeface="Arial"/>
              <a:buChar char="•"/>
            </a:pPr>
            <a:endParaRPr lang="en-GB" sz="2800" dirty="0">
              <a:solidFill>
                <a:srgbClr val="000000"/>
              </a:solidFill>
              <a:latin typeface="Arial"/>
              <a:cs typeface="Arial"/>
            </a:endParaRPr>
          </a:p>
        </p:txBody>
      </p:sp>
      <p:pic>
        <p:nvPicPr>
          <p:cNvPr id="4" name="Picture 3" descr="Dutch_newspape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3898899"/>
            <a:ext cx="2080768" cy="2587757"/>
          </a:xfrm>
          <a:prstGeom prst="rect">
            <a:avLst/>
          </a:prstGeom>
        </p:spPr>
      </p:pic>
      <p:pic>
        <p:nvPicPr>
          <p:cNvPr id="5" name="Picture 4" descr="csi-mia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67" y="3898900"/>
            <a:ext cx="3450341" cy="2587756"/>
          </a:xfrm>
          <a:prstGeom prst="rect">
            <a:avLst/>
          </a:prstGeom>
        </p:spPr>
      </p:pic>
      <p:pic>
        <p:nvPicPr>
          <p:cNvPr id="6" name="Picture 5" descr="alg_turkish_pla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893" y="3898900"/>
            <a:ext cx="3881633" cy="2587756"/>
          </a:xfrm>
          <a:prstGeom prst="rect">
            <a:avLst/>
          </a:prstGeom>
        </p:spPr>
      </p:pic>
    </p:spTree>
    <p:extLst>
      <p:ext uri="{BB962C8B-B14F-4D97-AF65-F5344CB8AC3E}">
        <p14:creationId xmlns:p14="http://schemas.microsoft.com/office/powerpoint/2010/main" val="1592254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ox(out)">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ox(out)">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ox(out)">
                                      <p:cBhvr>
                                        <p:cTn id="17" dur="500"/>
                                        <p:tgtEl>
                                          <p:spTgt spid="358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844">
                                            <p:txEl>
                                              <p:pRg st="3" end="3"/>
                                            </p:txEl>
                                          </p:spTgt>
                                        </p:tgtEl>
                                        <p:attrNameLst>
                                          <p:attrName>style.visibility</p:attrName>
                                        </p:attrNameLst>
                                      </p:cBhvr>
                                      <p:to>
                                        <p:strVal val="visible"/>
                                      </p:to>
                                    </p:set>
                                    <p:animEffect transition="in" filter="box(out)">
                                      <p:cBhvr>
                                        <p:cTn id="22" dur="500"/>
                                        <p:tgtEl>
                                          <p:spTgt spid="35844">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5844">
                                            <p:txEl>
                                              <p:pRg st="4" end="4"/>
                                            </p:txEl>
                                          </p:spTgt>
                                        </p:tgtEl>
                                        <p:attrNameLst>
                                          <p:attrName>style.visibility</p:attrName>
                                        </p:attrNameLst>
                                      </p:cBhvr>
                                      <p:to>
                                        <p:strVal val="visible"/>
                                      </p:to>
                                    </p:set>
                                    <p:animEffect transition="in" filter="box(out)">
                                      <p:cBhvr>
                                        <p:cTn id="29" dur="500"/>
                                        <p:tgtEl>
                                          <p:spTgt spid="35844">
                                            <p:txEl>
                                              <p:pRg st="4" end="4"/>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5844">
                                            <p:txEl>
                                              <p:pRg st="5" end="5"/>
                                            </p:txEl>
                                          </p:spTgt>
                                        </p:tgtEl>
                                        <p:attrNameLst>
                                          <p:attrName>style.visibility</p:attrName>
                                        </p:attrNameLst>
                                      </p:cBhvr>
                                      <p:to>
                                        <p:strVal val="visible"/>
                                      </p:to>
                                    </p:set>
                                    <p:animEffect transition="in" filter="box(out)">
                                      <p:cBhvr>
                                        <p:cTn id="36" dur="500"/>
                                        <p:tgtEl>
                                          <p:spTgt spid="35844">
                                            <p:txEl>
                                              <p:pRg st="5" end="5"/>
                                            </p:txEl>
                                          </p:spTgt>
                                        </p:tgtEl>
                                      </p:cBhvr>
                                    </p:animEffec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Nowhere to hide</a:t>
            </a:r>
            <a:endParaRPr lang="en-US" b="0" dirty="0"/>
          </a:p>
        </p:txBody>
      </p:sp>
      <p:pic>
        <p:nvPicPr>
          <p:cNvPr id="4" name="Content Placeholder 3" descr="Screen Shot 2015-01-22 at 14.37.34.png"/>
          <p:cNvPicPr>
            <a:picLocks noGrp="1" noChangeAspect="1"/>
          </p:cNvPicPr>
          <p:nvPr>
            <p:ph idx="1"/>
          </p:nvPr>
        </p:nvPicPr>
        <p:blipFill>
          <a:blip r:embed="rId2">
            <a:extLst>
              <a:ext uri="{28A0092B-C50C-407E-A947-70E740481C1C}">
                <a14:useLocalDpi xmlns:a14="http://schemas.microsoft.com/office/drawing/2010/main" val="0"/>
              </a:ext>
            </a:extLst>
          </a:blip>
          <a:srcRect t="6681" b="6681"/>
          <a:stretch>
            <a:fillRect/>
          </a:stretch>
        </p:blipFill>
        <p:spPr>
          <a:xfrm>
            <a:off x="261456" y="838200"/>
            <a:ext cx="8726791" cy="5548282"/>
          </a:xfrm>
        </p:spPr>
      </p:pic>
    </p:spTree>
    <p:extLst>
      <p:ext uri="{BB962C8B-B14F-4D97-AF65-F5344CB8AC3E}">
        <p14:creationId xmlns:p14="http://schemas.microsoft.com/office/powerpoint/2010/main" val="31844766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Shot 2018-02-12 at 13.36.11.png" descr="Screen Shot 2018-02-12 at 13.36.11.png"/>
          <p:cNvPicPr>
            <a:picLocks noChangeAspect="1"/>
          </p:cNvPicPr>
          <p:nvPr/>
        </p:nvPicPr>
        <p:blipFill>
          <a:blip r:embed="rId2">
            <a:extLst/>
          </a:blip>
          <a:stretch>
            <a:fillRect/>
          </a:stretch>
        </p:blipFill>
        <p:spPr>
          <a:xfrm>
            <a:off x="767953" y="931888"/>
            <a:ext cx="7741047" cy="4994224"/>
          </a:xfrm>
          <a:prstGeom prst="rect">
            <a:avLst/>
          </a:prstGeom>
          <a:ln w="12700">
            <a:miter lim="400000"/>
          </a:ln>
        </p:spPr>
      </p:pic>
      <p:pic>
        <p:nvPicPr>
          <p:cNvPr id="5" name="Screen Shot 2018-02-12 at 13.38.20.png" descr="Screen Shot 2018-02-12 at 13.38.20.png"/>
          <p:cNvPicPr>
            <a:picLocks noChangeAspect="1"/>
          </p:cNvPicPr>
          <p:nvPr/>
        </p:nvPicPr>
        <p:blipFill>
          <a:blip r:embed="rId3">
            <a:extLst/>
          </a:blip>
          <a:stretch>
            <a:fillRect/>
          </a:stretch>
        </p:blipFill>
        <p:spPr>
          <a:xfrm>
            <a:off x="472876" y="895350"/>
            <a:ext cx="3190085" cy="1977286"/>
          </a:xfrm>
          <a:prstGeom prst="rect">
            <a:avLst/>
          </a:prstGeom>
          <a:ln w="12700">
            <a:miter lim="400000"/>
          </a:ln>
        </p:spPr>
      </p:pic>
      <p:pic>
        <p:nvPicPr>
          <p:cNvPr id="6" name="Screen Shot 2018-02-12 at 13.38.51.png" descr="Screen Shot 2018-02-12 at 13.38.51.png"/>
          <p:cNvPicPr>
            <a:picLocks noChangeAspect="1"/>
          </p:cNvPicPr>
          <p:nvPr/>
        </p:nvPicPr>
        <p:blipFill>
          <a:blip r:embed="rId4">
            <a:extLst/>
          </a:blip>
          <a:stretch>
            <a:fillRect/>
          </a:stretch>
        </p:blipFill>
        <p:spPr>
          <a:xfrm>
            <a:off x="3402343" y="465666"/>
            <a:ext cx="3388295" cy="1528056"/>
          </a:xfrm>
          <a:prstGeom prst="rect">
            <a:avLst/>
          </a:prstGeom>
          <a:ln w="12700">
            <a:miter lim="400000"/>
          </a:ln>
        </p:spPr>
      </p:pic>
    </p:spTree>
    <p:extLst>
      <p:ext uri="{BB962C8B-B14F-4D97-AF65-F5344CB8AC3E}">
        <p14:creationId xmlns:p14="http://schemas.microsoft.com/office/powerpoint/2010/main" val="4081518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12" y="228600"/>
            <a:ext cx="7315200" cy="1143000"/>
          </a:xfrm>
        </p:spPr>
        <p:txBody>
          <a:bodyPr/>
          <a:lstStyle/>
          <a:p>
            <a:r>
              <a:rPr lang="en-US" b="0" dirty="0" smtClean="0">
                <a:latin typeface="+mn-lt"/>
              </a:rPr>
              <a:t>Example </a:t>
            </a:r>
            <a:r>
              <a:rPr lang="mr-IN" b="0" dirty="0" smtClean="0">
                <a:latin typeface="+mn-lt"/>
              </a:rPr>
              <a:t>–</a:t>
            </a:r>
            <a:r>
              <a:rPr lang="en-US" b="0" dirty="0" smtClean="0">
                <a:latin typeface="+mn-lt"/>
              </a:rPr>
              <a:t> Public Expectations</a:t>
            </a:r>
            <a:endParaRPr lang="en-US" b="0" dirty="0">
              <a:latin typeface="+mn-lt"/>
            </a:endParaRPr>
          </a:p>
        </p:txBody>
      </p:sp>
      <p:pic>
        <p:nvPicPr>
          <p:cNvPr id="3" name="Picture 2" descr="Picture 2"/>
          <p:cNvPicPr>
            <a:picLocks noChangeAspect="1"/>
          </p:cNvPicPr>
          <p:nvPr/>
        </p:nvPicPr>
        <p:blipFill>
          <a:blip r:embed="rId2">
            <a:extLst/>
          </a:blip>
          <a:stretch>
            <a:fillRect/>
          </a:stretch>
        </p:blipFill>
        <p:spPr>
          <a:xfrm>
            <a:off x="4360533" y="3651050"/>
            <a:ext cx="4127779" cy="2685421"/>
          </a:xfrm>
          <a:prstGeom prst="rect">
            <a:avLst/>
          </a:prstGeom>
          <a:ln>
            <a:solidFill>
              <a:srgbClr val="FFFFFF"/>
            </a:solidFill>
            <a:miter/>
          </a:ln>
          <a:effectLst>
            <a:outerShdw blurRad="50800" dist="38100" dir="2700000" rotWithShape="0">
              <a:srgbClr val="000000">
                <a:alpha val="40000"/>
              </a:srgbClr>
            </a:outerShdw>
          </a:effectLst>
        </p:spPr>
      </p:pic>
      <p:pic>
        <p:nvPicPr>
          <p:cNvPr id="4" name="Content Placeholder 4" descr="Content Placeholder 4"/>
          <p:cNvPicPr>
            <a:picLocks noChangeAspect="1"/>
          </p:cNvPicPr>
          <p:nvPr/>
        </p:nvPicPr>
        <p:blipFill>
          <a:blip r:embed="rId3">
            <a:extLst/>
          </a:blip>
          <a:srcRect t="9997" b="9997"/>
          <a:stretch>
            <a:fillRect/>
          </a:stretch>
        </p:blipFill>
        <p:spPr>
          <a:xfrm>
            <a:off x="405132" y="1057627"/>
            <a:ext cx="3836667" cy="2455088"/>
          </a:xfrm>
          <a:prstGeom prst="rect">
            <a:avLst/>
          </a:prstGeom>
          <a:ln w="12700">
            <a:miter lim="400000"/>
          </a:ln>
        </p:spPr>
      </p:pic>
      <p:sp>
        <p:nvSpPr>
          <p:cNvPr id="5" name="TextBox 4"/>
          <p:cNvSpPr txBox="1"/>
          <p:nvPr/>
        </p:nvSpPr>
        <p:spPr>
          <a:xfrm>
            <a:off x="4360533" y="1057627"/>
            <a:ext cx="3174968" cy="461665"/>
          </a:xfrm>
          <a:prstGeom prst="rect">
            <a:avLst/>
          </a:prstGeom>
          <a:noFill/>
        </p:spPr>
        <p:txBody>
          <a:bodyPr wrap="none" rtlCol="0">
            <a:spAutoFit/>
          </a:bodyPr>
          <a:lstStyle/>
          <a:p>
            <a:r>
              <a:rPr lang="en-US" sz="2400" dirty="0" smtClean="0"/>
              <a:t>2014 </a:t>
            </a:r>
            <a:r>
              <a:rPr lang="mr-IN" sz="2400" dirty="0" smtClean="0"/>
              <a:t>–</a:t>
            </a:r>
            <a:r>
              <a:rPr lang="en-US" sz="2400" dirty="0" smtClean="0"/>
              <a:t> The Netherlands</a:t>
            </a:r>
            <a:endParaRPr lang="en-US" sz="2400" dirty="0"/>
          </a:p>
        </p:txBody>
      </p:sp>
      <p:sp>
        <p:nvSpPr>
          <p:cNvPr id="6" name="TextBox 5"/>
          <p:cNvSpPr txBox="1"/>
          <p:nvPr/>
        </p:nvSpPr>
        <p:spPr>
          <a:xfrm>
            <a:off x="2109947" y="5891423"/>
            <a:ext cx="2250586" cy="461665"/>
          </a:xfrm>
          <a:prstGeom prst="rect">
            <a:avLst/>
          </a:prstGeom>
          <a:noFill/>
        </p:spPr>
        <p:txBody>
          <a:bodyPr wrap="none" rtlCol="0">
            <a:spAutoFit/>
          </a:bodyPr>
          <a:lstStyle/>
          <a:p>
            <a:r>
              <a:rPr lang="en-US" sz="2400" dirty="0" smtClean="0"/>
              <a:t>2015 </a:t>
            </a:r>
            <a:r>
              <a:rPr lang="mr-IN" sz="2400" dirty="0" smtClean="0"/>
              <a:t>–</a:t>
            </a:r>
            <a:r>
              <a:rPr lang="en-US" sz="2400" dirty="0" smtClean="0"/>
              <a:t> Germany</a:t>
            </a:r>
            <a:endParaRPr lang="en-US" sz="2400" dirty="0"/>
          </a:p>
        </p:txBody>
      </p:sp>
    </p:spTree>
    <p:extLst>
      <p:ext uri="{BB962C8B-B14F-4D97-AF65-F5344CB8AC3E}">
        <p14:creationId xmlns:p14="http://schemas.microsoft.com/office/powerpoint/2010/main" val="184225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Social Media</a:t>
            </a:r>
            <a:endParaRPr lang="en-US" b="0" dirty="0"/>
          </a:p>
        </p:txBody>
      </p:sp>
      <p:pic>
        <p:nvPicPr>
          <p:cNvPr id="5" name="Picture 4" descr="Screen Shot 2018-05-11 at 10.23.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440" y="1559278"/>
            <a:ext cx="5945560" cy="5146321"/>
          </a:xfrm>
          <a:prstGeom prst="rect">
            <a:avLst/>
          </a:prstGeom>
        </p:spPr>
      </p:pic>
    </p:spTree>
    <p:extLst>
      <p:ext uri="{BB962C8B-B14F-4D97-AF65-F5344CB8AC3E}">
        <p14:creationId xmlns:p14="http://schemas.microsoft.com/office/powerpoint/2010/main" val="12959853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8600"/>
            <a:ext cx="7315200" cy="1143000"/>
          </a:xfrm>
        </p:spPr>
        <p:txBody>
          <a:bodyPr/>
          <a:lstStyle/>
          <a:p>
            <a:r>
              <a:rPr lang="en-US" b="0" dirty="0" smtClean="0"/>
              <a:t>Public Perception &amp; Expectation</a:t>
            </a:r>
            <a:endParaRPr lang="en-US" b="0" dirty="0"/>
          </a:p>
        </p:txBody>
      </p:sp>
      <p:sp>
        <p:nvSpPr>
          <p:cNvPr id="3" name="Rectangle 2"/>
          <p:cNvSpPr/>
          <p:nvPr/>
        </p:nvSpPr>
        <p:spPr>
          <a:xfrm>
            <a:off x="419100" y="1371600"/>
            <a:ext cx="6438900" cy="2564805"/>
          </a:xfrm>
          <a:prstGeom prst="rect">
            <a:avLst/>
          </a:prstGeom>
        </p:spPr>
        <p:txBody>
          <a:bodyPr wrap="square">
            <a:spAutoFit/>
          </a:bodyPr>
          <a:lstStyle/>
          <a:p>
            <a:pPr>
              <a:spcBef>
                <a:spcPts val="500"/>
              </a:spcBef>
              <a:defRPr sz="2400"/>
            </a:pPr>
            <a:r>
              <a:rPr lang="en-US" i="1" dirty="0" smtClean="0">
                <a:latin typeface="Arial"/>
                <a:cs typeface="Arial"/>
              </a:rPr>
              <a:t>Understand:</a:t>
            </a:r>
            <a:endParaRPr lang="en-US" i="1" dirty="0">
              <a:latin typeface="Arial"/>
              <a:cs typeface="Arial"/>
            </a:endParaRPr>
          </a:p>
          <a:p>
            <a:pPr marL="342900" indent="-342900">
              <a:spcBef>
                <a:spcPts val="500"/>
              </a:spcBef>
              <a:buFont typeface="Wingdings" charset="2"/>
              <a:buChar char="§"/>
              <a:defRPr sz="2400"/>
            </a:pPr>
            <a:r>
              <a:rPr lang="en-US" dirty="0" smtClean="0">
                <a:latin typeface="Arial"/>
                <a:cs typeface="Arial"/>
              </a:rPr>
              <a:t>The difference between Compliance and Best Practice</a:t>
            </a:r>
          </a:p>
          <a:p>
            <a:pPr marL="342900" indent="-342900">
              <a:spcBef>
                <a:spcPts val="500"/>
              </a:spcBef>
              <a:buFont typeface="Wingdings" charset="2"/>
              <a:buChar char="§"/>
              <a:defRPr sz="2400"/>
            </a:pPr>
            <a:r>
              <a:rPr lang="en-US" dirty="0" smtClean="0">
                <a:latin typeface="Arial"/>
                <a:cs typeface="Arial"/>
              </a:rPr>
              <a:t>The reality of what the public expect</a:t>
            </a:r>
          </a:p>
          <a:p>
            <a:pPr marL="342900" indent="-342900">
              <a:spcBef>
                <a:spcPts val="500"/>
              </a:spcBef>
              <a:buFont typeface="Wingdings" charset="2"/>
              <a:buChar char="§"/>
              <a:defRPr sz="2400"/>
            </a:pPr>
            <a:r>
              <a:rPr lang="en-US" dirty="0" smtClean="0">
                <a:latin typeface="Arial"/>
                <a:cs typeface="Arial"/>
              </a:rPr>
              <a:t>The importance of Intelligence gathering </a:t>
            </a:r>
          </a:p>
          <a:p>
            <a:pPr marL="342900" indent="-342900">
              <a:spcBef>
                <a:spcPts val="500"/>
              </a:spcBef>
              <a:buFont typeface="Wingdings" charset="2"/>
              <a:buChar char="§"/>
              <a:defRPr sz="2400"/>
            </a:pPr>
            <a:r>
              <a:rPr lang="en-US" dirty="0" smtClean="0">
                <a:latin typeface="Arial"/>
                <a:cs typeface="Arial"/>
              </a:rPr>
              <a:t>The “Bigger Picture”</a:t>
            </a:r>
            <a:endParaRPr lang="en-US" dirty="0">
              <a:latin typeface="Arial"/>
              <a:cs typeface="Arial"/>
            </a:endParaRPr>
          </a:p>
        </p:txBody>
      </p:sp>
      <p:pic>
        <p:nvPicPr>
          <p:cNvPr id="5" name="Picture 4" descr="Arrivals pers wai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4076700"/>
            <a:ext cx="3505200" cy="2324100"/>
          </a:xfrm>
          <a:prstGeom prst="rect">
            <a:avLst/>
          </a:prstGeom>
        </p:spPr>
      </p:pic>
      <p:pic>
        <p:nvPicPr>
          <p:cNvPr id="9" name="Picture 8" descr="FD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901" y="5226879"/>
            <a:ext cx="1428069" cy="1173921"/>
          </a:xfrm>
          <a:prstGeom prst="rect">
            <a:avLst/>
          </a:prstGeom>
        </p:spPr>
      </p:pic>
      <p:pic>
        <p:nvPicPr>
          <p:cNvPr id="8" name="Picture 7" descr="evide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901" y="4076700"/>
            <a:ext cx="1477964" cy="1361440"/>
          </a:xfrm>
          <a:prstGeom prst="rect">
            <a:avLst/>
          </a:prstGeom>
        </p:spPr>
      </p:pic>
      <p:pic>
        <p:nvPicPr>
          <p:cNvPr id="11" name="Picture 10" descr="A99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970" y="4076700"/>
            <a:ext cx="3119597" cy="2324100"/>
          </a:xfrm>
          <a:prstGeom prst="rect">
            <a:avLst/>
          </a:prstGeom>
        </p:spPr>
      </p:pic>
    </p:spTree>
    <p:extLst>
      <p:ext uri="{BB962C8B-B14F-4D97-AF65-F5344CB8AC3E}">
        <p14:creationId xmlns:p14="http://schemas.microsoft.com/office/powerpoint/2010/main" val="923313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8600"/>
            <a:ext cx="7315200" cy="1143000"/>
          </a:xfrm>
        </p:spPr>
        <p:txBody>
          <a:bodyPr/>
          <a:lstStyle/>
          <a:p>
            <a:r>
              <a:rPr lang="en-US" b="0" dirty="0" smtClean="0"/>
              <a:t>Summary</a:t>
            </a:r>
            <a:endParaRPr lang="en-US" b="0" dirty="0"/>
          </a:p>
        </p:txBody>
      </p:sp>
      <p:sp>
        <p:nvSpPr>
          <p:cNvPr id="3" name="Rectangle 2"/>
          <p:cNvSpPr/>
          <p:nvPr/>
        </p:nvSpPr>
        <p:spPr>
          <a:xfrm>
            <a:off x="419100" y="1371600"/>
            <a:ext cx="6438900" cy="5093702"/>
          </a:xfrm>
          <a:prstGeom prst="rect">
            <a:avLst/>
          </a:prstGeom>
        </p:spPr>
        <p:txBody>
          <a:bodyPr wrap="square">
            <a:spAutoFit/>
          </a:bodyPr>
          <a:lstStyle/>
          <a:p>
            <a:pPr marL="342900" indent="-342900">
              <a:spcBef>
                <a:spcPts val="500"/>
              </a:spcBef>
              <a:buSzTx/>
              <a:buFont typeface="Wingdings 2"/>
              <a:buNone/>
              <a:defRPr sz="2400" i="1">
                <a:solidFill>
                  <a:srgbClr val="FFFF00"/>
                </a:solidFill>
                <a:latin typeface="Arial"/>
                <a:ea typeface="Arial"/>
                <a:cs typeface="Arial"/>
                <a:sym typeface="Arial"/>
              </a:defRPr>
            </a:pPr>
            <a:r>
              <a:rPr lang="en-US" dirty="0" smtClean="0">
                <a:solidFill>
                  <a:srgbClr val="000000"/>
                </a:solidFill>
                <a:latin typeface="Arial"/>
                <a:cs typeface="Arial"/>
                <a:sym typeface="Calibri"/>
              </a:rPr>
              <a:t>Do not</a:t>
            </a:r>
            <a:r>
              <a:rPr lang="en-US" dirty="0">
                <a:solidFill>
                  <a:srgbClr val="000000"/>
                </a:solidFill>
                <a:latin typeface="Arial"/>
                <a:cs typeface="Arial"/>
                <a:sym typeface="Calibri"/>
              </a:rPr>
              <a:t>:</a:t>
            </a:r>
          </a:p>
          <a:p>
            <a:pPr marL="342900" indent="-342900">
              <a:spcBef>
                <a:spcPts val="500"/>
              </a:spcBef>
              <a:buFont typeface="Wingdings" charset="2"/>
              <a:buChar char="§"/>
              <a:defRPr sz="2400"/>
            </a:pPr>
            <a:r>
              <a:rPr lang="en-US" dirty="0">
                <a:latin typeface="Arial"/>
                <a:cs typeface="Arial"/>
              </a:rPr>
              <a:t>Re-invent the wheel</a:t>
            </a:r>
          </a:p>
          <a:p>
            <a:pPr marL="342900" indent="-342900">
              <a:spcBef>
                <a:spcPts val="500"/>
              </a:spcBef>
              <a:buFont typeface="Wingdings" charset="2"/>
              <a:buChar char="§"/>
              <a:defRPr sz="2400"/>
            </a:pPr>
            <a:r>
              <a:rPr lang="en-US" dirty="0">
                <a:latin typeface="Arial"/>
                <a:cs typeface="Arial"/>
              </a:rPr>
              <a:t>Do it </a:t>
            </a:r>
            <a:r>
              <a:rPr lang="en-US" dirty="0" smtClean="0">
                <a:latin typeface="Arial"/>
                <a:cs typeface="Arial"/>
              </a:rPr>
              <a:t>alone</a:t>
            </a:r>
          </a:p>
          <a:p>
            <a:pPr marL="342900" indent="-342900">
              <a:spcBef>
                <a:spcPts val="500"/>
              </a:spcBef>
              <a:buFont typeface="Wingdings" charset="2"/>
              <a:buChar char="§"/>
              <a:defRPr sz="2400"/>
            </a:pPr>
            <a:endParaRPr lang="en-US" dirty="0">
              <a:latin typeface="Arial"/>
              <a:cs typeface="Arial"/>
            </a:endParaRPr>
          </a:p>
          <a:p>
            <a:pPr>
              <a:spcBef>
                <a:spcPts val="500"/>
              </a:spcBef>
              <a:buSzTx/>
              <a:defRPr sz="2400"/>
            </a:pPr>
            <a:r>
              <a:rPr lang="en-US" i="1" dirty="0" smtClean="0">
                <a:latin typeface="Arial"/>
                <a:cs typeface="Arial"/>
              </a:rPr>
              <a:t>Do</a:t>
            </a:r>
            <a:r>
              <a:rPr lang="en-US" dirty="0">
                <a:latin typeface="Arial"/>
                <a:cs typeface="Arial"/>
              </a:rPr>
              <a:t>: </a:t>
            </a:r>
          </a:p>
          <a:p>
            <a:pPr marL="342900" indent="-342900">
              <a:spcBef>
                <a:spcPts val="500"/>
              </a:spcBef>
              <a:buFont typeface="Wingdings" charset="2"/>
              <a:buChar char="§"/>
              <a:defRPr sz="2400"/>
            </a:pPr>
            <a:r>
              <a:rPr lang="en-US" dirty="0" smtClean="0">
                <a:latin typeface="Arial"/>
                <a:cs typeface="Arial"/>
              </a:rPr>
              <a:t>Learn </a:t>
            </a:r>
            <a:r>
              <a:rPr lang="en-US" dirty="0">
                <a:latin typeface="Arial"/>
                <a:cs typeface="Arial"/>
              </a:rPr>
              <a:t>from (mistakes &amp; experience) others</a:t>
            </a:r>
          </a:p>
          <a:p>
            <a:pPr marL="342900" indent="-342900">
              <a:spcBef>
                <a:spcPts val="500"/>
              </a:spcBef>
              <a:buFont typeface="Wingdings" charset="2"/>
              <a:buChar char="§"/>
              <a:defRPr sz="2400"/>
            </a:pPr>
            <a:r>
              <a:rPr lang="en-US" dirty="0" smtClean="0">
                <a:latin typeface="Arial"/>
                <a:cs typeface="Arial"/>
              </a:rPr>
              <a:t>Know </a:t>
            </a:r>
            <a:r>
              <a:rPr lang="en-US" dirty="0">
                <a:latin typeface="Arial"/>
                <a:cs typeface="Arial"/>
              </a:rPr>
              <a:t>your players</a:t>
            </a:r>
          </a:p>
          <a:p>
            <a:pPr marL="342900" indent="-342900">
              <a:spcBef>
                <a:spcPts val="500"/>
              </a:spcBef>
              <a:buFont typeface="Wingdings" charset="2"/>
              <a:buChar char="§"/>
              <a:defRPr sz="2400"/>
            </a:pPr>
            <a:r>
              <a:rPr lang="en-US" dirty="0" smtClean="0">
                <a:latin typeface="Arial"/>
                <a:cs typeface="Arial"/>
              </a:rPr>
              <a:t>Plan </a:t>
            </a:r>
            <a:r>
              <a:rPr lang="en-US" dirty="0">
                <a:latin typeface="Arial"/>
                <a:cs typeface="Arial"/>
              </a:rPr>
              <a:t>ahead</a:t>
            </a:r>
          </a:p>
          <a:p>
            <a:pPr marL="342900" indent="-342900">
              <a:spcBef>
                <a:spcPts val="500"/>
              </a:spcBef>
              <a:buFont typeface="Wingdings" charset="2"/>
              <a:buChar char="§"/>
              <a:defRPr sz="2400"/>
            </a:pPr>
            <a:r>
              <a:rPr lang="en-US" dirty="0">
                <a:latin typeface="Arial"/>
                <a:cs typeface="Arial"/>
              </a:rPr>
              <a:t>Be practical</a:t>
            </a:r>
          </a:p>
          <a:p>
            <a:pPr marL="342900" indent="-342900">
              <a:spcBef>
                <a:spcPts val="500"/>
              </a:spcBef>
              <a:buFont typeface="Wingdings" charset="2"/>
              <a:buChar char="§"/>
              <a:defRPr sz="2400"/>
            </a:pPr>
            <a:r>
              <a:rPr lang="en-US" dirty="0">
                <a:latin typeface="Arial"/>
                <a:cs typeface="Arial"/>
              </a:rPr>
              <a:t>Educate &amp; train your people</a:t>
            </a:r>
          </a:p>
          <a:p>
            <a:pPr marL="571500" indent="-571500">
              <a:spcBef>
                <a:spcPts val="900"/>
              </a:spcBef>
              <a:buFont typeface="Wingdings" charset="2"/>
              <a:buChar char="§"/>
              <a:defRPr sz="4000"/>
            </a:pPr>
            <a:r>
              <a:rPr lang="en-US" dirty="0">
                <a:latin typeface="Arial"/>
                <a:cs typeface="Arial"/>
              </a:rPr>
              <a:t>Be prepared</a:t>
            </a:r>
            <a:endParaRPr lang="en-US" dirty="0">
              <a:latin typeface="Arial"/>
              <a:cs typeface="Arial"/>
            </a:endParaRPr>
          </a:p>
        </p:txBody>
      </p:sp>
      <p:pic>
        <p:nvPicPr>
          <p:cNvPr id="9" name="Picture 8" descr="airbus_mas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442" y="1016000"/>
            <a:ext cx="4541658" cy="2273005"/>
          </a:xfrm>
          <a:prstGeom prst="rect">
            <a:avLst/>
          </a:prstGeom>
        </p:spPr>
      </p:pic>
    </p:spTree>
    <p:extLst>
      <p:ext uri="{BB962C8B-B14F-4D97-AF65-F5344CB8AC3E}">
        <p14:creationId xmlns:p14="http://schemas.microsoft.com/office/powerpoint/2010/main" val="3149348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pic>
        <p:nvPicPr>
          <p:cNvPr id="3" name="Picture 1" descr="3-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21" y="4916642"/>
            <a:ext cx="3467100" cy="1050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2600" y="4777652"/>
            <a:ext cx="3104110" cy="369332"/>
          </a:xfrm>
          <a:prstGeom prst="rect">
            <a:avLst/>
          </a:prstGeom>
          <a:noFill/>
        </p:spPr>
        <p:txBody>
          <a:bodyPr wrap="none" rtlCol="0">
            <a:spAutoFit/>
          </a:bodyPr>
          <a:lstStyle/>
          <a:p>
            <a:r>
              <a:rPr lang="en-US" dirty="0" err="1" smtClean="0"/>
              <a:t>www.kenyoninternational.com</a:t>
            </a:r>
            <a:endParaRPr lang="en-US" dirty="0"/>
          </a:p>
        </p:txBody>
      </p:sp>
    </p:spTree>
    <p:extLst>
      <p:ext uri="{BB962C8B-B14F-4D97-AF65-F5344CB8AC3E}">
        <p14:creationId xmlns:p14="http://schemas.microsoft.com/office/powerpoint/2010/main" val="28247733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Kenyon International - starting </a:t>
            </a:r>
            <a:r>
              <a:rPr lang="en-US" dirty="0"/>
              <a:t>in 1906</a:t>
            </a:r>
          </a:p>
        </p:txBody>
      </p:sp>
      <p:pic>
        <p:nvPicPr>
          <p:cNvPr id="4" name="Picture 3" descr="First_Deploy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403676"/>
            <a:ext cx="7658100" cy="4572000"/>
          </a:xfrm>
          <a:prstGeom prst="rect">
            <a:avLst/>
          </a:prstGeom>
        </p:spPr>
      </p:pic>
    </p:spTree>
    <p:extLst>
      <p:ext uri="{BB962C8B-B14F-4D97-AF65-F5344CB8AC3E}">
        <p14:creationId xmlns:p14="http://schemas.microsoft.com/office/powerpoint/2010/main" val="12117660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Briefly</a:t>
            </a:r>
          </a:p>
        </p:txBody>
      </p:sp>
      <p:sp>
        <p:nvSpPr>
          <p:cNvPr id="3" name="Content Placeholder 2"/>
          <p:cNvSpPr>
            <a:spLocks noGrp="1"/>
          </p:cNvSpPr>
          <p:nvPr>
            <p:ph idx="1"/>
          </p:nvPr>
        </p:nvSpPr>
        <p:spPr/>
        <p:txBody>
          <a:bodyPr/>
          <a:lstStyle/>
          <a:p>
            <a:r>
              <a:rPr lang="en-US" dirty="0"/>
              <a:t>World’s leading full-service disaster management company</a:t>
            </a:r>
          </a:p>
          <a:p>
            <a:r>
              <a:rPr lang="en-US" dirty="0"/>
              <a:t>Privately owned</a:t>
            </a:r>
          </a:p>
          <a:p>
            <a:r>
              <a:rPr lang="en-US" dirty="0"/>
              <a:t>Responded to hundreds of mass-fatality events since 1906</a:t>
            </a:r>
          </a:p>
          <a:p>
            <a:r>
              <a:rPr lang="en-US" dirty="0"/>
              <a:t>500+ retained members</a:t>
            </a:r>
          </a:p>
          <a:p>
            <a:r>
              <a:rPr lang="en-US" dirty="0"/>
              <a:t>Global reach, rapid response</a:t>
            </a:r>
          </a:p>
          <a:p>
            <a:r>
              <a:rPr lang="en-US" dirty="0"/>
              <a:t>Significant operational resources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5556" r="5556"/>
          <a:stretch/>
        </p:blipFill>
        <p:spPr>
          <a:xfrm>
            <a:off x="5385071" y="3575252"/>
            <a:ext cx="2277264" cy="1707948"/>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7753" r="7751"/>
          <a:stretch/>
        </p:blipFill>
        <p:spPr>
          <a:xfrm>
            <a:off x="6832330" y="4267200"/>
            <a:ext cx="2057669" cy="1543252"/>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l="5740" t="398" r="5475" b="133"/>
          <a:stretch/>
        </p:blipFill>
        <p:spPr>
          <a:xfrm>
            <a:off x="5663931" y="5061050"/>
            <a:ext cx="1998404" cy="1498803"/>
          </a:xfrm>
          <a:prstGeom prst="rect">
            <a:avLst/>
          </a:prstGeom>
        </p:spPr>
      </p:pic>
      <p:pic>
        <p:nvPicPr>
          <p:cNvPr id="7" name="Picture 6" descr="GoTeam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1715" y="4965700"/>
            <a:ext cx="1698687" cy="1276653"/>
          </a:xfrm>
          <a:prstGeom prst="rect">
            <a:avLst/>
          </a:prstGeom>
        </p:spPr>
      </p:pic>
    </p:spTree>
    <p:extLst>
      <p:ext uri="{BB962C8B-B14F-4D97-AF65-F5344CB8AC3E}">
        <p14:creationId xmlns:p14="http://schemas.microsoft.com/office/powerpoint/2010/main" val="18174490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Facilities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0" y="1029794"/>
            <a:ext cx="9144000" cy="4493939"/>
          </a:xfrm>
          <a:prstGeom prst="rect">
            <a:avLst/>
          </a:prstGeom>
        </p:spPr>
      </p:pic>
      <p:pic>
        <p:nvPicPr>
          <p:cNvPr id="3" name="Picture 2" descr="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355" y="6195574"/>
            <a:ext cx="490728" cy="490728"/>
          </a:xfrm>
          <a:prstGeom prst="rect">
            <a:avLst/>
          </a:prstGeom>
        </p:spPr>
      </p:pic>
      <p:pic>
        <p:nvPicPr>
          <p:cNvPr id="6" name="Picture 5" descr="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730" y="6192539"/>
            <a:ext cx="490728" cy="490728"/>
          </a:xfrm>
          <a:prstGeom prst="rect">
            <a:avLst/>
          </a:prstGeom>
        </p:spPr>
      </p:pic>
      <p:pic>
        <p:nvPicPr>
          <p:cNvPr id="7" name="Picture 6" descr="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777" y="6195574"/>
            <a:ext cx="490728" cy="490728"/>
          </a:xfrm>
          <a:prstGeom prst="rect">
            <a:avLst/>
          </a:prstGeom>
        </p:spPr>
      </p:pic>
      <p:pic>
        <p:nvPicPr>
          <p:cNvPr id="8" name="Picture 7" desc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132" y="6195574"/>
            <a:ext cx="490728" cy="490728"/>
          </a:xfrm>
          <a:prstGeom prst="rect">
            <a:avLst/>
          </a:prstGeom>
        </p:spPr>
      </p:pic>
      <p:pic>
        <p:nvPicPr>
          <p:cNvPr id="31" name="Picture 30" descr="Red_Flag.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53132" y="2210194"/>
            <a:ext cx="499852" cy="551231"/>
          </a:xfrm>
          <a:prstGeom prst="rect">
            <a:avLst/>
          </a:prstGeom>
        </p:spPr>
      </p:pic>
      <p:pic>
        <p:nvPicPr>
          <p:cNvPr id="32" name="Picture 31" descr="Red_Flag.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76323" y="2100562"/>
            <a:ext cx="499852" cy="551231"/>
          </a:xfrm>
          <a:prstGeom prst="rect">
            <a:avLst/>
          </a:prstGeom>
        </p:spPr>
      </p:pic>
      <p:pic>
        <p:nvPicPr>
          <p:cNvPr id="33" name="Picture 32" descr="Red_Flag.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16050" y="1535673"/>
            <a:ext cx="499852" cy="551231"/>
          </a:xfrm>
          <a:prstGeom prst="rect">
            <a:avLst/>
          </a:prstGeom>
        </p:spPr>
      </p:pic>
      <p:pic>
        <p:nvPicPr>
          <p:cNvPr id="35" name="Picture 34" descr="Red_Flag.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047540" y="2579626"/>
            <a:ext cx="499852" cy="551231"/>
          </a:xfrm>
          <a:prstGeom prst="rect">
            <a:avLst/>
          </a:prstGeom>
        </p:spPr>
      </p:pic>
      <p:sp>
        <p:nvSpPr>
          <p:cNvPr id="9" name="TextBox 8"/>
          <p:cNvSpPr txBox="1"/>
          <p:nvPr/>
        </p:nvSpPr>
        <p:spPr>
          <a:xfrm>
            <a:off x="578478" y="5851840"/>
            <a:ext cx="1212897" cy="369332"/>
          </a:xfrm>
          <a:prstGeom prst="rect">
            <a:avLst/>
          </a:prstGeom>
          <a:noFill/>
        </p:spPr>
        <p:txBody>
          <a:bodyPr wrap="square" rtlCol="0">
            <a:spAutoFit/>
          </a:bodyPr>
          <a:lstStyle/>
          <a:p>
            <a:pPr algn="ctr"/>
            <a:r>
              <a:rPr lang="en-US" dirty="0">
                <a:latin typeface="Arial"/>
                <a:cs typeface="Arial"/>
              </a:rPr>
              <a:t>Houston</a:t>
            </a:r>
            <a:endParaRPr lang="en-US" sz="2000" dirty="0">
              <a:latin typeface="Arial"/>
              <a:cs typeface="Arial"/>
            </a:endParaRPr>
          </a:p>
        </p:txBody>
      </p:sp>
      <p:sp>
        <p:nvSpPr>
          <p:cNvPr id="16" name="TextBox 15"/>
          <p:cNvSpPr txBox="1"/>
          <p:nvPr/>
        </p:nvSpPr>
        <p:spPr>
          <a:xfrm>
            <a:off x="4767254" y="5851840"/>
            <a:ext cx="1004089" cy="369332"/>
          </a:xfrm>
          <a:prstGeom prst="rect">
            <a:avLst/>
          </a:prstGeom>
          <a:noFill/>
        </p:spPr>
        <p:txBody>
          <a:bodyPr wrap="square" rtlCol="0">
            <a:spAutoFit/>
          </a:bodyPr>
          <a:lstStyle/>
          <a:p>
            <a:pPr algn="ctr"/>
            <a:r>
              <a:rPr lang="en-US" dirty="0">
                <a:latin typeface="Arial"/>
                <a:cs typeface="Arial"/>
              </a:rPr>
              <a:t>London</a:t>
            </a:r>
            <a:endParaRPr lang="en-US" sz="2000" dirty="0">
              <a:latin typeface="Arial"/>
              <a:cs typeface="Arial"/>
            </a:endParaRPr>
          </a:p>
        </p:txBody>
      </p:sp>
      <p:sp>
        <p:nvSpPr>
          <p:cNvPr id="17" name="TextBox 16"/>
          <p:cNvSpPr txBox="1"/>
          <p:nvPr/>
        </p:nvSpPr>
        <p:spPr>
          <a:xfrm>
            <a:off x="6359794" y="5849785"/>
            <a:ext cx="784235" cy="369332"/>
          </a:xfrm>
          <a:prstGeom prst="rect">
            <a:avLst/>
          </a:prstGeom>
          <a:noFill/>
        </p:spPr>
        <p:txBody>
          <a:bodyPr wrap="square" rtlCol="0">
            <a:spAutoFit/>
          </a:bodyPr>
          <a:lstStyle/>
          <a:p>
            <a:pPr algn="ctr"/>
            <a:r>
              <a:rPr lang="en-US" dirty="0">
                <a:latin typeface="Arial"/>
                <a:cs typeface="Arial"/>
              </a:rPr>
              <a:t>Beirut</a:t>
            </a:r>
            <a:endParaRPr lang="en-US" sz="2000" dirty="0">
              <a:latin typeface="Arial"/>
              <a:cs typeface="Arial"/>
            </a:endParaRPr>
          </a:p>
        </p:txBody>
      </p:sp>
      <p:sp>
        <p:nvSpPr>
          <p:cNvPr id="10" name="Rectangle 9"/>
          <p:cNvSpPr/>
          <p:nvPr/>
        </p:nvSpPr>
        <p:spPr>
          <a:xfrm>
            <a:off x="2076655" y="5845686"/>
            <a:ext cx="2243970" cy="369332"/>
          </a:xfrm>
          <a:prstGeom prst="rect">
            <a:avLst/>
          </a:prstGeom>
        </p:spPr>
        <p:txBody>
          <a:bodyPr wrap="square">
            <a:spAutoFit/>
          </a:bodyPr>
          <a:lstStyle/>
          <a:p>
            <a:pPr lvl="0" algn="ctr"/>
            <a:r>
              <a:rPr lang="en-US" dirty="0">
                <a:solidFill>
                  <a:prstClr val="black"/>
                </a:solidFill>
                <a:latin typeface="Arial"/>
                <a:cs typeface="Arial"/>
              </a:rPr>
              <a:t>Dominican Republic</a:t>
            </a:r>
            <a:endParaRPr lang="en-US" sz="2000" dirty="0">
              <a:solidFill>
                <a:prstClr val="black"/>
              </a:solidFill>
              <a:latin typeface="Arial"/>
              <a:cs typeface="Arial"/>
            </a:endParaRPr>
          </a:p>
        </p:txBody>
      </p:sp>
      <p:pic>
        <p:nvPicPr>
          <p:cNvPr id="18" name="Picture 17" descr="Red_Flag.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57137" y="4320405"/>
            <a:ext cx="499852" cy="551231"/>
          </a:xfrm>
          <a:prstGeom prst="rect">
            <a:avLst/>
          </a:prstGeom>
        </p:spPr>
      </p:pic>
      <p:pic>
        <p:nvPicPr>
          <p:cNvPr id="5" name="Picture 4" descr="au.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589" y="6189504"/>
            <a:ext cx="493763" cy="493763"/>
          </a:xfrm>
          <a:prstGeom prst="rect">
            <a:avLst/>
          </a:prstGeom>
        </p:spPr>
      </p:pic>
      <p:sp>
        <p:nvSpPr>
          <p:cNvPr id="19" name="TextBox 18"/>
          <p:cNvSpPr txBox="1"/>
          <p:nvPr/>
        </p:nvSpPr>
        <p:spPr>
          <a:xfrm>
            <a:off x="7638200" y="5855000"/>
            <a:ext cx="1064099" cy="369332"/>
          </a:xfrm>
          <a:prstGeom prst="rect">
            <a:avLst/>
          </a:prstGeom>
          <a:noFill/>
        </p:spPr>
        <p:txBody>
          <a:bodyPr wrap="square" rtlCol="0">
            <a:spAutoFit/>
          </a:bodyPr>
          <a:lstStyle/>
          <a:p>
            <a:pPr algn="ctr"/>
            <a:r>
              <a:rPr lang="en-US" dirty="0">
                <a:latin typeface="Arial"/>
                <a:cs typeface="Arial"/>
              </a:rPr>
              <a:t>Sydney</a:t>
            </a:r>
            <a:endParaRPr lang="en-US" sz="2000" dirty="0">
              <a:latin typeface="Arial"/>
              <a:cs typeface="Arial"/>
            </a:endParaRPr>
          </a:p>
        </p:txBody>
      </p:sp>
    </p:spTree>
    <p:extLst>
      <p:ext uri="{BB962C8B-B14F-4D97-AF65-F5344CB8AC3E}">
        <p14:creationId xmlns:p14="http://schemas.microsoft.com/office/powerpoint/2010/main" val="1857841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Kenyon Team</a:t>
            </a:r>
          </a:p>
        </p:txBody>
      </p:sp>
      <p:pic>
        <p:nvPicPr>
          <p:cNvPr id="4" name="Picture 3" descr="Kenyon People Triangl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061" y="1271639"/>
            <a:ext cx="8871038" cy="5070168"/>
          </a:xfrm>
          <a:prstGeom prst="rect">
            <a:avLst/>
          </a:prstGeom>
        </p:spPr>
      </p:pic>
    </p:spTree>
    <p:extLst>
      <p:ext uri="{BB962C8B-B14F-4D97-AF65-F5344CB8AC3E}">
        <p14:creationId xmlns:p14="http://schemas.microsoft.com/office/powerpoint/2010/main" val="2683897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Plans</a:t>
            </a:r>
            <a:endParaRPr lang="en-US" dirty="0"/>
          </a:p>
        </p:txBody>
      </p:sp>
      <p:sp>
        <p:nvSpPr>
          <p:cNvPr id="3" name="Content Placeholder 2"/>
          <p:cNvSpPr>
            <a:spLocks noGrp="1"/>
          </p:cNvSpPr>
          <p:nvPr>
            <p:ph idx="1"/>
          </p:nvPr>
        </p:nvSpPr>
        <p:spPr>
          <a:xfrm>
            <a:off x="457200" y="838200"/>
            <a:ext cx="5156200" cy="5087896"/>
          </a:xfrm>
        </p:spPr>
        <p:txBody>
          <a:bodyPr>
            <a:normAutofit lnSpcReduction="10000"/>
          </a:bodyPr>
          <a:lstStyle/>
          <a:p>
            <a:pPr marL="0" indent="0">
              <a:lnSpc>
                <a:spcPct val="130000"/>
              </a:lnSpc>
              <a:buNone/>
            </a:pPr>
            <a:endParaRPr lang="en-US" dirty="0"/>
          </a:p>
          <a:p>
            <a:pPr>
              <a:lnSpc>
                <a:spcPct val="130000"/>
              </a:lnSpc>
            </a:pPr>
            <a:r>
              <a:rPr lang="en-US" dirty="0" smtClean="0"/>
              <a:t>No Plan = Bad Response</a:t>
            </a:r>
            <a:endParaRPr lang="en-US" dirty="0"/>
          </a:p>
          <a:p>
            <a:pPr>
              <a:lnSpc>
                <a:spcPct val="130000"/>
              </a:lnSpc>
            </a:pPr>
            <a:r>
              <a:rPr lang="en-US" dirty="0" smtClean="0"/>
              <a:t>No Training</a:t>
            </a:r>
            <a:r>
              <a:rPr lang="en-US" dirty="0"/>
              <a:t> </a:t>
            </a:r>
            <a:r>
              <a:rPr lang="en-US" dirty="0" smtClean="0"/>
              <a:t>= </a:t>
            </a:r>
            <a:r>
              <a:rPr lang="en-US" dirty="0" smtClean="0"/>
              <a:t>Bad Response</a:t>
            </a:r>
            <a:endParaRPr lang="en-US" dirty="0"/>
          </a:p>
          <a:p>
            <a:pPr>
              <a:lnSpc>
                <a:spcPct val="130000"/>
              </a:lnSpc>
            </a:pPr>
            <a:r>
              <a:rPr lang="en-US" dirty="0" smtClean="0"/>
              <a:t>Those who will be involved </a:t>
            </a:r>
            <a:r>
              <a:rPr lang="en-US" i="1" dirty="0" smtClean="0"/>
              <a:t>must</a:t>
            </a:r>
            <a:r>
              <a:rPr lang="en-US" dirty="0" smtClean="0"/>
              <a:t> be trained and know </a:t>
            </a:r>
            <a:r>
              <a:rPr lang="en-US" dirty="0"/>
              <a:t>their </a:t>
            </a:r>
            <a:r>
              <a:rPr lang="en-US" dirty="0" smtClean="0"/>
              <a:t>Plan</a:t>
            </a:r>
          </a:p>
          <a:p>
            <a:pPr>
              <a:lnSpc>
                <a:spcPct val="130000"/>
              </a:lnSpc>
            </a:pPr>
            <a:r>
              <a:rPr lang="en-US" dirty="0" smtClean="0"/>
              <a:t>Keep </a:t>
            </a:r>
            <a:r>
              <a:rPr lang="en-US" dirty="0"/>
              <a:t>it </a:t>
            </a:r>
            <a:r>
              <a:rPr lang="en-US" dirty="0" smtClean="0"/>
              <a:t>simple</a:t>
            </a:r>
            <a:endParaRPr lang="en-US" dirty="0" smtClean="0"/>
          </a:p>
          <a:p>
            <a:pPr>
              <a:lnSpc>
                <a:spcPct val="130000"/>
              </a:lnSpc>
            </a:pPr>
            <a:r>
              <a:rPr lang="en-US" dirty="0" smtClean="0"/>
              <a:t>Checklists should be used</a:t>
            </a:r>
          </a:p>
          <a:p>
            <a:pPr>
              <a:lnSpc>
                <a:spcPct val="130000"/>
              </a:lnSpc>
            </a:pPr>
            <a:r>
              <a:rPr lang="en-US" dirty="0" smtClean="0"/>
              <a:t>Plan belongs in the cupboard</a:t>
            </a:r>
          </a:p>
          <a:p>
            <a:pPr>
              <a:lnSpc>
                <a:spcPct val="130000"/>
              </a:lnSpc>
            </a:pPr>
            <a:r>
              <a:rPr lang="en-US" dirty="0" smtClean="0"/>
              <a:t>Good Compliance is not necessarily Best Practice</a:t>
            </a:r>
            <a:endParaRPr lang="en-US" dirty="0"/>
          </a:p>
        </p:txBody>
      </p:sp>
      <p:pic>
        <p:nvPicPr>
          <p:cNvPr id="5" name="Picture 4" descr="ICAO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76957">
            <a:off x="5363759" y="1753715"/>
            <a:ext cx="3674237" cy="3013785"/>
          </a:xfrm>
          <a:prstGeom prst="rect">
            <a:avLst/>
          </a:prstGeom>
          <a:effectLst>
            <a:softEdge rad="190500"/>
          </a:effectLst>
        </p:spPr>
      </p:pic>
    </p:spTree>
    <p:extLst>
      <p:ext uri="{BB962C8B-B14F-4D97-AF65-F5344CB8AC3E}">
        <p14:creationId xmlns:p14="http://schemas.microsoft.com/office/powerpoint/2010/main" val="985577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Emergency Plans </a:t>
            </a:r>
            <a:r>
              <a:rPr lang="mr-IN" sz="2400" dirty="0" smtClean="0"/>
              <a:t>–</a:t>
            </a:r>
            <a:r>
              <a:rPr lang="en-US" sz="2400" dirty="0" smtClean="0"/>
              <a:t> Training Training Training</a:t>
            </a:r>
            <a:endParaRPr lang="en-US" sz="2400" dirty="0"/>
          </a:p>
        </p:txBody>
      </p:sp>
      <p:sp>
        <p:nvSpPr>
          <p:cNvPr id="3" name="Content Placeholder 2"/>
          <p:cNvSpPr>
            <a:spLocks noGrp="1"/>
          </p:cNvSpPr>
          <p:nvPr>
            <p:ph idx="1"/>
          </p:nvPr>
        </p:nvSpPr>
        <p:spPr>
          <a:xfrm>
            <a:off x="457200" y="1332156"/>
            <a:ext cx="7785100" cy="5087896"/>
          </a:xfrm>
        </p:spPr>
        <p:txBody>
          <a:bodyPr>
            <a:normAutofit fontScale="92500"/>
          </a:bodyPr>
          <a:lstStyle/>
          <a:p>
            <a:pPr>
              <a:lnSpc>
                <a:spcPct val="130000"/>
              </a:lnSpc>
            </a:pPr>
            <a:r>
              <a:rPr lang="en-US" dirty="0" smtClean="0"/>
              <a:t>	Exercise &amp; Train</a:t>
            </a:r>
            <a:endParaRPr lang="en-US" dirty="0"/>
          </a:p>
          <a:p>
            <a:pPr lvl="1">
              <a:lnSpc>
                <a:spcPct val="130000"/>
              </a:lnSpc>
            </a:pPr>
            <a:r>
              <a:rPr lang="en-US" dirty="0" smtClean="0"/>
              <a:t>Table Top Exercises</a:t>
            </a:r>
          </a:p>
          <a:p>
            <a:pPr lvl="1">
              <a:lnSpc>
                <a:spcPct val="130000"/>
              </a:lnSpc>
            </a:pPr>
            <a:r>
              <a:rPr lang="en-US" dirty="0" smtClean="0"/>
              <a:t>Input Exercises</a:t>
            </a:r>
            <a:endParaRPr lang="en-US" dirty="0"/>
          </a:p>
          <a:p>
            <a:pPr>
              <a:lnSpc>
                <a:spcPct val="130000"/>
              </a:lnSpc>
            </a:pPr>
            <a:r>
              <a:rPr lang="en-US" dirty="0" smtClean="0"/>
              <a:t>Train deputies</a:t>
            </a:r>
          </a:p>
          <a:p>
            <a:pPr>
              <a:lnSpc>
                <a:spcPct val="130000"/>
              </a:lnSpc>
            </a:pPr>
            <a:r>
              <a:rPr lang="en-US" dirty="0" smtClean="0"/>
              <a:t>Train senior management</a:t>
            </a:r>
            <a:endParaRPr lang="en-US" dirty="0" smtClean="0"/>
          </a:p>
          <a:p>
            <a:pPr>
              <a:lnSpc>
                <a:spcPct val="130000"/>
              </a:lnSpc>
            </a:pPr>
            <a:r>
              <a:rPr lang="en-US" dirty="0" smtClean="0"/>
              <a:t>Ensure all players understand the “bigger picture” and the significance of “Best Practice”</a:t>
            </a:r>
          </a:p>
          <a:p>
            <a:pPr>
              <a:lnSpc>
                <a:spcPct val="130000"/>
              </a:lnSpc>
            </a:pPr>
            <a:r>
              <a:rPr lang="en-US" dirty="0" smtClean="0"/>
              <a:t>Exercise Day 2 or Day 3, not just the first hours</a:t>
            </a:r>
          </a:p>
          <a:p>
            <a:pPr>
              <a:lnSpc>
                <a:spcPct val="130000"/>
              </a:lnSpc>
            </a:pPr>
            <a:r>
              <a:rPr lang="en-US" dirty="0" smtClean="0"/>
              <a:t>Exercise regularly ( annually is ideal )</a:t>
            </a:r>
          </a:p>
          <a:p>
            <a:pPr>
              <a:lnSpc>
                <a:spcPct val="130000"/>
              </a:lnSpc>
            </a:pPr>
            <a:r>
              <a:rPr lang="en-US" dirty="0" smtClean="0"/>
              <a:t>A good Plan is a “living” thing </a:t>
            </a:r>
            <a:r>
              <a:rPr lang="mr-IN" dirty="0" smtClean="0"/>
              <a:t>–</a:t>
            </a:r>
            <a:r>
              <a:rPr lang="en-US" dirty="0" smtClean="0"/>
              <a:t> it changes, like the world</a:t>
            </a:r>
          </a:p>
          <a:p>
            <a:pPr>
              <a:lnSpc>
                <a:spcPct val="130000"/>
              </a:lnSpc>
            </a:pPr>
            <a:endParaRPr lang="en-US" dirty="0" smtClean="0"/>
          </a:p>
          <a:p>
            <a:pPr>
              <a:lnSpc>
                <a:spcPct val="130000"/>
              </a:lnSpc>
            </a:pPr>
            <a:endParaRPr lang="en-US" dirty="0"/>
          </a:p>
        </p:txBody>
      </p:sp>
      <p:pic>
        <p:nvPicPr>
          <p:cNvPr id="7" name="Picture 6" descr="CM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359" y="1332156"/>
            <a:ext cx="3783406" cy="2300044"/>
          </a:xfrm>
          <a:prstGeom prst="rect">
            <a:avLst/>
          </a:prstGeom>
        </p:spPr>
      </p:pic>
    </p:spTree>
    <p:extLst>
      <p:ext uri="{BB962C8B-B14F-4D97-AF65-F5344CB8AC3E}">
        <p14:creationId xmlns:p14="http://schemas.microsoft.com/office/powerpoint/2010/main" val="423455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Calibri" charset="0"/>
                <a:cs typeface="Calibri" charset="0"/>
              </a:rPr>
              <a:t>Plans &amp; Players</a:t>
            </a:r>
          </a:p>
        </p:txBody>
      </p:sp>
      <p:grpSp>
        <p:nvGrpSpPr>
          <p:cNvPr id="2" name="Group 6"/>
          <p:cNvGrpSpPr>
            <a:grpSpLocks/>
          </p:cNvGrpSpPr>
          <p:nvPr/>
        </p:nvGrpSpPr>
        <p:grpSpPr bwMode="auto">
          <a:xfrm>
            <a:off x="762000" y="1676400"/>
            <a:ext cx="2855913" cy="1665288"/>
            <a:chOff x="431" y="436"/>
            <a:chExt cx="1799" cy="1049"/>
          </a:xfrm>
        </p:grpSpPr>
        <p:sp>
          <p:nvSpPr>
            <p:cNvPr id="28688" name="Puzzle1"/>
            <p:cNvSpPr>
              <a:spLocks noEditPoints="1" noChangeArrowheads="1"/>
            </p:cNvSpPr>
            <p:nvPr/>
          </p:nvSpPr>
          <p:spPr bwMode="auto">
            <a:xfrm>
              <a:off x="431" y="436"/>
              <a:ext cx="1799" cy="10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28689" name="Text Box 8"/>
            <p:cNvSpPr txBox="1">
              <a:spLocks noChangeArrowheads="1"/>
            </p:cNvSpPr>
            <p:nvPr/>
          </p:nvSpPr>
          <p:spPr bwMode="auto">
            <a:xfrm>
              <a:off x="1008" y="786"/>
              <a:ext cx="104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a:latin typeface="Calibri" charset="0"/>
                  <a:cs typeface="Calibri" charset="0"/>
                </a:rPr>
                <a:t>ERP</a:t>
              </a:r>
            </a:p>
          </p:txBody>
        </p:sp>
      </p:grpSp>
      <p:grpSp>
        <p:nvGrpSpPr>
          <p:cNvPr id="3" name="Group 18"/>
          <p:cNvGrpSpPr>
            <a:grpSpLocks/>
          </p:cNvGrpSpPr>
          <p:nvPr/>
        </p:nvGrpSpPr>
        <p:grpSpPr bwMode="auto">
          <a:xfrm>
            <a:off x="5257800" y="1295400"/>
            <a:ext cx="2055813" cy="2398713"/>
            <a:chOff x="4283076" y="914400"/>
            <a:chExt cx="2055813" cy="2398713"/>
          </a:xfrm>
        </p:grpSpPr>
        <p:grpSp>
          <p:nvGrpSpPr>
            <p:cNvPr id="28684" name="Group 3"/>
            <p:cNvGrpSpPr>
              <a:grpSpLocks/>
            </p:cNvGrpSpPr>
            <p:nvPr/>
          </p:nvGrpSpPr>
          <p:grpSpPr bwMode="auto">
            <a:xfrm>
              <a:off x="4283076" y="914400"/>
              <a:ext cx="2055813" cy="2398713"/>
              <a:chOff x="3288" y="395"/>
              <a:chExt cx="1295" cy="1511"/>
            </a:xfrm>
          </p:grpSpPr>
          <p:sp>
            <p:nvSpPr>
              <p:cNvPr id="28686" name="Puzzle3"/>
              <p:cNvSpPr>
                <a:spLocks noEditPoints="1" noChangeArrowheads="1"/>
              </p:cNvSpPr>
              <p:nvPr/>
            </p:nvSpPr>
            <p:spPr bwMode="auto">
              <a:xfrm>
                <a:off x="3470" y="395"/>
                <a:ext cx="1113" cy="15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28687" name="Text Box 5"/>
              <p:cNvSpPr txBox="1">
                <a:spLocks noChangeArrowheads="1"/>
              </p:cNvSpPr>
              <p:nvPr/>
            </p:nvSpPr>
            <p:spPr bwMode="auto">
              <a:xfrm>
                <a:off x="3288" y="618"/>
                <a:ext cx="1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endParaRPr lang="en-US">
                  <a:solidFill>
                    <a:schemeClr val="bg1"/>
                  </a:solidFill>
                </a:endParaRPr>
              </a:p>
            </p:txBody>
          </p:sp>
        </p:grpSp>
        <p:sp>
          <p:nvSpPr>
            <p:cNvPr id="28685" name="Rectangle 17"/>
            <p:cNvSpPr>
              <a:spLocks noChangeArrowheads="1"/>
            </p:cNvSpPr>
            <p:nvPr/>
          </p:nvSpPr>
          <p:spPr bwMode="auto">
            <a:xfrm>
              <a:off x="4816296" y="1600200"/>
              <a:ext cx="13999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000"/>
                <a:t>Business </a:t>
              </a:r>
            </a:p>
            <a:p>
              <a:r>
                <a:rPr lang="de-DE" sz="2000"/>
                <a:t>Continuity </a:t>
              </a:r>
              <a:endParaRPr lang="en-US" sz="2000"/>
            </a:p>
          </p:txBody>
        </p:sp>
      </p:grpSp>
      <p:grpSp>
        <p:nvGrpSpPr>
          <p:cNvPr id="5" name="Group 17"/>
          <p:cNvGrpSpPr>
            <a:grpSpLocks/>
          </p:cNvGrpSpPr>
          <p:nvPr/>
        </p:nvGrpSpPr>
        <p:grpSpPr bwMode="auto">
          <a:xfrm>
            <a:off x="5105400" y="4038600"/>
            <a:ext cx="2820988" cy="2185988"/>
            <a:chOff x="5105400" y="4038600"/>
            <a:chExt cx="2820988" cy="2185987"/>
          </a:xfrm>
        </p:grpSpPr>
        <p:sp>
          <p:nvSpPr>
            <p:cNvPr id="28682" name="Puzzle2"/>
            <p:cNvSpPr>
              <a:spLocks noEditPoints="1" noChangeArrowheads="1"/>
            </p:cNvSpPr>
            <p:nvPr/>
          </p:nvSpPr>
          <p:spPr bwMode="auto">
            <a:xfrm>
              <a:off x="5105400" y="4038600"/>
              <a:ext cx="2820988" cy="21859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28683" name="Text Box 11"/>
            <p:cNvSpPr txBox="1">
              <a:spLocks noChangeArrowheads="1"/>
            </p:cNvSpPr>
            <p:nvPr/>
          </p:nvSpPr>
          <p:spPr bwMode="auto">
            <a:xfrm>
              <a:off x="5638800" y="4800600"/>
              <a:ext cx="1657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algn="ctr" eaLnBrk="1" hangingPunct="1">
                <a:spcBef>
                  <a:spcPct val="50000"/>
                </a:spcBef>
              </a:pPr>
              <a:r>
                <a:rPr lang="de-DE" sz="2800">
                  <a:latin typeface="Calibri" charset="0"/>
                  <a:cs typeface="Calibri" charset="0"/>
                </a:rPr>
                <a:t>Partners</a:t>
              </a:r>
              <a:r>
                <a:rPr lang="de-DE">
                  <a:solidFill>
                    <a:schemeClr val="bg1"/>
                  </a:solidFill>
                  <a:latin typeface="Calibri" charset="0"/>
                  <a:cs typeface="Calibri" charset="0"/>
                </a:rPr>
                <a:t>s</a:t>
              </a:r>
            </a:p>
          </p:txBody>
        </p:sp>
      </p:grpSp>
      <p:sp>
        <p:nvSpPr>
          <p:cNvPr id="28678" name="Text Box 14"/>
          <p:cNvSpPr txBox="1">
            <a:spLocks noChangeArrowheads="1"/>
          </p:cNvSpPr>
          <p:nvPr/>
        </p:nvSpPr>
        <p:spPr bwMode="auto">
          <a:xfrm>
            <a:off x="1403350" y="42926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a:solidFill>
                  <a:schemeClr val="bg1"/>
                </a:solidFill>
              </a:rPr>
              <a:t>Laws &amp; Regs</a:t>
            </a:r>
          </a:p>
        </p:txBody>
      </p:sp>
      <p:grpSp>
        <p:nvGrpSpPr>
          <p:cNvPr id="6" name="Group 12"/>
          <p:cNvGrpSpPr>
            <a:grpSpLocks/>
          </p:cNvGrpSpPr>
          <p:nvPr/>
        </p:nvGrpSpPr>
        <p:grpSpPr bwMode="auto">
          <a:xfrm>
            <a:off x="1295400" y="3733800"/>
            <a:ext cx="2038350" cy="2794000"/>
            <a:chOff x="884" y="2160"/>
            <a:chExt cx="1284" cy="1760"/>
          </a:xfrm>
        </p:grpSpPr>
        <p:sp>
          <p:nvSpPr>
            <p:cNvPr id="28680" name="Puzzle4"/>
            <p:cNvSpPr>
              <a:spLocks noEditPoints="1" noChangeArrowheads="1"/>
            </p:cNvSpPr>
            <p:nvPr/>
          </p:nvSpPr>
          <p:spPr bwMode="auto">
            <a:xfrm>
              <a:off x="884" y="2160"/>
              <a:ext cx="1071" cy="17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28681" name="Text Box 14"/>
            <p:cNvSpPr txBox="1">
              <a:spLocks noChangeArrowheads="1"/>
            </p:cNvSpPr>
            <p:nvPr/>
          </p:nvSpPr>
          <p:spPr bwMode="auto">
            <a:xfrm>
              <a:off x="1124" y="2496"/>
              <a:ext cx="104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sz="2800">
                  <a:latin typeface="Calibri" charset="0"/>
                  <a:cs typeface="Calibri" charset="0"/>
                </a:rPr>
                <a:t>Laws &amp; Regs</a:t>
              </a:r>
            </a:p>
          </p:txBody>
        </p:sp>
      </p:grpSp>
    </p:spTree>
    <p:extLst>
      <p:ext uri="{BB962C8B-B14F-4D97-AF65-F5344CB8AC3E}">
        <p14:creationId xmlns:p14="http://schemas.microsoft.com/office/powerpoint/2010/main" val="2678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Calibri" charset="0"/>
                <a:cs typeface="Calibri" charset="0"/>
              </a:rPr>
              <a:t>Plans &amp; Players</a:t>
            </a:r>
          </a:p>
        </p:txBody>
      </p:sp>
      <p:grpSp>
        <p:nvGrpSpPr>
          <p:cNvPr id="2" name="Group 6"/>
          <p:cNvGrpSpPr>
            <a:grpSpLocks/>
          </p:cNvGrpSpPr>
          <p:nvPr/>
        </p:nvGrpSpPr>
        <p:grpSpPr bwMode="auto">
          <a:xfrm>
            <a:off x="1676400" y="2209800"/>
            <a:ext cx="2855913" cy="1665288"/>
            <a:chOff x="431" y="436"/>
            <a:chExt cx="1799" cy="1049"/>
          </a:xfrm>
        </p:grpSpPr>
        <p:sp>
          <p:nvSpPr>
            <p:cNvPr id="29712" name="Puzzle1"/>
            <p:cNvSpPr>
              <a:spLocks noEditPoints="1" noChangeArrowheads="1"/>
            </p:cNvSpPr>
            <p:nvPr/>
          </p:nvSpPr>
          <p:spPr bwMode="auto">
            <a:xfrm>
              <a:off x="431" y="436"/>
              <a:ext cx="1799" cy="10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29713" name="Text Box 8"/>
            <p:cNvSpPr txBox="1">
              <a:spLocks noChangeArrowheads="1"/>
            </p:cNvSpPr>
            <p:nvPr/>
          </p:nvSpPr>
          <p:spPr bwMode="auto">
            <a:xfrm>
              <a:off x="1008" y="786"/>
              <a:ext cx="104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a:latin typeface="Calibri" charset="0"/>
                  <a:cs typeface="Calibri" charset="0"/>
                </a:rPr>
                <a:t>ERP</a:t>
              </a:r>
            </a:p>
          </p:txBody>
        </p:sp>
      </p:grpSp>
      <p:grpSp>
        <p:nvGrpSpPr>
          <p:cNvPr id="3" name="Group 18"/>
          <p:cNvGrpSpPr>
            <a:grpSpLocks/>
          </p:cNvGrpSpPr>
          <p:nvPr/>
        </p:nvGrpSpPr>
        <p:grpSpPr bwMode="auto">
          <a:xfrm>
            <a:off x="3581400" y="1447800"/>
            <a:ext cx="2165350" cy="2398713"/>
            <a:chOff x="4283076" y="914400"/>
            <a:chExt cx="2165902" cy="2398713"/>
          </a:xfrm>
        </p:grpSpPr>
        <p:grpSp>
          <p:nvGrpSpPr>
            <p:cNvPr id="29708" name="Group 3"/>
            <p:cNvGrpSpPr>
              <a:grpSpLocks/>
            </p:cNvGrpSpPr>
            <p:nvPr/>
          </p:nvGrpSpPr>
          <p:grpSpPr bwMode="auto">
            <a:xfrm>
              <a:off x="4283076" y="914400"/>
              <a:ext cx="2055813" cy="2398713"/>
              <a:chOff x="3288" y="395"/>
              <a:chExt cx="1295" cy="1511"/>
            </a:xfrm>
          </p:grpSpPr>
          <p:sp>
            <p:nvSpPr>
              <p:cNvPr id="29710" name="Puzzle3"/>
              <p:cNvSpPr>
                <a:spLocks noEditPoints="1" noChangeArrowheads="1"/>
              </p:cNvSpPr>
              <p:nvPr/>
            </p:nvSpPr>
            <p:spPr bwMode="auto">
              <a:xfrm>
                <a:off x="3470" y="395"/>
                <a:ext cx="1113" cy="15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29711" name="Text Box 5"/>
              <p:cNvSpPr txBox="1">
                <a:spLocks noChangeArrowheads="1"/>
              </p:cNvSpPr>
              <p:nvPr/>
            </p:nvSpPr>
            <p:spPr bwMode="auto">
              <a:xfrm>
                <a:off x="3288" y="618"/>
                <a:ext cx="1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endParaRPr lang="en-US">
                  <a:solidFill>
                    <a:schemeClr val="bg1"/>
                  </a:solidFill>
                </a:endParaRPr>
              </a:p>
            </p:txBody>
          </p:sp>
        </p:grpSp>
        <p:sp>
          <p:nvSpPr>
            <p:cNvPr id="29709" name="Rectangle 17"/>
            <p:cNvSpPr>
              <a:spLocks noChangeArrowheads="1"/>
            </p:cNvSpPr>
            <p:nvPr/>
          </p:nvSpPr>
          <p:spPr bwMode="auto">
            <a:xfrm>
              <a:off x="4629025" y="1600200"/>
              <a:ext cx="1819953"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2800">
                  <a:latin typeface="Calibri" charset="0"/>
                  <a:cs typeface="Calibri" charset="0"/>
                </a:rPr>
                <a:t>Business </a:t>
              </a:r>
            </a:p>
            <a:p>
              <a:pPr algn="ctr"/>
              <a:endParaRPr lang="de-DE" sz="2800">
                <a:latin typeface="Calibri" charset="0"/>
                <a:cs typeface="Calibri" charset="0"/>
              </a:endParaRPr>
            </a:p>
            <a:p>
              <a:pPr algn="ctr"/>
              <a:r>
                <a:rPr lang="de-DE" sz="2800">
                  <a:latin typeface="Calibri" charset="0"/>
                  <a:cs typeface="Calibri" charset="0"/>
                </a:rPr>
                <a:t>Continuity </a:t>
              </a:r>
              <a:endParaRPr lang="en-US" sz="2800">
                <a:latin typeface="Calibri" charset="0"/>
                <a:cs typeface="Calibri" charset="0"/>
              </a:endParaRPr>
            </a:p>
          </p:txBody>
        </p:sp>
      </p:grpSp>
      <p:grpSp>
        <p:nvGrpSpPr>
          <p:cNvPr id="5" name="Group 17"/>
          <p:cNvGrpSpPr>
            <a:grpSpLocks/>
          </p:cNvGrpSpPr>
          <p:nvPr/>
        </p:nvGrpSpPr>
        <p:grpSpPr bwMode="auto">
          <a:xfrm>
            <a:off x="3352800" y="3200400"/>
            <a:ext cx="2820988" cy="2185988"/>
            <a:chOff x="3352800" y="3200400"/>
            <a:chExt cx="2820988" cy="2185987"/>
          </a:xfrm>
        </p:grpSpPr>
        <p:sp>
          <p:nvSpPr>
            <p:cNvPr id="29706" name="Puzzle2"/>
            <p:cNvSpPr>
              <a:spLocks noEditPoints="1" noChangeArrowheads="1"/>
            </p:cNvSpPr>
            <p:nvPr/>
          </p:nvSpPr>
          <p:spPr bwMode="auto">
            <a:xfrm>
              <a:off x="3352800" y="3200400"/>
              <a:ext cx="2820988" cy="21859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29707" name="Text Box 11"/>
            <p:cNvSpPr txBox="1">
              <a:spLocks noChangeArrowheads="1"/>
            </p:cNvSpPr>
            <p:nvPr/>
          </p:nvSpPr>
          <p:spPr bwMode="auto">
            <a:xfrm>
              <a:off x="3886200" y="3886200"/>
              <a:ext cx="1657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algn="ctr" eaLnBrk="1" hangingPunct="1">
                <a:spcBef>
                  <a:spcPct val="50000"/>
                </a:spcBef>
              </a:pPr>
              <a:r>
                <a:rPr lang="de-DE" sz="2800">
                  <a:latin typeface="Calibri" charset="0"/>
                  <a:cs typeface="Calibri" charset="0"/>
                </a:rPr>
                <a:t>Partners</a:t>
              </a:r>
              <a:r>
                <a:rPr lang="de-DE">
                  <a:solidFill>
                    <a:schemeClr val="bg1"/>
                  </a:solidFill>
                </a:rPr>
                <a:t>s</a:t>
              </a:r>
            </a:p>
          </p:txBody>
        </p:sp>
      </p:grpSp>
      <p:sp>
        <p:nvSpPr>
          <p:cNvPr id="29702" name="Text Box 14"/>
          <p:cNvSpPr txBox="1">
            <a:spLocks noChangeArrowheads="1"/>
          </p:cNvSpPr>
          <p:nvPr/>
        </p:nvSpPr>
        <p:spPr bwMode="auto">
          <a:xfrm>
            <a:off x="1403350" y="42926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dirty="0">
                <a:solidFill>
                  <a:schemeClr val="bg1"/>
                </a:solidFill>
              </a:rPr>
              <a:t>Laws &amp; Regs</a:t>
            </a:r>
          </a:p>
        </p:txBody>
      </p:sp>
      <p:grpSp>
        <p:nvGrpSpPr>
          <p:cNvPr id="6" name="Group 12"/>
          <p:cNvGrpSpPr>
            <a:grpSpLocks/>
          </p:cNvGrpSpPr>
          <p:nvPr/>
        </p:nvGrpSpPr>
        <p:grpSpPr bwMode="auto">
          <a:xfrm>
            <a:off x="2286000" y="3200400"/>
            <a:ext cx="1885950" cy="2794000"/>
            <a:chOff x="1508" y="1776"/>
            <a:chExt cx="1188" cy="1760"/>
          </a:xfrm>
        </p:grpSpPr>
        <p:sp>
          <p:nvSpPr>
            <p:cNvPr id="29704" name="Puzzle4"/>
            <p:cNvSpPr>
              <a:spLocks noEditPoints="1" noChangeArrowheads="1"/>
            </p:cNvSpPr>
            <p:nvPr/>
          </p:nvSpPr>
          <p:spPr bwMode="auto">
            <a:xfrm>
              <a:off x="1508" y="1776"/>
              <a:ext cx="1071" cy="17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29705" name="Text Box 14"/>
            <p:cNvSpPr txBox="1">
              <a:spLocks noChangeArrowheads="1"/>
            </p:cNvSpPr>
            <p:nvPr/>
          </p:nvSpPr>
          <p:spPr bwMode="auto">
            <a:xfrm>
              <a:off x="1652" y="2256"/>
              <a:ext cx="104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Garamond" charset="0"/>
                  <a:ea typeface="ＭＳ Ｐゴシック" charset="0"/>
                </a:defRPr>
              </a:lvl1pPr>
              <a:lvl2pPr marL="742950" indent="-285750" eaLnBrk="0" hangingPunct="0">
                <a:defRPr sz="3000" b="1">
                  <a:solidFill>
                    <a:schemeClr val="tx1"/>
                  </a:solidFill>
                  <a:latin typeface="Garamond" charset="0"/>
                  <a:ea typeface="ＭＳ Ｐゴシック" charset="0"/>
                </a:defRPr>
              </a:lvl2pPr>
              <a:lvl3pPr marL="1143000" indent="-228600" eaLnBrk="0" hangingPunct="0">
                <a:defRPr sz="3000" b="1">
                  <a:solidFill>
                    <a:schemeClr val="tx1"/>
                  </a:solidFill>
                  <a:latin typeface="Garamond" charset="0"/>
                  <a:ea typeface="ＭＳ Ｐゴシック" charset="0"/>
                </a:defRPr>
              </a:lvl3pPr>
              <a:lvl4pPr marL="1600200" indent="-228600" eaLnBrk="0" hangingPunct="0">
                <a:defRPr sz="3000" b="1">
                  <a:solidFill>
                    <a:schemeClr val="tx1"/>
                  </a:solidFill>
                  <a:latin typeface="Garamond" charset="0"/>
                  <a:ea typeface="ＭＳ Ｐゴシック" charset="0"/>
                </a:defRPr>
              </a:lvl4pPr>
              <a:lvl5pPr marL="2057400" indent="-228600" eaLnBrk="0" hangingPunct="0">
                <a:defRPr sz="3000" b="1">
                  <a:solidFill>
                    <a:schemeClr val="tx1"/>
                  </a:solidFill>
                  <a:latin typeface="Garamond" charset="0"/>
                  <a:ea typeface="ＭＳ Ｐゴシック" charset="0"/>
                </a:defRPr>
              </a:lvl5pPr>
              <a:lvl6pPr marL="25146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6pPr>
              <a:lvl7pPr marL="29718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7pPr>
              <a:lvl8pPr marL="34290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8pPr>
              <a:lvl9pPr marL="3886200" indent="-228600" eaLnBrk="0" fontAlgn="base" hangingPunct="0">
                <a:spcBef>
                  <a:spcPct val="20000"/>
                </a:spcBef>
                <a:spcAft>
                  <a:spcPct val="0"/>
                </a:spcAft>
                <a:buClr>
                  <a:srgbClr val="232E7F"/>
                </a:buClr>
                <a:buFont typeface="Monotype Sorts" charset="0"/>
                <a:defRPr sz="3000" b="1">
                  <a:solidFill>
                    <a:schemeClr val="tx1"/>
                  </a:solidFill>
                  <a:latin typeface="Garamond" charset="0"/>
                  <a:ea typeface="ＭＳ Ｐゴシック" charset="0"/>
                </a:defRPr>
              </a:lvl9pPr>
            </a:lstStyle>
            <a:p>
              <a:pPr eaLnBrk="1" hangingPunct="1">
                <a:spcBef>
                  <a:spcPct val="50000"/>
                </a:spcBef>
              </a:pPr>
              <a:r>
                <a:rPr lang="de-DE" sz="2800">
                  <a:latin typeface="Calibri" charset="0"/>
                  <a:cs typeface="Calibri" charset="0"/>
                </a:rPr>
                <a:t>Laws &amp; </a:t>
              </a:r>
            </a:p>
            <a:p>
              <a:pPr eaLnBrk="1" hangingPunct="1">
                <a:spcBef>
                  <a:spcPct val="50000"/>
                </a:spcBef>
              </a:pPr>
              <a:r>
                <a:rPr lang="de-DE" sz="2800">
                  <a:latin typeface="Calibri" charset="0"/>
                  <a:cs typeface="Calibri" charset="0"/>
                </a:rPr>
                <a:t>Regs</a:t>
              </a:r>
            </a:p>
          </p:txBody>
        </p:sp>
      </p:grpSp>
    </p:spTree>
    <p:extLst>
      <p:ext uri="{BB962C8B-B14F-4D97-AF65-F5344CB8AC3E}">
        <p14:creationId xmlns:p14="http://schemas.microsoft.com/office/powerpoint/2010/main" val="4078575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7559</TotalTime>
  <Words>586</Words>
  <Application>Microsoft Macintosh PowerPoint</Application>
  <PresentationFormat>On-screen Show (4:3)</PresentationFormat>
  <Paragraphs>120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Theme</vt:lpstr>
      <vt:lpstr>PowerPoint Presentation</vt:lpstr>
      <vt:lpstr>Kenyon International - starting in 1906</vt:lpstr>
      <vt:lpstr>Briefly</vt:lpstr>
      <vt:lpstr>Worldwide Facilities</vt:lpstr>
      <vt:lpstr>Kenyon Team</vt:lpstr>
      <vt:lpstr>Emergency Plans</vt:lpstr>
      <vt:lpstr>Emergency Plans – Training Training Training</vt:lpstr>
      <vt:lpstr>Plans &amp; Players</vt:lpstr>
      <vt:lpstr>Plans &amp; Players</vt:lpstr>
      <vt:lpstr>Kenyon’s 12 Principles</vt:lpstr>
      <vt:lpstr>Assisting clients – Best Practice</vt:lpstr>
      <vt:lpstr>PowerPoint Presentation</vt:lpstr>
      <vt:lpstr>Nowhere to hide</vt:lpstr>
      <vt:lpstr>PowerPoint Presentation</vt:lpstr>
      <vt:lpstr>Example – Public Expectations</vt:lpstr>
      <vt:lpstr>Social Media</vt:lpstr>
      <vt:lpstr>Public Perception &amp; Expectation</vt:lpstr>
      <vt:lpstr>Summary</vt:lpstr>
      <vt:lpstr>PowerPoint Presentation</vt:lpstr>
    </vt:vector>
  </TitlesOfParts>
  <Company>Kenyon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Novosad</dc:creator>
  <cp:lastModifiedBy>David Herriman</cp:lastModifiedBy>
  <cp:revision>138</cp:revision>
  <dcterms:created xsi:type="dcterms:W3CDTF">2013-10-07T15:12:03Z</dcterms:created>
  <dcterms:modified xsi:type="dcterms:W3CDTF">2018-09-25T08:19:53Z</dcterms:modified>
</cp:coreProperties>
</file>