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0261" autoAdjust="0"/>
  </p:normalViewPr>
  <p:slideViewPr>
    <p:cSldViewPr snapToGrid="0" snapToObjects="1">
      <p:cViewPr varScale="1">
        <p:scale>
          <a:sx n="103" d="100"/>
          <a:sy n="103" d="100"/>
        </p:scale>
        <p:origin x="-2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284A-83CF-0545-854D-26745ADE181C}" type="datetimeFigureOut">
              <a:rPr lang="en-US" smtClean="0"/>
              <a:t>21/05/16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6985-6484-0641-BBF0-BEEA499F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0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284A-83CF-0545-854D-26745ADE181C}" type="datetimeFigureOut">
              <a:rPr lang="en-US" smtClean="0"/>
              <a:t>21/05/16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6985-6484-0641-BBF0-BEEA499F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3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284A-83CF-0545-854D-26745ADE181C}" type="datetimeFigureOut">
              <a:rPr lang="en-US" smtClean="0"/>
              <a:t>21/05/16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6985-6484-0641-BBF0-BEEA499F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7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284A-83CF-0545-854D-26745ADE181C}" type="datetimeFigureOut">
              <a:rPr lang="en-US" smtClean="0"/>
              <a:t>21/05/16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6985-6484-0641-BBF0-BEEA499F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9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284A-83CF-0545-854D-26745ADE181C}" type="datetimeFigureOut">
              <a:rPr lang="en-US" smtClean="0"/>
              <a:t>21/05/16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6985-6484-0641-BBF0-BEEA499F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2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284A-83CF-0545-854D-26745ADE181C}" type="datetimeFigureOut">
              <a:rPr lang="en-US" smtClean="0"/>
              <a:t>21/05/16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6985-6484-0641-BBF0-BEEA499F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284A-83CF-0545-854D-26745ADE181C}" type="datetimeFigureOut">
              <a:rPr lang="en-US" smtClean="0"/>
              <a:t>21/05/16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6985-6484-0641-BBF0-BEEA499F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4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284A-83CF-0545-854D-26745ADE181C}" type="datetimeFigureOut">
              <a:rPr lang="en-US" smtClean="0"/>
              <a:t>21/05/16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6985-6484-0641-BBF0-BEEA499F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8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284A-83CF-0545-854D-26745ADE181C}" type="datetimeFigureOut">
              <a:rPr lang="en-US" smtClean="0"/>
              <a:t>21/05/16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6985-6484-0641-BBF0-BEEA499F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9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284A-83CF-0545-854D-26745ADE181C}" type="datetimeFigureOut">
              <a:rPr lang="en-US" smtClean="0"/>
              <a:t>21/05/16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6985-6484-0641-BBF0-BEEA499F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2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284A-83CF-0545-854D-26745ADE181C}" type="datetimeFigureOut">
              <a:rPr lang="en-US" smtClean="0"/>
              <a:t>21/05/16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6985-6484-0641-BBF0-BEEA499F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6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C284A-83CF-0545-854D-26745ADE181C}" type="datetimeFigureOut">
              <a:rPr lang="en-US" smtClean="0"/>
              <a:t>21/05/16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46985-6484-0641-BBF0-BEEA499F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9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1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6122"/>
            <a:ext cx="9144000" cy="5864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279" y="20256"/>
            <a:ext cx="6156962" cy="988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05986" y="3864002"/>
            <a:ext cx="39717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Conclusions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197628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1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6122"/>
            <a:ext cx="9144000" cy="586486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16271" y="1320355"/>
            <a:ext cx="8180430" cy="520955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FF6600"/>
              </a:buClr>
              <a:buSzPct val="120000"/>
              <a:buFont typeface="Arial"/>
              <a:buChar char="•"/>
            </a:pPr>
            <a:r>
              <a:rPr lang="en-GB" sz="28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MoC</a:t>
            </a: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between the JRCC Cyprus and the FSF-MED has been signed on 19 May 2016</a:t>
            </a:r>
          </a:p>
          <a:p>
            <a:pPr marL="457200" indent="-457200" algn="l">
              <a:buClr>
                <a:srgbClr val="FF6600"/>
              </a:buClr>
              <a:buSzPct val="120000"/>
              <a:buFont typeface="Arial"/>
              <a:buChar char="•"/>
            </a:pP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Close co-operation on Strategic as well as Operational level has been established between Cyprus and Israel on all aspects of aviation </a:t>
            </a: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(i.e. EEZ</a:t>
            </a: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SAR)</a:t>
            </a:r>
          </a:p>
          <a:p>
            <a:pPr marL="457200" indent="-457200" algn="l">
              <a:buClr>
                <a:srgbClr val="FF6600"/>
              </a:buClr>
              <a:buSzPct val="120000"/>
              <a:buFont typeface="Arial"/>
              <a:buChar char="•"/>
            </a:pPr>
            <a:endParaRPr lang="en-GB" sz="2800" b="1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l">
              <a:buClr>
                <a:srgbClr val="FF6600"/>
              </a:buClr>
              <a:buSzPct val="120000"/>
            </a:pPr>
            <a:endParaRPr lang="en-GB" sz="2800" b="1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Clr>
                <a:srgbClr val="FF6600"/>
              </a:buClr>
              <a:buSzPct val="120000"/>
            </a:pPr>
            <a:endParaRPr lang="en-US" sz="2800" b="1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Clr>
                <a:srgbClr val="FF6600"/>
              </a:buClr>
              <a:buSzPct val="120000"/>
            </a:pPr>
            <a:endParaRPr lang="en-US" sz="2800" b="1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Clr>
                <a:srgbClr val="FF6600"/>
              </a:buClr>
              <a:buSzPct val="120000"/>
            </a:pPr>
            <a:endParaRPr lang="en-US" sz="2800" b="1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67101" y="-429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41414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 Thin"/>
                <a:ea typeface="Osaka"/>
              </a:rPr>
              <a:t>Conclusions of the Conference – 1</a:t>
            </a:r>
            <a:endParaRPr lang="en-US" sz="3600" b="1" dirty="0">
              <a:solidFill>
                <a:srgbClr val="41414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 Thin"/>
              <a:ea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394325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1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6122"/>
            <a:ext cx="9144000" cy="586486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16270" y="1320355"/>
            <a:ext cx="8627729" cy="520955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FF6600"/>
              </a:buClr>
              <a:buSzPct val="120000"/>
              <a:buFont typeface="Arial"/>
              <a:buChar char="•"/>
            </a:pP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Many </a:t>
            </a: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recent developments </a:t>
            </a: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to improve safety leadership for Off-shore Helicopter Operations: </a:t>
            </a:r>
          </a:p>
          <a:p>
            <a:pPr marL="457200" indent="-457200" algn="l">
              <a:buClr>
                <a:srgbClr val="FF6600"/>
              </a:buClr>
              <a:buSzPct val="120000"/>
              <a:buFont typeface="Arial"/>
              <a:buChar char="•"/>
            </a:pPr>
            <a:endParaRPr lang="en-GB" sz="1400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914400" lvl="1" indent="-457200" algn="l">
              <a:buClr>
                <a:srgbClr val="FFFF00"/>
              </a:buClr>
              <a:buSzPct val="120000"/>
              <a:buFont typeface="Arial"/>
              <a:buChar char="•"/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EASA Regulation, including Human Factors</a:t>
            </a:r>
          </a:p>
          <a:p>
            <a:pPr marL="914400" lvl="1" indent="-457200" algn="l">
              <a:buClr>
                <a:srgbClr val="FFFF00"/>
              </a:buClr>
              <a:buSzPct val="120000"/>
              <a:buFont typeface="Arial"/>
              <a:buChar char="•"/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Compliance with all elements of SMS/QMS </a:t>
            </a:r>
          </a:p>
          <a:p>
            <a:pPr marL="914400" lvl="1" indent="-457200" algn="l">
              <a:buClr>
                <a:srgbClr val="FFFF00"/>
              </a:buClr>
              <a:buSzPct val="120000"/>
              <a:buFont typeface="Arial"/>
              <a:buChar char="•"/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Organisational/Safety Culture</a:t>
            </a:r>
          </a:p>
          <a:p>
            <a:pPr marL="914400" lvl="1" indent="-457200" algn="l">
              <a:buClr>
                <a:srgbClr val="FFFF00"/>
              </a:buClr>
              <a:buSzPct val="120000"/>
              <a:buFont typeface="Arial"/>
              <a:buChar char="•"/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Collaboration between Helicopter Organisations on clearly defined safety priorities</a:t>
            </a:r>
          </a:p>
          <a:p>
            <a:pPr marL="914400" lvl="1" indent="-457200" algn="l">
              <a:buClr>
                <a:srgbClr val="FFFF00"/>
              </a:buClr>
              <a:buSzPct val="120000"/>
              <a:buFont typeface="Arial"/>
              <a:buChar char="•"/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IFR Operations for night and adverse weather conditions</a:t>
            </a:r>
          </a:p>
          <a:p>
            <a:pPr lvl="1" algn="l">
              <a:buClr>
                <a:srgbClr val="FFFF00"/>
              </a:buClr>
              <a:buSzPct val="120000"/>
            </a:pPr>
            <a:endParaRPr lang="en-GB" sz="2400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l">
              <a:buClr>
                <a:srgbClr val="FF6600"/>
              </a:buClr>
              <a:buSzPct val="120000"/>
            </a:pPr>
            <a:endParaRPr lang="en-GB" sz="2800" b="1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Clr>
                <a:srgbClr val="FF6600"/>
              </a:buClr>
              <a:buSzPct val="120000"/>
            </a:pPr>
            <a:endParaRPr lang="en-US" sz="2800" b="1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Clr>
                <a:srgbClr val="FF6600"/>
              </a:buClr>
              <a:buSzPct val="120000"/>
            </a:pPr>
            <a:endParaRPr lang="en-US" sz="2800" b="1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Clr>
                <a:srgbClr val="FF6600"/>
              </a:buClr>
              <a:buSzPct val="120000"/>
            </a:pPr>
            <a:endParaRPr lang="en-US" sz="2800" b="1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67101" y="-429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41414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 Thin"/>
                <a:ea typeface="Osaka"/>
              </a:rPr>
              <a:t>Conclusions of the Conference – 2</a:t>
            </a:r>
            <a:endParaRPr lang="en-US" sz="3600" b="1" dirty="0">
              <a:solidFill>
                <a:srgbClr val="41414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 Thin"/>
              <a:ea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136026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1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6122"/>
            <a:ext cx="9144000" cy="586486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16270" y="1320355"/>
            <a:ext cx="8627729" cy="520955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FF6600"/>
              </a:buClr>
              <a:buSzPct val="120000"/>
              <a:buFont typeface="Arial"/>
              <a:buChar char="•"/>
            </a:pP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Information shared on various aspects </a:t>
            </a: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of Search &amp; Rescue:</a:t>
            </a:r>
          </a:p>
          <a:p>
            <a:pPr marL="457200" indent="-457200" algn="l">
              <a:buClr>
                <a:srgbClr val="FF6600"/>
              </a:buClr>
              <a:buSzPct val="120000"/>
              <a:buFont typeface="Arial"/>
              <a:buChar char="•"/>
            </a:pPr>
            <a:endParaRPr lang="en-GB" sz="1400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914400" lvl="1" indent="-457200" algn="l">
              <a:buClr>
                <a:srgbClr val="FFFF00"/>
              </a:buClr>
              <a:buSzPct val="120000"/>
              <a:buFont typeface="Arial"/>
              <a:buChar char="•"/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SAR Capabilities and issues in the ICAO EUR Region</a:t>
            </a:r>
          </a:p>
          <a:p>
            <a:pPr marL="914400" lvl="1" indent="-457200" algn="l">
              <a:buClr>
                <a:srgbClr val="FFFF00"/>
              </a:buClr>
              <a:buSzPct val="120000"/>
              <a:buFont typeface="Arial"/>
              <a:buChar char="•"/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Use of Off-Shore Supply Vessels (OSV) in addition to Helicopters in SAR</a:t>
            </a:r>
          </a:p>
          <a:p>
            <a:pPr marL="914400" lvl="1" indent="-457200" algn="l">
              <a:buClr>
                <a:srgbClr val="FFFF00"/>
              </a:buClr>
              <a:buSzPct val="120000"/>
              <a:buFont typeface="Arial"/>
              <a:buChar char="•"/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Organisation / Operation of the JRCC in Cyprus </a:t>
            </a:r>
          </a:p>
          <a:p>
            <a:pPr marL="914400" lvl="1" indent="-457200" algn="l">
              <a:buClr>
                <a:srgbClr val="FFFF00"/>
              </a:buClr>
              <a:buSzPct val="120000"/>
              <a:buFont typeface="Arial"/>
              <a:buChar char="•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Organisation / Operation of the JRCC in 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Israel</a:t>
            </a:r>
            <a:endParaRPr lang="en-GB" sz="24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914400" lvl="1" indent="-457200" algn="l">
              <a:buClr>
                <a:srgbClr val="FFFF00"/>
              </a:buClr>
              <a:buSzPct val="120000"/>
              <a:buFont typeface="Arial"/>
              <a:buChar char="•"/>
            </a:pPr>
            <a:endParaRPr lang="en-GB" sz="2400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914400" lvl="1" indent="-457200" algn="l">
              <a:buClr>
                <a:srgbClr val="FFFF00"/>
              </a:buClr>
              <a:buSzPct val="120000"/>
              <a:buFont typeface="Arial"/>
              <a:buChar char="•"/>
            </a:pPr>
            <a:endParaRPr lang="en-GB" sz="2400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l">
              <a:buClr>
                <a:srgbClr val="FF6600"/>
              </a:buClr>
              <a:buSzPct val="120000"/>
            </a:pPr>
            <a:endParaRPr lang="en-GB" sz="2800" b="1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Clr>
                <a:srgbClr val="FF6600"/>
              </a:buClr>
              <a:buSzPct val="120000"/>
            </a:pPr>
            <a:endParaRPr lang="en-US" sz="2800" b="1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Clr>
                <a:srgbClr val="FF6600"/>
              </a:buClr>
              <a:buSzPct val="120000"/>
            </a:pPr>
            <a:endParaRPr lang="en-US" sz="2800" b="1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Clr>
                <a:srgbClr val="FF6600"/>
              </a:buClr>
              <a:buSzPct val="120000"/>
            </a:pPr>
            <a:endParaRPr lang="en-US" sz="2800" b="1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67101" y="-429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41414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 Thin"/>
                <a:ea typeface="Osaka"/>
              </a:rPr>
              <a:t>Conclusions of the Conference – 3</a:t>
            </a:r>
            <a:endParaRPr lang="en-US" sz="3600" b="1" dirty="0">
              <a:solidFill>
                <a:srgbClr val="41414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 Thin"/>
              <a:ea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25965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1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6122"/>
            <a:ext cx="9144000" cy="586486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16270" y="1320355"/>
            <a:ext cx="8627729" cy="520955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FF6600"/>
              </a:buClr>
              <a:buSzPct val="120000"/>
              <a:buFont typeface="Arial"/>
              <a:buChar char="•"/>
            </a:pP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Issue: </a:t>
            </a:r>
          </a:p>
          <a:p>
            <a:pPr marL="914400" lvl="1" indent="-457200" algn="l">
              <a:buClr>
                <a:srgbClr val="FFFF00"/>
              </a:buClr>
              <a:buSzPct val="120000"/>
              <a:buFont typeface="Arial"/>
              <a:buChar char="•"/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Future Off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-shore helicopter activities within the Cyprus EEZ will 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require actions, such as potential regulation, planning, airspace management and air traffic management, all to support safe operations</a:t>
            </a:r>
          </a:p>
          <a:p>
            <a:pPr marL="914400" lvl="1" indent="-457200" algn="l">
              <a:buClr>
                <a:srgbClr val="FFFF00"/>
              </a:buClr>
              <a:buSzPct val="120000"/>
              <a:buFont typeface="Arial"/>
              <a:buChar char="•"/>
            </a:pPr>
            <a:endParaRPr lang="en-GB" sz="24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 algn="l">
              <a:buClr>
                <a:srgbClr val="FF6600"/>
              </a:buClr>
              <a:buSzPct val="120000"/>
              <a:buFont typeface="Arial"/>
              <a:buChar char="•"/>
            </a:pP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Recommendations: </a:t>
            </a:r>
            <a:endParaRPr lang="en-GB" sz="2400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 algn="l">
              <a:buClr>
                <a:srgbClr val="FF6600"/>
              </a:buClr>
              <a:buSzPct val="120000"/>
              <a:buFont typeface="Arial"/>
              <a:buChar char="•"/>
            </a:pPr>
            <a:endParaRPr lang="en-GB" sz="1400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914400" lvl="1" indent="-457200" algn="l">
              <a:buClr>
                <a:srgbClr val="FFFF00"/>
              </a:buClr>
              <a:buSzPct val="120000"/>
              <a:buFont typeface="Arial"/>
              <a:buChar char="•"/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study should be started to look into the above and recommend a way forward</a:t>
            </a:r>
          </a:p>
          <a:p>
            <a:pPr marL="914400" lvl="1" indent="-457200" algn="l">
              <a:buClr>
                <a:srgbClr val="FFFF00"/>
              </a:buClr>
              <a:buSzPct val="120000"/>
              <a:buFont typeface="Arial"/>
              <a:buChar char="•"/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Such a study needs to be carried out in close collaboration between Cyprus and Israel</a:t>
            </a:r>
            <a:endParaRPr lang="en-GB" sz="2400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914400" lvl="1" indent="-457200" algn="l">
              <a:buClr>
                <a:srgbClr val="FFFF00"/>
              </a:buClr>
              <a:buSzPct val="120000"/>
              <a:buFont typeface="Arial"/>
              <a:buChar char="•"/>
            </a:pPr>
            <a:endParaRPr lang="en-GB" sz="2400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l">
              <a:buClr>
                <a:srgbClr val="FF6600"/>
              </a:buClr>
              <a:buSzPct val="120000"/>
            </a:pPr>
            <a:endParaRPr lang="en-GB" sz="2800" b="1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Clr>
                <a:srgbClr val="FF6600"/>
              </a:buClr>
              <a:buSzPct val="120000"/>
            </a:pPr>
            <a:endParaRPr lang="en-US" sz="2800" b="1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Clr>
                <a:srgbClr val="FF6600"/>
              </a:buClr>
              <a:buSzPct val="120000"/>
            </a:pPr>
            <a:endParaRPr lang="en-US" sz="2800" b="1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Clr>
                <a:srgbClr val="FF6600"/>
              </a:buClr>
              <a:buSzPct val="120000"/>
            </a:pPr>
            <a:endParaRPr lang="en-US" sz="2800" b="1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67101" y="-429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41414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 Thin"/>
                <a:ea typeface="Osaka"/>
              </a:rPr>
              <a:t>Issue and Recommendations</a:t>
            </a:r>
            <a:endParaRPr lang="en-US" sz="3600" b="1" dirty="0">
              <a:solidFill>
                <a:srgbClr val="41414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 Thin"/>
              <a:ea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139972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236</Words>
  <Application>Microsoft Macintosh PowerPoint</Application>
  <PresentationFormat>On-screen Show (4:3)</PresentationFormat>
  <Paragraphs>48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FSF-MED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Conclusions of the Regional FSF-MED Conference 19 May 2016</dc:title>
  <dc:subject/>
  <dc:creator>Erik Merckx</dc:creator>
  <cp:keywords/>
  <dc:description/>
  <cp:lastModifiedBy>Erik Merckx</cp:lastModifiedBy>
  <cp:revision>32</cp:revision>
  <dcterms:created xsi:type="dcterms:W3CDTF">2016-05-16T19:35:32Z</dcterms:created>
  <dcterms:modified xsi:type="dcterms:W3CDTF">2016-05-21T10:06:05Z</dcterms:modified>
  <cp:category/>
</cp:coreProperties>
</file>