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  <p:sldMasterId id="2147483756" r:id="rId6"/>
    <p:sldMasterId id="2147483768" r:id="rId7"/>
    <p:sldMasterId id="2147483816" r:id="rId8"/>
  </p:sldMasterIdLst>
  <p:notesMasterIdLst>
    <p:notesMasterId r:id="rId22"/>
  </p:notesMasterIdLst>
  <p:sldIdLst>
    <p:sldId id="258" r:id="rId9"/>
    <p:sldId id="285" r:id="rId10"/>
    <p:sldId id="276" r:id="rId11"/>
    <p:sldId id="264" r:id="rId12"/>
    <p:sldId id="297" r:id="rId13"/>
    <p:sldId id="299" r:id="rId14"/>
    <p:sldId id="298" r:id="rId15"/>
    <p:sldId id="301" r:id="rId16"/>
    <p:sldId id="271" r:id="rId17"/>
    <p:sldId id="303" r:id="rId18"/>
    <p:sldId id="291" r:id="rId19"/>
    <p:sldId id="304" r:id="rId20"/>
    <p:sldId id="294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20" d="100"/>
          <a:sy n="12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408A7DC-77C0-4E53-A2CF-D0B2E58AEF3C}" type="datetimeFigureOut">
              <a:rPr lang="he-IL" smtClean="0"/>
              <a:t>י"ג/ניסן/תשע"ו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D932F8-C14F-4BEE-A04F-7D610D4C75C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288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7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9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1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3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4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1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1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03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9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6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1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8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0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4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A08-AD80-4D27-A68D-4C95E288F50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03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5353-506A-45C6-BD78-F7AAA368766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377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ADBA-5C17-4172-AB0E-A5A35E093E9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1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BF16-F14B-4770-BC24-53448506770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34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95A3-CAC8-450F-8FCF-12EAFEC69FC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7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4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9A32-C315-46C0-9F46-8C22F13BC17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34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4476-D54E-4A76-9415-33F89D2A6D1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320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5776-13D1-4F55-87EE-E0C94ADC78C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46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C0A5-8D7F-4715-AFA2-1C337BC721D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68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2A98-8DF3-43AD-90D7-76B793B3227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059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0ACF-2F65-4D12-B142-88B8F949C2D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4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4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A08-AD80-4D27-A68D-4C95E288F50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526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5353-506A-45C6-BD78-F7AAA368766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02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ADBA-5C17-4172-AB0E-A5A35E093E9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90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BF16-F14B-4770-BC24-53448506770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8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95A3-CAC8-450F-8FCF-12EAFEC69FC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905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9A32-C315-46C0-9F46-8C22F13BC17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95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4476-D54E-4A76-9415-33F89D2A6D1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113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5776-13D1-4F55-87EE-E0C94ADC78C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119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C0A5-8D7F-4715-AFA2-1C337BC721D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15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2A98-8DF3-43AD-90D7-76B793B3227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045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0ACF-2F65-4D12-B142-88B8F949C2D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94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4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A08-AD80-4D27-A68D-4C95E288F50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028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5353-506A-45C6-BD78-F7AAA368766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03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ADBA-5C17-4172-AB0E-A5A35E093E9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9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BF16-F14B-4770-BC24-53448506770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328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95A3-CAC8-450F-8FCF-12EAFEC69FC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288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9A32-C315-46C0-9F46-8C22F13BC17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346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4476-D54E-4A76-9415-33F89D2A6D1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00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5776-13D1-4F55-87EE-E0C94ADC78C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220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C0A5-8D7F-4715-AFA2-1C337BC721D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25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2A98-8DF3-43AD-90D7-76B793B3227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15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0ACF-2F65-4D12-B142-88B8F949C2D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670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he-IL" sz="44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4A08-AD80-4D27-A68D-4C95E288F50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323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55353-506A-45C6-BD78-F7AAA368766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1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7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ADBA-5C17-4172-AB0E-A5A35E093E96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73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BF16-F14B-4770-BC24-53448506770A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909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995A3-CAC8-450F-8FCF-12EAFEC69FC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489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9A32-C315-46C0-9F46-8C22F13BC17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674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74476-D54E-4A76-9415-33F89D2A6D1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29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25776-13D1-4F55-87EE-E0C94ADC78C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20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C0A5-8D7F-4715-AFA2-1C337BC721D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617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42A98-8DF3-43AD-90D7-76B793B32271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66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0ACF-2F65-4D12-B142-88B8F949C2D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2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29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096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214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4617AE-CECF-422C-8DA2-FAE5911F05D7}" type="datetimeFigureOut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י"ג/ניסן/תשע"ו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B103F1-FDA3-4AAA-A67B-166766606F32}" type="slidenum">
              <a:rPr lang="he-I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he-IL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861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4CE02-352D-40E5-BBAC-59D8E3BF4FD7}" type="slidenum">
              <a:rPr lang="he-I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433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4CE02-352D-40E5-BBAC-59D8E3BF4FD7}" type="slidenum">
              <a:rPr lang="he-I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018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4CE02-352D-40E5-BBAC-59D8E3BF4FD7}" type="slidenum">
              <a:rPr lang="he-I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746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F4CE02-352D-40E5-BBAC-59D8E3BF4FD7}" type="slidenum">
              <a:rPr lang="he-IL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973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hyperlink" Target="http://www.google.co.il/url?sa=i&amp;rct=j&amp;q=&amp;esrc=s&amp;frm=1&amp;source=images&amp;cd=&amp;cad=rja&amp;uact=8&amp;ved=0ahUKEwidgaLP96jMAhXDVxoKHV5jDkMQjRwIBw&amp;url=http%3A%2F%2Fwww.shipspotting.com%2Fgallery%2Fsearch.php%3Flimit%3D12%26limitstart%3D192%26search_title%3D%26search_title_option%3D%26search_imo%3D%26search_pen_no%3D%26search_mmsi%3D%26search_callsign%3D%26search_category_1%3D%26search_cat1childs%3D%26search_uid%3D%26search_country%3DIsrael%26search_port%3D%26search_subports%3D%26search_flag%3D%26search_homeport%3D%26search_adminstatus%3D%26search_classsociety%3D%26search_builder%3D%26search_buildyear1%3D%26search_owner%3D%26search_manager%3D%26sortkey%3Dp.lid%26sortorder%3Ddesc%26page_limit%3D12%26viewtype%3D2&amp;psig=AFQjCNFqXqOKIR8yZhMArWhJXQ_GM3to-A&amp;ust=1461644335039329" TargetMode="External"/><Relationship Id="rId3" Type="http://schemas.openxmlformats.org/officeDocument/2006/relationships/image" Target="../media/image16.jpeg"/><Relationship Id="rId7" Type="http://schemas.openxmlformats.org/officeDocument/2006/relationships/hyperlink" Target="http://www.google.co.il/url?sa=i&amp;rct=j&amp;q=&amp;esrc=s&amp;frm=1&amp;source=images&amp;cd=&amp;cad=rja&amp;uact=8&amp;ved=0ahUKEwjr3Zq48qjMAhVIXBoKHYlxACEQjRwIBw&amp;url=http%3A%2F%2Fwww.flickriver.com%2Fphotos%2Fxnir%2Ftags%2F669%2F&amp;bvm=bv.119745492,d.ZGg&amp;psig=AFQjCNHIBR8wGfhJELeEzgFjTuXD_VrQNA&amp;ust=1461642916660784" TargetMode="External"/><Relationship Id="rId12" Type="http://schemas.openxmlformats.org/officeDocument/2006/relationships/hyperlink" Target="http://www.google.co.il/url?sa=i&amp;rct=j&amp;q=&amp;esrc=s&amp;frm=1&amp;source=images&amp;cd=&amp;cad=rja&amp;uact=8&amp;ved=0ahUKEwjdrpT19qjMAhVCOhoKHYXKDvoQjRwIBw&amp;url=http%3A%2F%2Fwww.tugtechnologyandbusiness.com%2Fnews%2Fview%2Chaifa-port-takes-delivery-of-new-tug_41152.htm&amp;bvm=bv.119745492,d.ZGg&amp;psig=AFQjCNEY0Pl7_kPIya9LI56vJvSDyRuDOg&amp;ust=146164404521777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hyperlink" Target="http://www.google.co.il/url?sa=i&amp;rct=j&amp;q=&amp;esrc=s&amp;frm=1&amp;source=images&amp;cd=&amp;cad=rja&amp;uact=8&amp;ved=0ahUKEwiM5afk8ajMAhWDOhoKHUsZAnkQjRwIBw&amp;url=http%3A%2F%2Fwww.policeguide.com%2FPolice_Photo_Galleries%2FPolice_Boats%2Fpolice_boats.html&amp;psig=AFQjCNHlaqQS7vPmq2mo3D2yI5uYLToDFw&amp;ust=1461642730447891" TargetMode="External"/><Relationship Id="rId10" Type="http://schemas.openxmlformats.org/officeDocument/2006/relationships/hyperlink" Target="https://www.google.co.il/url?sa=i&amp;rct=j&amp;q=&amp;esrc=s&amp;frm=1&amp;source=images&amp;cd=&amp;cad=rja&amp;uact=8&amp;ved=0ahUKEwjkpZST9qjMAhWJ2RoKHa1yDSQQjRwIBw&amp;url=https%3A%2F%2Fwww.marinetraffic.com%2Fen%2Fphotos%2Fpicture%2Fships%2F2204159%2F428129000%2Fshipid%3A659974&amp;bvm=bv.119745492,d.ZGg&amp;psig=AFQjCNFR54esiOGCeCSC7IcdZQ7mnlzCNw&amp;ust=1461643934311330" TargetMode="External"/><Relationship Id="rId4" Type="http://schemas.openxmlformats.org/officeDocument/2006/relationships/image" Target="../media/image17.jpeg"/><Relationship Id="rId9" Type="http://schemas.openxmlformats.org/officeDocument/2006/relationships/image" Target="../media/image20.jpeg"/><Relationship Id="rId1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ptmikesolo@gmail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 smtClean="0">
                <a:solidFill>
                  <a:srgbClr val="FFFF00"/>
                </a:solidFill>
              </a:rPr>
              <a:t>RCC HAIFA</a:t>
            </a:r>
            <a:endParaRPr lang="he-IL" b="1" dirty="0">
              <a:solidFill>
                <a:srgbClr val="FFFF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92735"/>
            <a:ext cx="4794697" cy="4688575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801" y="1916832"/>
            <a:ext cx="3631952" cy="4664479"/>
          </a:xfrm>
          <a:prstGeom prst="rect">
            <a:avLst/>
          </a:prstGeom>
        </p:spPr>
      </p:pic>
      <p:cxnSp>
        <p:nvCxnSpPr>
          <p:cNvPr id="7" name="מחבר חץ ישר 6"/>
          <p:cNvCxnSpPr/>
          <p:nvPr/>
        </p:nvCxnSpPr>
        <p:spPr>
          <a:xfrm>
            <a:off x="3635896" y="5229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600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53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2">
        <p14:ferris dir="r"/>
      </p:transition>
    </mc:Choice>
    <mc:Fallback xmlns="">
      <p:transition spd="slow" advTm="114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5175"/>
          </a:xfrm>
        </p:spPr>
        <p:txBody>
          <a:bodyPr/>
          <a:lstStyle/>
          <a:p>
            <a:pPr algn="ctr" rtl="0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Agreements</a:t>
            </a:r>
            <a:endParaRPr lang="he-IL" sz="4000" dirty="0" smtClean="0">
              <a:solidFill>
                <a:srgbClr val="FFFF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692150"/>
            <a:ext cx="8964613" cy="61658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Bilateral Agreement between The State of Israel and The Republic of Cyprus</a:t>
            </a:r>
          </a:p>
          <a:p>
            <a:pPr algn="l" rtl="0" eaLnBrk="1" hangingPunct="1">
              <a:defRPr/>
            </a:pPr>
            <a:r>
              <a:rPr lang="en-US" b="1" dirty="0" smtClean="0"/>
              <a:t>Operational Procedures with the Israeli Navy</a:t>
            </a:r>
          </a:p>
          <a:p>
            <a:pPr algn="l" rtl="0" eaLnBrk="1" hangingPunct="1">
              <a:defRPr/>
            </a:pPr>
            <a:r>
              <a:rPr lang="en-US" b="1" dirty="0" smtClean="0"/>
              <a:t>Cooperation between the Israeli Ministry of Transport and the Environment Ministry</a:t>
            </a:r>
          </a:p>
          <a:p>
            <a:pPr algn="l" rtl="0" eaLnBrk="1" hangingPunct="1">
              <a:defRPr/>
            </a:pPr>
            <a:r>
              <a:rPr lang="en-US" b="1" dirty="0" smtClean="0"/>
              <a:t>MoU with the Israeli Ports and private companies with marine interests</a:t>
            </a:r>
          </a:p>
          <a:p>
            <a:pPr algn="l" rtl="0" eaLnBrk="1" hangingPunct="1">
              <a:defRPr/>
            </a:pPr>
            <a:r>
              <a:rPr lang="en-US" b="1" dirty="0" smtClean="0"/>
              <a:t>Free medical advice 24x7 (IMOT Contract with private facility)</a:t>
            </a:r>
          </a:p>
          <a:p>
            <a:pPr algn="l" rtl="0" eaLnBrk="1" hangingPunct="1">
              <a:defRPr/>
            </a:pPr>
            <a:endParaRPr lang="en-US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04"/>
            <a:ext cx="1224136" cy="7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0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מציין מיקום תוכן 2"/>
          <p:cNvSpPr>
            <a:spLocks noGrp="1"/>
          </p:cNvSpPr>
          <p:nvPr>
            <p:ph sz="half" idx="1"/>
          </p:nvPr>
        </p:nvSpPr>
        <p:spPr>
          <a:xfrm>
            <a:off x="3700851" y="1340768"/>
            <a:ext cx="5335645" cy="5256584"/>
          </a:xfrm>
        </p:spPr>
        <p:txBody>
          <a:bodyPr/>
          <a:lstStyle/>
          <a:p>
            <a:pPr algn="l" rtl="0" eaLnBrk="1" hangingPunct="1"/>
            <a:r>
              <a:rPr lang="en-US" altLang="he-IL" dirty="0" smtClean="0"/>
              <a:t>Civilian Vessels and Aircraft (with CAAI assistance)</a:t>
            </a:r>
            <a:endParaRPr lang="he-IL" altLang="he-IL" dirty="0" smtClean="0"/>
          </a:p>
          <a:p>
            <a:pPr algn="l" rtl="0" eaLnBrk="1" hangingPunct="1"/>
            <a:r>
              <a:rPr lang="en-US" altLang="he-IL" dirty="0" smtClean="0"/>
              <a:t>Israeli Navy and </a:t>
            </a:r>
            <a:r>
              <a:rPr lang="en-US" altLang="he-IL" dirty="0"/>
              <a:t>Air </a:t>
            </a:r>
            <a:r>
              <a:rPr lang="en-US" altLang="he-IL" dirty="0" smtClean="0"/>
              <a:t>Force</a:t>
            </a:r>
          </a:p>
          <a:p>
            <a:pPr algn="l" rtl="0" eaLnBrk="1" hangingPunct="1"/>
            <a:r>
              <a:rPr lang="en-US" altLang="he-IL" dirty="0" smtClean="0"/>
              <a:t>Israeli Police</a:t>
            </a:r>
            <a:endParaRPr lang="en-US" altLang="he-IL" dirty="0"/>
          </a:p>
          <a:p>
            <a:pPr algn="l" rtl="0" eaLnBrk="1" hangingPunct="1"/>
            <a:r>
              <a:rPr lang="en-US" altLang="he-IL" dirty="0" smtClean="0"/>
              <a:t>Environment Ministry vessels</a:t>
            </a:r>
            <a:endParaRPr lang="he-IL" altLang="he-IL" dirty="0" smtClean="0"/>
          </a:p>
          <a:p>
            <a:pPr algn="l" rtl="0" eaLnBrk="1" hangingPunct="1"/>
            <a:r>
              <a:rPr lang="en-US" altLang="he-IL" dirty="0" smtClean="0"/>
              <a:t>Port tugs and support vessels </a:t>
            </a:r>
            <a:endParaRPr lang="he-IL" altLang="he-IL" dirty="0" smtClean="0"/>
          </a:p>
          <a:p>
            <a:pPr eaLnBrk="1" hangingPunct="1"/>
            <a:endParaRPr lang="he-IL" altLang="he-IL" dirty="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76250"/>
            <a:ext cx="1600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C:\My Documents\My Pictures\search-and-rescue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51" y="2736875"/>
            <a:ext cx="1296306" cy="12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C:\My Documents\My Pictures\דולפין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4034790"/>
            <a:ext cx="1686227" cy="111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1"/>
          <p:cNvSpPr txBox="1">
            <a:spLocks noChangeArrowheads="1"/>
          </p:cNvSpPr>
          <p:nvPr/>
        </p:nvSpPr>
        <p:spPr bwMode="auto">
          <a:xfrm>
            <a:off x="2547144" y="504825"/>
            <a:ext cx="6067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4000" dirty="0" smtClean="0">
                <a:solidFill>
                  <a:srgbClr val="FFFF00"/>
                </a:solidFill>
                <a:latin typeface="+mj-lt"/>
              </a:rPr>
              <a:t>Available SAR Assets</a:t>
            </a:r>
            <a:endParaRPr lang="he-IL" altLang="he-IL" sz="4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6" name="Picture 2" descr="http://www.policeguide.com/Police_Photo_Galleries/Police_Boats/israel_boat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5167555"/>
            <a:ext cx="3259495" cy="131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3.static.flickr.com/2318/1609682123_90ac25d72a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2736875"/>
            <a:ext cx="1997760" cy="129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merica.pink/images/2/7/0/7/5/9/6/en/3-list-ships-the-israeli-navy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876031"/>
            <a:ext cx="1908303" cy="8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hotos.marinetraffic.com/ais/showphoto.aspx?photoid=2204159&amp;size=80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61" y="1876032"/>
            <a:ext cx="1533796" cy="8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Image result for haifa tugs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14" descr="http://www.tugtechnologyandbusiness.com/ugc-1/fullnews/news/41152/20053_banner.jpg">
            <a:hlinkClick r:id="rId12"/>
          </p:cNvPr>
          <p:cNvSpPr>
            <a:spLocks noChangeAspect="1" noChangeArrowheads="1"/>
          </p:cNvSpPr>
          <p:nvPr/>
        </p:nvSpPr>
        <p:spPr bwMode="auto">
          <a:xfrm>
            <a:off x="1193800" y="-1614488"/>
            <a:ext cx="71437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40" name="Picture 16" descr="https://encrypted-tbn2.gstatic.com/images?q=tbn:ANd9GcQ3pLFRW0_Xl2PE9fD030XLq2025IzrthODq5TJwWkD_POorcm_X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89" y="4036763"/>
            <a:ext cx="1573267" cy="11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9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04382"/>
            <a:ext cx="8686800" cy="765175"/>
          </a:xfrm>
        </p:spPr>
        <p:txBody>
          <a:bodyPr/>
          <a:lstStyle/>
          <a:p>
            <a:pPr algn="ctr" rtl="0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Events handled</a:t>
            </a:r>
            <a:endParaRPr lang="he-IL" sz="4000" dirty="0" smtClean="0">
              <a:solidFill>
                <a:srgbClr val="FFFF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512" y="1052736"/>
            <a:ext cx="8785101" cy="561662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Average </a:t>
            </a:r>
            <a:r>
              <a:rPr lang="en-US" b="1" dirty="0"/>
              <a:t>of 15 serious incidents per </a:t>
            </a:r>
            <a:r>
              <a:rPr lang="en-US" b="1" dirty="0" smtClean="0"/>
              <a:t>year</a:t>
            </a:r>
          </a:p>
          <a:p>
            <a:pPr algn="l" rtl="0" eaLnBrk="1" hangingPunct="1">
              <a:defRPr/>
            </a:pPr>
            <a:r>
              <a:rPr lang="en-US" b="1" dirty="0" smtClean="0"/>
              <a:t>Average of 20-25 incidents per month</a:t>
            </a:r>
          </a:p>
          <a:p>
            <a:pPr algn="l" rtl="0" eaLnBrk="1" hangingPunct="1">
              <a:defRPr/>
            </a:pPr>
            <a:r>
              <a:rPr lang="en-US" b="1" dirty="0" smtClean="0"/>
              <a:t>Several daily requests for information</a:t>
            </a:r>
          </a:p>
          <a:p>
            <a:pPr algn="l" rtl="0" eaLnBrk="1" hangingPunct="1">
              <a:defRPr/>
            </a:pPr>
            <a:r>
              <a:rPr lang="en-US" b="1" dirty="0" smtClean="0"/>
              <a:t>Average of 40 IMOT arrival reports per day (Merchant vessels, Pleasure craft and Fishing vessels)</a:t>
            </a:r>
          </a:p>
          <a:p>
            <a:pPr algn="l" rtl="0" eaLnBrk="1" hangingPunct="1">
              <a:defRPr/>
            </a:pPr>
            <a:r>
              <a:rPr lang="en-US" b="1" dirty="0" smtClean="0"/>
              <a:t>Numerous commercial communication</a:t>
            </a:r>
          </a:p>
          <a:p>
            <a:pPr algn="l" rtl="0" eaLnBrk="1" hangingPunct="1">
              <a:defRPr/>
            </a:pPr>
            <a:r>
              <a:rPr lang="en-US" b="1" dirty="0" smtClean="0"/>
              <a:t>Enquiries from the public</a:t>
            </a:r>
          </a:p>
          <a:p>
            <a:pPr algn="l" rtl="0" eaLnBrk="1" hangingPunct="1">
              <a:defRPr/>
            </a:pPr>
            <a:r>
              <a:rPr lang="en-US" b="1" dirty="0" smtClean="0"/>
              <a:t>Requests for assistance out of area </a:t>
            </a:r>
          </a:p>
          <a:p>
            <a:pPr algn="l" rtl="0" eaLnBrk="1" hangingPunct="1">
              <a:defRPr/>
            </a:pPr>
            <a:r>
              <a:rPr lang="en-US" b="1" dirty="0" smtClean="0"/>
              <a:t>Lighthouse malfunction monitoring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2" y="188640"/>
            <a:ext cx="1224136" cy="7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5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0375"/>
            <a:ext cx="1600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627784" y="460375"/>
            <a:ext cx="6367530" cy="632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2800" dirty="0" smtClean="0">
                <a:solidFill>
                  <a:srgbClr val="FFFF00"/>
                </a:solidFill>
              </a:rPr>
              <a:t>RCC </a:t>
            </a:r>
            <a:r>
              <a:rPr lang="en-US" altLang="he-IL" sz="2800" dirty="0" smtClean="0">
                <a:solidFill>
                  <a:srgbClr val="FFFF00"/>
                </a:solidFill>
              </a:rPr>
              <a:t>Haifa</a:t>
            </a:r>
          </a:p>
          <a:p>
            <a:pPr algn="ctr" rtl="0" eaLnBrk="1" hangingPunct="1"/>
            <a:endParaRPr lang="en-US" altLang="he-IL" sz="2800" dirty="0" smtClean="0">
              <a:solidFill>
                <a:srgbClr val="FFFF00"/>
              </a:solidFill>
            </a:endParaRPr>
          </a:p>
          <a:p>
            <a:pPr algn="l" rtl="0"/>
            <a:r>
              <a:rPr lang="en-US" sz="2800" dirty="0" smtClean="0"/>
              <a:t>Captain MICHAEL SOLOMON</a:t>
            </a:r>
          </a:p>
          <a:p>
            <a:pPr algn="l" rtl="0"/>
            <a:r>
              <a:rPr lang="en-US" sz="2800" dirty="0" smtClean="0"/>
              <a:t>Senior </a:t>
            </a:r>
            <a:r>
              <a:rPr lang="en-US" sz="2800" dirty="0"/>
              <a:t>Marine </a:t>
            </a:r>
            <a:r>
              <a:rPr lang="en-US" sz="2800" dirty="0" err="1" smtClean="0"/>
              <a:t>Surveyor│Marine</a:t>
            </a:r>
            <a:r>
              <a:rPr lang="en-US" sz="2800" dirty="0" smtClean="0"/>
              <a:t> Accident Investgator</a:t>
            </a:r>
            <a:r>
              <a:rPr lang="en-US" sz="2800" dirty="0"/>
              <a:t>│RCC Manager </a:t>
            </a:r>
            <a:endParaRPr lang="en-US" sz="2800" dirty="0"/>
          </a:p>
          <a:p>
            <a:pPr algn="l" rtl="0"/>
            <a:r>
              <a:rPr lang="en-US" sz="2800" dirty="0"/>
              <a:t>Israeli Ministry of Transport│Shipping and Ports Administration</a:t>
            </a:r>
          </a:p>
          <a:p>
            <a:pPr algn="l" rtl="0"/>
            <a:r>
              <a:rPr lang="he-IL" sz="2800" dirty="0"/>
              <a:t>15</a:t>
            </a:r>
            <a:r>
              <a:rPr lang="en-US" sz="2800" dirty="0"/>
              <a:t>A, Pal-Yam street, Building "B", P.O.B. 806, Haifa, 31007, Israel</a:t>
            </a:r>
            <a:r>
              <a:rPr lang="he-IL" sz="2800" dirty="0"/>
              <a:t>.</a:t>
            </a:r>
            <a:endParaRPr lang="en-US" sz="2800" dirty="0"/>
          </a:p>
          <a:p>
            <a:pPr algn="l" rtl="0"/>
            <a:r>
              <a:rPr lang="en-US" sz="2800" dirty="0"/>
              <a:t>Tel: +972-4-8632110│Fax: +972-4-8632155│Mob: +</a:t>
            </a:r>
            <a:r>
              <a:rPr lang="en-US" sz="2800" dirty="0" smtClean="0"/>
              <a:t>972-50-6212923</a:t>
            </a:r>
            <a:r>
              <a:rPr lang="en-US" sz="2800" dirty="0"/>
              <a:t>│</a:t>
            </a:r>
            <a:endParaRPr lang="en-US" sz="2800" dirty="0" smtClean="0"/>
          </a:p>
          <a:p>
            <a:pPr algn="l" rtl="0"/>
            <a:r>
              <a:rPr lang="en-US" sz="2800" dirty="0" smtClean="0"/>
              <a:t>E-mail: </a:t>
            </a:r>
            <a:r>
              <a:rPr lang="en-US" sz="2800" dirty="0" smtClean="0">
                <a:hlinkClick r:id="rId3"/>
              </a:rPr>
              <a:t>captmikesolo@gmail.com</a:t>
            </a:r>
            <a:r>
              <a:rPr lang="en-US" sz="2800" dirty="0" smtClean="0"/>
              <a:t> </a:t>
            </a:r>
            <a:endParaRPr lang="en-US" sz="2800" dirty="0"/>
          </a:p>
          <a:p>
            <a:pPr algn="l" rtl="0"/>
            <a:r>
              <a:rPr lang="en-US" sz="2800" dirty="0"/>
              <a:t> </a:t>
            </a:r>
            <a:r>
              <a:rPr lang="en-US" altLang="he-IL" sz="7200" dirty="0" smtClean="0">
                <a:solidFill>
                  <a:srgbClr val="FF0000"/>
                </a:solidFill>
                <a:latin typeface="Freestyle Script" pitchFamily="66" charset="0"/>
              </a:rPr>
              <a:t> Thank </a:t>
            </a:r>
            <a:r>
              <a:rPr lang="en-US" altLang="he-IL" sz="7200" dirty="0" smtClean="0">
                <a:solidFill>
                  <a:srgbClr val="FF0000"/>
                </a:solidFill>
                <a:latin typeface="Freestyle Script" pitchFamily="66" charset="0"/>
              </a:rPr>
              <a:t>You Very Much</a:t>
            </a:r>
            <a:endParaRPr lang="he-IL" altLang="he-IL" sz="7200" dirty="0">
              <a:solidFill>
                <a:srgbClr val="FF0000"/>
              </a:solidFill>
              <a:latin typeface="Freestyle Script" pitchFamily="66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4" y="2060848"/>
            <a:ext cx="2494646" cy="320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מציין מיקום טקסט 6"/>
          <p:cNvSpPr>
            <a:spLocks noGrp="1"/>
          </p:cNvSpPr>
          <p:nvPr>
            <p:ph type="body" idx="2"/>
          </p:nvPr>
        </p:nvSpPr>
        <p:spPr>
          <a:xfrm>
            <a:off x="7728592" y="1395502"/>
            <a:ext cx="1233909" cy="4691063"/>
          </a:xfrm>
        </p:spPr>
        <p:txBody>
          <a:bodyPr/>
          <a:lstStyle/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 smtClean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 smtClean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 smtClean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 smtClean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 smtClean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 smtClean="0"/>
          </a:p>
          <a:p>
            <a:pPr marL="17463" marR="0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 smtClean="0"/>
          </a:p>
          <a:p>
            <a:pPr marL="17463" marR="0" algn="ctr" rtl="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he-IL" sz="1300" dirty="0"/>
              <a:t>EEZ</a:t>
            </a:r>
          </a:p>
          <a:p>
            <a:pPr marL="17463" marR="0" algn="ctr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/>
          </a:p>
          <a:p>
            <a:pPr marL="17463" marR="0" algn="ctr" rtl="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he-IL" sz="1300" dirty="0"/>
              <a:t>SAR Area</a:t>
            </a:r>
          </a:p>
          <a:p>
            <a:pPr marL="17463" marR="0" algn="ctr" rtl="0" eaLnBrk="1" hangingPunct="1">
              <a:lnSpc>
                <a:spcPct val="80000"/>
              </a:lnSpc>
              <a:spcBef>
                <a:spcPct val="0"/>
              </a:spcBef>
            </a:pPr>
            <a:endParaRPr lang="en-US" altLang="he-IL" sz="1300" dirty="0"/>
          </a:p>
          <a:p>
            <a:pPr marL="17463" marR="0" algn="ctr" rtl="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he-IL" sz="1300" dirty="0"/>
              <a:t>Territorial Sea</a:t>
            </a:r>
          </a:p>
          <a:p>
            <a:pPr marL="17463" marR="0" algn="ctr" rtl="0" eaLnBrk="1" hangingPunct="1">
              <a:lnSpc>
                <a:spcPct val="80000"/>
              </a:lnSpc>
              <a:spcBef>
                <a:spcPct val="0"/>
              </a:spcBef>
            </a:pPr>
            <a:endParaRPr lang="he-IL" altLang="he-IL" sz="1300" dirty="0" smtClean="0"/>
          </a:p>
        </p:txBody>
      </p:sp>
      <p:pic>
        <p:nvPicPr>
          <p:cNvPr id="7171" name="מציין מיקום תוכן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3" y="1844824"/>
            <a:ext cx="3664852" cy="4553500"/>
          </a:xfrm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4025"/>
            <a:ext cx="1600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267744" y="404813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en-US" altLang="he-IL" sz="2800" dirty="0" smtClean="0"/>
              <a:t> </a:t>
            </a:r>
            <a:r>
              <a:rPr lang="en-US" altLang="he-IL" sz="2800" b="1" dirty="0" smtClean="0">
                <a:solidFill>
                  <a:srgbClr val="FFFF00"/>
                </a:solidFill>
              </a:rPr>
              <a:t>RCC </a:t>
            </a:r>
            <a:r>
              <a:rPr lang="en-US" altLang="he-IL" sz="2800" b="1" dirty="0" smtClean="0">
                <a:solidFill>
                  <a:srgbClr val="FFFF00"/>
                </a:solidFill>
              </a:rPr>
              <a:t>Haifa Area of Responsibility</a:t>
            </a:r>
            <a:endParaRPr lang="he-IL" altLang="he-IL" sz="28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solomonm\AppData\Local\Microsoft\Windows\Temporary Internet Files\Content.Outlook\TWBQ8I2I\IMG_20160411_090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924721"/>
            <a:ext cx="3271865" cy="581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765175"/>
          </a:xfrm>
        </p:spPr>
        <p:txBody>
          <a:bodyPr/>
          <a:lstStyle/>
          <a:p>
            <a:pPr algn="ctr" rtl="0">
              <a:defRPr/>
            </a:pPr>
            <a:r>
              <a:rPr lang="en-US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SAR Regions</a:t>
            </a:r>
            <a:endParaRPr lang="he-IL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9388" y="765175"/>
            <a:ext cx="8713787" cy="6092825"/>
          </a:xfrm>
        </p:spPr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8196" name="Picture 5" descr="חדר מצ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5174"/>
            <a:ext cx="88931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125"/>
            <a:ext cx="1080120" cy="70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32986" y="11663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Communications </a:t>
            </a:r>
            <a:r>
              <a:rPr lang="en-US" dirty="0" smtClean="0">
                <a:solidFill>
                  <a:srgbClr val="FFFF00"/>
                </a:solidFill>
              </a:rPr>
              <a:t>Console</a:t>
            </a:r>
            <a:endParaRPr lang="he-IL" dirty="0">
              <a:solidFill>
                <a:srgbClr val="FFFF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4217"/>
            <a:ext cx="8962528" cy="5788269"/>
          </a:xfrm>
        </p:spPr>
      </p:pic>
      <p:sp>
        <p:nvSpPr>
          <p:cNvPr id="3" name="TextBox 2"/>
          <p:cNvSpPr txBox="1"/>
          <p:nvPr/>
        </p:nvSpPr>
        <p:spPr>
          <a:xfrm rot="167498">
            <a:off x="2951974" y="2486942"/>
            <a:ext cx="205571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100" b="1" dirty="0" smtClean="0">
                <a:solidFill>
                  <a:srgbClr val="002060"/>
                </a:solidFill>
              </a:rPr>
              <a:t>VHF, </a:t>
            </a:r>
            <a:r>
              <a:rPr lang="en-US" sz="1100" b="1" dirty="0" smtClean="0">
                <a:solidFill>
                  <a:srgbClr val="002060"/>
                </a:solidFill>
              </a:rPr>
              <a:t>MF </a:t>
            </a:r>
            <a:r>
              <a:rPr lang="en-US" sz="1100" b="1" dirty="0" smtClean="0">
                <a:solidFill>
                  <a:srgbClr val="002060"/>
                </a:solidFill>
              </a:rPr>
              <a:t>and HF - </a:t>
            </a:r>
            <a:r>
              <a:rPr lang="en-US" sz="1100" b="1" dirty="0">
                <a:solidFill>
                  <a:srgbClr val="002060"/>
                </a:solidFill>
              </a:rPr>
              <a:t>DSC </a:t>
            </a:r>
            <a:r>
              <a:rPr lang="en-US" sz="1100" b="1" dirty="0" smtClean="0">
                <a:solidFill>
                  <a:srgbClr val="002060"/>
                </a:solidFill>
              </a:rPr>
              <a:t>Remote Control Station</a:t>
            </a:r>
            <a:endParaRPr lang="he-IL" sz="1100" b="1" dirty="0">
              <a:solidFill>
                <a:srgbClr val="002060"/>
              </a:solidFill>
            </a:endParaRPr>
          </a:p>
        </p:txBody>
      </p:sp>
      <p:cxnSp>
        <p:nvCxnSpPr>
          <p:cNvPr id="6" name="מחבר חץ ישר 5"/>
          <p:cNvCxnSpPr/>
          <p:nvPr/>
        </p:nvCxnSpPr>
        <p:spPr>
          <a:xfrm>
            <a:off x="4139952" y="2850031"/>
            <a:ext cx="548726" cy="4910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מחבר חץ ישר 13"/>
          <p:cNvCxnSpPr/>
          <p:nvPr/>
        </p:nvCxnSpPr>
        <p:spPr>
          <a:xfrm flipH="1" flipV="1">
            <a:off x="7740352" y="4797152"/>
            <a:ext cx="433616" cy="29732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53507">
            <a:off x="1577197" y="1395769"/>
            <a:ext cx="1147686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400" b="1" dirty="0" smtClean="0">
                <a:solidFill>
                  <a:srgbClr val="002060"/>
                </a:solidFill>
              </a:rPr>
              <a:t>AIS Display</a:t>
            </a:r>
            <a:endParaRPr lang="he-IL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0613" y="4653136"/>
            <a:ext cx="868571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400" b="1" dirty="0" smtClean="0">
                <a:solidFill>
                  <a:srgbClr val="002060"/>
                </a:solidFill>
              </a:rPr>
              <a:t>Aircraft</a:t>
            </a:r>
          </a:p>
          <a:p>
            <a:pPr algn="l" rtl="0"/>
            <a:r>
              <a:rPr lang="en-US" sz="1400" b="1" dirty="0" err="1" smtClean="0">
                <a:solidFill>
                  <a:srgbClr val="002060"/>
                </a:solidFill>
              </a:rPr>
              <a:t>Comm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sz="1400" b="1" dirty="0" smtClean="0">
                <a:solidFill>
                  <a:srgbClr val="002060"/>
                </a:solidFill>
              </a:rPr>
              <a:t>Console</a:t>
            </a:r>
            <a:endParaRPr lang="he-IL" sz="14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416922">
            <a:off x="7534618" y="4038559"/>
            <a:ext cx="1507144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100" b="1" dirty="0" smtClean="0">
                <a:solidFill>
                  <a:srgbClr val="002060"/>
                </a:solidFill>
              </a:rPr>
              <a:t>Computer Terminal</a:t>
            </a:r>
            <a:endParaRPr lang="he-IL" sz="11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7504" y="2310703"/>
            <a:ext cx="158004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1400" b="1" dirty="0" smtClean="0">
                <a:solidFill>
                  <a:srgbClr val="002060"/>
                </a:solidFill>
              </a:rPr>
              <a:t>COSPAS-SARSAT</a:t>
            </a:r>
          </a:p>
          <a:p>
            <a:pPr algn="ctr" rtl="0"/>
            <a:r>
              <a:rPr lang="en-US" sz="1400" b="1" dirty="0" smtClean="0">
                <a:solidFill>
                  <a:srgbClr val="002060"/>
                </a:solidFill>
              </a:rPr>
              <a:t>INMARSAT</a:t>
            </a:r>
            <a:endParaRPr lang="he-IL" sz="1400" b="1" dirty="0">
              <a:solidFill>
                <a:srgbClr val="002060"/>
              </a:solidFill>
            </a:endParaRPr>
          </a:p>
        </p:txBody>
      </p:sp>
      <p:cxnSp>
        <p:nvCxnSpPr>
          <p:cNvPr id="42" name="מחבר חץ ישר 41"/>
          <p:cNvCxnSpPr/>
          <p:nvPr/>
        </p:nvCxnSpPr>
        <p:spPr>
          <a:xfrm>
            <a:off x="1250763" y="2787233"/>
            <a:ext cx="345792" cy="589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65919" y="3376737"/>
            <a:ext cx="9914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1200" b="1" dirty="0" smtClean="0">
                <a:solidFill>
                  <a:srgbClr val="002060"/>
                </a:solidFill>
              </a:rPr>
              <a:t>INMARSAT</a:t>
            </a:r>
          </a:p>
          <a:p>
            <a:pPr algn="l" rtl="0"/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  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Voice</a:t>
            </a:r>
            <a:endParaRPr lang="he-IL" sz="1200" b="1" dirty="0">
              <a:solidFill>
                <a:srgbClr val="002060"/>
              </a:solidFill>
            </a:endParaRPr>
          </a:p>
        </p:txBody>
      </p:sp>
      <p:cxnSp>
        <p:nvCxnSpPr>
          <p:cNvPr id="55" name="מחבר חץ ישר 54"/>
          <p:cNvCxnSpPr>
            <a:stCxn id="48" idx="2"/>
          </p:cNvCxnSpPr>
          <p:nvPr/>
        </p:nvCxnSpPr>
        <p:spPr>
          <a:xfrm>
            <a:off x="661664" y="3838402"/>
            <a:ext cx="331839" cy="348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1600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מחבר חץ ישר 15"/>
          <p:cNvCxnSpPr/>
          <p:nvPr/>
        </p:nvCxnSpPr>
        <p:spPr>
          <a:xfrm flipH="1">
            <a:off x="7382347" y="4077072"/>
            <a:ext cx="22090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36693" y="3035620"/>
            <a:ext cx="199432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Marine Communications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console</a:t>
            </a:r>
            <a:endParaRPr lang="he-IL" sz="1200" b="1" dirty="0">
              <a:solidFill>
                <a:srgbClr val="002060"/>
              </a:solidFill>
            </a:endParaRPr>
          </a:p>
        </p:txBody>
      </p:sp>
      <p:cxnSp>
        <p:nvCxnSpPr>
          <p:cNvPr id="27" name="מחבר חץ ישר 26"/>
          <p:cNvCxnSpPr/>
          <p:nvPr/>
        </p:nvCxnSpPr>
        <p:spPr>
          <a:xfrm>
            <a:off x="3433857" y="3452014"/>
            <a:ext cx="142111" cy="31110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8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9">
        <p14:ferris dir="r"/>
      </p:transition>
    </mc:Choice>
    <mc:Fallback xmlns="">
      <p:transition spd="slow" advTm="117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" y="692696"/>
            <a:ext cx="9147548" cy="6165304"/>
          </a:xfrm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72728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4400" dirty="0" smtClean="0">
                <a:solidFill>
                  <a:srgbClr val="FFFF00"/>
                </a:solidFill>
              </a:rPr>
              <a:t> Second </a:t>
            </a:r>
            <a:r>
              <a:rPr lang="en-US" sz="4400" dirty="0" smtClean="0">
                <a:solidFill>
                  <a:srgbClr val="FFFF00"/>
                </a:solidFill>
              </a:rPr>
              <a:t>Operating Station</a:t>
            </a:r>
            <a:endParaRPr lang="he-IL" sz="4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9410" y="2936132"/>
            <a:ext cx="94852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NAVTEX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400" b="1" dirty="0" err="1" smtClean="0">
                <a:solidFill>
                  <a:srgbClr val="002060"/>
                </a:solidFill>
              </a:rPr>
              <a:t>Khz</a:t>
            </a:r>
            <a:r>
              <a:rPr lang="he-IL" b="1" dirty="0" smtClean="0">
                <a:solidFill>
                  <a:srgbClr val="002060"/>
                </a:solidFill>
              </a:rPr>
              <a:t> 518</a:t>
            </a:r>
            <a:r>
              <a:rPr lang="he-IL" dirty="0" smtClean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>
            <a:off x="3231637" y="3259298"/>
            <a:ext cx="1512168" cy="478044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01799" y="3824447"/>
            <a:ext cx="47000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AIS</a:t>
            </a:r>
            <a:endParaRPr lang="he-IL" sz="1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24463">
            <a:off x="5805336" y="3650540"/>
            <a:ext cx="2024465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Communications console</a:t>
            </a:r>
            <a:endParaRPr lang="he-IL" sz="1200" b="1" dirty="0">
              <a:solidFill>
                <a:srgbClr val="00206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440160" cy="93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מחבר חץ ישר 10"/>
          <p:cNvCxnSpPr/>
          <p:nvPr/>
        </p:nvCxnSpPr>
        <p:spPr>
          <a:xfrm>
            <a:off x="6516216" y="3789040"/>
            <a:ext cx="0" cy="312406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>
            <a:stCxn id="9" idx="3"/>
          </p:cNvCxnSpPr>
          <p:nvPr/>
        </p:nvCxnSpPr>
        <p:spPr>
          <a:xfrm>
            <a:off x="2771800" y="3978336"/>
            <a:ext cx="288032" cy="72833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8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4">
        <p14:ferris dir="r"/>
      </p:transition>
    </mc:Choice>
    <mc:Fallback xmlns="">
      <p:transition spd="slow" advTm="109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 rtl="0"/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Emergency </a:t>
            </a:r>
            <a:r>
              <a:rPr lang="en-US" dirty="0" smtClean="0">
                <a:solidFill>
                  <a:srgbClr val="FFFF00"/>
                </a:solidFill>
              </a:rPr>
              <a:t>Response</a:t>
            </a:r>
            <a:endParaRPr lang="he-IL" dirty="0">
              <a:solidFill>
                <a:srgbClr val="FFFF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7776864" cy="5127848"/>
          </a:xfrm>
        </p:spPr>
      </p:pic>
      <p:cxnSp>
        <p:nvCxnSpPr>
          <p:cNvPr id="6" name="מחבר חץ ישר 5"/>
          <p:cNvCxnSpPr/>
          <p:nvPr/>
        </p:nvCxnSpPr>
        <p:spPr>
          <a:xfrm>
            <a:off x="3358489" y="3901534"/>
            <a:ext cx="2149615" cy="391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H="1">
            <a:off x="2051721" y="4039992"/>
            <a:ext cx="720079" cy="57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2771800" y="4039992"/>
            <a:ext cx="457200" cy="57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rot="187115">
            <a:off x="1051836" y="3661439"/>
            <a:ext cx="24563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</a:rPr>
              <a:t>Environment Ministry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600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8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2">
        <p14:ferris dir="r"/>
      </p:transition>
    </mc:Choice>
    <mc:Fallback xmlns="">
      <p:transition spd="slow" advTm="109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28" y="1043421"/>
            <a:ext cx="8152927" cy="5380389"/>
          </a:xfrm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74888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  CONFERENCE ROOM</a:t>
            </a:r>
          </a:p>
          <a:p>
            <a:pPr algn="ctr"/>
            <a:endParaRPr lang="he-IL" sz="4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212976"/>
            <a:ext cx="1103187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100" dirty="0" smtClean="0">
                <a:solidFill>
                  <a:srgbClr val="002060"/>
                </a:solidFill>
              </a:rPr>
              <a:t>VIDEO</a:t>
            </a:r>
          </a:p>
          <a:p>
            <a:r>
              <a:rPr lang="en-US" sz="1100" dirty="0" smtClean="0">
                <a:solidFill>
                  <a:srgbClr val="002060"/>
                </a:solidFill>
              </a:rPr>
              <a:t>CONFERENCE</a:t>
            </a:r>
            <a:endParaRPr lang="he-IL" sz="1100" dirty="0">
              <a:solidFill>
                <a:srgbClr val="002060"/>
              </a:solidFill>
            </a:endParaRPr>
          </a:p>
        </p:txBody>
      </p:sp>
      <p:cxnSp>
        <p:nvCxnSpPr>
          <p:cNvPr id="8" name="מחבר חץ ישר 7"/>
          <p:cNvCxnSpPr/>
          <p:nvPr/>
        </p:nvCxnSpPr>
        <p:spPr>
          <a:xfrm flipV="1">
            <a:off x="2339752" y="3068669"/>
            <a:ext cx="72008" cy="2883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flipV="1">
            <a:off x="2411760" y="2708920"/>
            <a:ext cx="504056" cy="7194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 flipV="1">
            <a:off x="7164288" y="5157192"/>
            <a:ext cx="144016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/>
          <p:nvPr/>
        </p:nvCxnSpPr>
        <p:spPr>
          <a:xfrm>
            <a:off x="2123728" y="3643863"/>
            <a:ext cx="5040560" cy="18013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277791">
            <a:off x="5339906" y="1848683"/>
            <a:ext cx="163281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2060"/>
                </a:solidFill>
              </a:rPr>
              <a:t>Briefing Room</a:t>
            </a:r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40" name="מחבר חץ ישר 39"/>
          <p:cNvCxnSpPr/>
          <p:nvPr/>
        </p:nvCxnSpPr>
        <p:spPr>
          <a:xfrm>
            <a:off x="6156311" y="2273000"/>
            <a:ext cx="143881" cy="7956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28" y="44624"/>
            <a:ext cx="1600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8">
        <p14:ferris dir="r"/>
      </p:transition>
    </mc:Choice>
    <mc:Fallback xmlns="">
      <p:transition spd="slow" advTm="11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199413"/>
            <a:ext cx="8229600" cy="1288092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sz="2800" dirty="0" smtClean="0">
                <a:solidFill>
                  <a:srgbClr val="FFFF00"/>
                </a:solidFill>
              </a:rPr>
              <a:t>                 </a:t>
            </a:r>
            <a:r>
              <a:rPr lang="en-US" sz="2800" dirty="0" err="1" smtClean="0">
                <a:solidFill>
                  <a:srgbClr val="FFFF00"/>
                </a:solidFill>
              </a:rPr>
              <a:t>Watchkeeping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in RCC </a:t>
            </a:r>
            <a:r>
              <a:rPr lang="en-US" sz="2800" dirty="0" smtClean="0">
                <a:solidFill>
                  <a:srgbClr val="FFFF00"/>
                </a:solidFill>
              </a:rPr>
              <a:t>HAIFA</a:t>
            </a:r>
            <a:r>
              <a:rPr lang="he-IL" sz="2800" dirty="0" smtClean="0">
                <a:solidFill>
                  <a:srgbClr val="FFFF00"/>
                </a:solidFill>
              </a:rPr>
              <a:t>- </a:t>
            </a:r>
            <a:r>
              <a:rPr lang="en-US" sz="2800" dirty="0" smtClean="0">
                <a:solidFill>
                  <a:srgbClr val="FFFF00"/>
                </a:solidFill>
              </a:rPr>
              <a:t> 2 Operators, 24x7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     </a:t>
            </a:r>
            <a:r>
              <a:rPr lang="en-US" sz="2800" dirty="0"/>
              <a:t>(</a:t>
            </a:r>
            <a:r>
              <a:rPr lang="en-US" sz="2800" dirty="0" smtClean="0"/>
              <a:t>Formerly </a:t>
            </a:r>
            <a:r>
              <a:rPr lang="en-US" sz="2800" dirty="0" smtClean="0"/>
              <a:t>Haifa </a:t>
            </a:r>
            <a:r>
              <a:rPr lang="en-US" sz="2800" dirty="0" smtClean="0"/>
              <a:t>Radio)</a:t>
            </a:r>
            <a:br>
              <a:rPr lang="en-US" sz="2800" dirty="0" smtClean="0"/>
            </a:br>
            <a:r>
              <a:rPr lang="en-US" sz="2800" dirty="0" smtClean="0"/>
              <a:t>              </a:t>
            </a:r>
            <a:r>
              <a:rPr lang="en-US" sz="2800" dirty="0" smtClean="0">
                <a:solidFill>
                  <a:srgbClr val="FFFF00"/>
                </a:solidFill>
              </a:rPr>
              <a:t>SMC’s and additional personnel on call, 24x7</a:t>
            </a:r>
            <a:endParaRPr lang="he-IL" sz="2800" dirty="0">
              <a:solidFill>
                <a:srgbClr val="FFFF00"/>
              </a:solidFill>
            </a:endParaRPr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3" y="1937399"/>
            <a:ext cx="7369601" cy="4384964"/>
          </a:xfrm>
        </p:spPr>
      </p:pic>
      <p:pic>
        <p:nvPicPr>
          <p:cNvPr id="9" name="מציין מיקום תוכן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4" y="1934795"/>
            <a:ext cx="1692790" cy="1950357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3" y="3831458"/>
            <a:ext cx="1692790" cy="247786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600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9">
        <p14:ferris dir="r"/>
      </p:transition>
    </mc:Choice>
    <mc:Fallback xmlns="">
      <p:transition spd="slow" advTm="112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5175"/>
          </a:xfrm>
        </p:spPr>
        <p:txBody>
          <a:bodyPr/>
          <a:lstStyle/>
          <a:p>
            <a:pPr algn="ctr" rtl="0"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</a:rPr>
              <a:t>     Fields of Responsibility</a:t>
            </a:r>
            <a:endParaRPr lang="he-IL" sz="4000" dirty="0" smtClean="0">
              <a:solidFill>
                <a:srgbClr val="FFFF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692150"/>
            <a:ext cx="8964613" cy="61658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Maritime Search and Rescue</a:t>
            </a:r>
          </a:p>
          <a:p>
            <a:pPr algn="l" rtl="0" eaLnBrk="1" hangingPunct="1">
              <a:defRPr/>
            </a:pPr>
            <a:r>
              <a:rPr lang="en-US" b="1" dirty="0" smtClean="0"/>
              <a:t>Medical Assistance</a:t>
            </a:r>
          </a:p>
          <a:p>
            <a:pPr algn="l" rtl="0" eaLnBrk="1" hangingPunct="1">
              <a:defRPr/>
            </a:pPr>
            <a:r>
              <a:rPr lang="en-US" b="1" dirty="0" smtClean="0"/>
              <a:t>Civilian Vessel communications with Israeli Civil and Defence Authorities</a:t>
            </a:r>
          </a:p>
          <a:p>
            <a:pPr algn="l" rtl="0" eaLnBrk="1" hangingPunct="1">
              <a:defRPr/>
            </a:pPr>
            <a:r>
              <a:rPr lang="en-US" b="1" dirty="0" smtClean="0"/>
              <a:t>Emergency Response for pollution</a:t>
            </a:r>
          </a:p>
          <a:p>
            <a:pPr algn="l" rtl="0" eaLnBrk="1" hangingPunct="1">
              <a:defRPr/>
            </a:pPr>
            <a:r>
              <a:rPr lang="en-US" b="1" dirty="0" smtClean="0"/>
              <a:t>Assist Israeli civilians and marine assets worldwide</a:t>
            </a:r>
          </a:p>
          <a:p>
            <a:pPr algn="l" rtl="0" eaLnBrk="1" hangingPunct="1">
              <a:defRPr/>
            </a:pPr>
            <a:r>
              <a:rPr lang="en-US" b="1" dirty="0" smtClean="0"/>
              <a:t>Marine Safety and Meteorological broadcasts via Navtex</a:t>
            </a:r>
          </a:p>
          <a:p>
            <a:pPr algn="l" rtl="0" eaLnBrk="1" hangingPunct="1">
              <a:defRPr/>
            </a:pPr>
            <a:r>
              <a:rPr lang="en-US" b="1" dirty="0" smtClean="0"/>
              <a:t>Cooperation with neighbouring RCC’s</a:t>
            </a:r>
          </a:p>
          <a:p>
            <a:pPr algn="l" rtl="0" eaLnBrk="1" hangingPunct="1">
              <a:defRPr/>
            </a:pPr>
            <a:r>
              <a:rPr lang="en-US" b="1" dirty="0" smtClean="0"/>
              <a:t>Haifa Radio and Ports + Lighthouses</a:t>
            </a:r>
            <a:r>
              <a:rPr lang="en-US" b="1" dirty="0" smtClean="0"/>
              <a:t> </a:t>
            </a:r>
            <a:endParaRPr lang="he-IL" b="1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1224136" cy="79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3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10188</TotalTime>
  <Words>317</Words>
  <Application>Microsoft Office PowerPoint</Application>
  <PresentationFormat>‫הצגה על המסך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8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1_זרימה</vt:lpstr>
      <vt:lpstr>זרימה</vt:lpstr>
      <vt:lpstr>2_זרימה</vt:lpstr>
      <vt:lpstr>3_זרימה</vt:lpstr>
      <vt:lpstr>Ocean</vt:lpstr>
      <vt:lpstr>2_Ocean</vt:lpstr>
      <vt:lpstr>3_Ocean</vt:lpstr>
      <vt:lpstr>7_Ocean</vt:lpstr>
      <vt:lpstr>RCC HAIFA</vt:lpstr>
      <vt:lpstr>מצגת של PowerPoint</vt:lpstr>
      <vt:lpstr>SAR Regions</vt:lpstr>
      <vt:lpstr>Communications Console</vt:lpstr>
      <vt:lpstr>מצגת של PowerPoint</vt:lpstr>
      <vt:lpstr>     Emergency Response</vt:lpstr>
      <vt:lpstr>מצגת של PowerPoint</vt:lpstr>
      <vt:lpstr>                 Watchkeeping in RCC HAIFA-  2 Operators, 24x7      (Formerly Haifa Radio)               SMC’s and additional personnel on call, 24x7</vt:lpstr>
      <vt:lpstr>     Fields of Responsibility</vt:lpstr>
      <vt:lpstr>Agreements</vt:lpstr>
      <vt:lpstr>מצגת של PowerPoint</vt:lpstr>
      <vt:lpstr>Events handled</vt:lpstr>
      <vt:lpstr>מצגת של PowerPoint</vt:lpstr>
    </vt:vector>
  </TitlesOfParts>
  <Company>MOT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מרכז חיפוש תיאום והצלה    HAIFA JRCC</dc:title>
  <dc:creator>Administrator</dc:creator>
  <cp:lastModifiedBy>מיכאל סולומון</cp:lastModifiedBy>
  <cp:revision>88</cp:revision>
  <dcterms:created xsi:type="dcterms:W3CDTF">2014-06-19T07:27:38Z</dcterms:created>
  <dcterms:modified xsi:type="dcterms:W3CDTF">2016-04-25T04:44:19Z</dcterms:modified>
</cp:coreProperties>
</file>