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328" r:id="rId7"/>
    <p:sldId id="329" r:id="rId8"/>
    <p:sldId id="341" r:id="rId9"/>
    <p:sldId id="330" r:id="rId10"/>
    <p:sldId id="331" r:id="rId11"/>
    <p:sldId id="342" r:id="rId12"/>
    <p:sldId id="332" r:id="rId13"/>
    <p:sldId id="338" r:id="rId14"/>
    <p:sldId id="333" r:id="rId15"/>
    <p:sldId id="334" r:id="rId16"/>
    <p:sldId id="335" r:id="rId17"/>
    <p:sldId id="343" r:id="rId18"/>
    <p:sldId id="336" r:id="rId19"/>
    <p:sldId id="340" r:id="rId20"/>
    <p:sldId id="26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A4"/>
    <a:srgbClr val="7B0052"/>
    <a:srgbClr val="279DD9"/>
    <a:srgbClr val="CC8004"/>
    <a:srgbClr val="F37021"/>
    <a:srgbClr val="A74233"/>
    <a:srgbClr val="5A6870"/>
    <a:srgbClr val="C40075"/>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658" y="-1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ECAF5-2941-4F82-BEBE-F422D8A4B8DF}" type="datetimeFigureOut">
              <a:rPr lang="en-US" smtClean="0"/>
              <a:t>5/13/2016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29174-926E-43DB-80E9-1E60DDB30C26}" type="slidenum">
              <a:rPr lang="en-US" smtClean="0"/>
              <a:t>‹#›</a:t>
            </a:fld>
            <a:endParaRPr lang="en-US"/>
          </a:p>
        </p:txBody>
      </p:sp>
    </p:spTree>
    <p:extLst>
      <p:ext uri="{BB962C8B-B14F-4D97-AF65-F5344CB8AC3E}">
        <p14:creationId xmlns:p14="http://schemas.microsoft.com/office/powerpoint/2010/main" val="150331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fr-FR" dirty="0" smtClean="0"/>
              <a:t>09 February 2016</a:t>
            </a:r>
            <a:endParaRPr lang="en-CA" dirty="0"/>
          </a:p>
        </p:txBody>
      </p:sp>
      <p:sp>
        <p:nvSpPr>
          <p:cNvPr id="5" name="Footer Placeholder 4"/>
          <p:cNvSpPr>
            <a:spLocks noGrp="1"/>
          </p:cNvSpPr>
          <p:nvPr>
            <p:ph type="ftr" sz="quarter" idx="11"/>
          </p:nvPr>
        </p:nvSpPr>
        <p:spPr>
          <a:xfrm>
            <a:off x="3124200" y="4948014"/>
            <a:ext cx="2895600" cy="273844"/>
          </a:xfrm>
        </p:spPr>
        <p:txBody>
          <a:bodyPr/>
          <a:lstStyle/>
          <a:p>
            <a:r>
              <a:rPr lang="en-CA" smtClean="0"/>
              <a:t>ICAO EUR/NAT Office</a:t>
            </a:r>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fr-FR" dirty="0" smtClean="0"/>
              <a:t>09 February 2016</a:t>
            </a:r>
            <a:endParaRPr lang="en-CA" dirty="0"/>
          </a:p>
        </p:txBody>
      </p:sp>
      <p:sp>
        <p:nvSpPr>
          <p:cNvPr id="5" name="Footer Placeholder 4"/>
          <p:cNvSpPr>
            <a:spLocks noGrp="1"/>
          </p:cNvSpPr>
          <p:nvPr>
            <p:ph type="ftr" sz="quarter" idx="11"/>
          </p:nvPr>
        </p:nvSpPr>
        <p:spPr/>
        <p:txBody>
          <a:bodyPr/>
          <a:lstStyle/>
          <a:p>
            <a:r>
              <a:rPr lang="en-CA" smtClean="0"/>
              <a:t>ICAO EUR/NAT Office</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9"/>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fr-FR" dirty="0" smtClean="0"/>
              <a:t>09 February 2016</a:t>
            </a:r>
            <a:endParaRPr lang="en-CA" dirty="0"/>
          </a:p>
        </p:txBody>
      </p:sp>
      <p:sp>
        <p:nvSpPr>
          <p:cNvPr id="5" name="Footer Placeholder 4"/>
          <p:cNvSpPr>
            <a:spLocks noGrp="1"/>
          </p:cNvSpPr>
          <p:nvPr>
            <p:ph type="ftr" sz="quarter" idx="11"/>
          </p:nvPr>
        </p:nvSpPr>
        <p:spPr/>
        <p:txBody>
          <a:bodyPr/>
          <a:lstStyle/>
          <a:p>
            <a:r>
              <a:rPr lang="en-CA" smtClean="0"/>
              <a:t>ICAO EUR/NAT Office</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fr-FR" dirty="0" smtClean="0"/>
              <a:t>09 February 2016</a:t>
            </a:r>
            <a:endParaRPr lang="en-CA" dirty="0"/>
          </a:p>
        </p:txBody>
      </p:sp>
      <p:sp>
        <p:nvSpPr>
          <p:cNvPr id="5" name="Footer Placeholder 4"/>
          <p:cNvSpPr>
            <a:spLocks noGrp="1"/>
          </p:cNvSpPr>
          <p:nvPr>
            <p:ph type="ftr" sz="quarter" idx="11"/>
          </p:nvPr>
        </p:nvSpPr>
        <p:spPr/>
        <p:txBody>
          <a:bodyPr/>
          <a:lstStyle/>
          <a:p>
            <a:r>
              <a:rPr lang="en-CA" smtClean="0"/>
              <a:t>ICAO EUR/NAT Office</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fr-FR" dirty="0" smtClean="0"/>
              <a:t>09 February 2016</a:t>
            </a:r>
            <a:endParaRPr lang="en-CA" dirty="0"/>
          </a:p>
        </p:txBody>
      </p:sp>
      <p:sp>
        <p:nvSpPr>
          <p:cNvPr id="6" name="Footer Placeholder 5"/>
          <p:cNvSpPr>
            <a:spLocks noGrp="1"/>
          </p:cNvSpPr>
          <p:nvPr>
            <p:ph type="ftr" sz="quarter" idx="11"/>
          </p:nvPr>
        </p:nvSpPr>
        <p:spPr/>
        <p:txBody>
          <a:bodyPr/>
          <a:lstStyle/>
          <a:p>
            <a:r>
              <a:rPr lang="en-CA" smtClean="0"/>
              <a:t>ICAO EUR/NAT Office</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5"/>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33"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427735"/>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fr-FR" dirty="0" smtClean="0"/>
              <a:t>09 February 2016</a:t>
            </a:r>
            <a:endParaRPr lang="en-CA" dirty="0"/>
          </a:p>
        </p:txBody>
      </p:sp>
      <p:sp>
        <p:nvSpPr>
          <p:cNvPr id="8" name="Footer Placeholder 7"/>
          <p:cNvSpPr>
            <a:spLocks noGrp="1"/>
          </p:cNvSpPr>
          <p:nvPr>
            <p:ph type="ftr" sz="quarter" idx="11"/>
          </p:nvPr>
        </p:nvSpPr>
        <p:spPr/>
        <p:txBody>
          <a:bodyPr/>
          <a:lstStyle/>
          <a:p>
            <a:r>
              <a:rPr lang="en-CA" smtClean="0"/>
              <a:t>ICAO EUR/NAT Office</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4"/>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11" y="2003129"/>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fr-FR" dirty="0" smtClean="0"/>
              <a:t>09 February 2016</a:t>
            </a:r>
            <a:endParaRPr lang="en-CA" dirty="0"/>
          </a:p>
        </p:txBody>
      </p:sp>
      <p:sp>
        <p:nvSpPr>
          <p:cNvPr id="6" name="Footer Placeholder 5"/>
          <p:cNvSpPr>
            <a:spLocks noGrp="1"/>
          </p:cNvSpPr>
          <p:nvPr>
            <p:ph type="ftr" sz="quarter" idx="11"/>
          </p:nvPr>
        </p:nvSpPr>
        <p:spPr/>
        <p:txBody>
          <a:bodyPr/>
          <a:lstStyle/>
          <a:p>
            <a:r>
              <a:rPr lang="en-CA" smtClean="0"/>
              <a:t>ICAO EUR/NAT Office</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smtClean="0"/>
              <a:t>09 February 2016</a:t>
            </a:r>
            <a:endParaRPr lang="en-CA" dirty="0"/>
          </a:p>
        </p:txBody>
      </p:sp>
      <p:sp>
        <p:nvSpPr>
          <p:cNvPr id="4" name="Footer Placeholder 3"/>
          <p:cNvSpPr>
            <a:spLocks noGrp="1"/>
          </p:cNvSpPr>
          <p:nvPr>
            <p:ph type="ftr" sz="quarter" idx="11"/>
          </p:nvPr>
        </p:nvSpPr>
        <p:spPr/>
        <p:txBody>
          <a:bodyPr/>
          <a:lstStyle/>
          <a:p>
            <a:r>
              <a:rPr lang="en-CA" smtClean="0"/>
              <a:t>ICAO EUR/NAT Office</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fr-FR" dirty="0" smtClean="0"/>
              <a:t>09 February 2016</a:t>
            </a:r>
            <a:endParaRPr lang="en-CA" dirty="0"/>
          </a:p>
        </p:txBody>
      </p:sp>
      <p:sp>
        <p:nvSpPr>
          <p:cNvPr id="6" name="Footer Placeholder 5"/>
          <p:cNvSpPr>
            <a:spLocks noGrp="1"/>
          </p:cNvSpPr>
          <p:nvPr>
            <p:ph type="ftr" sz="quarter" idx="11"/>
          </p:nvPr>
        </p:nvSpPr>
        <p:spPr/>
        <p:txBody>
          <a:bodyPr/>
          <a:lstStyle/>
          <a:p>
            <a:r>
              <a:rPr lang="en-CA" smtClean="0"/>
              <a:t>ICAO EUR/NAT Office</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fr-FR" dirty="0" smtClean="0"/>
              <a:t>09 February 2016</a:t>
            </a:r>
            <a:endParaRPr lang="en-CA" dirty="0"/>
          </a:p>
        </p:txBody>
      </p:sp>
      <p:sp>
        <p:nvSpPr>
          <p:cNvPr id="5" name="Footer Placeholder 4"/>
          <p:cNvSpPr>
            <a:spLocks noGrp="1"/>
          </p:cNvSpPr>
          <p:nvPr>
            <p:ph type="ftr" sz="quarter" idx="11"/>
          </p:nvPr>
        </p:nvSpPr>
        <p:spPr/>
        <p:txBody>
          <a:bodyPr/>
          <a:lstStyle/>
          <a:p>
            <a:r>
              <a:rPr lang="en-CA" smtClean="0"/>
              <a:t>ICAO EUR/NAT Office</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fr-FR" dirty="0" smtClean="0"/>
              <a:t>09 February 2016</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CA" dirty="0" smtClean="0"/>
              <a:t>ICAO EUR/NAT Office</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1" r:id="rId12"/>
    <p:sldLayoutId id="2147483663" r:id="rId13"/>
    <p:sldLayoutId id="2147483665" r:id="rId14"/>
    <p:sldLayoutId id="2147483667" r:id="rId1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251529" y="2571750"/>
            <a:ext cx="4103687" cy="882960"/>
          </a:xfrm>
          <a:prstGeom prst="rect">
            <a:avLst/>
          </a:prstGeom>
          <a:noFill/>
          <a:ln w="9525">
            <a:noFill/>
            <a:miter lim="800000"/>
            <a:headEnd/>
            <a:tailEnd/>
          </a:ln>
        </p:spPr>
        <p:txBody>
          <a:bodyPr/>
          <a:lstStyle/>
          <a:p>
            <a:pPr>
              <a:buFont typeface="Arial" charset="0"/>
              <a:buNone/>
            </a:pPr>
            <a:endParaRPr lang="en-US" sz="1400" i="1" baseline="0" dirty="0" smtClean="0">
              <a:solidFill>
                <a:schemeClr val="accent1"/>
              </a:solidFill>
              <a:cs typeface="Arial" charset="0"/>
            </a:endParaRPr>
          </a:p>
        </p:txBody>
      </p:sp>
      <p:sp>
        <p:nvSpPr>
          <p:cNvPr id="7" name="Rectangle 2"/>
          <p:cNvSpPr txBox="1">
            <a:spLocks noChangeArrowheads="1"/>
          </p:cNvSpPr>
          <p:nvPr/>
        </p:nvSpPr>
        <p:spPr>
          <a:xfrm>
            <a:off x="107504" y="1001713"/>
            <a:ext cx="7345511" cy="777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US" sz="4000" spc="-20" dirty="0" smtClean="0">
                <a:solidFill>
                  <a:schemeClr val="bg1"/>
                </a:solidFill>
              </a:rPr>
              <a:t>ICAO SAR Regional Framework</a:t>
            </a:r>
          </a:p>
        </p:txBody>
      </p:sp>
      <p:sp>
        <p:nvSpPr>
          <p:cNvPr id="8" name="Rectangle 2"/>
          <p:cNvSpPr txBox="1">
            <a:spLocks noChangeArrowheads="1"/>
          </p:cNvSpPr>
          <p:nvPr/>
        </p:nvSpPr>
        <p:spPr>
          <a:xfrm>
            <a:off x="0" y="4371950"/>
            <a:ext cx="914400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US" sz="2400" spc="-20" dirty="0" smtClean="0">
                <a:solidFill>
                  <a:schemeClr val="accent1">
                    <a:lumMod val="75000"/>
                  </a:schemeClr>
                </a:solidFill>
              </a:rPr>
              <a:t>“AVIATION </a:t>
            </a:r>
            <a:r>
              <a:rPr lang="en-US" sz="2400" spc="-20" dirty="0" smtClean="0">
                <a:solidFill>
                  <a:schemeClr val="accent1">
                    <a:lumMod val="75000"/>
                  </a:schemeClr>
                </a:solidFill>
              </a:rPr>
              <a:t>SAFETY FOR OFF-SHORE OPERATIONS/ SEARCH AND RESCUE”</a:t>
            </a:r>
          </a:p>
        </p:txBody>
      </p:sp>
      <p:sp>
        <p:nvSpPr>
          <p:cNvPr id="5" name="Rectangle 4"/>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ate Placeholder 3"/>
          <p:cNvSpPr>
            <a:spLocks noGrp="1"/>
          </p:cNvSpPr>
          <p:nvPr>
            <p:ph type="dt" sz="half" idx="4294967295"/>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fr-FR" dirty="0" smtClean="0"/>
              <a:t>19 </a:t>
            </a:r>
            <a:r>
              <a:rPr lang="fr-FR" dirty="0" smtClean="0"/>
              <a:t>May 2016</a:t>
            </a:r>
            <a:endParaRPr lang="en-CA" dirty="0"/>
          </a:p>
        </p:txBody>
      </p:sp>
      <p:sp>
        <p:nvSpPr>
          <p:cNvPr id="10" name="Footer Placeholder 4"/>
          <p:cNvSpPr>
            <a:spLocks noGrp="1"/>
          </p:cNvSpPr>
          <p:nvPr>
            <p:ph type="ftr" sz="quarter" idx="4294967295"/>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CA" dirty="0" smtClean="0"/>
              <a:t>ICAO EUR/NAT Office</a:t>
            </a:r>
            <a:endParaRPr lang="en-CA" dirty="0"/>
          </a:p>
        </p:txBody>
      </p:sp>
      <p:sp>
        <p:nvSpPr>
          <p:cNvPr id="11"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a:t>
            </a:fld>
            <a:endParaRPr lang="en-CA" dirty="0"/>
          </a:p>
        </p:txBody>
      </p:sp>
      <p:sp>
        <p:nvSpPr>
          <p:cNvPr id="12" name="Rectangle 2"/>
          <p:cNvSpPr txBox="1">
            <a:spLocks noChangeArrowheads="1"/>
          </p:cNvSpPr>
          <p:nvPr/>
        </p:nvSpPr>
        <p:spPr>
          <a:xfrm>
            <a:off x="193006" y="3075806"/>
            <a:ext cx="7057479"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de-DE" sz="2400" b="1" spc="-20" dirty="0" smtClean="0">
                <a:solidFill>
                  <a:srgbClr val="0054A4"/>
                </a:solidFill>
              </a:rPr>
              <a:t>Mr. Celso FIGUEIREDO</a:t>
            </a:r>
          </a:p>
          <a:p>
            <a:pPr algn="l">
              <a:lnSpc>
                <a:spcPts val="3600"/>
              </a:lnSpc>
              <a:tabLst>
                <a:tab pos="1255713" algn="l"/>
              </a:tabLst>
              <a:defRPr/>
            </a:pPr>
            <a:r>
              <a:rPr lang="de-DE" sz="2400" i="1" spc="-20" dirty="0" smtClean="0">
                <a:solidFill>
                  <a:srgbClr val="0054A4"/>
                </a:solidFill>
              </a:rPr>
              <a:t>Regional Officer ANS – ICAO EUR/NAT Office</a:t>
            </a:r>
            <a:endParaRPr lang="en-US" sz="2400" i="1" spc="-20" dirty="0" smtClean="0">
              <a:solidFill>
                <a:srgbClr val="0054A4"/>
              </a:solidFill>
            </a:endParaRPr>
          </a:p>
        </p:txBody>
      </p:sp>
    </p:spTree>
    <p:extLst>
      <p:ext uri="{BB962C8B-B14F-4D97-AF65-F5344CB8AC3E}">
        <p14:creationId xmlns:p14="http://schemas.microsoft.com/office/powerpoint/2010/main" val="310776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10</a:t>
            </a:fld>
            <a:endParaRPr lang="en-CA"/>
          </a:p>
        </p:txBody>
      </p:sp>
      <p:sp>
        <p:nvSpPr>
          <p:cNvPr id="6" name="Rectangle 5"/>
          <p:cNvSpPr/>
          <p:nvPr/>
        </p:nvSpPr>
        <p:spPr>
          <a:xfrm>
            <a:off x="251520" y="1510789"/>
            <a:ext cx="5472608" cy="3262432"/>
          </a:xfrm>
          <a:prstGeom prst="rect">
            <a:avLst/>
          </a:prstGeom>
        </p:spPr>
        <p:txBody>
          <a:bodyPr wrap="square">
            <a:spAutoFit/>
          </a:bodyPr>
          <a:lstStyle/>
          <a:p>
            <a:pPr marL="285750" indent="-285750">
              <a:spcBef>
                <a:spcPts val="300"/>
              </a:spcBef>
              <a:spcAft>
                <a:spcPts val="300"/>
              </a:spcAft>
              <a:buFont typeface="Arial" panose="020B0604020202020204" pitchFamily="34" charset="0"/>
              <a:buChar char="•"/>
            </a:pPr>
            <a:r>
              <a:rPr lang="en-US" sz="1600" dirty="0" smtClean="0">
                <a:solidFill>
                  <a:srgbClr val="0053A3"/>
                </a:solidFill>
                <a:latin typeface="Arial"/>
              </a:rPr>
              <a:t>SAR </a:t>
            </a:r>
            <a:r>
              <a:rPr lang="en-US" sz="1600" dirty="0">
                <a:solidFill>
                  <a:srgbClr val="0053A3"/>
                </a:solidFill>
                <a:latin typeface="Arial"/>
              </a:rPr>
              <a:t>arrangements &amp; </a:t>
            </a:r>
            <a:r>
              <a:rPr lang="en-US" sz="1600" dirty="0" smtClean="0">
                <a:solidFill>
                  <a:srgbClr val="0053A3"/>
                </a:solidFill>
                <a:latin typeface="Arial"/>
              </a:rPr>
              <a:t>Capabilities</a:t>
            </a:r>
          </a:p>
          <a:p>
            <a:pPr marL="742950" lvl="1" indent="-285750">
              <a:spcBef>
                <a:spcPts val="300"/>
              </a:spcBef>
              <a:spcAft>
                <a:spcPts val="300"/>
              </a:spcAft>
              <a:buFont typeface="Wingdings" panose="05000000000000000000" pitchFamily="2" charset="2"/>
              <a:buChar char="§"/>
            </a:pPr>
            <a:r>
              <a:rPr lang="en-US" sz="1600" dirty="0" smtClean="0">
                <a:solidFill>
                  <a:srgbClr val="001F5F"/>
                </a:solidFill>
                <a:latin typeface="Arial"/>
              </a:rPr>
              <a:t>Table </a:t>
            </a:r>
            <a:r>
              <a:rPr lang="en-US" sz="1600" dirty="0">
                <a:solidFill>
                  <a:srgbClr val="001F5F"/>
                </a:solidFill>
                <a:latin typeface="Arial"/>
              </a:rPr>
              <a:t>SAR – Agreements was updated</a:t>
            </a:r>
            <a:r>
              <a:rPr lang="en-US" sz="1600" dirty="0" smtClean="0">
                <a:solidFill>
                  <a:srgbClr val="001F5F"/>
                </a:solidFill>
                <a:latin typeface="Arial"/>
              </a:rPr>
              <a:t>;</a:t>
            </a:r>
          </a:p>
          <a:p>
            <a:pPr marL="742950" lvl="1" indent="-285750">
              <a:spcBef>
                <a:spcPts val="300"/>
              </a:spcBef>
              <a:spcAft>
                <a:spcPts val="300"/>
              </a:spcAft>
              <a:buFont typeface="Wingdings" panose="05000000000000000000" pitchFamily="2" charset="2"/>
              <a:buChar char="§"/>
            </a:pPr>
            <a:r>
              <a:rPr lang="en-US" sz="1600" dirty="0" smtClean="0">
                <a:solidFill>
                  <a:srgbClr val="001F5F"/>
                </a:solidFill>
                <a:latin typeface="Arial"/>
              </a:rPr>
              <a:t>Table </a:t>
            </a:r>
            <a:r>
              <a:rPr lang="en-US" sz="1600" dirty="0">
                <a:solidFill>
                  <a:srgbClr val="001F5F"/>
                </a:solidFill>
                <a:latin typeface="Arial"/>
              </a:rPr>
              <a:t>SAR Capability Matrix. </a:t>
            </a:r>
          </a:p>
          <a:p>
            <a:pPr marL="285750" indent="-285750">
              <a:spcBef>
                <a:spcPts val="300"/>
              </a:spcBef>
              <a:spcAft>
                <a:spcPts val="300"/>
              </a:spcAft>
              <a:buFont typeface="Arial" panose="020B0604020202020204" pitchFamily="34" charset="0"/>
              <a:buChar char="•"/>
            </a:pPr>
            <a:r>
              <a:rPr lang="en-US" sz="1600" dirty="0" smtClean="0">
                <a:solidFill>
                  <a:srgbClr val="0053A3"/>
                </a:solidFill>
                <a:latin typeface="Arial"/>
              </a:rPr>
              <a:t>EUR </a:t>
            </a:r>
            <a:r>
              <a:rPr lang="en-US" sz="1600" dirty="0">
                <a:solidFill>
                  <a:srgbClr val="0053A3"/>
                </a:solidFill>
                <a:latin typeface="Arial"/>
              </a:rPr>
              <a:t>Aeronautical SAR Contact List </a:t>
            </a:r>
          </a:p>
          <a:p>
            <a:pPr marL="742950" lvl="1" indent="-285750">
              <a:spcBef>
                <a:spcPts val="300"/>
              </a:spcBef>
              <a:spcAft>
                <a:spcPts val="300"/>
              </a:spcAft>
              <a:buFont typeface="Wingdings" panose="05000000000000000000" pitchFamily="2" charset="2"/>
              <a:buChar char="§"/>
            </a:pPr>
            <a:r>
              <a:rPr lang="en-US" sz="1600" dirty="0" smtClean="0">
                <a:solidFill>
                  <a:srgbClr val="001F5F"/>
                </a:solidFill>
                <a:latin typeface="Arial"/>
              </a:rPr>
              <a:t>Reliable </a:t>
            </a:r>
            <a:r>
              <a:rPr lang="en-US" sz="1600" dirty="0">
                <a:solidFill>
                  <a:srgbClr val="001F5F"/>
                </a:solidFill>
                <a:latin typeface="Arial"/>
              </a:rPr>
              <a:t>communication and collaboration with affected stakeholders; and </a:t>
            </a:r>
          </a:p>
          <a:p>
            <a:pPr marL="742950" lvl="1" indent="-285750" algn="just">
              <a:spcBef>
                <a:spcPts val="300"/>
              </a:spcBef>
              <a:spcAft>
                <a:spcPts val="300"/>
              </a:spcAft>
              <a:buFont typeface="Wingdings" panose="05000000000000000000" pitchFamily="2" charset="2"/>
              <a:buChar char="§"/>
            </a:pPr>
            <a:r>
              <a:rPr lang="en-US" sz="1600" dirty="0" smtClean="0">
                <a:solidFill>
                  <a:srgbClr val="001F5F"/>
                </a:solidFill>
                <a:latin typeface="Arial"/>
              </a:rPr>
              <a:t>This </a:t>
            </a:r>
            <a:r>
              <a:rPr lang="en-US" sz="1600" dirty="0">
                <a:solidFill>
                  <a:srgbClr val="001F5F"/>
                </a:solidFill>
                <a:latin typeface="Arial"/>
              </a:rPr>
              <a:t>contact list should not be confused with any listings of SAR Point of Contacts </a:t>
            </a:r>
            <a:r>
              <a:rPr lang="en-US" sz="1600" b="1" dirty="0">
                <a:solidFill>
                  <a:srgbClr val="001F5F"/>
                </a:solidFill>
                <a:latin typeface="Arial"/>
              </a:rPr>
              <a:t>(SPOCs) </a:t>
            </a:r>
            <a:r>
              <a:rPr lang="en-US" sz="1600" dirty="0">
                <a:solidFill>
                  <a:srgbClr val="001F5F"/>
                </a:solidFill>
                <a:latin typeface="Arial"/>
              </a:rPr>
              <a:t>which are used for 24 hour SAR emergency contact purposes. </a:t>
            </a:r>
          </a:p>
          <a:p>
            <a:pPr marL="285750" indent="-285750">
              <a:spcBef>
                <a:spcPts val="300"/>
              </a:spcBef>
              <a:spcAft>
                <a:spcPts val="300"/>
              </a:spcAft>
              <a:buFont typeface="Arial" panose="020B0604020202020204" pitchFamily="34" charset="0"/>
              <a:buChar char="•"/>
            </a:pPr>
            <a:r>
              <a:rPr lang="en-US" sz="1600" dirty="0" smtClean="0">
                <a:solidFill>
                  <a:srgbClr val="0053A3"/>
                </a:solidFill>
                <a:latin typeface="Arial"/>
              </a:rPr>
              <a:t>EURSAR/TF </a:t>
            </a:r>
            <a:r>
              <a:rPr lang="en-US" sz="1600" dirty="0">
                <a:solidFill>
                  <a:srgbClr val="0053A3"/>
                </a:solidFill>
                <a:latin typeface="Arial"/>
              </a:rPr>
              <a:t>Task List</a:t>
            </a:r>
            <a:r>
              <a:rPr lang="en-US" sz="1600" dirty="0" smtClean="0">
                <a:solidFill>
                  <a:srgbClr val="0053A3"/>
                </a:solidFill>
                <a:latin typeface="Arial"/>
              </a:rPr>
              <a:t>.</a:t>
            </a:r>
            <a:endParaRPr lang="en-US" sz="1600" dirty="0">
              <a:solidFill>
                <a:srgbClr val="0053A3"/>
              </a:solidFill>
              <a:latin typeface="Aria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779662"/>
            <a:ext cx="3026906" cy="202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51520" y="843558"/>
            <a:ext cx="8712968" cy="1077218"/>
          </a:xfrm>
          <a:prstGeom prst="rect">
            <a:avLst/>
          </a:prstGeom>
        </p:spPr>
        <p:txBody>
          <a:bodyPr wrap="square">
            <a:spAutoFit/>
          </a:bodyPr>
          <a:lstStyle/>
          <a:p>
            <a:r>
              <a:rPr lang="en-US" sz="2400" b="1" dirty="0">
                <a:solidFill>
                  <a:srgbClr val="0053A3"/>
                </a:solidFill>
              </a:rPr>
              <a:t>Search and Rescue capability in ICAO EUR Region </a:t>
            </a:r>
            <a:r>
              <a:rPr lang="en-US" sz="2400" b="1" dirty="0" smtClean="0">
                <a:solidFill>
                  <a:srgbClr val="0053A3"/>
                </a:solidFill>
              </a:rPr>
              <a:t>– </a:t>
            </a:r>
            <a:r>
              <a:rPr lang="en-US" sz="2400" b="1" u="sng" dirty="0" smtClean="0">
                <a:solidFill>
                  <a:srgbClr val="0053A3"/>
                </a:solidFill>
              </a:rPr>
              <a:t>EANPG Decision</a:t>
            </a:r>
          </a:p>
          <a:p>
            <a:pPr lvl="0" algn="r"/>
            <a:r>
              <a:rPr lang="en-US" sz="1600" dirty="0">
                <a:solidFill>
                  <a:srgbClr val="0053A3"/>
                </a:solidFill>
              </a:rPr>
              <a:t>(Budapest, Hungary, from 14 to 18 September 2015) </a:t>
            </a:r>
          </a:p>
          <a:p>
            <a:endParaRPr lang="en-US" sz="2400" u="sng" dirty="0">
              <a:solidFill>
                <a:srgbClr val="0053A3"/>
              </a:solidFill>
            </a:endParaRPr>
          </a:p>
        </p:txBody>
      </p:sp>
    </p:spTree>
    <p:extLst>
      <p:ext uri="{BB962C8B-B14F-4D97-AF65-F5344CB8AC3E}">
        <p14:creationId xmlns:p14="http://schemas.microsoft.com/office/powerpoint/2010/main" val="118211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11</a:t>
            </a:fld>
            <a:endParaRPr lang="en-CA"/>
          </a:p>
        </p:txBody>
      </p:sp>
      <p:sp>
        <p:nvSpPr>
          <p:cNvPr id="5" name="Rectangle 4"/>
          <p:cNvSpPr/>
          <p:nvPr/>
        </p:nvSpPr>
        <p:spPr>
          <a:xfrm>
            <a:off x="35496" y="1347614"/>
            <a:ext cx="9108504" cy="330859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a:solidFill>
                  <a:srgbClr val="0053A3"/>
                </a:solidFill>
                <a:latin typeface="Arial"/>
              </a:rPr>
              <a:t>SPOC Communications </a:t>
            </a:r>
            <a:r>
              <a:rPr lang="en-US" sz="1600" dirty="0" smtClean="0">
                <a:solidFill>
                  <a:srgbClr val="0053A3"/>
                </a:solidFill>
                <a:latin typeface="Arial"/>
              </a:rPr>
              <a:t>Matters</a:t>
            </a:r>
          </a:p>
          <a:p>
            <a:pPr marL="742950" lvl="1" indent="-285750">
              <a:spcBef>
                <a:spcPts val="600"/>
              </a:spcBef>
              <a:spcAft>
                <a:spcPts val="600"/>
              </a:spcAft>
              <a:buFont typeface="Wingdings" panose="05000000000000000000" pitchFamily="2" charset="2"/>
              <a:buChar char="§"/>
            </a:pPr>
            <a:r>
              <a:rPr lang="en-US" dirty="0" smtClean="0">
                <a:solidFill>
                  <a:schemeClr val="accent1">
                    <a:lumMod val="75000"/>
                  </a:schemeClr>
                </a:solidFill>
              </a:rPr>
              <a:t>COSPAS-SARSAT </a:t>
            </a:r>
            <a:r>
              <a:rPr lang="en-US" b="1" dirty="0">
                <a:solidFill>
                  <a:schemeClr val="accent1">
                    <a:lumMod val="75000"/>
                  </a:schemeClr>
                </a:solidFill>
              </a:rPr>
              <a:t>(ICAO/IMO JWG-SAR/22-WP/28)</a:t>
            </a:r>
            <a:r>
              <a:rPr lang="en-US" dirty="0">
                <a:solidFill>
                  <a:schemeClr val="accent1">
                    <a:lumMod val="75000"/>
                  </a:schemeClr>
                </a:solidFill>
              </a:rPr>
              <a:t>, summarized International SPOC communication matters as at 14 August 2015</a:t>
            </a:r>
            <a:r>
              <a:rPr lang="en-US" dirty="0" smtClean="0">
                <a:solidFill>
                  <a:schemeClr val="accent1">
                    <a:lumMod val="75000"/>
                  </a:schemeClr>
                </a:solidFill>
              </a:rPr>
              <a:t>;</a:t>
            </a:r>
          </a:p>
          <a:p>
            <a:pPr marL="742950" lvl="1" indent="-285750">
              <a:spcBef>
                <a:spcPts val="600"/>
              </a:spcBef>
              <a:spcAft>
                <a:spcPts val="600"/>
              </a:spcAft>
              <a:buFont typeface="Wingdings" panose="05000000000000000000" pitchFamily="2" charset="2"/>
              <a:buChar char="§"/>
            </a:pPr>
            <a:r>
              <a:rPr lang="en-US" dirty="0" smtClean="0">
                <a:solidFill>
                  <a:schemeClr val="accent1">
                    <a:lumMod val="75000"/>
                  </a:schemeClr>
                </a:solidFill>
              </a:rPr>
              <a:t>Regarding </a:t>
            </a:r>
            <a:r>
              <a:rPr lang="en-US" dirty="0">
                <a:solidFill>
                  <a:schemeClr val="accent1">
                    <a:lumMod val="75000"/>
                  </a:schemeClr>
                </a:solidFill>
              </a:rPr>
              <a:t>the Regional SPOC communication, </a:t>
            </a:r>
            <a:r>
              <a:rPr lang="en-US" b="1" dirty="0">
                <a:solidFill>
                  <a:schemeClr val="accent1">
                    <a:lumMod val="75000"/>
                  </a:schemeClr>
                </a:solidFill>
              </a:rPr>
              <a:t>non-responsive SPOCs</a:t>
            </a:r>
            <a:r>
              <a:rPr lang="en-US" dirty="0">
                <a:solidFill>
                  <a:schemeClr val="accent1">
                    <a:lumMod val="75000"/>
                  </a:schemeClr>
                </a:solidFill>
              </a:rPr>
              <a:t> were those SPOCs which did not provide any response</a:t>
            </a:r>
            <a:r>
              <a:rPr lang="en-US" dirty="0" smtClean="0">
                <a:solidFill>
                  <a:schemeClr val="accent1">
                    <a:lumMod val="75000"/>
                  </a:schemeClr>
                </a:solidFill>
              </a:rPr>
              <a:t>.</a:t>
            </a:r>
          </a:p>
          <a:p>
            <a:endParaRPr lang="pt-BR" dirty="0" smtClean="0"/>
          </a:p>
          <a:p>
            <a:endParaRPr lang="pt-BR" dirty="0"/>
          </a:p>
          <a:p>
            <a:endParaRPr lang="en-US" dirty="0"/>
          </a:p>
          <a:p>
            <a:endParaRPr lang="en-US" sz="1400" b="1" dirty="0" smtClean="0">
              <a:solidFill>
                <a:schemeClr val="accent1">
                  <a:lumMod val="75000"/>
                </a:schemeClr>
              </a:solidFill>
            </a:endParaRPr>
          </a:p>
          <a:p>
            <a:endParaRPr lang="en-US" sz="1400" b="1" dirty="0">
              <a:solidFill>
                <a:schemeClr val="accent1">
                  <a:lumMod val="75000"/>
                </a:schemeClr>
              </a:solidFill>
            </a:endParaRPr>
          </a:p>
          <a:p>
            <a:r>
              <a:rPr lang="en-US" sz="1400" b="1" baseline="60000" dirty="0" smtClean="0">
                <a:solidFill>
                  <a:schemeClr val="accent1">
                    <a:lumMod val="75000"/>
                  </a:schemeClr>
                </a:solidFill>
              </a:rPr>
              <a:t>(</a:t>
            </a:r>
            <a:r>
              <a:rPr lang="en-US" sz="1400" b="1" baseline="60000" dirty="0">
                <a:solidFill>
                  <a:schemeClr val="accent1">
                    <a:lumMod val="75000"/>
                  </a:schemeClr>
                </a:solidFill>
              </a:rPr>
              <a:t>1) </a:t>
            </a:r>
            <a:r>
              <a:rPr lang="en-US" sz="1400" b="1" dirty="0">
                <a:solidFill>
                  <a:schemeClr val="accent1">
                    <a:lumMod val="75000"/>
                  </a:schemeClr>
                </a:solidFill>
              </a:rPr>
              <a:t>COSPAS-SARSAT Programme Search and Rescue Point of Contact (SPOC)</a:t>
            </a:r>
          </a:p>
        </p:txBody>
      </p:sp>
      <p:sp>
        <p:nvSpPr>
          <p:cNvPr id="6" name="Rectangle 5"/>
          <p:cNvSpPr/>
          <p:nvPr/>
        </p:nvSpPr>
        <p:spPr>
          <a:xfrm>
            <a:off x="251520" y="843558"/>
            <a:ext cx="8496944" cy="430887"/>
          </a:xfrm>
          <a:prstGeom prst="rect">
            <a:avLst/>
          </a:prstGeom>
        </p:spPr>
        <p:txBody>
          <a:bodyPr wrap="square">
            <a:spAutoFit/>
          </a:bodyPr>
          <a:lstStyle/>
          <a:p>
            <a:r>
              <a:rPr lang="en-US" sz="2200" b="1" dirty="0">
                <a:solidFill>
                  <a:srgbClr val="0053A3"/>
                </a:solidFill>
              </a:rPr>
              <a:t>EURSAR/TF and ICAO/IMO JWG – </a:t>
            </a:r>
            <a:r>
              <a:rPr lang="en-US" sz="2200" b="1" i="1" u="sng" dirty="0">
                <a:solidFill>
                  <a:srgbClr val="0053A3"/>
                </a:solidFill>
              </a:rPr>
              <a:t>SPOC</a:t>
            </a:r>
            <a:r>
              <a:rPr lang="en-US" sz="2200" b="1" i="1" u="sng" baseline="40000" dirty="0">
                <a:solidFill>
                  <a:srgbClr val="0053A3"/>
                </a:solidFill>
              </a:rPr>
              <a:t>(1)</a:t>
            </a:r>
            <a:r>
              <a:rPr lang="en-US" sz="2200" b="1" i="1" u="sng" dirty="0">
                <a:solidFill>
                  <a:srgbClr val="0053A3"/>
                </a:solidFill>
              </a:rPr>
              <a:t> Communications Matters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068042"/>
            <a:ext cx="6934200"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2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12</a:t>
            </a:fld>
            <a:endParaRPr lang="en-CA"/>
          </a:p>
        </p:txBody>
      </p:sp>
      <p:sp>
        <p:nvSpPr>
          <p:cNvPr id="5" name="Rectangle 4"/>
          <p:cNvSpPr/>
          <p:nvPr/>
        </p:nvSpPr>
        <p:spPr>
          <a:xfrm>
            <a:off x="179512" y="771551"/>
            <a:ext cx="4392488" cy="2108269"/>
          </a:xfrm>
          <a:prstGeom prst="rect">
            <a:avLst/>
          </a:prstGeom>
        </p:spPr>
        <p:txBody>
          <a:bodyPr wrap="square">
            <a:spAutoFit/>
          </a:bodyPr>
          <a:lstStyle/>
          <a:p>
            <a:r>
              <a:rPr lang="en-US" sz="2400" b="1" dirty="0" smtClean="0">
                <a:solidFill>
                  <a:srgbClr val="0053A3"/>
                </a:solidFill>
              </a:rPr>
              <a:t>SAR Inter-Regional Cooperation </a:t>
            </a:r>
            <a:endParaRPr lang="en-US" sz="2400" dirty="0" smtClean="0">
              <a:solidFill>
                <a:srgbClr val="0053A3"/>
              </a:solidFill>
            </a:endParaRPr>
          </a:p>
          <a:p>
            <a:r>
              <a:rPr lang="en-US" sz="1400" dirty="0" smtClean="0">
                <a:solidFill>
                  <a:srgbClr val="FFFFFF"/>
                </a:solidFill>
                <a:latin typeface="Arial"/>
              </a:rPr>
              <a:t>AO EUR/NAT Office 10 </a:t>
            </a:r>
          </a:p>
          <a:p>
            <a:pPr marL="457200" indent="-457200">
              <a:spcBef>
                <a:spcPts val="600"/>
              </a:spcBef>
              <a:spcAft>
                <a:spcPts val="600"/>
              </a:spcAft>
              <a:buFont typeface="Arial" panose="020B0604020202020204" pitchFamily="34" charset="0"/>
              <a:buChar char="•"/>
            </a:pPr>
            <a:r>
              <a:rPr lang="en-US" sz="1600" dirty="0" smtClean="0">
                <a:solidFill>
                  <a:srgbClr val="0053A3"/>
                </a:solidFill>
                <a:latin typeface="Arial"/>
              </a:rPr>
              <a:t>Future ICAO EUR Region SAR Plan</a:t>
            </a:r>
          </a:p>
          <a:p>
            <a:pPr marL="628650" lvl="1" indent="-171450" algn="just">
              <a:spcBef>
                <a:spcPts val="600"/>
              </a:spcBef>
              <a:spcAft>
                <a:spcPts val="600"/>
              </a:spcAft>
              <a:buFont typeface="Wingdings" panose="05000000000000000000" pitchFamily="2" charset="2"/>
              <a:buChar char="§"/>
            </a:pPr>
            <a:r>
              <a:rPr lang="en-US" sz="1200" dirty="0" smtClean="0">
                <a:solidFill>
                  <a:srgbClr val="001F5F"/>
                </a:solidFill>
                <a:latin typeface="Arial"/>
              </a:rPr>
              <a:t>ICAO Asia/Pacific Office is cooperating with SAR Task Forces in the EUR/NAT and MID Regions to support the EUR/NAT and MID Offices with clarification of relevant SAR issues with regard to the development of their regional SAR Plans. </a:t>
            </a:r>
            <a:endParaRPr lang="en-US" sz="1200" dirty="0">
              <a:solidFill>
                <a:srgbClr val="001F5F"/>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0374">
            <a:off x="2931040" y="3051392"/>
            <a:ext cx="1320348" cy="1631249"/>
          </a:xfrm>
          <a:prstGeom prst="rect">
            <a:avLst/>
          </a:prstGeom>
          <a:ln w="15875">
            <a:solidFill>
              <a:schemeClr val="accent1"/>
            </a:solidFill>
          </a:ln>
        </p:spPr>
      </p:pic>
      <p:pic>
        <p:nvPicPr>
          <p:cNvPr id="4100" name="Picture 4" descr="Ver imagem 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419622"/>
            <a:ext cx="3577843" cy="25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2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7200" y="555526"/>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pPr fontAlgn="base">
              <a:spcAft>
                <a:spcPct val="0"/>
              </a:spcAft>
            </a:pPr>
            <a:r>
              <a:rPr lang="en-US" sz="2000" dirty="0" smtClean="0">
                <a:solidFill>
                  <a:srgbClr val="0054A4"/>
                </a:solidFill>
              </a:rPr>
              <a:t>Search and Rescue – ICAO Annex 12 &amp; IAMSAR Manual, ICAO Doc 9731 </a:t>
            </a:r>
            <a:endParaRPr lang="en-GB" sz="2000" dirty="0">
              <a:solidFill>
                <a:srgbClr val="0054A4"/>
              </a:solidFill>
            </a:endParaRPr>
          </a:p>
        </p:txBody>
      </p:sp>
      <p:sp>
        <p:nvSpPr>
          <p:cNvPr id="9" name="Rectangle 8"/>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Date Placeholder 3"/>
          <p:cNvSpPr>
            <a:spLocks noGrp="1"/>
          </p:cNvSpPr>
          <p:nvPr>
            <p:ph type="dt" sz="half" idx="4294967295"/>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fr-FR" dirty="0"/>
              <a:t>19 May 2016</a:t>
            </a:r>
            <a:endParaRPr lang="en-CA" dirty="0"/>
          </a:p>
        </p:txBody>
      </p:sp>
      <p:sp>
        <p:nvSpPr>
          <p:cNvPr id="11" name="Footer Placeholder 4"/>
          <p:cNvSpPr>
            <a:spLocks noGrp="1"/>
          </p:cNvSpPr>
          <p:nvPr>
            <p:ph type="ftr" sz="quarter" idx="4294967295"/>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CA" dirty="0" smtClean="0"/>
              <a:t>ICAO EUR/NAT Office</a:t>
            </a:r>
            <a:endParaRPr lang="en-CA" dirty="0"/>
          </a:p>
        </p:txBody>
      </p:sp>
      <p:sp>
        <p:nvSpPr>
          <p:cNvPr id="12"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13</a:t>
            </a:fld>
            <a:endParaRPr lang="en-CA" dirty="0"/>
          </a:p>
        </p:txBody>
      </p:sp>
      <p:sp>
        <p:nvSpPr>
          <p:cNvPr id="13" name="Content Placeholder 2"/>
          <p:cNvSpPr txBox="1">
            <a:spLocks/>
          </p:cNvSpPr>
          <p:nvPr/>
        </p:nvSpPr>
        <p:spPr>
          <a:xfrm>
            <a:off x="442242" y="1203599"/>
            <a:ext cx="8306222" cy="3312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pPr>
            <a:r>
              <a:rPr lang="en-US" sz="1600" b="1" dirty="0" smtClean="0"/>
              <a:t>IAMSAR Manual, </a:t>
            </a:r>
            <a:r>
              <a:rPr lang="en-US" sz="1600" b="1" dirty="0"/>
              <a:t>ICAO Doc 9731</a:t>
            </a:r>
          </a:p>
          <a:p>
            <a:pPr marL="0" marR="0">
              <a:lnSpc>
                <a:spcPct val="115000"/>
              </a:lnSpc>
              <a:spcBef>
                <a:spcPts val="0"/>
              </a:spcBef>
              <a:spcAft>
                <a:spcPts val="1000"/>
              </a:spcAft>
            </a:pPr>
            <a:r>
              <a:rPr lang="en-US" sz="1600" b="1" dirty="0">
                <a:latin typeface="Calibri"/>
                <a:ea typeface="Calibri"/>
                <a:cs typeface="Times New Roman"/>
              </a:rPr>
              <a:t>5.2	Planning processes</a:t>
            </a:r>
            <a:endParaRPr lang="en-US" sz="1600" dirty="0">
              <a:latin typeface="Calibri"/>
              <a:ea typeface="Calibri"/>
              <a:cs typeface="Times New Roman"/>
            </a:endParaRPr>
          </a:p>
          <a:p>
            <a:pPr marL="0" marR="0">
              <a:lnSpc>
                <a:spcPct val="115000"/>
              </a:lnSpc>
              <a:spcBef>
                <a:spcPts val="0"/>
              </a:spcBef>
              <a:spcAft>
                <a:spcPts val="1000"/>
              </a:spcAft>
            </a:pPr>
            <a:r>
              <a:rPr lang="en-US" sz="1600" dirty="0">
                <a:latin typeface="Calibri"/>
                <a:ea typeface="Calibri"/>
                <a:cs typeface="Times New Roman"/>
              </a:rPr>
              <a:t>5.2.1 There are specific planning processes appropriate for each level of the SAR system. Operational levels must develop plans of operation, search plans, rescue plans, etc. The SAR manager should develop what might be called </a:t>
            </a:r>
            <a:r>
              <a:rPr lang="en-US" sz="1600" b="1" u="sng" dirty="0">
                <a:latin typeface="Calibri"/>
                <a:ea typeface="Calibri"/>
                <a:cs typeface="Times New Roman"/>
              </a:rPr>
              <a:t>“programme plans”</a:t>
            </a:r>
            <a:r>
              <a:rPr lang="en-US" sz="1600" dirty="0">
                <a:latin typeface="Calibri"/>
                <a:ea typeface="Calibri"/>
                <a:cs typeface="Times New Roman"/>
              </a:rPr>
              <a:t>. </a:t>
            </a:r>
            <a:r>
              <a:rPr lang="en-US" sz="1600" u="sng" dirty="0">
                <a:latin typeface="Calibri"/>
                <a:ea typeface="Calibri"/>
                <a:cs typeface="Times New Roman"/>
              </a:rPr>
              <a:t>Plans developed by international or interagency SAR </a:t>
            </a:r>
            <a:r>
              <a:rPr lang="en-US" sz="1600" u="sng" dirty="0" smtClean="0">
                <a:latin typeface="Calibri"/>
                <a:ea typeface="Calibri"/>
                <a:cs typeface="Times New Roman"/>
              </a:rPr>
              <a:t>coordinating </a:t>
            </a:r>
            <a:r>
              <a:rPr lang="en-US" sz="1600" u="sng" dirty="0">
                <a:latin typeface="Calibri"/>
                <a:ea typeface="Calibri"/>
                <a:cs typeface="Times New Roman"/>
              </a:rPr>
              <a:t>committees (SCCs)</a:t>
            </a:r>
            <a:r>
              <a:rPr lang="en-US" sz="1600" dirty="0">
                <a:latin typeface="Calibri"/>
                <a:ea typeface="Calibri"/>
                <a:cs typeface="Times New Roman"/>
              </a:rPr>
              <a:t> </a:t>
            </a:r>
            <a:r>
              <a:rPr lang="en-US" sz="1600" u="sng" dirty="0">
                <a:latin typeface="Calibri"/>
                <a:ea typeface="Calibri"/>
                <a:cs typeface="Times New Roman"/>
              </a:rPr>
              <a:t>tend to be strategic, focused on areas of interest their members share in common, and used for implementation of higher-level conventions, legislation and plans which apply to multiple members</a:t>
            </a:r>
            <a:r>
              <a:rPr lang="en-US" sz="1600" dirty="0" smtClean="0">
                <a:latin typeface="Calibri"/>
                <a:ea typeface="Calibri"/>
                <a:cs typeface="Times New Roman"/>
              </a:rPr>
              <a:t>.</a:t>
            </a:r>
            <a:endParaRPr lang="en-US" sz="1600" dirty="0">
              <a:latin typeface="Calibri"/>
              <a:ea typeface="Calibri"/>
              <a:cs typeface="Times New Roman"/>
            </a:endParaRPr>
          </a:p>
          <a:p>
            <a:pPr marL="0" marR="0" indent="0" algn="just">
              <a:lnSpc>
                <a:spcPct val="115000"/>
              </a:lnSpc>
              <a:spcBef>
                <a:spcPts val="0"/>
              </a:spcBef>
              <a:spcAft>
                <a:spcPts val="1000"/>
              </a:spcAft>
              <a:buNone/>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176131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14</a:t>
            </a:fld>
            <a:endParaRPr lang="en-CA"/>
          </a:p>
        </p:txBody>
      </p:sp>
      <p:sp>
        <p:nvSpPr>
          <p:cNvPr id="5" name="Rectangle 4"/>
          <p:cNvSpPr/>
          <p:nvPr/>
        </p:nvSpPr>
        <p:spPr>
          <a:xfrm>
            <a:off x="35496" y="873169"/>
            <a:ext cx="6120680" cy="3493264"/>
          </a:xfrm>
          <a:prstGeom prst="rect">
            <a:avLst/>
          </a:prstGeom>
        </p:spPr>
        <p:txBody>
          <a:bodyPr wrap="square">
            <a:spAutoFit/>
          </a:bodyPr>
          <a:lstStyle/>
          <a:p>
            <a:r>
              <a:rPr lang="en-US" sz="2800" b="1" dirty="0" smtClean="0">
                <a:solidFill>
                  <a:srgbClr val="0053A3"/>
                </a:solidFill>
              </a:rPr>
              <a:t>SAR Inter-Regional Cooperation </a:t>
            </a:r>
            <a:r>
              <a:rPr lang="en-US" sz="1100" dirty="0" smtClean="0">
                <a:solidFill>
                  <a:srgbClr val="FFFFFF"/>
                </a:solidFill>
                <a:latin typeface="Arial"/>
              </a:rPr>
              <a:t>09 February 2</a:t>
            </a:r>
          </a:p>
          <a:p>
            <a:r>
              <a:rPr lang="en-US" sz="1100" dirty="0" smtClean="0">
                <a:solidFill>
                  <a:srgbClr val="FFFFFF"/>
                </a:solidFill>
                <a:latin typeface="Arial"/>
              </a:rPr>
              <a:t>11 </a:t>
            </a:r>
          </a:p>
          <a:p>
            <a:pPr marL="342900" indent="-342900" algn="just">
              <a:buFont typeface="Arial" panose="020B0604020202020204" pitchFamily="34" charset="0"/>
              <a:buChar char="•"/>
            </a:pPr>
            <a:r>
              <a:rPr lang="en-US" sz="2000" dirty="0" smtClean="0">
                <a:solidFill>
                  <a:srgbClr val="0053A3"/>
                </a:solidFill>
                <a:latin typeface="Arial"/>
              </a:rPr>
              <a:t>Future ICAO EUR Region SAR Plan</a:t>
            </a:r>
          </a:p>
          <a:p>
            <a:pPr marL="800100" lvl="1" indent="-342900" algn="just">
              <a:buFont typeface="Wingdings" panose="05000000000000000000" pitchFamily="2" charset="2"/>
              <a:buChar char="§"/>
            </a:pPr>
            <a:r>
              <a:rPr lang="en-US" dirty="0" smtClean="0">
                <a:solidFill>
                  <a:srgbClr val="001F5F"/>
                </a:solidFill>
                <a:latin typeface="Arial"/>
              </a:rPr>
              <a:t>At the higher level are </a:t>
            </a:r>
            <a:r>
              <a:rPr lang="en-US" b="1" u="sng" dirty="0" smtClean="0">
                <a:solidFill>
                  <a:srgbClr val="001F5F"/>
                </a:solidFill>
                <a:latin typeface="Arial"/>
              </a:rPr>
              <a:t>global requirements</a:t>
            </a:r>
            <a:r>
              <a:rPr lang="en-US" b="1" dirty="0" smtClean="0">
                <a:solidFill>
                  <a:srgbClr val="001F5F"/>
                </a:solidFill>
                <a:latin typeface="Arial"/>
              </a:rPr>
              <a:t> </a:t>
            </a:r>
            <a:r>
              <a:rPr lang="en-US" dirty="0" smtClean="0">
                <a:solidFill>
                  <a:srgbClr val="001F5F"/>
                </a:solidFill>
                <a:latin typeface="Arial"/>
              </a:rPr>
              <a:t>established by the ICAO Annex 12 to the ICAO Convention on International Civil Aviation (ICAO Doc 7300).</a:t>
            </a:r>
          </a:p>
          <a:p>
            <a:pPr marL="800100" lvl="1" indent="-342900" algn="just">
              <a:buFont typeface="Wingdings" panose="05000000000000000000" pitchFamily="2" charset="2"/>
              <a:buChar char="§"/>
            </a:pPr>
            <a:r>
              <a:rPr lang="en-US" dirty="0" smtClean="0">
                <a:solidFill>
                  <a:srgbClr val="001F5F"/>
                </a:solidFill>
                <a:latin typeface="Arial"/>
              </a:rPr>
              <a:t>The Plan will be a </a:t>
            </a:r>
            <a:r>
              <a:rPr lang="en-US" b="1" i="1" u="sng" dirty="0" smtClean="0">
                <a:solidFill>
                  <a:srgbClr val="001F5F"/>
                </a:solidFill>
                <a:latin typeface="Arial"/>
              </a:rPr>
              <a:t>regional planning guidance</a:t>
            </a:r>
            <a:r>
              <a:rPr lang="en-US" b="1" i="1" dirty="0" smtClean="0">
                <a:solidFill>
                  <a:srgbClr val="001F5F"/>
                </a:solidFill>
                <a:latin typeface="Arial"/>
              </a:rPr>
              <a:t> </a:t>
            </a:r>
            <a:r>
              <a:rPr lang="en-US" dirty="0" smtClean="0">
                <a:solidFill>
                  <a:srgbClr val="001F5F"/>
                </a:solidFill>
                <a:latin typeface="Arial"/>
              </a:rPr>
              <a:t>associated with other regional guidance material, in order to enable States to define the goals and means of meeting objectives for State planning towards improving State SAR System capability. </a:t>
            </a:r>
            <a:endParaRPr lang="en-US" dirty="0">
              <a:solidFill>
                <a:srgbClr val="001F5F"/>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987574"/>
            <a:ext cx="2520280" cy="3113728"/>
          </a:xfrm>
          <a:prstGeom prst="rect">
            <a:avLst/>
          </a:prstGeom>
          <a:ln w="15875">
            <a:solidFill>
              <a:schemeClr val="accent1"/>
            </a:solidFill>
          </a:ln>
        </p:spPr>
      </p:pic>
    </p:spTree>
    <p:extLst>
      <p:ext uri="{BB962C8B-B14F-4D97-AF65-F5344CB8AC3E}">
        <p14:creationId xmlns:p14="http://schemas.microsoft.com/office/powerpoint/2010/main" val="21672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15</a:t>
            </a:fld>
            <a:endParaRPr lang="en-CA"/>
          </a:p>
        </p:txBody>
      </p:sp>
      <p:sp>
        <p:nvSpPr>
          <p:cNvPr id="5" name="Rectangle 4"/>
          <p:cNvSpPr/>
          <p:nvPr/>
        </p:nvSpPr>
        <p:spPr>
          <a:xfrm>
            <a:off x="179512" y="771550"/>
            <a:ext cx="8083026" cy="2139047"/>
          </a:xfrm>
          <a:prstGeom prst="rect">
            <a:avLst/>
          </a:prstGeom>
        </p:spPr>
        <p:txBody>
          <a:bodyPr wrap="square">
            <a:spAutoFit/>
          </a:bodyPr>
          <a:lstStyle/>
          <a:p>
            <a:r>
              <a:rPr lang="en-US" sz="2800" b="1" dirty="0" smtClean="0">
                <a:solidFill>
                  <a:srgbClr val="0053A3"/>
                </a:solidFill>
              </a:rPr>
              <a:t>EURSAR/TF/2 </a:t>
            </a:r>
            <a:r>
              <a:rPr lang="en-US" sz="1100" dirty="0">
                <a:solidFill>
                  <a:srgbClr val="FFFFFF"/>
                </a:solidFill>
                <a:latin typeface="Arial"/>
              </a:rPr>
              <a:t>09 February 2016 ICAO EUR/NAT Office </a:t>
            </a:r>
          </a:p>
          <a:p>
            <a:r>
              <a:rPr lang="en-US" sz="1100" dirty="0">
                <a:solidFill>
                  <a:srgbClr val="FFFFFF"/>
                </a:solidFill>
                <a:latin typeface="Arial"/>
              </a:rPr>
              <a:t>12 </a:t>
            </a:r>
          </a:p>
          <a:p>
            <a:pPr marL="342900" indent="-342900">
              <a:buFont typeface="Arial" panose="020B0604020202020204" pitchFamily="34" charset="0"/>
              <a:buChar char="•"/>
            </a:pPr>
            <a:r>
              <a:rPr lang="en-US" sz="2000" dirty="0" smtClean="0">
                <a:solidFill>
                  <a:srgbClr val="0053A3"/>
                </a:solidFill>
                <a:latin typeface="Arial"/>
              </a:rPr>
              <a:t>Next meeting</a:t>
            </a:r>
          </a:p>
          <a:p>
            <a:endParaRPr lang="pt-BR" sz="2000" dirty="0" smtClean="0">
              <a:solidFill>
                <a:srgbClr val="0053A3"/>
              </a:solidFill>
              <a:latin typeface="Arial"/>
            </a:endParaRPr>
          </a:p>
          <a:p>
            <a:pPr marL="800100" lvl="1" indent="-342900" algn="just">
              <a:buFont typeface="Wingdings" panose="05000000000000000000" pitchFamily="2" charset="2"/>
              <a:buChar char="§"/>
            </a:pPr>
            <a:r>
              <a:rPr lang="en-US" dirty="0" smtClean="0">
                <a:solidFill>
                  <a:srgbClr val="001F5F"/>
                </a:solidFill>
                <a:latin typeface="Arial"/>
              </a:rPr>
              <a:t>The </a:t>
            </a:r>
            <a:r>
              <a:rPr lang="en-US" b="1" i="1" dirty="0">
                <a:solidFill>
                  <a:srgbClr val="001F5F"/>
                </a:solidFill>
                <a:latin typeface="Arial"/>
              </a:rPr>
              <a:t>Joint Rescue Coordination Center </a:t>
            </a:r>
            <a:r>
              <a:rPr lang="en-US" dirty="0">
                <a:solidFill>
                  <a:srgbClr val="001F5F"/>
                </a:solidFill>
                <a:latin typeface="Arial"/>
              </a:rPr>
              <a:t>(JRCC) </a:t>
            </a:r>
            <a:r>
              <a:rPr lang="en-US" dirty="0" err="1">
                <a:solidFill>
                  <a:srgbClr val="001F5F"/>
                </a:solidFill>
                <a:latin typeface="Arial"/>
              </a:rPr>
              <a:t>Larnaca</a:t>
            </a:r>
            <a:r>
              <a:rPr lang="en-US" dirty="0">
                <a:solidFill>
                  <a:srgbClr val="001F5F"/>
                </a:solidFill>
                <a:latin typeface="Arial"/>
              </a:rPr>
              <a:t>, Cyprus, will host the EURSAR/TF/2 between </a:t>
            </a:r>
            <a:r>
              <a:rPr lang="en-US" b="1" dirty="0">
                <a:solidFill>
                  <a:srgbClr val="001F5F"/>
                </a:solidFill>
                <a:latin typeface="Arial"/>
              </a:rPr>
              <a:t>11 – 14 October 2016 </a:t>
            </a:r>
            <a:r>
              <a:rPr lang="en-US" dirty="0">
                <a:solidFill>
                  <a:srgbClr val="001F5F"/>
                </a:solidFill>
                <a:latin typeface="Arial"/>
              </a:rPr>
              <a:t>for 2 days meeting, 1 day SAREX and 1 day debriefing of the SAREX. </a:t>
            </a:r>
          </a:p>
        </p:txBody>
      </p:sp>
      <p:pic>
        <p:nvPicPr>
          <p:cNvPr id="8194" name="Picture 2" descr="Ver imagem 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025" y="915566"/>
            <a:ext cx="819358" cy="102954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03798"/>
            <a:ext cx="2754842" cy="183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003798"/>
            <a:ext cx="2747324" cy="183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38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16</a:t>
            </a:fld>
            <a:endParaRPr lang="en-CA"/>
          </a:p>
        </p:txBody>
      </p:sp>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sp>
        <p:nvSpPr>
          <p:cNvPr id="6" name="Rectangle 5"/>
          <p:cNvSpPr/>
          <p:nvPr/>
        </p:nvSpPr>
        <p:spPr>
          <a:xfrm>
            <a:off x="395536" y="843558"/>
            <a:ext cx="5040560" cy="3277820"/>
          </a:xfrm>
          <a:prstGeom prst="rect">
            <a:avLst/>
          </a:prstGeom>
        </p:spPr>
        <p:txBody>
          <a:bodyPr wrap="square">
            <a:spAutoFit/>
          </a:bodyPr>
          <a:lstStyle/>
          <a:p>
            <a:r>
              <a:rPr lang="pt-BR" sz="3200" b="1" dirty="0" smtClean="0">
                <a:solidFill>
                  <a:schemeClr val="accent1">
                    <a:lumMod val="75000"/>
                  </a:schemeClr>
                </a:solidFill>
                <a:latin typeface="Arial"/>
              </a:rPr>
              <a:t>Outlines</a:t>
            </a:r>
          </a:p>
          <a:p>
            <a:endParaRPr lang="en-US" sz="1400" dirty="0">
              <a:latin typeface="Arial"/>
            </a:endParaRPr>
          </a:p>
          <a:p>
            <a:pPr marL="342900" indent="-342900">
              <a:spcBef>
                <a:spcPts val="600"/>
              </a:spcBef>
              <a:spcAft>
                <a:spcPts val="600"/>
              </a:spcAft>
              <a:buFont typeface="Arial" panose="020B0604020202020204" pitchFamily="34" charset="0"/>
              <a:buChar char="•"/>
            </a:pPr>
            <a:r>
              <a:rPr lang="en-US" sz="1600" dirty="0">
                <a:solidFill>
                  <a:srgbClr val="0053A3"/>
                </a:solidFill>
                <a:latin typeface="Arial"/>
              </a:rPr>
              <a:t>SAR Capabilities in </a:t>
            </a:r>
            <a:r>
              <a:rPr lang="en-US" sz="1600" dirty="0" smtClean="0">
                <a:solidFill>
                  <a:srgbClr val="0053A3"/>
                </a:solidFill>
                <a:latin typeface="Arial"/>
              </a:rPr>
              <a:t>the ICAO </a:t>
            </a:r>
            <a:r>
              <a:rPr lang="en-US" sz="1600" dirty="0">
                <a:solidFill>
                  <a:srgbClr val="0053A3"/>
                </a:solidFill>
                <a:latin typeface="Arial"/>
              </a:rPr>
              <a:t>EUR Region; </a:t>
            </a:r>
          </a:p>
          <a:p>
            <a:pPr marL="342900" indent="-342900">
              <a:spcBef>
                <a:spcPts val="600"/>
              </a:spcBef>
              <a:spcAft>
                <a:spcPts val="600"/>
              </a:spcAft>
              <a:buFont typeface="Arial" panose="020B0604020202020204" pitchFamily="34" charset="0"/>
              <a:buChar char="•"/>
            </a:pPr>
            <a:r>
              <a:rPr lang="en-US" sz="1600" dirty="0" smtClean="0">
                <a:solidFill>
                  <a:srgbClr val="0053A3"/>
                </a:solidFill>
                <a:latin typeface="Arial"/>
              </a:rPr>
              <a:t>The </a:t>
            </a:r>
            <a:r>
              <a:rPr lang="en-US" sz="1600" dirty="0">
                <a:solidFill>
                  <a:srgbClr val="0053A3"/>
                </a:solidFill>
                <a:latin typeface="Arial"/>
              </a:rPr>
              <a:t>lack of effective implementation (LEI); </a:t>
            </a:r>
          </a:p>
          <a:p>
            <a:pPr marL="342900" indent="-342900">
              <a:spcBef>
                <a:spcPts val="600"/>
              </a:spcBef>
              <a:spcAft>
                <a:spcPts val="600"/>
              </a:spcAft>
              <a:buFont typeface="Arial" panose="020B0604020202020204" pitchFamily="34" charset="0"/>
              <a:buChar char="•"/>
            </a:pPr>
            <a:r>
              <a:rPr lang="en-US" sz="1600" dirty="0" smtClean="0">
                <a:solidFill>
                  <a:srgbClr val="0053A3"/>
                </a:solidFill>
                <a:latin typeface="Arial"/>
              </a:rPr>
              <a:t>Establishment </a:t>
            </a:r>
            <a:r>
              <a:rPr lang="en-US" sz="1600" dirty="0">
                <a:solidFill>
                  <a:srgbClr val="0053A3"/>
                </a:solidFill>
                <a:latin typeface="Arial"/>
              </a:rPr>
              <a:t>&amp; the main objectives of the EURSAR/TF; </a:t>
            </a:r>
          </a:p>
          <a:p>
            <a:pPr marL="342900" indent="-342900">
              <a:spcBef>
                <a:spcPts val="600"/>
              </a:spcBef>
              <a:spcAft>
                <a:spcPts val="600"/>
              </a:spcAft>
              <a:buFont typeface="Arial" panose="020B0604020202020204" pitchFamily="34" charset="0"/>
              <a:buChar char="•"/>
            </a:pPr>
            <a:r>
              <a:rPr lang="en-US" sz="1600" dirty="0" smtClean="0">
                <a:solidFill>
                  <a:srgbClr val="0053A3"/>
                </a:solidFill>
                <a:latin typeface="Arial"/>
              </a:rPr>
              <a:t>ICAO </a:t>
            </a:r>
            <a:r>
              <a:rPr lang="en-US" sz="1600" dirty="0">
                <a:solidFill>
                  <a:srgbClr val="0053A3"/>
                </a:solidFill>
                <a:latin typeface="Arial"/>
              </a:rPr>
              <a:t>EUR Regional SAR Plan (cooperation with MID and APAC Regions); and </a:t>
            </a:r>
          </a:p>
          <a:p>
            <a:pPr marL="342900" indent="-342900">
              <a:spcBef>
                <a:spcPts val="600"/>
              </a:spcBef>
              <a:spcAft>
                <a:spcPts val="600"/>
              </a:spcAft>
              <a:buFont typeface="Arial" panose="020B0604020202020204" pitchFamily="34" charset="0"/>
              <a:buChar char="•"/>
            </a:pPr>
            <a:r>
              <a:rPr lang="en-US" sz="1600" dirty="0" smtClean="0">
                <a:solidFill>
                  <a:srgbClr val="0053A3"/>
                </a:solidFill>
                <a:latin typeface="Arial"/>
              </a:rPr>
              <a:t>EURSAR/TF/2 </a:t>
            </a:r>
            <a:r>
              <a:rPr lang="en-US" sz="1600" dirty="0">
                <a:solidFill>
                  <a:srgbClr val="0053A3"/>
                </a:solidFill>
                <a:latin typeface="Arial"/>
              </a:rPr>
              <a:t>– Next meeting</a:t>
            </a:r>
            <a:r>
              <a:rPr lang="en-US" sz="2000" dirty="0">
                <a:solidFill>
                  <a:srgbClr val="0053A3"/>
                </a:solidFill>
                <a:latin typeface="Aria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491630"/>
            <a:ext cx="4149080" cy="1521329"/>
          </a:xfrm>
          <a:prstGeom prst="rect">
            <a:avLst/>
          </a:prstGeom>
          <a:effectLst>
            <a:innerShdw blurRad="114300">
              <a:prstClr val="black"/>
            </a:innerShdw>
          </a:effectLst>
          <a:scene3d>
            <a:camera prst="perspectiveHeroicExtremeLeftFacing"/>
            <a:lightRig rig="threePt" dir="t"/>
          </a:scene3d>
        </p:spPr>
      </p:pic>
    </p:spTree>
    <p:extLst>
      <p:ext uri="{BB962C8B-B14F-4D97-AF65-F5344CB8AC3E}">
        <p14:creationId xmlns:p14="http://schemas.microsoft.com/office/powerpoint/2010/main" val="291042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3</a:t>
            </a:fld>
            <a:endParaRPr lang="en-CA"/>
          </a:p>
        </p:txBody>
      </p:sp>
      <p:sp>
        <p:nvSpPr>
          <p:cNvPr id="5" name="Rectangle 4"/>
          <p:cNvSpPr/>
          <p:nvPr/>
        </p:nvSpPr>
        <p:spPr>
          <a:xfrm>
            <a:off x="107504" y="987574"/>
            <a:ext cx="5400600" cy="3416320"/>
          </a:xfrm>
          <a:prstGeom prst="rect">
            <a:avLst/>
          </a:prstGeom>
        </p:spPr>
        <p:txBody>
          <a:bodyPr wrap="square">
            <a:spAutoFit/>
          </a:bodyPr>
          <a:lstStyle/>
          <a:p>
            <a:r>
              <a:rPr lang="en-US" sz="1050" dirty="0" smtClean="0">
                <a:solidFill>
                  <a:srgbClr val="FFFFFF"/>
                </a:solidFill>
                <a:latin typeface="Arial"/>
              </a:rPr>
              <a:t>T </a:t>
            </a:r>
            <a:r>
              <a:rPr lang="en-US" sz="1050" dirty="0">
                <a:solidFill>
                  <a:srgbClr val="FFFFFF"/>
                </a:solidFill>
                <a:latin typeface="Arial"/>
              </a:rPr>
              <a:t>Office </a:t>
            </a:r>
          </a:p>
          <a:p>
            <a:r>
              <a:rPr lang="en-US" sz="1050" dirty="0">
                <a:solidFill>
                  <a:srgbClr val="FFFFFF"/>
                </a:solidFill>
                <a:latin typeface="Arial"/>
              </a:rPr>
              <a:t>3 </a:t>
            </a:r>
          </a:p>
          <a:p>
            <a:pPr marL="285750" indent="-285750" algn="just">
              <a:spcBef>
                <a:spcPts val="600"/>
              </a:spcBef>
              <a:spcAft>
                <a:spcPts val="600"/>
              </a:spcAft>
              <a:buFont typeface="Arial" panose="020B0604020202020204" pitchFamily="34" charset="0"/>
              <a:buChar char="•"/>
            </a:pPr>
            <a:r>
              <a:rPr lang="en-US" dirty="0" smtClean="0">
                <a:solidFill>
                  <a:srgbClr val="0053A3"/>
                </a:solidFill>
                <a:latin typeface="Arial"/>
              </a:rPr>
              <a:t>The </a:t>
            </a:r>
            <a:r>
              <a:rPr lang="en-US" dirty="0">
                <a:solidFill>
                  <a:srgbClr val="0053A3"/>
                </a:solidFill>
                <a:latin typeface="Arial"/>
              </a:rPr>
              <a:t>EUR Region has a </a:t>
            </a:r>
            <a:r>
              <a:rPr lang="en-US" b="1" dirty="0">
                <a:solidFill>
                  <a:srgbClr val="0053A3"/>
                </a:solidFill>
                <a:latin typeface="Arial"/>
              </a:rPr>
              <a:t>very complex airspace </a:t>
            </a:r>
            <a:r>
              <a:rPr lang="en-US" dirty="0">
                <a:solidFill>
                  <a:srgbClr val="0053A3"/>
                </a:solidFill>
                <a:latin typeface="Arial"/>
              </a:rPr>
              <a:t>(</a:t>
            </a:r>
            <a:r>
              <a:rPr lang="en-US" b="1" dirty="0">
                <a:solidFill>
                  <a:srgbClr val="0053A3"/>
                </a:solidFill>
                <a:latin typeface="Arial"/>
              </a:rPr>
              <a:t>55 States</a:t>
            </a:r>
            <a:r>
              <a:rPr lang="en-US" dirty="0">
                <a:solidFill>
                  <a:srgbClr val="0053A3"/>
                </a:solidFill>
                <a:latin typeface="Arial"/>
              </a:rPr>
              <a:t>), and some States have multiple Flight Information Regions (FIRs), Rescue Coordination </a:t>
            </a:r>
            <a:r>
              <a:rPr lang="en-US" dirty="0" err="1">
                <a:solidFill>
                  <a:srgbClr val="0053A3"/>
                </a:solidFill>
                <a:latin typeface="Arial"/>
              </a:rPr>
              <a:t>Centres</a:t>
            </a:r>
            <a:r>
              <a:rPr lang="en-US" dirty="0">
                <a:solidFill>
                  <a:srgbClr val="0053A3"/>
                </a:solidFill>
                <a:latin typeface="Arial"/>
              </a:rPr>
              <a:t> (RCCs) and Search and Rescue Regions (SRRs). </a:t>
            </a:r>
          </a:p>
          <a:p>
            <a:pPr marL="285750" indent="-285750" algn="just">
              <a:spcBef>
                <a:spcPts val="600"/>
              </a:spcBef>
              <a:spcAft>
                <a:spcPts val="600"/>
              </a:spcAft>
              <a:buFont typeface="Arial" panose="020B0604020202020204" pitchFamily="34" charset="0"/>
              <a:buChar char="•"/>
            </a:pPr>
            <a:r>
              <a:rPr lang="en-US" dirty="0" smtClean="0">
                <a:solidFill>
                  <a:srgbClr val="0053A3"/>
                </a:solidFill>
                <a:latin typeface="Arial"/>
              </a:rPr>
              <a:t>The </a:t>
            </a:r>
            <a:r>
              <a:rPr lang="en-US" dirty="0">
                <a:solidFill>
                  <a:srgbClr val="0053A3"/>
                </a:solidFill>
                <a:latin typeface="Arial"/>
              </a:rPr>
              <a:t>protocol questions (PQ) are the main tool used during the conduct of a </a:t>
            </a:r>
            <a:r>
              <a:rPr lang="en-US" b="1" dirty="0">
                <a:solidFill>
                  <a:srgbClr val="0053A3"/>
                </a:solidFill>
                <a:latin typeface="Arial"/>
              </a:rPr>
              <a:t>USOAP CSA audit </a:t>
            </a:r>
            <a:r>
              <a:rPr lang="en-US" dirty="0">
                <a:solidFill>
                  <a:srgbClr val="0053A3"/>
                </a:solidFill>
                <a:latin typeface="Arial"/>
              </a:rPr>
              <a:t>(Universal Safety Oversight Audit Programme – Comprehensive System Approach) to assess the State's capability of </a:t>
            </a:r>
            <a:r>
              <a:rPr lang="en-US" dirty="0" smtClean="0">
                <a:solidFill>
                  <a:srgbClr val="0053A3"/>
                </a:solidFill>
                <a:latin typeface="Arial"/>
              </a:rPr>
              <a:t>safety.</a:t>
            </a:r>
            <a:r>
              <a:rPr lang="en-US" b="1" dirty="0" smtClean="0">
                <a:solidFill>
                  <a:srgbClr val="FF0000"/>
                </a:solidFill>
                <a:latin typeface="Arial"/>
              </a:rPr>
              <a:t> </a:t>
            </a:r>
            <a:endParaRPr lang="en-US" dirty="0">
              <a:solidFill>
                <a:srgbClr val="FF0000"/>
              </a:solidFill>
              <a:latin typeface="Arial"/>
            </a:endParaRPr>
          </a:p>
        </p:txBody>
      </p:sp>
      <p:sp>
        <p:nvSpPr>
          <p:cNvPr id="6" name="Rectangle 5"/>
          <p:cNvSpPr/>
          <p:nvPr/>
        </p:nvSpPr>
        <p:spPr>
          <a:xfrm>
            <a:off x="467544" y="843558"/>
            <a:ext cx="6624736" cy="461665"/>
          </a:xfrm>
          <a:prstGeom prst="rect">
            <a:avLst/>
          </a:prstGeom>
        </p:spPr>
        <p:txBody>
          <a:bodyPr wrap="square">
            <a:spAutoFit/>
          </a:bodyPr>
          <a:lstStyle/>
          <a:p>
            <a:r>
              <a:rPr lang="en-US" sz="2400" b="1" dirty="0">
                <a:solidFill>
                  <a:srgbClr val="0053A3"/>
                </a:solidFill>
              </a:rPr>
              <a:t>Search and Rescue capability in ICAO EUR Region </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721" y="1562259"/>
            <a:ext cx="3533775" cy="226695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2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7200" y="555526"/>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pPr fontAlgn="base">
              <a:spcAft>
                <a:spcPct val="0"/>
              </a:spcAft>
            </a:pPr>
            <a:r>
              <a:rPr lang="en-US" sz="2000" dirty="0" smtClean="0">
                <a:solidFill>
                  <a:srgbClr val="0054A4"/>
                </a:solidFill>
              </a:rPr>
              <a:t>Search and Rescue – ICAO Annex 12 &amp; IAMSAR Manual, ICAO Doc 9731 </a:t>
            </a:r>
            <a:endParaRPr lang="en-GB" sz="2000" dirty="0">
              <a:solidFill>
                <a:srgbClr val="0054A4"/>
              </a:solidFill>
            </a:endParaRPr>
          </a:p>
        </p:txBody>
      </p:sp>
      <p:sp>
        <p:nvSpPr>
          <p:cNvPr id="9" name="Rectangle 8"/>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Date Placeholder 3"/>
          <p:cNvSpPr>
            <a:spLocks noGrp="1"/>
          </p:cNvSpPr>
          <p:nvPr>
            <p:ph type="dt" sz="half" idx="4294967295"/>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fr-FR" dirty="0"/>
              <a:t>19 May 2016</a:t>
            </a:r>
            <a:endParaRPr lang="en-CA" dirty="0"/>
          </a:p>
        </p:txBody>
      </p:sp>
      <p:sp>
        <p:nvSpPr>
          <p:cNvPr id="11" name="Footer Placeholder 4"/>
          <p:cNvSpPr>
            <a:spLocks noGrp="1"/>
          </p:cNvSpPr>
          <p:nvPr>
            <p:ph type="ftr" sz="quarter" idx="4294967295"/>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CA" dirty="0" smtClean="0"/>
              <a:t>ICAO EUR/NAT Office</a:t>
            </a:r>
            <a:endParaRPr lang="en-CA" dirty="0"/>
          </a:p>
        </p:txBody>
      </p:sp>
      <p:sp>
        <p:nvSpPr>
          <p:cNvPr id="12"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a:t>
            </a:fld>
            <a:endParaRPr lang="en-CA" dirty="0"/>
          </a:p>
        </p:txBody>
      </p:sp>
      <p:sp>
        <p:nvSpPr>
          <p:cNvPr id="13" name="Content Placeholder 2"/>
          <p:cNvSpPr txBox="1">
            <a:spLocks/>
          </p:cNvSpPr>
          <p:nvPr/>
        </p:nvSpPr>
        <p:spPr>
          <a:xfrm>
            <a:off x="442242" y="1203599"/>
            <a:ext cx="5266928" cy="3312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pPr>
            <a:r>
              <a:rPr lang="en-US" sz="1600" b="1" dirty="0"/>
              <a:t>Annex 12 </a:t>
            </a:r>
            <a:r>
              <a:rPr lang="en-US" sz="1600" dirty="0"/>
              <a:t>is applicable to the </a:t>
            </a:r>
            <a:r>
              <a:rPr lang="en-US" sz="1600" u="sng" dirty="0"/>
              <a:t>establishment, </a:t>
            </a:r>
            <a:r>
              <a:rPr lang="en-US" sz="1600" u="sng" dirty="0" smtClean="0"/>
              <a:t>maintenance and </a:t>
            </a:r>
            <a:r>
              <a:rPr lang="en-US" sz="1600" u="sng" dirty="0"/>
              <a:t>operation of search and rescue services</a:t>
            </a:r>
            <a:r>
              <a:rPr lang="en-US" sz="1600" dirty="0"/>
              <a:t> in the territories </a:t>
            </a:r>
            <a:r>
              <a:rPr lang="en-US" sz="1600" dirty="0" smtClean="0"/>
              <a:t>of Contracting </a:t>
            </a:r>
            <a:r>
              <a:rPr lang="en-US" sz="1600" dirty="0"/>
              <a:t>States and over the high seas, and to the </a:t>
            </a:r>
            <a:r>
              <a:rPr lang="en-US" sz="1600" dirty="0" smtClean="0"/>
              <a:t>coordination of </a:t>
            </a:r>
            <a:r>
              <a:rPr lang="en-US" sz="1600" dirty="0"/>
              <a:t>such services between </a:t>
            </a:r>
            <a:r>
              <a:rPr lang="en-US" sz="1600" dirty="0" smtClean="0"/>
              <a:t>States.</a:t>
            </a:r>
          </a:p>
          <a:p>
            <a:pPr algn="just"/>
            <a:r>
              <a:rPr lang="en-US" sz="1600" b="1" dirty="0" smtClean="0"/>
              <a:t>IAMSAR Manual </a:t>
            </a:r>
            <a:r>
              <a:rPr lang="en-US" sz="1600" u="sng" dirty="0" smtClean="0"/>
              <a:t>assists </a:t>
            </a:r>
            <a:r>
              <a:rPr lang="en-US" sz="1600" u="sng" dirty="0"/>
              <a:t>States</a:t>
            </a:r>
            <a:r>
              <a:rPr lang="en-US" sz="1600" dirty="0"/>
              <a:t> in meeting their own search and rescue </a:t>
            </a:r>
            <a:r>
              <a:rPr lang="en-US" sz="1600" u="sng" dirty="0"/>
              <a:t>(SAR) needs, and </a:t>
            </a:r>
            <a:r>
              <a:rPr lang="en-US" sz="1600" u="sng" dirty="0" smtClean="0"/>
              <a:t>the obligations </a:t>
            </a:r>
            <a:r>
              <a:rPr lang="en-US" sz="1600" u="sng" dirty="0"/>
              <a:t>they accepted under the Convention on International Civil Aviation</a:t>
            </a:r>
            <a:r>
              <a:rPr lang="en-US" sz="1600" dirty="0"/>
              <a:t>, the </a:t>
            </a:r>
            <a:r>
              <a:rPr lang="en-US" sz="1600" u="sng" dirty="0"/>
              <a:t>International </a:t>
            </a:r>
            <a:r>
              <a:rPr lang="en-US" sz="1600" u="sng" dirty="0" smtClean="0"/>
              <a:t>Convention on </a:t>
            </a:r>
            <a:r>
              <a:rPr lang="en-US" sz="1600" u="sng" dirty="0"/>
              <a:t>Maritime Search and Rescue</a:t>
            </a:r>
            <a:r>
              <a:rPr lang="en-US" sz="1600" dirty="0"/>
              <a:t> and the International Convention for the Safety of Life at Sea </a:t>
            </a:r>
            <a:r>
              <a:rPr lang="en-US" sz="1600" u="sng" dirty="0"/>
              <a:t>(SOLAS</a:t>
            </a:r>
            <a:r>
              <a:rPr lang="en-US" sz="1600" u="sng" dirty="0" smtClean="0"/>
              <a:t>)</a:t>
            </a:r>
            <a:r>
              <a:rPr lang="en-US" sz="1600" dirty="0" smtClean="0"/>
              <a:t>.</a:t>
            </a:r>
            <a:endParaRPr lang="en-CA" b="1" dirty="0">
              <a:solidFill>
                <a:srgbClr val="FF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75606"/>
            <a:ext cx="2034225" cy="263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43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5</a:t>
            </a:fld>
            <a:endParaRPr lang="en-CA"/>
          </a:p>
        </p:txBody>
      </p:sp>
      <p:sp>
        <p:nvSpPr>
          <p:cNvPr id="5" name="Rectangle 4"/>
          <p:cNvSpPr/>
          <p:nvPr/>
        </p:nvSpPr>
        <p:spPr>
          <a:xfrm>
            <a:off x="35496" y="1371421"/>
            <a:ext cx="9073008" cy="1200329"/>
          </a:xfrm>
          <a:prstGeom prst="rect">
            <a:avLst/>
          </a:prstGeom>
        </p:spPr>
        <p:txBody>
          <a:bodyPr wrap="square">
            <a:spAutoFit/>
          </a:bodyPr>
          <a:lstStyle/>
          <a:p>
            <a:pPr marL="171450" indent="-171450" algn="just">
              <a:buFont typeface="Arial" panose="020B0604020202020204" pitchFamily="34" charset="0"/>
              <a:buChar char="•"/>
            </a:pPr>
            <a:r>
              <a:rPr lang="en-US" dirty="0" smtClean="0">
                <a:solidFill>
                  <a:srgbClr val="0053A3"/>
                </a:solidFill>
                <a:latin typeface="Arial"/>
              </a:rPr>
              <a:t>The </a:t>
            </a:r>
            <a:r>
              <a:rPr lang="en-US" i="1" u="sng" dirty="0" smtClean="0">
                <a:solidFill>
                  <a:srgbClr val="0053A3"/>
                </a:solidFill>
                <a:latin typeface="Arial"/>
              </a:rPr>
              <a:t>lack of effective </a:t>
            </a:r>
            <a:r>
              <a:rPr lang="en-US" i="1" u="sng" dirty="0">
                <a:solidFill>
                  <a:srgbClr val="0053A3"/>
                </a:solidFill>
                <a:latin typeface="Arial"/>
              </a:rPr>
              <a:t>implementation</a:t>
            </a:r>
            <a:r>
              <a:rPr lang="en-US" i="1" dirty="0">
                <a:solidFill>
                  <a:srgbClr val="0053A3"/>
                </a:solidFill>
                <a:latin typeface="Arial"/>
              </a:rPr>
              <a:t> </a:t>
            </a:r>
            <a:r>
              <a:rPr lang="en-US" b="1" dirty="0">
                <a:solidFill>
                  <a:srgbClr val="0053A3"/>
                </a:solidFill>
                <a:latin typeface="Arial"/>
              </a:rPr>
              <a:t>(LEI) </a:t>
            </a:r>
            <a:r>
              <a:rPr lang="en-US" dirty="0">
                <a:solidFill>
                  <a:srgbClr val="0053A3"/>
                </a:solidFill>
                <a:latin typeface="Arial"/>
              </a:rPr>
              <a:t>score reflects the ratio (%) between the number of States where this PQ was not satisfactory and the total number of States where the PQ was applicable. The data is drawn from all the available CSA audits including ICVMS.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489" y="2499742"/>
            <a:ext cx="4948783" cy="171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20" y="843558"/>
            <a:ext cx="8100392" cy="461665"/>
          </a:xfrm>
          <a:prstGeom prst="rect">
            <a:avLst/>
          </a:prstGeom>
        </p:spPr>
        <p:txBody>
          <a:bodyPr wrap="square">
            <a:spAutoFit/>
          </a:bodyPr>
          <a:lstStyle/>
          <a:p>
            <a:r>
              <a:rPr lang="en-US" sz="2400" b="1" dirty="0">
                <a:solidFill>
                  <a:srgbClr val="0053A3"/>
                </a:solidFill>
              </a:rPr>
              <a:t>Search and Rescue capability in ICAO EUR Region </a:t>
            </a:r>
            <a:endParaRPr lang="en-US" sz="2400" dirty="0">
              <a:solidFill>
                <a:srgbClr val="0053A3"/>
              </a:solidFill>
            </a:endParaRPr>
          </a:p>
        </p:txBody>
      </p:sp>
    </p:spTree>
    <p:extLst>
      <p:ext uri="{BB962C8B-B14F-4D97-AF65-F5344CB8AC3E}">
        <p14:creationId xmlns:p14="http://schemas.microsoft.com/office/powerpoint/2010/main" val="49726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6</a:t>
            </a:fld>
            <a:endParaRPr lang="en-CA"/>
          </a:p>
        </p:txBody>
      </p:sp>
      <p:sp>
        <p:nvSpPr>
          <p:cNvPr id="5" name="Rectangle 4"/>
          <p:cNvSpPr/>
          <p:nvPr/>
        </p:nvSpPr>
        <p:spPr>
          <a:xfrm>
            <a:off x="179512" y="1314946"/>
            <a:ext cx="4680520" cy="2192908"/>
          </a:xfrm>
          <a:prstGeom prst="rect">
            <a:avLst/>
          </a:prstGeom>
        </p:spPr>
        <p:txBody>
          <a:bodyPr wrap="square">
            <a:spAutoFit/>
          </a:bodyPr>
          <a:lstStyle/>
          <a:p>
            <a:endParaRPr lang="en-US" sz="1050" dirty="0">
              <a:solidFill>
                <a:srgbClr val="FFFFFF"/>
              </a:solidFill>
              <a:latin typeface="Arial"/>
            </a:endParaRPr>
          </a:p>
          <a:p>
            <a:pPr marL="285750" indent="-285750" algn="just">
              <a:buFont typeface="Arial" panose="020B0604020202020204" pitchFamily="34" charset="0"/>
              <a:buChar char="•"/>
            </a:pPr>
            <a:r>
              <a:rPr lang="en-US" dirty="0" smtClean="0">
                <a:solidFill>
                  <a:srgbClr val="0053A3"/>
                </a:solidFill>
                <a:latin typeface="Arial"/>
              </a:rPr>
              <a:t>Although </a:t>
            </a:r>
            <a:r>
              <a:rPr lang="en-US" dirty="0">
                <a:solidFill>
                  <a:srgbClr val="0053A3"/>
                </a:solidFill>
                <a:latin typeface="Arial"/>
              </a:rPr>
              <a:t>EUR Region theoretically has for some States SAR Agreements in place, most of these needed updating, particularly to include all SAR elements such as reference to assistance to other State SAR assets, and SAR Exercises (SAREX).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890" y="1460619"/>
            <a:ext cx="3911590" cy="255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20" y="843558"/>
            <a:ext cx="8100392" cy="461665"/>
          </a:xfrm>
          <a:prstGeom prst="rect">
            <a:avLst/>
          </a:prstGeom>
        </p:spPr>
        <p:txBody>
          <a:bodyPr wrap="square">
            <a:spAutoFit/>
          </a:bodyPr>
          <a:lstStyle/>
          <a:p>
            <a:r>
              <a:rPr lang="en-US" sz="2400" b="1" dirty="0">
                <a:solidFill>
                  <a:srgbClr val="0053A3"/>
                </a:solidFill>
              </a:rPr>
              <a:t>Search and Rescue capability in ICAO EUR Region </a:t>
            </a:r>
            <a:endParaRPr lang="en-US" sz="2400" dirty="0">
              <a:solidFill>
                <a:srgbClr val="0053A3"/>
              </a:solidFill>
            </a:endParaRPr>
          </a:p>
        </p:txBody>
      </p:sp>
    </p:spTree>
    <p:extLst>
      <p:ext uri="{BB962C8B-B14F-4D97-AF65-F5344CB8AC3E}">
        <p14:creationId xmlns:p14="http://schemas.microsoft.com/office/powerpoint/2010/main" val="118211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7200" y="555526"/>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pPr fontAlgn="base">
              <a:spcAft>
                <a:spcPct val="0"/>
              </a:spcAft>
            </a:pPr>
            <a:r>
              <a:rPr lang="en-US" sz="2000" dirty="0" smtClean="0">
                <a:solidFill>
                  <a:srgbClr val="0054A4"/>
                </a:solidFill>
              </a:rPr>
              <a:t>Search and Rescue – ICAO Annex 12 &amp; IAMSAR Manual, ICAO Doc 9731 </a:t>
            </a:r>
            <a:endParaRPr lang="en-GB" sz="2000" dirty="0">
              <a:solidFill>
                <a:srgbClr val="0054A4"/>
              </a:solidFill>
            </a:endParaRPr>
          </a:p>
        </p:txBody>
      </p:sp>
      <p:sp>
        <p:nvSpPr>
          <p:cNvPr id="9" name="Rectangle 8"/>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Date Placeholder 3"/>
          <p:cNvSpPr>
            <a:spLocks noGrp="1"/>
          </p:cNvSpPr>
          <p:nvPr>
            <p:ph type="dt" sz="half" idx="4294967295"/>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fr-FR" dirty="0"/>
              <a:t>19 May 2016</a:t>
            </a:r>
            <a:endParaRPr lang="en-CA" dirty="0"/>
          </a:p>
        </p:txBody>
      </p:sp>
      <p:sp>
        <p:nvSpPr>
          <p:cNvPr id="11" name="Footer Placeholder 4"/>
          <p:cNvSpPr>
            <a:spLocks noGrp="1"/>
          </p:cNvSpPr>
          <p:nvPr>
            <p:ph type="ftr" sz="quarter" idx="4294967295"/>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CA" dirty="0" smtClean="0"/>
              <a:t>ICAO EUR/NAT Office</a:t>
            </a:r>
            <a:endParaRPr lang="en-CA" dirty="0"/>
          </a:p>
        </p:txBody>
      </p:sp>
      <p:sp>
        <p:nvSpPr>
          <p:cNvPr id="12"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a:t>
            </a:fld>
            <a:endParaRPr lang="en-CA" dirty="0"/>
          </a:p>
        </p:txBody>
      </p:sp>
      <p:sp>
        <p:nvSpPr>
          <p:cNvPr id="13" name="Content Placeholder 2"/>
          <p:cNvSpPr txBox="1">
            <a:spLocks/>
          </p:cNvSpPr>
          <p:nvPr/>
        </p:nvSpPr>
        <p:spPr>
          <a:xfrm>
            <a:off x="442242" y="1203599"/>
            <a:ext cx="8306222" cy="3312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pPr>
            <a:r>
              <a:rPr lang="en-US" sz="1600" b="1" dirty="0"/>
              <a:t>2.1	Search and rescue services</a:t>
            </a:r>
          </a:p>
          <a:p>
            <a:pPr algn="just">
              <a:spcBef>
                <a:spcPts val="600"/>
              </a:spcBef>
              <a:spcAft>
                <a:spcPts val="600"/>
              </a:spcAft>
            </a:pPr>
            <a:r>
              <a:rPr lang="en-US" sz="1600" dirty="0"/>
              <a:t>2.1.1	Contracting States shall, </a:t>
            </a:r>
            <a:r>
              <a:rPr lang="en-US" sz="1600" u="sng" dirty="0"/>
              <a:t>individually or in cooperation with other States</a:t>
            </a:r>
            <a:r>
              <a:rPr lang="en-US" sz="1600" dirty="0"/>
              <a:t>, arrange for the establishment and prompt </a:t>
            </a:r>
            <a:r>
              <a:rPr lang="en-US" sz="1600" u="sng" dirty="0"/>
              <a:t>provision of search and rescue services </a:t>
            </a:r>
            <a:r>
              <a:rPr lang="en-US" sz="1600" dirty="0"/>
              <a:t>within their territories…</a:t>
            </a:r>
          </a:p>
          <a:p>
            <a:pPr algn="just">
              <a:spcBef>
                <a:spcPts val="600"/>
              </a:spcBef>
              <a:spcAft>
                <a:spcPts val="600"/>
              </a:spcAft>
            </a:pPr>
            <a:r>
              <a:rPr lang="en-US" sz="1600" dirty="0" smtClean="0"/>
              <a:t>2.1.1.1 …</a:t>
            </a:r>
            <a:r>
              <a:rPr lang="en-US" sz="1600" u="sng" dirty="0" smtClean="0"/>
              <a:t>the </a:t>
            </a:r>
            <a:r>
              <a:rPr lang="en-US" sz="1600" u="sng" dirty="0"/>
              <a:t>high seas or areas of undetermined sovereignty</a:t>
            </a:r>
            <a:r>
              <a:rPr lang="en-US" sz="1600" dirty="0"/>
              <a:t>… search and rescue services </a:t>
            </a:r>
            <a:r>
              <a:rPr lang="en-US" sz="1600" dirty="0" smtClean="0"/>
              <a:t>shall </a:t>
            </a:r>
            <a:r>
              <a:rPr lang="en-US" sz="1600" dirty="0"/>
              <a:t>be </a:t>
            </a:r>
            <a:r>
              <a:rPr lang="en-US" sz="1600" u="sng" dirty="0"/>
              <a:t>determined on the basis of regional air navigation agreements</a:t>
            </a:r>
            <a:r>
              <a:rPr lang="en-US" sz="1600" dirty="0" smtClean="0"/>
              <a:t>.</a:t>
            </a:r>
          </a:p>
          <a:p>
            <a:pPr marL="0" lvl="1" indent="0" algn="just">
              <a:spcBef>
                <a:spcPts val="600"/>
              </a:spcBef>
              <a:spcAft>
                <a:spcPts val="600"/>
              </a:spcAft>
              <a:buNone/>
            </a:pPr>
            <a:r>
              <a:rPr lang="pt-BR" sz="1600" dirty="0"/>
              <a:t>	</a:t>
            </a:r>
            <a:r>
              <a:rPr lang="en-US" sz="1200" dirty="0" smtClean="0">
                <a:solidFill>
                  <a:srgbClr val="0054A4"/>
                </a:solidFill>
              </a:rPr>
              <a:t>Note</a:t>
            </a:r>
            <a:r>
              <a:rPr lang="en-US" sz="1200" dirty="0">
                <a:solidFill>
                  <a:srgbClr val="0054A4"/>
                </a:solidFill>
              </a:rPr>
              <a:t>.— The phrase “regional air navigation agreements” refers to the agreements approved by the Council </a:t>
            </a:r>
            <a:r>
              <a:rPr lang="en-US" sz="1200" dirty="0" smtClean="0">
                <a:solidFill>
                  <a:srgbClr val="0054A4"/>
                </a:solidFill>
              </a:rPr>
              <a:t>	of </a:t>
            </a:r>
            <a:r>
              <a:rPr lang="en-US" sz="1200" dirty="0">
                <a:solidFill>
                  <a:srgbClr val="0054A4"/>
                </a:solidFill>
              </a:rPr>
              <a:t>ICAO normally on the advice of Regional Air Navigation Meetings. (EANPG).</a:t>
            </a:r>
          </a:p>
          <a:p>
            <a:pPr marL="342900" lvl="1" indent="-342900" algn="just">
              <a:spcBef>
                <a:spcPts val="600"/>
              </a:spcBef>
              <a:spcAft>
                <a:spcPts val="600"/>
              </a:spcAft>
              <a:buFont typeface="Arial" pitchFamily="34" charset="0"/>
              <a:buChar char="•"/>
            </a:pPr>
            <a:r>
              <a:rPr lang="en-US" sz="1600" dirty="0" smtClean="0">
                <a:solidFill>
                  <a:srgbClr val="0054A4"/>
                </a:solidFill>
              </a:rPr>
              <a:t>2.1.1.2 </a:t>
            </a:r>
            <a:r>
              <a:rPr lang="en-US" sz="1600" u="sng" dirty="0" smtClean="0">
                <a:solidFill>
                  <a:srgbClr val="0054A4"/>
                </a:solidFill>
              </a:rPr>
              <a:t>Basic </a:t>
            </a:r>
            <a:r>
              <a:rPr lang="en-US" sz="1600" u="sng" dirty="0">
                <a:solidFill>
                  <a:srgbClr val="0054A4"/>
                </a:solidFill>
              </a:rPr>
              <a:t>elements</a:t>
            </a:r>
            <a:r>
              <a:rPr lang="en-US" sz="1600" dirty="0">
                <a:solidFill>
                  <a:srgbClr val="0054A4"/>
                </a:solidFill>
              </a:rPr>
              <a:t> of search and rescue services shall include a legal framework, a responsible authority, organized available resources, communication facilities and a workforce skilled in coordination and operational functions</a:t>
            </a:r>
            <a:r>
              <a:rPr lang="en-US" sz="1600" dirty="0" smtClean="0">
                <a:solidFill>
                  <a:srgbClr val="0054A4"/>
                </a:solidFill>
              </a:rPr>
              <a:t>.</a:t>
            </a:r>
            <a:endParaRPr lang="en-US" sz="1600" dirty="0"/>
          </a:p>
        </p:txBody>
      </p:sp>
    </p:spTree>
    <p:extLst>
      <p:ext uri="{BB962C8B-B14F-4D97-AF65-F5344CB8AC3E}">
        <p14:creationId xmlns:p14="http://schemas.microsoft.com/office/powerpoint/2010/main" val="212129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8</a:t>
            </a:fld>
            <a:endParaRPr lang="en-CA"/>
          </a:p>
        </p:txBody>
      </p:sp>
      <p:sp>
        <p:nvSpPr>
          <p:cNvPr id="5" name="Rectangle 4"/>
          <p:cNvSpPr/>
          <p:nvPr/>
        </p:nvSpPr>
        <p:spPr>
          <a:xfrm>
            <a:off x="755576" y="699542"/>
            <a:ext cx="7488832" cy="892552"/>
          </a:xfrm>
          <a:prstGeom prst="rect">
            <a:avLst/>
          </a:prstGeom>
        </p:spPr>
        <p:txBody>
          <a:bodyPr wrap="square">
            <a:spAutoFit/>
          </a:bodyPr>
          <a:lstStyle/>
          <a:p>
            <a:endParaRPr lang="en-US" sz="1200" dirty="0">
              <a:solidFill>
                <a:srgbClr val="000000"/>
              </a:solidFill>
            </a:endParaRPr>
          </a:p>
          <a:p>
            <a:r>
              <a:rPr lang="en-US" sz="2000" b="1" i="1" dirty="0">
                <a:solidFill>
                  <a:srgbClr val="0053A3"/>
                </a:solidFill>
              </a:rPr>
              <a:t>… and these were the fundamental reasons for a course of action to have a big picture of the SAR activities in the EUR Region. </a:t>
            </a:r>
            <a:r>
              <a:rPr lang="en-US" sz="2000" dirty="0">
                <a:solidFill>
                  <a:srgbClr val="FFFFFF"/>
                </a:solidFill>
                <a:latin typeface="Arial"/>
              </a:rPr>
              <a:t>09 </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900" y="1779662"/>
            <a:ext cx="377529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11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19 May 2016</a:t>
            </a:r>
            <a:endParaRPr lang="en-CA" dirty="0"/>
          </a:p>
        </p:txBody>
      </p:sp>
      <p:sp>
        <p:nvSpPr>
          <p:cNvPr id="3" name="Footer Placeholder 2"/>
          <p:cNvSpPr>
            <a:spLocks noGrp="1"/>
          </p:cNvSpPr>
          <p:nvPr>
            <p:ph type="ftr" sz="quarter" idx="11"/>
          </p:nvPr>
        </p:nvSpPr>
        <p:spPr/>
        <p:txBody>
          <a:bodyPr/>
          <a:lstStyle/>
          <a:p>
            <a:r>
              <a:rPr lang="en-CA" smtClean="0"/>
              <a:t>ICAO EUR/NAT Office</a:t>
            </a:r>
            <a:endParaRPr lang="en-CA"/>
          </a:p>
        </p:txBody>
      </p:sp>
      <p:sp>
        <p:nvSpPr>
          <p:cNvPr id="4" name="Slide Number Placeholder 3"/>
          <p:cNvSpPr>
            <a:spLocks noGrp="1"/>
          </p:cNvSpPr>
          <p:nvPr>
            <p:ph type="sldNum" sz="quarter" idx="12"/>
          </p:nvPr>
        </p:nvSpPr>
        <p:spPr/>
        <p:txBody>
          <a:bodyPr/>
          <a:lstStyle/>
          <a:p>
            <a:fld id="{3FF909EE-2C65-48BC-95E5-26F3591A45A6}" type="slidenum">
              <a:rPr lang="en-CA" smtClean="0"/>
              <a:t>9</a:t>
            </a:fld>
            <a:endParaRPr lang="en-CA"/>
          </a:p>
        </p:txBody>
      </p:sp>
      <p:sp>
        <p:nvSpPr>
          <p:cNvPr id="5" name="Rectangle 4"/>
          <p:cNvSpPr/>
          <p:nvPr/>
        </p:nvSpPr>
        <p:spPr>
          <a:xfrm>
            <a:off x="107504" y="1305798"/>
            <a:ext cx="5256584" cy="3570208"/>
          </a:xfrm>
          <a:prstGeom prst="rect">
            <a:avLst/>
          </a:prstGeom>
        </p:spPr>
        <p:txBody>
          <a:bodyPr wrap="square">
            <a:spAutoFit/>
          </a:bodyPr>
          <a:lstStyle/>
          <a:p>
            <a:pPr marL="285750" indent="-285750" algn="just">
              <a:spcBef>
                <a:spcPts val="300"/>
              </a:spcBef>
              <a:spcAft>
                <a:spcPts val="300"/>
              </a:spcAft>
              <a:buFont typeface="Arial" panose="020B0604020202020204" pitchFamily="34" charset="0"/>
              <a:buChar char="•"/>
            </a:pPr>
            <a:r>
              <a:rPr lang="en-US" dirty="0" smtClean="0">
                <a:solidFill>
                  <a:srgbClr val="0053A3"/>
                </a:solidFill>
                <a:latin typeface="Arial"/>
              </a:rPr>
              <a:t>The </a:t>
            </a:r>
            <a:r>
              <a:rPr lang="en-US" dirty="0">
                <a:solidFill>
                  <a:srgbClr val="0053A3"/>
                </a:solidFill>
                <a:latin typeface="Arial"/>
              </a:rPr>
              <a:t>EANPG</a:t>
            </a:r>
            <a:r>
              <a:rPr lang="en-US" sz="1400" b="1" baseline="100000" dirty="0">
                <a:solidFill>
                  <a:srgbClr val="0053A3"/>
                </a:solidFill>
                <a:latin typeface="Arial"/>
              </a:rPr>
              <a:t>(1)</a:t>
            </a:r>
            <a:r>
              <a:rPr lang="en-US" sz="1050" b="1" dirty="0">
                <a:solidFill>
                  <a:srgbClr val="0053A3"/>
                </a:solidFill>
                <a:latin typeface="Arial"/>
              </a:rPr>
              <a:t> </a:t>
            </a:r>
            <a:r>
              <a:rPr lang="en-US" b="1" i="1" u="sng" dirty="0">
                <a:solidFill>
                  <a:srgbClr val="0053A3"/>
                </a:solidFill>
                <a:latin typeface="Arial"/>
              </a:rPr>
              <a:t>established</a:t>
            </a:r>
            <a:r>
              <a:rPr lang="en-US" b="1" i="1" dirty="0">
                <a:solidFill>
                  <a:srgbClr val="0053A3"/>
                </a:solidFill>
                <a:latin typeface="Arial"/>
              </a:rPr>
              <a:t> </a:t>
            </a:r>
            <a:r>
              <a:rPr lang="en-US" dirty="0">
                <a:solidFill>
                  <a:srgbClr val="0053A3"/>
                </a:solidFill>
                <a:latin typeface="Arial"/>
              </a:rPr>
              <a:t>the </a:t>
            </a:r>
            <a:r>
              <a:rPr lang="en-US" b="1" dirty="0">
                <a:solidFill>
                  <a:srgbClr val="0053A3"/>
                </a:solidFill>
                <a:latin typeface="Arial"/>
              </a:rPr>
              <a:t>EURSAR/TF </a:t>
            </a:r>
            <a:r>
              <a:rPr lang="en-US" dirty="0">
                <a:solidFill>
                  <a:srgbClr val="0053A3"/>
                </a:solidFill>
                <a:latin typeface="Arial"/>
              </a:rPr>
              <a:t>to discuss, submit concepts and fill gaps in </a:t>
            </a:r>
            <a:r>
              <a:rPr lang="en-US" u="sng" dirty="0">
                <a:solidFill>
                  <a:srgbClr val="0053A3"/>
                </a:solidFill>
                <a:latin typeface="Arial"/>
              </a:rPr>
              <a:t>SAR capabilities</a:t>
            </a:r>
            <a:r>
              <a:rPr lang="en-US" dirty="0">
                <a:solidFill>
                  <a:srgbClr val="0053A3"/>
                </a:solidFill>
                <a:latin typeface="Arial"/>
              </a:rPr>
              <a:t> in order to improve the overall capability of the SAR system throughout the EUR Region; </a:t>
            </a:r>
          </a:p>
          <a:p>
            <a:pPr marL="285750" indent="-285750" algn="just">
              <a:spcBef>
                <a:spcPts val="300"/>
              </a:spcBef>
              <a:spcAft>
                <a:spcPts val="300"/>
              </a:spcAft>
              <a:buFont typeface="Arial" panose="020B0604020202020204" pitchFamily="34" charset="0"/>
              <a:buChar char="•"/>
            </a:pPr>
            <a:r>
              <a:rPr lang="en-US" dirty="0" smtClean="0">
                <a:solidFill>
                  <a:srgbClr val="0053A3"/>
                </a:solidFill>
                <a:latin typeface="Arial"/>
              </a:rPr>
              <a:t>The </a:t>
            </a:r>
            <a:r>
              <a:rPr lang="en-US" dirty="0">
                <a:solidFill>
                  <a:srgbClr val="0053A3"/>
                </a:solidFill>
                <a:latin typeface="Arial"/>
              </a:rPr>
              <a:t>EANPG invited the States to consider ways to enhance and improve SAR capability in the Region; and </a:t>
            </a:r>
          </a:p>
          <a:p>
            <a:pPr marL="285750" indent="-285750" algn="just">
              <a:spcBef>
                <a:spcPts val="300"/>
              </a:spcBef>
              <a:spcAft>
                <a:spcPts val="300"/>
              </a:spcAft>
              <a:buFont typeface="Arial" panose="020B0604020202020204" pitchFamily="34" charset="0"/>
              <a:buChar char="•"/>
            </a:pPr>
            <a:r>
              <a:rPr lang="en-US" dirty="0" smtClean="0">
                <a:solidFill>
                  <a:srgbClr val="0053A3"/>
                </a:solidFill>
                <a:latin typeface="Arial"/>
              </a:rPr>
              <a:t>Encouraged </a:t>
            </a:r>
            <a:r>
              <a:rPr lang="en-US" dirty="0">
                <a:solidFill>
                  <a:srgbClr val="0053A3"/>
                </a:solidFill>
                <a:latin typeface="Arial"/>
              </a:rPr>
              <a:t>States to discuss and submit concepts to future EANPG sessions on how gaps in the </a:t>
            </a:r>
            <a:r>
              <a:rPr lang="en-US" u="sng" dirty="0">
                <a:solidFill>
                  <a:srgbClr val="0053A3"/>
                </a:solidFill>
                <a:latin typeface="Arial"/>
              </a:rPr>
              <a:t>SAR Capability Matrix</a:t>
            </a:r>
            <a:r>
              <a:rPr lang="en-US" dirty="0">
                <a:solidFill>
                  <a:srgbClr val="0053A3"/>
                </a:solidFill>
                <a:latin typeface="Arial"/>
              </a:rPr>
              <a:t> might be addressed. </a:t>
            </a:r>
          </a:p>
        </p:txBody>
      </p:sp>
      <p:sp>
        <p:nvSpPr>
          <p:cNvPr id="7" name="Rectangle 6"/>
          <p:cNvSpPr/>
          <p:nvPr/>
        </p:nvSpPr>
        <p:spPr>
          <a:xfrm>
            <a:off x="5436095" y="1707654"/>
            <a:ext cx="3456385" cy="1384995"/>
          </a:xfrm>
          <a:prstGeom prst="rect">
            <a:avLst/>
          </a:prstGeom>
          <a:ln w="25400">
            <a:solidFill>
              <a:schemeClr val="accent1"/>
            </a:solidFill>
          </a:ln>
          <a:effectLst>
            <a:innerShdw blurRad="114300">
              <a:prstClr val="black"/>
            </a:innerShdw>
          </a:effectLst>
        </p:spPr>
        <p:txBody>
          <a:bodyPr wrap="square">
            <a:spAutoFit/>
          </a:bodyPr>
          <a:lstStyle/>
          <a:p>
            <a:endParaRPr lang="en-US" sz="1200" dirty="0">
              <a:solidFill>
                <a:srgbClr val="000000"/>
              </a:solidFill>
            </a:endParaRPr>
          </a:p>
          <a:p>
            <a:r>
              <a:rPr lang="en-US" b="1" dirty="0">
                <a:solidFill>
                  <a:srgbClr val="001F5F"/>
                </a:solidFill>
              </a:rPr>
              <a:t>EANPG Decision 56/08 – Enhance and improve Search and Rescue capability in European and North Atlantic Regions </a:t>
            </a:r>
            <a:endParaRPr lang="en-US" dirty="0"/>
          </a:p>
        </p:txBody>
      </p:sp>
      <p:sp>
        <p:nvSpPr>
          <p:cNvPr id="8" name="Rectangle 7"/>
          <p:cNvSpPr/>
          <p:nvPr/>
        </p:nvSpPr>
        <p:spPr>
          <a:xfrm>
            <a:off x="5508104" y="3219822"/>
            <a:ext cx="3456384" cy="584775"/>
          </a:xfrm>
          <a:prstGeom prst="rect">
            <a:avLst/>
          </a:prstGeom>
        </p:spPr>
        <p:txBody>
          <a:bodyPr wrap="square">
            <a:spAutoFit/>
          </a:bodyPr>
          <a:lstStyle/>
          <a:p>
            <a:endParaRPr lang="en-US" sz="2000" dirty="0">
              <a:solidFill>
                <a:srgbClr val="000000"/>
              </a:solidFill>
            </a:endParaRPr>
          </a:p>
          <a:p>
            <a:r>
              <a:rPr lang="en-US" sz="1200" b="1" baseline="30000" dirty="0">
                <a:solidFill>
                  <a:srgbClr val="001F5F"/>
                </a:solidFill>
              </a:rPr>
              <a:t>(1) </a:t>
            </a:r>
            <a:r>
              <a:rPr lang="en-US" sz="1200" b="1" dirty="0">
                <a:solidFill>
                  <a:srgbClr val="001F5F"/>
                </a:solidFill>
              </a:rPr>
              <a:t>The European Air Navigation Planning Group </a:t>
            </a:r>
            <a:endParaRPr lang="en-US" sz="1200" dirty="0"/>
          </a:p>
        </p:txBody>
      </p:sp>
      <p:sp>
        <p:nvSpPr>
          <p:cNvPr id="9" name="Rectangle 8"/>
          <p:cNvSpPr/>
          <p:nvPr/>
        </p:nvSpPr>
        <p:spPr>
          <a:xfrm>
            <a:off x="251520" y="843558"/>
            <a:ext cx="8712968" cy="461665"/>
          </a:xfrm>
          <a:prstGeom prst="rect">
            <a:avLst/>
          </a:prstGeom>
        </p:spPr>
        <p:txBody>
          <a:bodyPr wrap="square">
            <a:spAutoFit/>
          </a:bodyPr>
          <a:lstStyle/>
          <a:p>
            <a:r>
              <a:rPr lang="en-US" sz="2400" b="1" dirty="0">
                <a:solidFill>
                  <a:srgbClr val="0053A3"/>
                </a:solidFill>
              </a:rPr>
              <a:t>Search and Rescue capability in ICAO EUR Region </a:t>
            </a:r>
            <a:r>
              <a:rPr lang="en-US" sz="2400" b="1" dirty="0" smtClean="0">
                <a:solidFill>
                  <a:srgbClr val="0053A3"/>
                </a:solidFill>
              </a:rPr>
              <a:t>– </a:t>
            </a:r>
            <a:r>
              <a:rPr lang="en-US" sz="2400" b="1" u="sng" dirty="0" smtClean="0">
                <a:solidFill>
                  <a:srgbClr val="0053A3"/>
                </a:solidFill>
              </a:rPr>
              <a:t>EANPG Decision</a:t>
            </a:r>
            <a:endParaRPr lang="en-US" sz="2400" u="sng" dirty="0">
              <a:solidFill>
                <a:srgbClr val="0053A3"/>
              </a:solidFill>
            </a:endParaRPr>
          </a:p>
        </p:txBody>
      </p:sp>
    </p:spTree>
    <p:extLst>
      <p:ext uri="{BB962C8B-B14F-4D97-AF65-F5344CB8AC3E}">
        <p14:creationId xmlns:p14="http://schemas.microsoft.com/office/powerpoint/2010/main" val="216722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415DB041069498E5028C54011C177" ma:contentTypeVersion="1" ma:contentTypeDescription="Create a new document." ma:contentTypeScope="" ma:versionID="25aad04f76d923cff1873a9221965cdf">
  <xsd:schema xmlns:xsd="http://www.w3.org/2001/XMLSchema" xmlns:xs="http://www.w3.org/2001/XMLSchema" xmlns:p="http://schemas.microsoft.com/office/2006/metadata/properties" xmlns:ns2="7b0ce932-0cfe-456f-8102-1a6bc8116a95" targetNamespace="http://schemas.microsoft.com/office/2006/metadata/properties" ma:root="true" ma:fieldsID="d189badd3c57ce00945aad306510860a" ns2:_="">
    <xsd:import namespace="7b0ce932-0cfe-456f-8102-1a6bc8116a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WXTAS5ZCFHPA-1237-93</_dlc_DocId>
    <_dlc_DocIdUrl xmlns="7b0ce932-0cfe-456f-8102-1a6bc8116a95">
      <Url>http://intranet.icao.lan/osg/COM/_layouts/15/DocIdRedir.aspx?ID=WXTAS5ZCFHPA-1237-93</Url>
      <Description>WXTAS5ZCFHPA-1237-93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6EE5CA-4E76-48CD-81FB-1EF9B31B4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732D2-8E52-4DA5-8694-9216A9EB8110}">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7b0ce932-0cfe-456f-8102-1a6bc8116a9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B39B623-5DEC-4F55-8F96-89EE5F3B3409}">
  <ds:schemaRefs>
    <ds:schemaRef ds:uri="http://schemas.microsoft.com/sharepoint/v3/contenttype/forms"/>
  </ds:schemaRefs>
</ds:datastoreItem>
</file>

<file path=customXml/itemProps4.xml><?xml version="1.0" encoding="utf-8"?>
<ds:datastoreItem xmlns:ds="http://schemas.openxmlformats.org/officeDocument/2006/customXml" ds:itemID="{B4437A2F-8CE7-4EC0-8518-F61A959FFD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9064</TotalTime>
  <Words>977</Words>
  <Application>Microsoft Office PowerPoint</Application>
  <PresentationFormat>On-screen Show (16:9)</PresentationFormat>
  <Paragraphs>125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Do Couto Figueiredo, Celso Luis</cp:lastModifiedBy>
  <cp:revision>112</cp:revision>
  <dcterms:created xsi:type="dcterms:W3CDTF">2013-08-20T15:49:37Z</dcterms:created>
  <dcterms:modified xsi:type="dcterms:W3CDTF">2016-05-13T12:26:21Z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0x010100DE5415DB041069498E5028C54011C177</vt:lpwstr>
  </property>
  <property fmtid="{D5CDD505-2E9C-101B-9397-08002B2CF9AE}" pid="3" name="_dlc_DocIdItemGuid">
    <vt:lpwstr>db22295a-13dd-4549-b412-e5e779e3f51b</vt:lpwstr>
  </property>
</Properties>
</file>