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Default Extension="emf" ContentType="image/x-emf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56" r:id="rId2"/>
    <p:sldId id="257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70" r:id="rId11"/>
    <p:sldId id="281" r:id="rId12"/>
    <p:sldId id="258" r:id="rId13"/>
    <p:sldId id="259" r:id="rId14"/>
    <p:sldId id="271" r:id="rId15"/>
    <p:sldId id="272" r:id="rId16"/>
    <p:sldId id="273" r:id="rId17"/>
    <p:sldId id="261" r:id="rId18"/>
    <p:sldId id="262" r:id="rId19"/>
    <p:sldId id="264" r:id="rId20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4995" autoAdjust="0"/>
    <p:restoredTop sz="94660"/>
  </p:normalViewPr>
  <p:slideViewPr>
    <p:cSldViewPr snapToGrid="0">
      <p:cViewPr>
        <p:scale>
          <a:sx n="89" d="100"/>
          <a:sy n="89" d="100"/>
        </p:scale>
        <p:origin x="-512" y="-9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E0019-F316-4D46-A3BE-B037287BFF65}" type="datetimeFigureOut">
              <a:rPr lang="el-GR" smtClean="0"/>
              <a:pPr/>
              <a:t>5/18/16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6F238-AFA9-443C-B073-3C44468810C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24114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E0019-F316-4D46-A3BE-B037287BFF65}" type="datetimeFigureOut">
              <a:rPr lang="el-GR" smtClean="0"/>
              <a:pPr/>
              <a:t>5/18/16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6F238-AFA9-443C-B073-3C44468810C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60800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E0019-F316-4D46-A3BE-B037287BFF65}" type="datetimeFigureOut">
              <a:rPr lang="el-GR" smtClean="0"/>
              <a:pPr/>
              <a:t>5/18/16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6F238-AFA9-443C-B073-3C44468810C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27836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E0019-F316-4D46-A3BE-B037287BFF65}" type="datetimeFigureOut">
              <a:rPr lang="el-GR" smtClean="0"/>
              <a:pPr/>
              <a:t>5/18/16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6F238-AFA9-443C-B073-3C44468810C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3269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E0019-F316-4D46-A3BE-B037287BFF65}" type="datetimeFigureOut">
              <a:rPr lang="el-GR" smtClean="0"/>
              <a:pPr/>
              <a:t>5/18/16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6F238-AFA9-443C-B073-3C44468810C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64103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E0019-F316-4D46-A3BE-B037287BFF65}" type="datetimeFigureOut">
              <a:rPr lang="el-GR" smtClean="0"/>
              <a:pPr/>
              <a:t>5/18/16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6F238-AFA9-443C-B073-3C44468810C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9230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E0019-F316-4D46-A3BE-B037287BFF65}" type="datetimeFigureOut">
              <a:rPr lang="el-GR" smtClean="0"/>
              <a:pPr/>
              <a:t>5/18/16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6F238-AFA9-443C-B073-3C44468810C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48833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E0019-F316-4D46-A3BE-B037287BFF65}" type="datetimeFigureOut">
              <a:rPr lang="el-GR" smtClean="0"/>
              <a:pPr/>
              <a:t>5/18/16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6F238-AFA9-443C-B073-3C44468810C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6100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E0019-F316-4D46-A3BE-B037287BFF65}" type="datetimeFigureOut">
              <a:rPr lang="el-GR" smtClean="0"/>
              <a:pPr/>
              <a:t>5/18/16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6F238-AFA9-443C-B073-3C44468810C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99415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E0019-F316-4D46-A3BE-B037287BFF65}" type="datetimeFigureOut">
              <a:rPr lang="el-GR" smtClean="0"/>
              <a:pPr/>
              <a:t>5/18/16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6F238-AFA9-443C-B073-3C44468810C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28558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E0019-F316-4D46-A3BE-B037287BFF65}" type="datetimeFigureOut">
              <a:rPr lang="el-GR" smtClean="0"/>
              <a:pPr/>
              <a:t>5/18/16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6F238-AFA9-443C-B073-3C44468810C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35746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E0019-F316-4D46-A3BE-B037287BFF65}" type="datetimeFigureOut">
              <a:rPr lang="el-GR" smtClean="0"/>
              <a:pPr/>
              <a:t>5/18/16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6F238-AFA9-443C-B073-3C44468810C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21767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Relationship Id="rId3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Relationship Id="rId3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boile@certh.gr" TargetMode="External"/><Relationship Id="rId4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stheofanis@theofanis.e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4307" y="358246"/>
            <a:ext cx="9532414" cy="23876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tx2"/>
                </a:solidFill>
              </a:rPr>
              <a:t>Off-Shore Service Vessels Deployment for Gas Exploration – Their Role in SAR</a:t>
            </a:r>
            <a:endParaRPr lang="el-GR" sz="4800" b="1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955056"/>
            <a:ext cx="9144000" cy="3057555"/>
          </a:xfrm>
        </p:spPr>
        <p:txBody>
          <a:bodyPr>
            <a:normAutofit/>
          </a:bodyPr>
          <a:lstStyle/>
          <a:p>
            <a:r>
              <a:rPr lang="en-US" dirty="0" smtClean="0"/>
              <a:t>SOTIRIOS THEOFANIS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smtClean="0"/>
              <a:t>Fellow, Rutgers University, New Jersey, USA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smtClean="0"/>
              <a:t>Visiting Senior Lecturer, Galilee International Management Institute, Israel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MARIA BOILE</a:t>
            </a:r>
          </a:p>
          <a:p>
            <a:pPr>
              <a:spcBef>
                <a:spcPts val="0"/>
              </a:spcBef>
            </a:pPr>
            <a:r>
              <a:rPr lang="en-US" sz="1400" dirty="0" smtClean="0"/>
              <a:t>Research Director, CERTH/HIT, Greece</a:t>
            </a:r>
          </a:p>
          <a:p>
            <a:pPr>
              <a:spcBef>
                <a:spcPts val="0"/>
              </a:spcBef>
            </a:pPr>
            <a:r>
              <a:rPr lang="en-US" sz="1400" dirty="0" smtClean="0"/>
              <a:t>Associate Professor, University of Piraeus, Greece</a:t>
            </a:r>
          </a:p>
          <a:p>
            <a:pPr>
              <a:spcBef>
                <a:spcPts val="0"/>
              </a:spcBef>
            </a:pPr>
            <a:endParaRPr lang="en-US" sz="1400" dirty="0"/>
          </a:p>
          <a:p>
            <a:pPr>
              <a:spcBef>
                <a:spcPts val="0"/>
              </a:spcBef>
            </a:pPr>
            <a:r>
              <a:rPr lang="en-US" b="1" dirty="0" smtClean="0">
                <a:solidFill>
                  <a:srgbClr val="C00000"/>
                </a:solidFill>
              </a:rPr>
              <a:t>REGIONAL CONFERENCE</a:t>
            </a:r>
          </a:p>
          <a:p>
            <a:pPr>
              <a:spcBef>
                <a:spcPts val="0"/>
              </a:spcBef>
            </a:pPr>
            <a:r>
              <a:rPr lang="en-US" b="1" dirty="0" smtClean="0">
                <a:solidFill>
                  <a:srgbClr val="C00000"/>
                </a:solidFill>
              </a:rPr>
              <a:t>“Aviation Safety for Off-shore Helicopter Operations/Search &amp; Rescue” </a:t>
            </a:r>
          </a:p>
          <a:p>
            <a:pPr>
              <a:spcBef>
                <a:spcPts val="0"/>
              </a:spcBef>
            </a:pPr>
            <a:r>
              <a:rPr lang="en-US" b="1" dirty="0" smtClean="0">
                <a:solidFill>
                  <a:srgbClr val="C00000"/>
                </a:solidFill>
              </a:rPr>
              <a:t>Nicosia, Cyprus, May 19, 2016</a:t>
            </a:r>
          </a:p>
          <a:p>
            <a:pPr>
              <a:spcBef>
                <a:spcPts val="0"/>
              </a:spcBef>
            </a:pPr>
            <a:endParaRPr lang="en-US" sz="1400" dirty="0" smtClean="0"/>
          </a:p>
          <a:p>
            <a:endParaRPr lang="en-US" sz="1400" dirty="0" smtClean="0"/>
          </a:p>
          <a:p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953" y="6259554"/>
            <a:ext cx="3824240" cy="37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3464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SERVICE &amp; SUPPLY VESSELS IN OFFSHORE OIL &amp; GAS EXPLORATION &amp; PRODUCTION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Offshore Supply Vessels</a:t>
            </a:r>
          </a:p>
          <a:p>
            <a:pPr lvl="1"/>
            <a:r>
              <a:rPr lang="en-US" dirty="0" smtClean="0"/>
              <a:t>Platform </a:t>
            </a:r>
            <a:r>
              <a:rPr lang="en-US" dirty="0"/>
              <a:t>supply vessels (PSVs), </a:t>
            </a:r>
            <a:endParaRPr lang="en-US" dirty="0" smtClean="0"/>
          </a:p>
          <a:p>
            <a:pPr lvl="1"/>
            <a:r>
              <a:rPr lang="en-US" dirty="0" err="1" smtClean="0"/>
              <a:t>Crewboats</a:t>
            </a:r>
            <a:r>
              <a:rPr lang="en-US" smtClean="0"/>
              <a:t> (CB), </a:t>
            </a:r>
            <a:endParaRPr lang="en-US" dirty="0" smtClean="0"/>
          </a:p>
          <a:p>
            <a:pPr lvl="1"/>
            <a:r>
              <a:rPr lang="en-US" dirty="0"/>
              <a:t>F</a:t>
            </a:r>
            <a:r>
              <a:rPr lang="en-US" dirty="0" smtClean="0"/>
              <a:t>ast </a:t>
            </a:r>
            <a:r>
              <a:rPr lang="en-US" dirty="0"/>
              <a:t>supply vessels (FSVs), </a:t>
            </a:r>
            <a:endParaRPr lang="en-US" dirty="0" smtClean="0"/>
          </a:p>
          <a:p>
            <a:pPr lvl="1"/>
            <a:r>
              <a:rPr lang="en-US" dirty="0" smtClean="0"/>
              <a:t>Mini supply vessels </a:t>
            </a:r>
            <a:r>
              <a:rPr lang="en-US" dirty="0"/>
              <a:t>(MSVs), and </a:t>
            </a:r>
            <a:endParaRPr lang="en-US" dirty="0" smtClean="0"/>
          </a:p>
          <a:p>
            <a:pPr lvl="1"/>
            <a:r>
              <a:rPr lang="en-US" dirty="0"/>
              <a:t>A</a:t>
            </a:r>
            <a:r>
              <a:rPr lang="en-US" dirty="0" smtClean="0"/>
              <a:t>nchor </a:t>
            </a:r>
            <a:r>
              <a:rPr lang="en-US" dirty="0"/>
              <a:t>handling towing supply (AHTS) vessels</a:t>
            </a:r>
            <a:endParaRPr lang="en-US" dirty="0" smtClean="0"/>
          </a:p>
          <a:p>
            <a:r>
              <a:rPr lang="en-US" dirty="0" smtClean="0"/>
              <a:t>Production/Maintenance/Construction Support Vessels</a:t>
            </a:r>
          </a:p>
          <a:p>
            <a:r>
              <a:rPr lang="en-US" dirty="0" smtClean="0"/>
              <a:t>Construction Vessels</a:t>
            </a: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85" y="6483841"/>
            <a:ext cx="3824240" cy="3741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7329" y="6488668"/>
            <a:ext cx="5234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Theofanis</a:t>
            </a:r>
            <a:r>
              <a:rPr lang="en-US" dirty="0" smtClean="0"/>
              <a:t>, S., </a:t>
            </a:r>
            <a:r>
              <a:rPr lang="en-US" dirty="0" err="1" smtClean="0"/>
              <a:t>Boile</a:t>
            </a:r>
            <a:r>
              <a:rPr lang="en-US" dirty="0" smtClean="0"/>
              <a:t>, M., Nicosia, Cyprus, May 19, 2016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6309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442" y="0"/>
            <a:ext cx="10515600" cy="1325563"/>
          </a:xfrm>
        </p:spPr>
        <p:txBody>
          <a:bodyPr/>
          <a:lstStyle/>
          <a:p>
            <a:r>
              <a:rPr lang="en-US" dirty="0" smtClean="0"/>
              <a:t>OFFSHORE UPSTREAM LOGISTICS PROCESS</a:t>
            </a:r>
            <a:endParaRPr lang="el-G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50025" y="878898"/>
            <a:ext cx="3098202" cy="57026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85" y="6483841"/>
            <a:ext cx="3824240" cy="3741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7329" y="6488668"/>
            <a:ext cx="5234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Theofanis</a:t>
            </a:r>
            <a:r>
              <a:rPr lang="en-US" dirty="0" smtClean="0"/>
              <a:t>, S., </a:t>
            </a:r>
            <a:r>
              <a:rPr lang="en-US" dirty="0" err="1" smtClean="0"/>
              <a:t>Boile</a:t>
            </a:r>
            <a:r>
              <a:rPr lang="en-US" dirty="0" smtClean="0"/>
              <a:t>, M., Nicosia, Cyprus, May 19, 2016</a:t>
            </a:r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7143078" y="5217459"/>
            <a:ext cx="2917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 </a:t>
            </a:r>
            <a:r>
              <a:rPr lang="en-US" dirty="0" err="1" smtClean="0"/>
              <a:t>Milakovic</a:t>
            </a:r>
            <a:r>
              <a:rPr lang="en-US" dirty="0" smtClean="0"/>
              <a:t> et al. 2015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3943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OFFSHORE SUPPLY VESSELS’ CHARACTERISTICS – SAMPLE FROM GULF OF MEXICO</a:t>
            </a:r>
            <a:endParaRPr lang="el-G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6373" y="1879667"/>
            <a:ext cx="9572688" cy="37965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85" y="6483841"/>
            <a:ext cx="3824240" cy="3741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7329" y="6488668"/>
            <a:ext cx="5234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Theofanis</a:t>
            </a:r>
            <a:r>
              <a:rPr lang="en-US" dirty="0" smtClean="0"/>
              <a:t>, S., </a:t>
            </a:r>
            <a:r>
              <a:rPr lang="en-US" dirty="0" err="1" smtClean="0"/>
              <a:t>Boile</a:t>
            </a:r>
            <a:r>
              <a:rPr lang="en-US" dirty="0" smtClean="0"/>
              <a:t>, M., Nicosia, Cyprus, May 19, 2016</a:t>
            </a:r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707366" y="6047117"/>
            <a:ext cx="2116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 Kaiser, 2015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5086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DEPLOYMENT OF OSV &amp; HELICOPTERS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/>
              <a:t>Crewboats</a:t>
            </a:r>
            <a:r>
              <a:rPr lang="en-US" dirty="0"/>
              <a:t> </a:t>
            </a:r>
            <a:r>
              <a:rPr lang="en-US" dirty="0" smtClean="0"/>
              <a:t>(CB) and </a:t>
            </a:r>
            <a:r>
              <a:rPr lang="en-US" dirty="0"/>
              <a:t>FSVs compete with helicopters and platform supply </a:t>
            </a:r>
            <a:r>
              <a:rPr lang="en-US" dirty="0" smtClean="0"/>
              <a:t>vessels in crew transport and lightweight logistical support.</a:t>
            </a:r>
            <a:endParaRPr lang="en-US" dirty="0"/>
          </a:p>
          <a:p>
            <a:r>
              <a:rPr lang="en-US" dirty="0"/>
              <a:t>Helicopters are the preferred means to transport personnel to </a:t>
            </a:r>
            <a:r>
              <a:rPr lang="en-US" dirty="0" err="1"/>
              <a:t>deepwater</a:t>
            </a:r>
            <a:r>
              <a:rPr lang="en-US" dirty="0"/>
              <a:t> </a:t>
            </a:r>
            <a:r>
              <a:rPr lang="en-US" dirty="0" smtClean="0"/>
              <a:t>facilities while </a:t>
            </a:r>
            <a:r>
              <a:rPr lang="en-US" dirty="0" err="1"/>
              <a:t>crewboats</a:t>
            </a:r>
            <a:r>
              <a:rPr lang="en-US" dirty="0"/>
              <a:t> </a:t>
            </a:r>
            <a:r>
              <a:rPr lang="en-US" dirty="0" smtClean="0"/>
              <a:t>are </a:t>
            </a:r>
            <a:r>
              <a:rPr lang="en-US" dirty="0"/>
              <a:t>more heavily utilized in shallow </a:t>
            </a:r>
            <a:r>
              <a:rPr lang="en-US" dirty="0" smtClean="0"/>
              <a:t>water support. </a:t>
            </a:r>
          </a:p>
          <a:p>
            <a:r>
              <a:rPr lang="en-US" dirty="0" smtClean="0"/>
              <a:t>Fast </a:t>
            </a:r>
            <a:r>
              <a:rPr lang="en-US" dirty="0"/>
              <a:t>supply vessels are often utilized </a:t>
            </a:r>
            <a:r>
              <a:rPr lang="en-US" dirty="0" smtClean="0"/>
              <a:t>for rapid </a:t>
            </a:r>
            <a:r>
              <a:rPr lang="en-US" dirty="0"/>
              <a:t>response needs or lightweight logistical support</a:t>
            </a:r>
            <a:r>
              <a:rPr lang="en-US" dirty="0" smtClean="0"/>
              <a:t>. New FSV designs with advanced Transfer Capsule (TC) design compete in deployment capabilities with helicopters (</a:t>
            </a:r>
            <a:r>
              <a:rPr lang="en-US" dirty="0" err="1" smtClean="0"/>
              <a:t>eg</a:t>
            </a:r>
            <a:r>
              <a:rPr lang="en-US" dirty="0" smtClean="0"/>
              <a:t>. </a:t>
            </a:r>
            <a:r>
              <a:rPr lang="en-US" dirty="0" err="1" smtClean="0"/>
              <a:t>CrewZer</a:t>
            </a:r>
            <a:r>
              <a:rPr lang="en-US" dirty="0" smtClean="0"/>
              <a:t> Class vessels). These vessels can be jointly deployed in Search and Rescue activities with helicopters</a:t>
            </a:r>
          </a:p>
          <a:p>
            <a:r>
              <a:rPr lang="en-US" dirty="0"/>
              <a:t>Anchor-handling towing supply </a:t>
            </a:r>
            <a:r>
              <a:rPr lang="en-US" dirty="0" smtClean="0"/>
              <a:t>(AHTS) vessels are, primarily, </a:t>
            </a:r>
            <a:r>
              <a:rPr lang="en-US" dirty="0"/>
              <a:t>used to tow and </a:t>
            </a:r>
            <a:r>
              <a:rPr lang="en-US" dirty="0" smtClean="0"/>
              <a:t>set anchors </a:t>
            </a:r>
            <a:r>
              <a:rPr lang="en-US" dirty="0"/>
              <a:t>for drilling </a:t>
            </a:r>
            <a:r>
              <a:rPr lang="en-US" dirty="0" smtClean="0"/>
              <a:t>rigs</a:t>
            </a:r>
            <a:r>
              <a:rPr lang="en-US" dirty="0"/>
              <a:t>;</a:t>
            </a:r>
            <a:r>
              <a:rPr lang="en-US" dirty="0" smtClean="0"/>
              <a:t> carrying supplies; and support </a:t>
            </a:r>
            <a:r>
              <a:rPr lang="en-US" dirty="0" err="1" smtClean="0"/>
              <a:t>deepwater</a:t>
            </a:r>
            <a:r>
              <a:rPr lang="en-US" dirty="0" smtClean="0"/>
              <a:t> construction activities</a:t>
            </a:r>
            <a:r>
              <a:rPr lang="en-US" dirty="0"/>
              <a:t>.</a:t>
            </a:r>
            <a:r>
              <a:rPr lang="en-US" dirty="0" smtClean="0"/>
              <a:t> </a:t>
            </a:r>
            <a:r>
              <a:rPr lang="el-GR" dirty="0" smtClean="0"/>
              <a:t> </a:t>
            </a:r>
            <a:r>
              <a:rPr lang="en-US" dirty="0"/>
              <a:t>AHT vessels perform similar </a:t>
            </a:r>
            <a:r>
              <a:rPr lang="en-US" dirty="0" smtClean="0"/>
              <a:t>functions, </a:t>
            </a:r>
            <a:r>
              <a:rPr lang="en-US" dirty="0"/>
              <a:t>but are smaller and are not capable </a:t>
            </a:r>
            <a:r>
              <a:rPr lang="en-US" dirty="0" smtClean="0"/>
              <a:t>of</a:t>
            </a:r>
            <a:r>
              <a:rPr lang="el-GR" dirty="0" smtClean="0"/>
              <a:t> </a:t>
            </a:r>
            <a:r>
              <a:rPr lang="en-US" dirty="0" smtClean="0"/>
              <a:t>carrying </a:t>
            </a:r>
            <a:r>
              <a:rPr lang="en-US" dirty="0"/>
              <a:t>supplies</a:t>
            </a: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85" y="6483841"/>
            <a:ext cx="3824240" cy="3741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7329" y="6488668"/>
            <a:ext cx="5234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Theofanis</a:t>
            </a:r>
            <a:r>
              <a:rPr lang="en-US" dirty="0" smtClean="0"/>
              <a:t>, S., </a:t>
            </a:r>
            <a:r>
              <a:rPr lang="en-US" dirty="0" err="1" smtClean="0"/>
              <a:t>Boile</a:t>
            </a:r>
            <a:r>
              <a:rPr lang="en-US" dirty="0" smtClean="0"/>
              <a:t>, M., Nicosia, Cyprus, May 19, 2016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9143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RELATIVE DEPLOYMENT OF OSV IN DEEPWATER &amp; SHALLOW WATER OPERATIONS  (USA-GOM) (Years 2012-2017)</a:t>
            </a: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85" y="6483841"/>
            <a:ext cx="3824240" cy="3741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7329" y="6488668"/>
            <a:ext cx="5234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Theofanis</a:t>
            </a:r>
            <a:r>
              <a:rPr lang="en-US" dirty="0" smtClean="0"/>
              <a:t>, S., </a:t>
            </a:r>
            <a:r>
              <a:rPr lang="en-US" dirty="0" err="1" smtClean="0"/>
              <a:t>Boile</a:t>
            </a:r>
            <a:r>
              <a:rPr lang="en-US" dirty="0" smtClean="0"/>
              <a:t>, M., Nicosia, Cyprus, May 19, 2016</a:t>
            </a:r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707366" y="6047117"/>
            <a:ext cx="3854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 Kaiser, 2015. Estimates for P50</a:t>
            </a:r>
            <a:endParaRPr lang="el-GR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547" y="2656935"/>
            <a:ext cx="10418023" cy="1561381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3873260" y="3062377"/>
            <a:ext cx="638355" cy="33643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Rectangle 13"/>
          <p:cNvSpPr/>
          <p:nvPr/>
        </p:nvSpPr>
        <p:spPr>
          <a:xfrm>
            <a:off x="1846053" y="1966822"/>
            <a:ext cx="1664897" cy="6383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LOWER DEPLOYMENT IN DEEPWATER OPERATIONS </a:t>
            </a:r>
            <a:endParaRPr lang="el-GR" sz="1200" dirty="0"/>
          </a:p>
        </p:txBody>
      </p:sp>
      <p:sp>
        <p:nvSpPr>
          <p:cNvPr id="15" name="Right Arrow 14"/>
          <p:cNvSpPr/>
          <p:nvPr/>
        </p:nvSpPr>
        <p:spPr>
          <a:xfrm rot="2280000">
            <a:off x="3105511" y="2691442"/>
            <a:ext cx="681487" cy="44857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0080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OSV MOVEMENT PATTERNS </a:t>
            </a: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85" y="6483841"/>
            <a:ext cx="3824240" cy="3741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7329" y="6488668"/>
            <a:ext cx="5234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Theofanis</a:t>
            </a:r>
            <a:r>
              <a:rPr lang="en-US" dirty="0" smtClean="0"/>
              <a:t>, S., </a:t>
            </a:r>
            <a:r>
              <a:rPr lang="en-US" dirty="0" err="1" smtClean="0"/>
              <a:t>Boile</a:t>
            </a:r>
            <a:r>
              <a:rPr lang="en-US" dirty="0" smtClean="0"/>
              <a:t>, M., Nicosia, Cyprus, May 19, 2016</a:t>
            </a:r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707366" y="6047117"/>
            <a:ext cx="3420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Adapted from Kaiser, 2015</a:t>
            </a:r>
            <a:endParaRPr lang="el-GR" dirty="0"/>
          </a:p>
        </p:txBody>
      </p:sp>
      <p:sp>
        <p:nvSpPr>
          <p:cNvPr id="8" name="Oval 7"/>
          <p:cNvSpPr/>
          <p:nvPr/>
        </p:nvSpPr>
        <p:spPr>
          <a:xfrm>
            <a:off x="2484408" y="1871931"/>
            <a:ext cx="1173192" cy="80225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PORT/ON SHORE SUPPLY BASE   1</a:t>
            </a:r>
            <a:endParaRPr lang="el-GR" sz="1200" dirty="0"/>
          </a:p>
        </p:txBody>
      </p:sp>
      <p:sp>
        <p:nvSpPr>
          <p:cNvPr id="9" name="Oval 8"/>
          <p:cNvSpPr/>
          <p:nvPr/>
        </p:nvSpPr>
        <p:spPr>
          <a:xfrm>
            <a:off x="6708476" y="1782792"/>
            <a:ext cx="1173192" cy="80225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PORT/ON SHORE SUPPLY BASE  2</a:t>
            </a:r>
            <a:endParaRPr lang="el-GR" sz="1200" dirty="0"/>
          </a:p>
        </p:txBody>
      </p:sp>
      <p:sp>
        <p:nvSpPr>
          <p:cNvPr id="10" name="Rectangle 9"/>
          <p:cNvSpPr/>
          <p:nvPr/>
        </p:nvSpPr>
        <p:spPr>
          <a:xfrm>
            <a:off x="1112808" y="4511615"/>
            <a:ext cx="1406105" cy="7246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OFFSHORE BLOCK 1</a:t>
            </a:r>
            <a:endParaRPr lang="el-GR" sz="1400" dirty="0"/>
          </a:p>
        </p:txBody>
      </p:sp>
      <p:sp>
        <p:nvSpPr>
          <p:cNvPr id="11" name="Rectangle 10"/>
          <p:cNvSpPr/>
          <p:nvPr/>
        </p:nvSpPr>
        <p:spPr>
          <a:xfrm>
            <a:off x="6906883" y="4560498"/>
            <a:ext cx="1406105" cy="7246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OFFSHORE BLOCK 2</a:t>
            </a:r>
            <a:endParaRPr lang="el-GR" sz="1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792000" y="2916000"/>
            <a:ext cx="7538400" cy="720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17600" y="2275200"/>
            <a:ext cx="1125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ONSHORE</a:t>
            </a:r>
            <a:endParaRPr lang="el-GR" dirty="0"/>
          </a:p>
        </p:txBody>
      </p:sp>
      <p:sp>
        <p:nvSpPr>
          <p:cNvPr id="13" name="TextBox 12"/>
          <p:cNvSpPr txBox="1"/>
          <p:nvPr/>
        </p:nvSpPr>
        <p:spPr>
          <a:xfrm>
            <a:off x="462000" y="3622800"/>
            <a:ext cx="1184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OFFSHORE</a:t>
            </a:r>
            <a:endParaRPr lang="el-GR" dirty="0"/>
          </a:p>
        </p:txBody>
      </p:sp>
      <p:sp>
        <p:nvSpPr>
          <p:cNvPr id="14" name="TextBox 13"/>
          <p:cNvSpPr txBox="1"/>
          <p:nvPr/>
        </p:nvSpPr>
        <p:spPr>
          <a:xfrm>
            <a:off x="4299600" y="1398000"/>
            <a:ext cx="1554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On to On Deployment</a:t>
            </a:r>
            <a:endParaRPr lang="el-GR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2875200" y="3652800"/>
            <a:ext cx="15660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On to Off Deployment</a:t>
            </a:r>
            <a:endParaRPr lang="el-GR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5382000" y="3625200"/>
            <a:ext cx="15660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Off to On Deployment</a:t>
            </a:r>
            <a:endParaRPr lang="el-GR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3964800" y="5188800"/>
            <a:ext cx="15774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Off to Off Deployment</a:t>
            </a:r>
            <a:endParaRPr lang="el-GR" sz="1200" dirty="0"/>
          </a:p>
        </p:txBody>
      </p:sp>
      <p:cxnSp>
        <p:nvCxnSpPr>
          <p:cNvPr id="24" name="Straight Arrow Connector 23"/>
          <p:cNvCxnSpPr>
            <a:stCxn id="8" idx="6"/>
            <a:endCxn id="9" idx="2"/>
          </p:cNvCxnSpPr>
          <p:nvPr/>
        </p:nvCxnSpPr>
        <p:spPr>
          <a:xfrm flipV="1">
            <a:off x="3657600" y="2183921"/>
            <a:ext cx="3050876" cy="89139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0" idx="3"/>
            <a:endCxn id="11" idx="1"/>
          </p:cNvCxnSpPr>
          <p:nvPr/>
        </p:nvCxnSpPr>
        <p:spPr>
          <a:xfrm>
            <a:off x="2518913" y="4873925"/>
            <a:ext cx="4387970" cy="48883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8" idx="4"/>
            <a:endCxn id="10" idx="0"/>
          </p:cNvCxnSpPr>
          <p:nvPr/>
        </p:nvCxnSpPr>
        <p:spPr>
          <a:xfrm flipH="1">
            <a:off x="1815861" y="2674188"/>
            <a:ext cx="1255143" cy="183742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1" idx="0"/>
            <a:endCxn id="9" idx="4"/>
          </p:cNvCxnSpPr>
          <p:nvPr/>
        </p:nvCxnSpPr>
        <p:spPr>
          <a:xfrm flipH="1" flipV="1">
            <a:off x="7295072" y="2585049"/>
            <a:ext cx="314864" cy="197544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7256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OSV TRIP DENSITY IN DEEPWATER &amp; SHALLOW WATER OPERATIONS  (USA-GOM)</a:t>
            </a: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85" y="6483841"/>
            <a:ext cx="3824240" cy="3741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7329" y="6488668"/>
            <a:ext cx="5234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Theofanis</a:t>
            </a:r>
            <a:r>
              <a:rPr lang="en-US" dirty="0" smtClean="0"/>
              <a:t>, S., </a:t>
            </a:r>
            <a:r>
              <a:rPr lang="en-US" dirty="0" err="1" smtClean="0"/>
              <a:t>Boile</a:t>
            </a:r>
            <a:r>
              <a:rPr lang="en-US" dirty="0" smtClean="0"/>
              <a:t>, M., Nicosia, Cyprus, May 19, 2016</a:t>
            </a:r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707366" y="6047117"/>
            <a:ext cx="3854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 Kaiser, 2015. Estimates for P50</a:t>
            </a:r>
            <a:endParaRPr lang="el-GR" dirty="0"/>
          </a:p>
        </p:txBody>
      </p:sp>
      <p:sp>
        <p:nvSpPr>
          <p:cNvPr id="15" name="Right Arrow 14"/>
          <p:cNvSpPr/>
          <p:nvPr/>
        </p:nvSpPr>
        <p:spPr>
          <a:xfrm rot="5340000">
            <a:off x="7688268" y="3648874"/>
            <a:ext cx="681487" cy="44857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223" y="1854337"/>
            <a:ext cx="5568301" cy="22672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361960" y="4892902"/>
            <a:ext cx="1664897" cy="6383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SHALLOW WATER OPERATIONS</a:t>
            </a:r>
            <a:endParaRPr lang="el-GR" sz="1200" dirty="0"/>
          </a:p>
        </p:txBody>
      </p:sp>
      <p:sp>
        <p:nvSpPr>
          <p:cNvPr id="16" name="Right Arrow 15"/>
          <p:cNvSpPr/>
          <p:nvPr/>
        </p:nvSpPr>
        <p:spPr>
          <a:xfrm rot="16200000" flipV="1">
            <a:off x="1816384" y="4231581"/>
            <a:ext cx="681487" cy="44857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3450" y="4266939"/>
            <a:ext cx="5671801" cy="1809600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8800262" y="4503902"/>
            <a:ext cx="638355" cy="33643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Oval 17"/>
          <p:cNvSpPr/>
          <p:nvPr/>
        </p:nvSpPr>
        <p:spPr>
          <a:xfrm>
            <a:off x="3154291" y="2117497"/>
            <a:ext cx="638355" cy="33643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Rectangle 18"/>
          <p:cNvSpPr/>
          <p:nvPr/>
        </p:nvSpPr>
        <p:spPr>
          <a:xfrm>
            <a:off x="7323489" y="2721651"/>
            <a:ext cx="1664897" cy="6383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SHALLOW WATER OPERATIONS</a:t>
            </a:r>
            <a:endParaRPr lang="el-GR" sz="1200" dirty="0"/>
          </a:p>
        </p:txBody>
      </p:sp>
      <p:sp>
        <p:nvSpPr>
          <p:cNvPr id="8" name="Oval 7"/>
          <p:cNvSpPr/>
          <p:nvPr/>
        </p:nvSpPr>
        <p:spPr>
          <a:xfrm>
            <a:off x="10047642" y="2883049"/>
            <a:ext cx="1409252" cy="58091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INCREASED  USE OF HELICOPTERS</a:t>
            </a:r>
            <a:endParaRPr lang="el-GR" sz="1000" dirty="0"/>
          </a:p>
        </p:txBody>
      </p:sp>
      <p:cxnSp>
        <p:nvCxnSpPr>
          <p:cNvPr id="10" name="Straight Arrow Connector 9"/>
          <p:cNvCxnSpPr>
            <a:stCxn id="8" idx="4"/>
          </p:cNvCxnSpPr>
          <p:nvPr/>
        </p:nvCxnSpPr>
        <p:spPr>
          <a:xfrm flipH="1">
            <a:off x="9251576" y="3463962"/>
            <a:ext cx="1500692" cy="95743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7945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OSV &amp; SEARCH AND RESCUE – SOME IMPORTANT REMARKS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OSV should be incorporated in the Area SAR contingency plan (area based emergency preparedness), as well as emergency response plans (e.g. oil spills)</a:t>
            </a:r>
          </a:p>
          <a:p>
            <a:r>
              <a:rPr lang="en-US" dirty="0" smtClean="0"/>
              <a:t>“Heavy” duty OSV in the area of the incidence need to act as “First Responders” (therefore need to be properly equipped)</a:t>
            </a:r>
          </a:p>
          <a:p>
            <a:r>
              <a:rPr lang="en-US" dirty="0" smtClean="0"/>
              <a:t>Increased role in “major” accidents (e.g. “Deepwater Horizon” reservoir blowout – </a:t>
            </a:r>
            <a:r>
              <a:rPr lang="en-US" dirty="0" err="1" smtClean="0"/>
              <a:t>GoM</a:t>
            </a:r>
            <a:r>
              <a:rPr lang="en-US" dirty="0" smtClean="0"/>
              <a:t> – </a:t>
            </a:r>
            <a:r>
              <a:rPr lang="en-US" dirty="0" err="1" smtClean="0"/>
              <a:t>crewboat</a:t>
            </a:r>
            <a:r>
              <a:rPr lang="en-US" dirty="0" smtClean="0"/>
              <a:t> (CB) evacuation - 2010)</a:t>
            </a:r>
          </a:p>
          <a:p>
            <a:r>
              <a:rPr lang="en-US" dirty="0" smtClean="0"/>
              <a:t>Fast deployment crafts – </a:t>
            </a:r>
            <a:r>
              <a:rPr lang="en-US" dirty="0" err="1" smtClean="0"/>
              <a:t>stanby</a:t>
            </a:r>
            <a:r>
              <a:rPr lang="en-US" dirty="0" smtClean="0"/>
              <a:t> vessels can be deployed for SAR purposes in combination to air means of SAR. They address better weather conditions limitations</a:t>
            </a:r>
          </a:p>
          <a:p>
            <a:r>
              <a:rPr lang="en-US" dirty="0" smtClean="0"/>
              <a:t>Emergency preparedness through “forward supply bases”, particularly in the case of deep water operations (intermediate “hubs” for crew change; intermediate storage etc.). Helicopter refueling capabilities (to increase helicopter range) may be considered.</a:t>
            </a: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85" y="6483841"/>
            <a:ext cx="3824240" cy="3741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7329" y="6488668"/>
            <a:ext cx="5234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Theofanis</a:t>
            </a:r>
            <a:r>
              <a:rPr lang="en-US" dirty="0" smtClean="0"/>
              <a:t>, S., </a:t>
            </a:r>
            <a:r>
              <a:rPr lang="en-US" dirty="0" err="1" smtClean="0"/>
              <a:t>Boile</a:t>
            </a:r>
            <a:r>
              <a:rPr lang="en-US" dirty="0" smtClean="0"/>
              <a:t>, M., Nicosia, Cyprus, May 19, 2016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335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OFFSHORE SEARCH &amp; RESCUE COMBINATION APPROACH – THE WAY AHEAD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Combine Air &amp; Sea Resources</a:t>
            </a:r>
          </a:p>
          <a:p>
            <a:r>
              <a:rPr lang="en-US" dirty="0" smtClean="0"/>
              <a:t>SAR Helicopters the backbone of the emergency operations</a:t>
            </a:r>
          </a:p>
          <a:p>
            <a:r>
              <a:rPr lang="en-US" dirty="0" smtClean="0"/>
              <a:t>Regional-wide approach</a:t>
            </a:r>
          </a:p>
          <a:p>
            <a:r>
              <a:rPr lang="en-US" dirty="0" smtClean="0"/>
              <a:t>Use of new FSV capabilities </a:t>
            </a:r>
          </a:p>
          <a:p>
            <a:r>
              <a:rPr lang="en-US" dirty="0" smtClean="0"/>
              <a:t>Use of technology to support operations (platform based radar; personal location  technology etc.)</a:t>
            </a:r>
          </a:p>
          <a:p>
            <a:r>
              <a:rPr lang="en-US" dirty="0" smtClean="0"/>
              <a:t>Reduce emergency response windows</a:t>
            </a: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85" y="6483841"/>
            <a:ext cx="3824240" cy="3741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7329" y="6488668"/>
            <a:ext cx="5234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Theofanis</a:t>
            </a:r>
            <a:r>
              <a:rPr lang="en-US" dirty="0" smtClean="0"/>
              <a:t>, S., </a:t>
            </a:r>
            <a:r>
              <a:rPr lang="en-US" dirty="0" err="1" smtClean="0"/>
              <a:t>Boile</a:t>
            </a:r>
            <a:r>
              <a:rPr lang="en-US" dirty="0" smtClean="0"/>
              <a:t>, M., Nicosia, Cyprus, May 19, 2016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7106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97442"/>
            <a:ext cx="10515600" cy="186049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Thank You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stheofanis@theofanis.eu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boile@certh.gr</a:t>
            </a:r>
            <a:r>
              <a:rPr lang="en-US" dirty="0" smtClean="0"/>
              <a:t>  </a:t>
            </a:r>
            <a:br>
              <a:rPr lang="en-US" dirty="0" smtClean="0"/>
            </a:b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285" y="6483841"/>
            <a:ext cx="3824240" cy="3741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7329" y="6488668"/>
            <a:ext cx="5234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Theofanis</a:t>
            </a:r>
            <a:r>
              <a:rPr lang="en-US" dirty="0" smtClean="0"/>
              <a:t>, S., </a:t>
            </a:r>
            <a:r>
              <a:rPr lang="en-US" dirty="0" err="1" smtClean="0"/>
              <a:t>Boile</a:t>
            </a:r>
            <a:r>
              <a:rPr lang="en-US" dirty="0" smtClean="0"/>
              <a:t>, M., Nicosia, Cyprus, May 19, 2016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9354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present a short profile of CERTH/HIT</a:t>
            </a:r>
          </a:p>
          <a:p>
            <a:r>
              <a:rPr lang="en-US" dirty="0" smtClean="0"/>
              <a:t>To identify Offshore Service (Supply) Vessel (OSV) Types and Functions and their role in Upstream Logistics</a:t>
            </a:r>
          </a:p>
          <a:p>
            <a:r>
              <a:rPr lang="en-US" dirty="0" smtClean="0"/>
              <a:t>To document the relative use of OSV in offshore operations</a:t>
            </a:r>
          </a:p>
          <a:p>
            <a:r>
              <a:rPr lang="en-US" dirty="0" smtClean="0"/>
              <a:t>To examine how these vessels can be deployed in Offshore Search and Rescue Operations</a:t>
            </a:r>
          </a:p>
          <a:p>
            <a:r>
              <a:rPr lang="en-US" dirty="0" smtClean="0"/>
              <a:t>To show case their deployment in Search and Rescue Operations</a:t>
            </a: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85" y="6483841"/>
            <a:ext cx="3824240" cy="3741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7329" y="6488668"/>
            <a:ext cx="5234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Theofanis</a:t>
            </a:r>
            <a:r>
              <a:rPr lang="en-US" dirty="0" smtClean="0"/>
              <a:t>, S., </a:t>
            </a:r>
            <a:r>
              <a:rPr lang="en-US" dirty="0" err="1" smtClean="0"/>
              <a:t>Boile</a:t>
            </a:r>
            <a:r>
              <a:rPr lang="en-US" dirty="0" smtClean="0"/>
              <a:t>, M., Nicosia, Cyprus, May 19, 2016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1040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85" y="6483841"/>
            <a:ext cx="3824240" cy="3741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7329" y="6488668"/>
            <a:ext cx="5234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Theofanis</a:t>
            </a:r>
            <a:r>
              <a:rPr lang="en-US" dirty="0" smtClean="0"/>
              <a:t>, S., </a:t>
            </a:r>
            <a:r>
              <a:rPr lang="en-US" dirty="0" err="1" smtClean="0"/>
              <a:t>Boile</a:t>
            </a:r>
            <a:r>
              <a:rPr lang="en-US" dirty="0" smtClean="0"/>
              <a:t>, M., Nicosia, Cyprus, May 19, 2016</a:t>
            </a:r>
            <a:endParaRPr lang="el-G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6071" y="50171"/>
            <a:ext cx="8584602" cy="631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3851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85" y="6483841"/>
            <a:ext cx="3824240" cy="3741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7329" y="6488668"/>
            <a:ext cx="5234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Theofanis</a:t>
            </a:r>
            <a:r>
              <a:rPr lang="en-US" dirty="0" smtClean="0"/>
              <a:t>, S., </a:t>
            </a:r>
            <a:r>
              <a:rPr lang="en-US" dirty="0" err="1" smtClean="0"/>
              <a:t>Boile</a:t>
            </a:r>
            <a:r>
              <a:rPr lang="en-US" dirty="0" smtClean="0"/>
              <a:t>, M., Nicosia, Cyprus, May 19, 2016</a:t>
            </a:r>
            <a:endParaRPr lang="el-G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315" y="86061"/>
            <a:ext cx="8157144" cy="610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82538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85" y="6483841"/>
            <a:ext cx="3824240" cy="3741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7329" y="6488668"/>
            <a:ext cx="5234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Theofanis</a:t>
            </a:r>
            <a:r>
              <a:rPr lang="en-US" dirty="0" smtClean="0"/>
              <a:t>, S., </a:t>
            </a:r>
            <a:r>
              <a:rPr lang="en-US" dirty="0" err="1" smtClean="0"/>
              <a:t>Boile</a:t>
            </a:r>
            <a:r>
              <a:rPr lang="en-US" dirty="0" smtClean="0"/>
              <a:t>, M., Nicosia, Cyprus, May 19, 2016</a:t>
            </a:r>
            <a:endParaRPr lang="el-G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0757" y="96819"/>
            <a:ext cx="8626885" cy="614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59049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85" y="6483841"/>
            <a:ext cx="3824240" cy="3741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7329" y="6488668"/>
            <a:ext cx="5234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Theofanis</a:t>
            </a:r>
            <a:r>
              <a:rPr lang="en-US" dirty="0" smtClean="0"/>
              <a:t>, S., </a:t>
            </a:r>
            <a:r>
              <a:rPr lang="en-US" dirty="0" err="1" smtClean="0"/>
              <a:t>Boile</a:t>
            </a:r>
            <a:r>
              <a:rPr lang="en-US" dirty="0" smtClean="0"/>
              <a:t>, M., Nicosia, Cyprus, May 19, 2016</a:t>
            </a:r>
            <a:endParaRPr lang="el-G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9684" y="193639"/>
            <a:ext cx="8467957" cy="606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00631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85" y="6483841"/>
            <a:ext cx="3824240" cy="3741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7329" y="6488668"/>
            <a:ext cx="5234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Theofanis</a:t>
            </a:r>
            <a:r>
              <a:rPr lang="en-US" dirty="0" smtClean="0"/>
              <a:t>, S., </a:t>
            </a:r>
            <a:r>
              <a:rPr lang="en-US" dirty="0" err="1" smtClean="0"/>
              <a:t>Boile</a:t>
            </a:r>
            <a:r>
              <a:rPr lang="en-US" dirty="0" smtClean="0"/>
              <a:t>, M., Nicosia, Cyprus, May 19, 2016</a:t>
            </a:r>
            <a:endParaRPr lang="el-G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859" y="-2639"/>
            <a:ext cx="8433995" cy="638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34019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85" y="6483841"/>
            <a:ext cx="3824240" cy="3741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7329" y="6488668"/>
            <a:ext cx="5234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Theofanis</a:t>
            </a:r>
            <a:r>
              <a:rPr lang="en-US" dirty="0" smtClean="0"/>
              <a:t>, S., </a:t>
            </a:r>
            <a:r>
              <a:rPr lang="en-US" dirty="0" err="1" smtClean="0"/>
              <a:t>Boile</a:t>
            </a:r>
            <a:r>
              <a:rPr lang="en-US" dirty="0" smtClean="0"/>
              <a:t>, M., Nicosia, Cyprus, May 19, 2016</a:t>
            </a:r>
            <a:endParaRPr lang="el-G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6071" y="36189"/>
            <a:ext cx="8530814" cy="630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45609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85" y="6483841"/>
            <a:ext cx="3824240" cy="3741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7329" y="6488668"/>
            <a:ext cx="5234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Theofanis</a:t>
            </a:r>
            <a:r>
              <a:rPr lang="en-US" dirty="0" smtClean="0"/>
              <a:t>, S., </a:t>
            </a:r>
            <a:r>
              <a:rPr lang="en-US" dirty="0" err="1" smtClean="0"/>
              <a:t>Boile</a:t>
            </a:r>
            <a:r>
              <a:rPr lang="en-US" dirty="0" smtClean="0"/>
              <a:t>, M., Nicosia, Cyprus, May 19, 2016</a:t>
            </a:r>
            <a:endParaRPr lang="el-G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976" y="75303"/>
            <a:ext cx="8376786" cy="619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73091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920</TotalTime>
  <Words>1043</Words>
  <Application>Microsoft Macintosh PowerPoint</Application>
  <PresentationFormat>Custom</PresentationFormat>
  <Paragraphs>88</Paragraphs>
  <Slides>19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Off-Shore Service Vessels Deployment for Gas Exploration – Their Role in SAR</vt:lpstr>
      <vt:lpstr>SCOPE</vt:lpstr>
      <vt:lpstr>Slide 3</vt:lpstr>
      <vt:lpstr>Slide 4</vt:lpstr>
      <vt:lpstr>Slide 5</vt:lpstr>
      <vt:lpstr>Slide 6</vt:lpstr>
      <vt:lpstr>Slide 7</vt:lpstr>
      <vt:lpstr>Slide 8</vt:lpstr>
      <vt:lpstr>Slide 9</vt:lpstr>
      <vt:lpstr>SERVICE &amp; SUPPLY VESSELS IN OFFSHORE OIL &amp; GAS EXPLORATION &amp; PRODUCTION</vt:lpstr>
      <vt:lpstr>OFFSHORE UPSTREAM LOGISTICS PROCESS</vt:lpstr>
      <vt:lpstr>OFFSHORE SUPPLY VESSELS’ CHARACTERISTICS – SAMPLE FROM GULF OF MEXICO</vt:lpstr>
      <vt:lpstr>DEPLOYMENT OF OSV &amp; HELICOPTERS</vt:lpstr>
      <vt:lpstr>RELATIVE DEPLOYMENT OF OSV IN DEEPWATER &amp; SHALLOW WATER OPERATIONS  (USA-GOM) (Years 2012-2017)</vt:lpstr>
      <vt:lpstr>OSV MOVEMENT PATTERNS </vt:lpstr>
      <vt:lpstr>OSV TRIP DENSITY IN DEEPWATER &amp; SHALLOW WATER OPERATIONS  (USA-GOM)</vt:lpstr>
      <vt:lpstr>OSV &amp; SEARCH AND RESCUE – SOME IMPORTANT REMARKS</vt:lpstr>
      <vt:lpstr>OFFSHORE SEARCH &amp; RESCUE COMBINATION APPROACH – THE WAY AHEAD</vt:lpstr>
      <vt:lpstr>Thank You stheofanis@theofanis.eu boile@certh.gr 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SOTIRIOS THEOFANIS</dc:creator>
  <cp:lastModifiedBy>M M</cp:lastModifiedBy>
  <cp:revision>63</cp:revision>
  <dcterms:created xsi:type="dcterms:W3CDTF">2016-05-18T03:23:06Z</dcterms:created>
  <dcterms:modified xsi:type="dcterms:W3CDTF">2016-05-18T04:24:02Z</dcterms:modified>
</cp:coreProperties>
</file>