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70" r:id="rId4"/>
    <p:sldId id="269" r:id="rId5"/>
    <p:sldId id="262" r:id="rId6"/>
    <p:sldId id="271" r:id="rId7"/>
    <p:sldId id="268" r:id="rId8"/>
    <p:sldId id="272" r:id="rId9"/>
    <p:sldId id="280" r:id="rId10"/>
    <p:sldId id="281" r:id="rId11"/>
    <p:sldId id="282" r:id="rId12"/>
    <p:sldId id="276" r:id="rId13"/>
    <p:sldId id="267" r:id="rId14"/>
    <p:sldId id="274" r:id="rId15"/>
    <p:sldId id="264" r:id="rId16"/>
    <p:sldId id="263" r:id="rId17"/>
    <p:sldId id="275" r:id="rId18"/>
    <p:sldId id="266" r:id="rId19"/>
    <p:sldId id="279"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C4E0B-2486-4EA1-AD70-3DF8C945AF9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4F86C9CD-D672-467A-8142-B9DF2D6E0B88}">
      <dgm:prSet phldrT="[Κείμενο]" custT="1"/>
      <dgm:spPr/>
      <dgm:t>
        <a:bodyPr/>
        <a:lstStyle/>
        <a:p>
          <a:pPr algn="ctr"/>
          <a:r>
            <a:rPr lang="en-GB" sz="1600" b="1" u="sng" dirty="0" smtClean="0">
              <a:solidFill>
                <a:schemeClr val="tx1"/>
              </a:solidFill>
            </a:rPr>
            <a:t>WHAT IS BELIEVED</a:t>
          </a:r>
        </a:p>
        <a:p>
          <a:pPr algn="l"/>
          <a:r>
            <a:rPr lang="en-GB" sz="1600" dirty="0" smtClean="0">
              <a:solidFill>
                <a:schemeClr val="tx1"/>
              </a:solidFill>
            </a:rPr>
            <a:t>   </a:t>
          </a:r>
          <a:r>
            <a:rPr lang="en-GB" sz="1600" b="1" dirty="0" smtClean="0">
              <a:solidFill>
                <a:schemeClr val="tx1"/>
              </a:solidFill>
            </a:rPr>
            <a:t>Management: </a:t>
          </a:r>
          <a:r>
            <a:rPr lang="en-GB" sz="1400" b="1" dirty="0" smtClean="0">
              <a:solidFill>
                <a:schemeClr val="bg1"/>
              </a:solidFill>
              <a:latin typeface="Verdana" pitchFamily="34" charset="0"/>
              <a:ea typeface="Verdana" pitchFamily="34" charset="0"/>
              <a:cs typeface="Verdana" pitchFamily="34" charset="0"/>
            </a:rPr>
            <a:t>Anonymous </a:t>
          </a:r>
          <a:r>
            <a:rPr lang="en-GB" sz="1400" b="1" dirty="0" smtClean="0">
              <a:solidFill>
                <a:schemeClr val="bg1"/>
              </a:solidFill>
              <a:latin typeface="Verdana" pitchFamily="34" charset="0"/>
              <a:ea typeface="Verdana" pitchFamily="34" charset="0"/>
              <a:cs typeface="Verdana" pitchFamily="34" charset="0"/>
            </a:rPr>
            <a:t>Hazardous  </a:t>
          </a:r>
          <a:r>
            <a:rPr lang="en-GB" sz="1400" b="1" dirty="0" smtClean="0">
              <a:solidFill>
                <a:schemeClr val="bg1"/>
              </a:solidFill>
              <a:latin typeface="Verdana" pitchFamily="34" charset="0"/>
              <a:ea typeface="Verdana" pitchFamily="34" charset="0"/>
              <a:cs typeface="Verdana" pitchFamily="34" charset="0"/>
            </a:rPr>
            <a:t>Situation Report goes against him</a:t>
          </a:r>
        </a:p>
        <a:p>
          <a:pPr algn="l"/>
          <a:r>
            <a:rPr lang="en-GB" sz="1600" dirty="0" smtClean="0">
              <a:solidFill>
                <a:schemeClr val="tx1"/>
              </a:solidFill>
            </a:rPr>
            <a:t>  </a:t>
          </a:r>
          <a:r>
            <a:rPr lang="en-GB" sz="1600" b="1" dirty="0" smtClean="0">
              <a:solidFill>
                <a:schemeClr val="tx1"/>
              </a:solidFill>
            </a:rPr>
            <a:t>Employees  </a:t>
          </a:r>
          <a:r>
            <a:rPr lang="en-GB" sz="1600" b="1" dirty="0" smtClean="0">
              <a:solidFill>
                <a:schemeClr val="tx1"/>
              </a:solidFill>
              <a:latin typeface="Verdana" pitchFamily="34" charset="0"/>
              <a:ea typeface="Verdana" pitchFamily="34" charset="0"/>
              <a:cs typeface="Verdana" pitchFamily="34" charset="0"/>
            </a:rPr>
            <a:t>:</a:t>
          </a:r>
          <a:r>
            <a:rPr lang="en-GB" sz="1600" dirty="0" smtClean="0">
              <a:solidFill>
                <a:schemeClr val="tx1"/>
              </a:solidFill>
              <a:latin typeface="Verdana" pitchFamily="34" charset="0"/>
              <a:ea typeface="Verdana" pitchFamily="34" charset="0"/>
              <a:cs typeface="Verdana" pitchFamily="34" charset="0"/>
            </a:rPr>
            <a:t> </a:t>
          </a:r>
          <a:r>
            <a:rPr lang="en-GB" sz="1600" b="1" dirty="0" smtClean="0">
              <a:solidFill>
                <a:srgbClr val="C00000"/>
              </a:solidFill>
              <a:latin typeface="Verdana" pitchFamily="34" charset="0"/>
              <a:ea typeface="Verdana" pitchFamily="34" charset="0"/>
              <a:cs typeface="Verdana" pitchFamily="34" charset="0"/>
            </a:rPr>
            <a:t>Anonymous </a:t>
          </a:r>
          <a:r>
            <a:rPr lang="en-GB" sz="1600" b="1" dirty="0" smtClean="0">
              <a:solidFill>
                <a:srgbClr val="C00000"/>
              </a:solidFill>
              <a:latin typeface="Verdana" pitchFamily="34" charset="0"/>
              <a:ea typeface="Verdana" pitchFamily="34" charset="0"/>
              <a:cs typeface="Verdana" pitchFamily="34" charset="0"/>
            </a:rPr>
            <a:t>Hazardous Situation </a:t>
          </a:r>
          <a:r>
            <a:rPr lang="en-GB" sz="1600" b="1" dirty="0" smtClean="0">
              <a:solidFill>
                <a:srgbClr val="C00000"/>
              </a:solidFill>
              <a:latin typeface="Verdana" pitchFamily="34" charset="0"/>
              <a:ea typeface="Verdana" pitchFamily="34" charset="0"/>
              <a:cs typeface="Verdana" pitchFamily="34" charset="0"/>
            </a:rPr>
            <a:t>Report if signed brings in trouble</a:t>
          </a:r>
          <a:endParaRPr lang="el-GR" sz="1600" b="1" dirty="0">
            <a:solidFill>
              <a:srgbClr val="C00000"/>
            </a:solidFill>
            <a:latin typeface="Verdana" pitchFamily="34" charset="0"/>
            <a:ea typeface="Verdana" pitchFamily="34" charset="0"/>
            <a:cs typeface="Verdana" pitchFamily="34" charset="0"/>
          </a:endParaRPr>
        </a:p>
      </dgm:t>
    </dgm:pt>
    <dgm:pt modelId="{85F46469-CDFD-4FB9-9488-7502FEECC4DC}" type="parTrans" cxnId="{948E90AA-1BC3-4F5A-B7C1-380CBBF4E365}">
      <dgm:prSet/>
      <dgm:spPr/>
      <dgm:t>
        <a:bodyPr/>
        <a:lstStyle/>
        <a:p>
          <a:endParaRPr lang="el-GR"/>
        </a:p>
      </dgm:t>
    </dgm:pt>
    <dgm:pt modelId="{E97B6B3D-0563-430E-A52B-C26124DF0E93}" type="sibTrans" cxnId="{948E90AA-1BC3-4F5A-B7C1-380CBBF4E365}">
      <dgm:prSet/>
      <dgm:spPr/>
      <dgm:t>
        <a:bodyPr/>
        <a:lstStyle/>
        <a:p>
          <a:endParaRPr lang="el-GR"/>
        </a:p>
      </dgm:t>
    </dgm:pt>
    <dgm:pt modelId="{1E4B630E-08BB-4AED-B23C-05C1AE1B9316}">
      <dgm:prSet phldrT="[Κείμενο]" custT="1"/>
      <dgm:spPr/>
      <dgm:t>
        <a:bodyPr/>
        <a:lstStyle/>
        <a:p>
          <a:pPr algn="ctr"/>
          <a:r>
            <a:rPr lang="en-GB" sz="1800" b="1" u="sng" dirty="0" smtClean="0">
              <a:solidFill>
                <a:schemeClr val="tx1"/>
              </a:solidFill>
            </a:rPr>
            <a:t>WHAT IS SAID</a:t>
          </a:r>
        </a:p>
        <a:p>
          <a:pPr algn="l"/>
          <a:r>
            <a:rPr lang="en-GB" sz="1800" b="1" u="sng" dirty="0" smtClean="0">
              <a:solidFill>
                <a:schemeClr val="tx1"/>
              </a:solidFill>
            </a:rPr>
            <a:t>Management </a:t>
          </a:r>
          <a:r>
            <a:rPr lang="en-GB" sz="1800" b="1" u="none" dirty="0" smtClean="0">
              <a:solidFill>
                <a:schemeClr val="tx1"/>
              </a:solidFill>
            </a:rPr>
            <a:t>:  </a:t>
          </a:r>
          <a:r>
            <a:rPr lang="en-GB" sz="1600" b="1" u="none" dirty="0" smtClean="0">
              <a:solidFill>
                <a:srgbClr val="FF0000"/>
              </a:solidFill>
              <a:latin typeface="Verdana" pitchFamily="34" charset="0"/>
              <a:ea typeface="Verdana" pitchFamily="34" charset="0"/>
              <a:cs typeface="Verdana" pitchFamily="34" charset="0"/>
            </a:rPr>
            <a:t>EVERYBODY CAN SIGN AN ANONYMOUS </a:t>
          </a:r>
          <a:r>
            <a:rPr lang="en-GB" sz="1600" b="1" u="none" dirty="0" smtClean="0">
              <a:solidFill>
                <a:srgbClr val="FF0000"/>
              </a:solidFill>
              <a:latin typeface="Verdana" pitchFamily="34" charset="0"/>
              <a:ea typeface="Verdana" pitchFamily="34" charset="0"/>
              <a:cs typeface="Verdana" pitchFamily="34" charset="0"/>
            </a:rPr>
            <a:t>HAZARDOUS SITUATION </a:t>
          </a:r>
          <a:r>
            <a:rPr lang="en-GB" sz="1600" b="1" u="none" dirty="0" smtClean="0">
              <a:solidFill>
                <a:srgbClr val="FF0000"/>
              </a:solidFill>
              <a:latin typeface="Verdana" pitchFamily="34" charset="0"/>
              <a:ea typeface="Verdana" pitchFamily="34" charset="0"/>
              <a:cs typeface="Verdana" pitchFamily="34" charset="0"/>
            </a:rPr>
            <a:t>REPORT WITHOUT PUNISHMENT</a:t>
          </a:r>
          <a:endParaRPr lang="el-GR" sz="1600" b="1" u="sng" dirty="0">
            <a:solidFill>
              <a:srgbClr val="FF0000"/>
            </a:solidFill>
            <a:latin typeface="Verdana" pitchFamily="34" charset="0"/>
            <a:ea typeface="Verdana" pitchFamily="34" charset="0"/>
            <a:cs typeface="Verdana" pitchFamily="34" charset="0"/>
          </a:endParaRPr>
        </a:p>
      </dgm:t>
    </dgm:pt>
    <dgm:pt modelId="{D68A0EDC-4436-4D11-847D-D58DE68D6D0F}" type="parTrans" cxnId="{D75B1FC5-E9FA-4B42-B327-89E57127D934}">
      <dgm:prSet/>
      <dgm:spPr/>
      <dgm:t>
        <a:bodyPr/>
        <a:lstStyle/>
        <a:p>
          <a:endParaRPr lang="el-GR"/>
        </a:p>
      </dgm:t>
    </dgm:pt>
    <dgm:pt modelId="{3FF69764-DCC0-4958-A6C1-55ADE501049C}" type="sibTrans" cxnId="{D75B1FC5-E9FA-4B42-B327-89E57127D934}">
      <dgm:prSet/>
      <dgm:spPr/>
      <dgm:t>
        <a:bodyPr/>
        <a:lstStyle/>
        <a:p>
          <a:endParaRPr lang="el-GR"/>
        </a:p>
      </dgm:t>
    </dgm:pt>
    <dgm:pt modelId="{DBE94676-5E25-4AED-9B2D-44CB5717F5BE}">
      <dgm:prSet phldrT="[Κείμενο]" custT="1"/>
      <dgm:spPr/>
      <dgm:t>
        <a:bodyPr/>
        <a:lstStyle/>
        <a:p>
          <a:pPr algn="ctr"/>
          <a:r>
            <a:rPr lang="en-GB" sz="2400" b="1" u="sng" dirty="0" smtClean="0">
              <a:solidFill>
                <a:schemeClr val="tx1"/>
              </a:solidFill>
            </a:rPr>
            <a:t>THE OUTCOME</a:t>
          </a:r>
        </a:p>
        <a:p>
          <a:pPr algn="l"/>
          <a:r>
            <a:rPr lang="en-GB" sz="2400" b="1" u="none" dirty="0" smtClean="0">
              <a:solidFill>
                <a:schemeClr val="tx1"/>
              </a:solidFill>
            </a:rPr>
            <a:t>  </a:t>
          </a:r>
          <a:r>
            <a:rPr lang="en-GB" sz="1600" b="1" u="none" dirty="0" smtClean="0">
              <a:solidFill>
                <a:srgbClr val="FFC000"/>
              </a:solidFill>
              <a:latin typeface="Verdana" pitchFamily="34" charset="0"/>
              <a:ea typeface="Verdana" pitchFamily="34" charset="0"/>
              <a:cs typeface="Verdana" pitchFamily="34" charset="0"/>
            </a:rPr>
            <a:t>MISTRUST IN MANAGEMENT</a:t>
          </a:r>
        </a:p>
        <a:p>
          <a:pPr algn="l"/>
          <a:r>
            <a:rPr lang="en-GB" sz="1600" b="1" u="none" dirty="0" smtClean="0">
              <a:solidFill>
                <a:srgbClr val="FFC000"/>
              </a:solidFill>
            </a:rPr>
            <a:t>   </a:t>
          </a:r>
          <a:r>
            <a:rPr lang="en-GB" sz="1200" b="1" u="none" dirty="0" smtClean="0">
              <a:solidFill>
                <a:srgbClr val="FFC000"/>
              </a:solidFill>
              <a:latin typeface="Verdana" pitchFamily="34" charset="0"/>
              <a:ea typeface="Verdana" pitchFamily="34" charset="0"/>
              <a:cs typeface="Verdana" pitchFamily="34" charset="0"/>
            </a:rPr>
            <a:t>UNDER REPORTING OF INCIDENTS</a:t>
          </a:r>
        </a:p>
        <a:p>
          <a:pPr algn="l"/>
          <a:r>
            <a:rPr lang="en-GB" sz="1200" b="1" u="none" dirty="0" smtClean="0">
              <a:solidFill>
                <a:srgbClr val="FFC000"/>
              </a:solidFill>
              <a:latin typeface="Verdana" pitchFamily="34" charset="0"/>
              <a:ea typeface="Verdana" pitchFamily="34" charset="0"/>
              <a:cs typeface="Verdana" pitchFamily="34" charset="0"/>
            </a:rPr>
            <a:t>NO SEARCH FOR SYSTEMIC PROBLEMS OR INCIDENT TRENDS</a:t>
          </a:r>
        </a:p>
        <a:p>
          <a:pPr algn="l"/>
          <a:r>
            <a:rPr lang="en-GB" sz="1200" b="1" u="none" dirty="0" smtClean="0">
              <a:solidFill>
                <a:srgbClr val="FFC000"/>
              </a:solidFill>
              <a:latin typeface="Verdana" pitchFamily="34" charset="0"/>
              <a:ea typeface="Verdana" pitchFamily="34" charset="0"/>
              <a:cs typeface="Verdana" pitchFamily="34" charset="0"/>
            </a:rPr>
            <a:t>  NO ORGANISATIONAL LEARNING</a:t>
          </a:r>
        </a:p>
        <a:p>
          <a:pPr algn="l"/>
          <a:r>
            <a:rPr lang="en-GB" sz="1200" b="1" u="none" dirty="0" smtClean="0">
              <a:solidFill>
                <a:srgbClr val="FFC000"/>
              </a:solidFill>
              <a:latin typeface="Verdana" pitchFamily="34" charset="0"/>
              <a:ea typeface="Verdana" pitchFamily="34" charset="0"/>
              <a:cs typeface="Verdana" pitchFamily="34" charset="0"/>
            </a:rPr>
            <a:t>  NO DETECTION OF TRENDS</a:t>
          </a:r>
          <a:endParaRPr lang="el-GR" sz="1200" b="1" u="none" dirty="0">
            <a:solidFill>
              <a:srgbClr val="FFC000"/>
            </a:solidFill>
            <a:latin typeface="Verdana" pitchFamily="34" charset="0"/>
            <a:ea typeface="Verdana" pitchFamily="34" charset="0"/>
            <a:cs typeface="Verdana" pitchFamily="34" charset="0"/>
          </a:endParaRPr>
        </a:p>
      </dgm:t>
    </dgm:pt>
    <dgm:pt modelId="{7A77606C-A343-46A3-AA7E-15FB61881C47}" type="parTrans" cxnId="{0B3E4D65-F35B-491C-BBD1-8B1667B302AE}">
      <dgm:prSet/>
      <dgm:spPr/>
      <dgm:t>
        <a:bodyPr/>
        <a:lstStyle/>
        <a:p>
          <a:endParaRPr lang="el-GR"/>
        </a:p>
      </dgm:t>
    </dgm:pt>
    <dgm:pt modelId="{CD77724B-007C-4B16-8AA4-1BC56F5FB552}" type="sibTrans" cxnId="{0B3E4D65-F35B-491C-BBD1-8B1667B302AE}">
      <dgm:prSet/>
      <dgm:spPr/>
      <dgm:t>
        <a:bodyPr/>
        <a:lstStyle/>
        <a:p>
          <a:endParaRPr lang="el-GR"/>
        </a:p>
      </dgm:t>
    </dgm:pt>
    <dgm:pt modelId="{02CB85AC-F818-49FF-A7D8-6C5F11ECD7DB}">
      <dgm:prSet phldrT="[Κείμενο]" custT="1"/>
      <dgm:spPr/>
      <dgm:t>
        <a:bodyPr/>
        <a:lstStyle/>
        <a:p>
          <a:pPr algn="ctr"/>
          <a:r>
            <a:rPr lang="en-GB" sz="2000" b="1" u="sng" dirty="0" smtClean="0">
              <a:solidFill>
                <a:schemeClr val="tx1"/>
              </a:solidFill>
            </a:rPr>
            <a:t>WHAT IS DONE</a:t>
          </a:r>
        </a:p>
        <a:p>
          <a:pPr algn="l"/>
          <a:r>
            <a:rPr lang="en-GB" sz="2000" b="1" u="none" dirty="0" smtClean="0">
              <a:solidFill>
                <a:schemeClr val="tx1"/>
              </a:solidFill>
            </a:rPr>
            <a:t>  </a:t>
          </a:r>
          <a:r>
            <a:rPr lang="en-GB" sz="2000" b="1" u="none" dirty="0" smtClean="0">
              <a:solidFill>
                <a:schemeClr val="tx1"/>
              </a:solidFill>
            </a:rPr>
            <a:t>Management: </a:t>
          </a:r>
        </a:p>
        <a:p>
          <a:pPr algn="l"/>
          <a:r>
            <a:rPr lang="en-GB" sz="1600" b="1" u="none" dirty="0" smtClean="0">
              <a:solidFill>
                <a:schemeClr val="tx1">
                  <a:lumMod val="85000"/>
                  <a:lumOff val="15000"/>
                </a:schemeClr>
              </a:solidFill>
              <a:latin typeface="Verdana" pitchFamily="34" charset="0"/>
              <a:ea typeface="Verdana" pitchFamily="34" charset="0"/>
              <a:cs typeface="Verdana" pitchFamily="34" charset="0"/>
            </a:rPr>
            <a:t>NO </a:t>
          </a:r>
          <a:r>
            <a:rPr lang="en-GB" sz="1600" b="1" u="none" dirty="0" smtClean="0">
              <a:solidFill>
                <a:schemeClr val="tx1">
                  <a:lumMod val="85000"/>
                  <a:lumOff val="15000"/>
                </a:schemeClr>
              </a:solidFill>
              <a:latin typeface="Verdana" pitchFamily="34" charset="0"/>
              <a:ea typeface="Verdana" pitchFamily="34" charset="0"/>
              <a:cs typeface="Verdana" pitchFamily="34" charset="0"/>
            </a:rPr>
            <a:t>ONE GETS TRAINING TO SIGN ONE</a:t>
          </a:r>
        </a:p>
        <a:p>
          <a:pPr algn="l"/>
          <a:r>
            <a:rPr lang="en-GB" sz="1400" b="1" u="none" dirty="0" smtClean="0">
              <a:solidFill>
                <a:schemeClr val="tx1"/>
              </a:solidFill>
            </a:rPr>
            <a:t>  </a:t>
          </a:r>
          <a:r>
            <a:rPr lang="en-GB" sz="1400" b="1" u="none" dirty="0" smtClean="0">
              <a:solidFill>
                <a:schemeClr val="tx1"/>
              </a:solidFill>
            </a:rPr>
            <a:t>PILOTS-Employees : </a:t>
          </a:r>
          <a:r>
            <a:rPr lang="en-GB" sz="1600" b="1" u="none" dirty="0" smtClean="0">
              <a:solidFill>
                <a:srgbClr val="FF0000"/>
              </a:solidFill>
              <a:latin typeface="Verdana" pitchFamily="34" charset="0"/>
              <a:ea typeface="Verdana" pitchFamily="34" charset="0"/>
              <a:cs typeface="Verdana" pitchFamily="34" charset="0"/>
            </a:rPr>
            <a:t>DO NOT BOTHER TO SIGN ONE</a:t>
          </a:r>
        </a:p>
        <a:p>
          <a:pPr algn="l"/>
          <a:endParaRPr lang="el-GR" sz="2000" b="1" u="none" dirty="0">
            <a:solidFill>
              <a:schemeClr val="tx1"/>
            </a:solidFill>
          </a:endParaRPr>
        </a:p>
      </dgm:t>
    </dgm:pt>
    <dgm:pt modelId="{BA02F934-EFF1-42E7-9E8C-A6CEAF2A516F}" type="parTrans" cxnId="{A7FEDDA8-E5F1-4A3F-943B-8CC12D2A73B5}">
      <dgm:prSet/>
      <dgm:spPr/>
      <dgm:t>
        <a:bodyPr/>
        <a:lstStyle/>
        <a:p>
          <a:endParaRPr lang="el-GR"/>
        </a:p>
      </dgm:t>
    </dgm:pt>
    <dgm:pt modelId="{7ED53D1F-7B83-4F0E-B75B-1AC0E2529E2E}" type="sibTrans" cxnId="{A7FEDDA8-E5F1-4A3F-943B-8CC12D2A73B5}">
      <dgm:prSet/>
      <dgm:spPr/>
      <dgm:t>
        <a:bodyPr/>
        <a:lstStyle/>
        <a:p>
          <a:endParaRPr lang="el-GR"/>
        </a:p>
      </dgm:t>
    </dgm:pt>
    <dgm:pt modelId="{F4434AD7-E3F2-44AB-8E81-E1B1A32F59A1}" type="pres">
      <dgm:prSet presAssocID="{D7BC4E0B-2486-4EA1-AD70-3DF8C945AF95}" presName="hierChild1" presStyleCnt="0">
        <dgm:presLayoutVars>
          <dgm:orgChart val="1"/>
          <dgm:chPref val="1"/>
          <dgm:dir/>
          <dgm:animOne val="branch"/>
          <dgm:animLvl val="lvl"/>
          <dgm:resizeHandles/>
        </dgm:presLayoutVars>
      </dgm:prSet>
      <dgm:spPr/>
      <dgm:t>
        <a:bodyPr/>
        <a:lstStyle/>
        <a:p>
          <a:endParaRPr lang="el-GR"/>
        </a:p>
      </dgm:t>
    </dgm:pt>
    <dgm:pt modelId="{6041900D-BE8D-459A-A0D4-217784239991}" type="pres">
      <dgm:prSet presAssocID="{4F86C9CD-D672-467A-8142-B9DF2D6E0B88}" presName="hierRoot1" presStyleCnt="0">
        <dgm:presLayoutVars>
          <dgm:hierBranch val="init"/>
        </dgm:presLayoutVars>
      </dgm:prSet>
      <dgm:spPr/>
    </dgm:pt>
    <dgm:pt modelId="{9C576030-F346-4152-81AA-93CA7E6979CE}" type="pres">
      <dgm:prSet presAssocID="{4F86C9CD-D672-467A-8142-B9DF2D6E0B88}" presName="rootComposite1" presStyleCnt="0"/>
      <dgm:spPr/>
    </dgm:pt>
    <dgm:pt modelId="{AFE2263C-384A-4CF7-BF52-2580D9DD623A}" type="pres">
      <dgm:prSet presAssocID="{4F86C9CD-D672-467A-8142-B9DF2D6E0B88}" presName="rootText1" presStyleLbl="node0" presStyleIdx="0" presStyleCnt="1" custScaleX="198986" custScaleY="132322" custLinFactNeighborX="1516" custLinFactNeighborY="-4815">
        <dgm:presLayoutVars>
          <dgm:chPref val="3"/>
        </dgm:presLayoutVars>
      </dgm:prSet>
      <dgm:spPr/>
      <dgm:t>
        <a:bodyPr/>
        <a:lstStyle/>
        <a:p>
          <a:endParaRPr lang="el-GR"/>
        </a:p>
      </dgm:t>
    </dgm:pt>
    <dgm:pt modelId="{4DEC26D1-8AAA-42AE-A965-AFBA5FFA859F}" type="pres">
      <dgm:prSet presAssocID="{4F86C9CD-D672-467A-8142-B9DF2D6E0B88}" presName="rootConnector1" presStyleLbl="node1" presStyleIdx="0" presStyleCnt="0"/>
      <dgm:spPr/>
      <dgm:t>
        <a:bodyPr/>
        <a:lstStyle/>
        <a:p>
          <a:endParaRPr lang="el-GR"/>
        </a:p>
      </dgm:t>
    </dgm:pt>
    <dgm:pt modelId="{A5026397-BC69-4FA5-A96A-18063B205FE7}" type="pres">
      <dgm:prSet presAssocID="{4F86C9CD-D672-467A-8142-B9DF2D6E0B88}" presName="hierChild2" presStyleCnt="0"/>
      <dgm:spPr/>
    </dgm:pt>
    <dgm:pt modelId="{E7FE2708-71C0-461C-B169-16BDB7DC1628}" type="pres">
      <dgm:prSet presAssocID="{D68A0EDC-4436-4D11-847D-D58DE68D6D0F}" presName="Name37" presStyleLbl="parChTrans1D2" presStyleIdx="0" presStyleCnt="3"/>
      <dgm:spPr/>
      <dgm:t>
        <a:bodyPr/>
        <a:lstStyle/>
        <a:p>
          <a:endParaRPr lang="el-GR"/>
        </a:p>
      </dgm:t>
    </dgm:pt>
    <dgm:pt modelId="{789685D9-6966-4CAC-AC79-D537D5764EF9}" type="pres">
      <dgm:prSet presAssocID="{1E4B630E-08BB-4AED-B23C-05C1AE1B9316}" presName="hierRoot2" presStyleCnt="0">
        <dgm:presLayoutVars>
          <dgm:hierBranch val="init"/>
        </dgm:presLayoutVars>
      </dgm:prSet>
      <dgm:spPr/>
    </dgm:pt>
    <dgm:pt modelId="{AE26BB06-9AEE-495E-BD80-3139362965FF}" type="pres">
      <dgm:prSet presAssocID="{1E4B630E-08BB-4AED-B23C-05C1AE1B9316}" presName="rootComposite" presStyleCnt="0"/>
      <dgm:spPr/>
    </dgm:pt>
    <dgm:pt modelId="{3021E312-624F-4F59-B421-3A166A8D8F0B}" type="pres">
      <dgm:prSet presAssocID="{1E4B630E-08BB-4AED-B23C-05C1AE1B9316}" presName="rootText" presStyleLbl="node2" presStyleIdx="0" presStyleCnt="3" custScaleX="92563" custScaleY="217537">
        <dgm:presLayoutVars>
          <dgm:chPref val="3"/>
        </dgm:presLayoutVars>
      </dgm:prSet>
      <dgm:spPr/>
      <dgm:t>
        <a:bodyPr/>
        <a:lstStyle/>
        <a:p>
          <a:endParaRPr lang="el-GR"/>
        </a:p>
      </dgm:t>
    </dgm:pt>
    <dgm:pt modelId="{E01D6C54-4A6A-459F-AC92-D81B7A91DCDB}" type="pres">
      <dgm:prSet presAssocID="{1E4B630E-08BB-4AED-B23C-05C1AE1B9316}" presName="rootConnector" presStyleLbl="node2" presStyleIdx="0" presStyleCnt="3"/>
      <dgm:spPr/>
      <dgm:t>
        <a:bodyPr/>
        <a:lstStyle/>
        <a:p>
          <a:endParaRPr lang="el-GR"/>
        </a:p>
      </dgm:t>
    </dgm:pt>
    <dgm:pt modelId="{5807B25C-0349-4814-9F69-CA96FE012F40}" type="pres">
      <dgm:prSet presAssocID="{1E4B630E-08BB-4AED-B23C-05C1AE1B9316}" presName="hierChild4" presStyleCnt="0"/>
      <dgm:spPr/>
    </dgm:pt>
    <dgm:pt modelId="{63A33348-2724-4F10-B096-2096F8AA3940}" type="pres">
      <dgm:prSet presAssocID="{1E4B630E-08BB-4AED-B23C-05C1AE1B9316}" presName="hierChild5" presStyleCnt="0"/>
      <dgm:spPr/>
    </dgm:pt>
    <dgm:pt modelId="{0B83ABE6-643C-40D7-8D7F-E637503CC02F}" type="pres">
      <dgm:prSet presAssocID="{7A77606C-A343-46A3-AA7E-15FB61881C47}" presName="Name37" presStyleLbl="parChTrans1D2" presStyleIdx="1" presStyleCnt="3"/>
      <dgm:spPr/>
      <dgm:t>
        <a:bodyPr/>
        <a:lstStyle/>
        <a:p>
          <a:endParaRPr lang="el-GR"/>
        </a:p>
      </dgm:t>
    </dgm:pt>
    <dgm:pt modelId="{CFB6BDA0-37B9-4C5F-943A-0A579B96BF85}" type="pres">
      <dgm:prSet presAssocID="{DBE94676-5E25-4AED-9B2D-44CB5717F5BE}" presName="hierRoot2" presStyleCnt="0">
        <dgm:presLayoutVars>
          <dgm:hierBranch val="init"/>
        </dgm:presLayoutVars>
      </dgm:prSet>
      <dgm:spPr/>
    </dgm:pt>
    <dgm:pt modelId="{76EC6A20-730F-49FE-9A29-016F7D114EE3}" type="pres">
      <dgm:prSet presAssocID="{DBE94676-5E25-4AED-9B2D-44CB5717F5BE}" presName="rootComposite" presStyleCnt="0"/>
      <dgm:spPr/>
    </dgm:pt>
    <dgm:pt modelId="{355C8EAD-2D14-4D1B-B773-317BB2DB2C71}" type="pres">
      <dgm:prSet presAssocID="{DBE94676-5E25-4AED-9B2D-44CB5717F5BE}" presName="rootText" presStyleLbl="node2" presStyleIdx="1" presStyleCnt="3" custScaleX="98122" custScaleY="263753" custLinFactNeighborX="-87" custLinFactNeighborY="-8322">
        <dgm:presLayoutVars>
          <dgm:chPref val="3"/>
        </dgm:presLayoutVars>
      </dgm:prSet>
      <dgm:spPr/>
      <dgm:t>
        <a:bodyPr/>
        <a:lstStyle/>
        <a:p>
          <a:endParaRPr lang="el-GR"/>
        </a:p>
      </dgm:t>
    </dgm:pt>
    <dgm:pt modelId="{90EFA214-DB68-414C-AA28-76E4C5BF45B4}" type="pres">
      <dgm:prSet presAssocID="{DBE94676-5E25-4AED-9B2D-44CB5717F5BE}" presName="rootConnector" presStyleLbl="node2" presStyleIdx="1" presStyleCnt="3"/>
      <dgm:spPr/>
      <dgm:t>
        <a:bodyPr/>
        <a:lstStyle/>
        <a:p>
          <a:endParaRPr lang="el-GR"/>
        </a:p>
      </dgm:t>
    </dgm:pt>
    <dgm:pt modelId="{12F1DFFC-D83D-4994-A732-F0F773339EF9}" type="pres">
      <dgm:prSet presAssocID="{DBE94676-5E25-4AED-9B2D-44CB5717F5BE}" presName="hierChild4" presStyleCnt="0"/>
      <dgm:spPr/>
    </dgm:pt>
    <dgm:pt modelId="{C99CBA41-F099-4BFF-AD34-0DE7A515F00F}" type="pres">
      <dgm:prSet presAssocID="{DBE94676-5E25-4AED-9B2D-44CB5717F5BE}" presName="hierChild5" presStyleCnt="0"/>
      <dgm:spPr/>
    </dgm:pt>
    <dgm:pt modelId="{14DADAA9-56D3-4114-8FD8-D4C69B28F20F}" type="pres">
      <dgm:prSet presAssocID="{BA02F934-EFF1-42E7-9E8C-A6CEAF2A516F}" presName="Name37" presStyleLbl="parChTrans1D2" presStyleIdx="2" presStyleCnt="3"/>
      <dgm:spPr/>
      <dgm:t>
        <a:bodyPr/>
        <a:lstStyle/>
        <a:p>
          <a:endParaRPr lang="el-GR"/>
        </a:p>
      </dgm:t>
    </dgm:pt>
    <dgm:pt modelId="{7DBA7D88-B3F6-42F2-8FA6-C14D59EACCF2}" type="pres">
      <dgm:prSet presAssocID="{02CB85AC-F818-49FF-A7D8-6C5F11ECD7DB}" presName="hierRoot2" presStyleCnt="0">
        <dgm:presLayoutVars>
          <dgm:hierBranch val="init"/>
        </dgm:presLayoutVars>
      </dgm:prSet>
      <dgm:spPr/>
    </dgm:pt>
    <dgm:pt modelId="{32D365E3-58A1-47D3-9FF2-ECD006E01ED5}" type="pres">
      <dgm:prSet presAssocID="{02CB85AC-F818-49FF-A7D8-6C5F11ECD7DB}" presName="rootComposite" presStyleCnt="0"/>
      <dgm:spPr/>
    </dgm:pt>
    <dgm:pt modelId="{8B05A58D-D91F-483C-9161-67420D6091DB}" type="pres">
      <dgm:prSet presAssocID="{02CB85AC-F818-49FF-A7D8-6C5F11ECD7DB}" presName="rootText" presStyleLbl="node2" presStyleIdx="2" presStyleCnt="3" custScaleY="239264">
        <dgm:presLayoutVars>
          <dgm:chPref val="3"/>
        </dgm:presLayoutVars>
      </dgm:prSet>
      <dgm:spPr/>
      <dgm:t>
        <a:bodyPr/>
        <a:lstStyle/>
        <a:p>
          <a:endParaRPr lang="el-GR"/>
        </a:p>
      </dgm:t>
    </dgm:pt>
    <dgm:pt modelId="{794093B4-8511-4A11-8C19-147AC86A5196}" type="pres">
      <dgm:prSet presAssocID="{02CB85AC-F818-49FF-A7D8-6C5F11ECD7DB}" presName="rootConnector" presStyleLbl="node2" presStyleIdx="2" presStyleCnt="3"/>
      <dgm:spPr/>
      <dgm:t>
        <a:bodyPr/>
        <a:lstStyle/>
        <a:p>
          <a:endParaRPr lang="el-GR"/>
        </a:p>
      </dgm:t>
    </dgm:pt>
    <dgm:pt modelId="{31EE5969-8945-4840-9CC0-0A73FA9A760E}" type="pres">
      <dgm:prSet presAssocID="{02CB85AC-F818-49FF-A7D8-6C5F11ECD7DB}" presName="hierChild4" presStyleCnt="0"/>
      <dgm:spPr/>
    </dgm:pt>
    <dgm:pt modelId="{D32A3202-7082-4929-AF30-7E3D347ECA40}" type="pres">
      <dgm:prSet presAssocID="{02CB85AC-F818-49FF-A7D8-6C5F11ECD7DB}" presName="hierChild5" presStyleCnt="0"/>
      <dgm:spPr/>
    </dgm:pt>
    <dgm:pt modelId="{A8C01C93-1009-46F2-98B6-3397F886234F}" type="pres">
      <dgm:prSet presAssocID="{4F86C9CD-D672-467A-8142-B9DF2D6E0B88}" presName="hierChild3" presStyleCnt="0"/>
      <dgm:spPr/>
    </dgm:pt>
  </dgm:ptLst>
  <dgm:cxnLst>
    <dgm:cxn modelId="{D75B1FC5-E9FA-4B42-B327-89E57127D934}" srcId="{4F86C9CD-D672-467A-8142-B9DF2D6E0B88}" destId="{1E4B630E-08BB-4AED-B23C-05C1AE1B9316}" srcOrd="0" destOrd="0" parTransId="{D68A0EDC-4436-4D11-847D-D58DE68D6D0F}" sibTransId="{3FF69764-DCC0-4958-A6C1-55ADE501049C}"/>
    <dgm:cxn modelId="{8F37FD32-AF09-4BE0-8E44-C97A601BF43C}" type="presOf" srcId="{4F86C9CD-D672-467A-8142-B9DF2D6E0B88}" destId="{4DEC26D1-8AAA-42AE-A965-AFBA5FFA859F}" srcOrd="1" destOrd="0" presId="urn:microsoft.com/office/officeart/2005/8/layout/orgChart1"/>
    <dgm:cxn modelId="{557971DE-330C-4915-85EE-68B80D2F920B}" type="presOf" srcId="{DBE94676-5E25-4AED-9B2D-44CB5717F5BE}" destId="{355C8EAD-2D14-4D1B-B773-317BB2DB2C71}" srcOrd="0" destOrd="0" presId="urn:microsoft.com/office/officeart/2005/8/layout/orgChart1"/>
    <dgm:cxn modelId="{674F1974-C357-452A-9E21-6EF10B165629}" type="presOf" srcId="{D7BC4E0B-2486-4EA1-AD70-3DF8C945AF95}" destId="{F4434AD7-E3F2-44AB-8E81-E1B1A32F59A1}" srcOrd="0" destOrd="0" presId="urn:microsoft.com/office/officeart/2005/8/layout/orgChart1"/>
    <dgm:cxn modelId="{57F32CA5-EB22-4E5B-9268-A3C457DF57AF}" type="presOf" srcId="{BA02F934-EFF1-42E7-9E8C-A6CEAF2A516F}" destId="{14DADAA9-56D3-4114-8FD8-D4C69B28F20F}" srcOrd="0" destOrd="0" presId="urn:microsoft.com/office/officeart/2005/8/layout/orgChart1"/>
    <dgm:cxn modelId="{A7FEDDA8-E5F1-4A3F-943B-8CC12D2A73B5}" srcId="{4F86C9CD-D672-467A-8142-B9DF2D6E0B88}" destId="{02CB85AC-F818-49FF-A7D8-6C5F11ECD7DB}" srcOrd="2" destOrd="0" parTransId="{BA02F934-EFF1-42E7-9E8C-A6CEAF2A516F}" sibTransId="{7ED53D1F-7B83-4F0E-B75B-1AC0E2529E2E}"/>
    <dgm:cxn modelId="{351D5F5E-4327-4224-8A82-75B9E1CBF3A9}" type="presOf" srcId="{D68A0EDC-4436-4D11-847D-D58DE68D6D0F}" destId="{E7FE2708-71C0-461C-B169-16BDB7DC1628}" srcOrd="0" destOrd="0" presId="urn:microsoft.com/office/officeart/2005/8/layout/orgChart1"/>
    <dgm:cxn modelId="{ECB66F7D-2D46-409B-89E5-7F9AB41647C7}" type="presOf" srcId="{DBE94676-5E25-4AED-9B2D-44CB5717F5BE}" destId="{90EFA214-DB68-414C-AA28-76E4C5BF45B4}" srcOrd="1" destOrd="0" presId="urn:microsoft.com/office/officeart/2005/8/layout/orgChart1"/>
    <dgm:cxn modelId="{948E90AA-1BC3-4F5A-B7C1-380CBBF4E365}" srcId="{D7BC4E0B-2486-4EA1-AD70-3DF8C945AF95}" destId="{4F86C9CD-D672-467A-8142-B9DF2D6E0B88}" srcOrd="0" destOrd="0" parTransId="{85F46469-CDFD-4FB9-9488-7502FEECC4DC}" sibTransId="{E97B6B3D-0563-430E-A52B-C26124DF0E93}"/>
    <dgm:cxn modelId="{2BA8CC3A-46F0-4982-8681-066DC239F6CC}" type="presOf" srcId="{02CB85AC-F818-49FF-A7D8-6C5F11ECD7DB}" destId="{8B05A58D-D91F-483C-9161-67420D6091DB}" srcOrd="0" destOrd="0" presId="urn:microsoft.com/office/officeart/2005/8/layout/orgChart1"/>
    <dgm:cxn modelId="{30E1BBBA-37BB-483B-A782-1AF8A18FB86E}" type="presOf" srcId="{4F86C9CD-D672-467A-8142-B9DF2D6E0B88}" destId="{AFE2263C-384A-4CF7-BF52-2580D9DD623A}" srcOrd="0" destOrd="0" presId="urn:microsoft.com/office/officeart/2005/8/layout/orgChart1"/>
    <dgm:cxn modelId="{17C0812C-F2B2-4E24-ACA4-D8E7BA87D666}" type="presOf" srcId="{1E4B630E-08BB-4AED-B23C-05C1AE1B9316}" destId="{3021E312-624F-4F59-B421-3A166A8D8F0B}" srcOrd="0" destOrd="0" presId="urn:microsoft.com/office/officeart/2005/8/layout/orgChart1"/>
    <dgm:cxn modelId="{0B3E4D65-F35B-491C-BBD1-8B1667B302AE}" srcId="{4F86C9CD-D672-467A-8142-B9DF2D6E0B88}" destId="{DBE94676-5E25-4AED-9B2D-44CB5717F5BE}" srcOrd="1" destOrd="0" parTransId="{7A77606C-A343-46A3-AA7E-15FB61881C47}" sibTransId="{CD77724B-007C-4B16-8AA4-1BC56F5FB552}"/>
    <dgm:cxn modelId="{19178E18-E29C-4958-81E7-D54C5A8E2E04}" type="presOf" srcId="{7A77606C-A343-46A3-AA7E-15FB61881C47}" destId="{0B83ABE6-643C-40D7-8D7F-E637503CC02F}" srcOrd="0" destOrd="0" presId="urn:microsoft.com/office/officeart/2005/8/layout/orgChart1"/>
    <dgm:cxn modelId="{84F2B8E6-07AF-48BE-BEB5-06A0E08425AE}" type="presOf" srcId="{02CB85AC-F818-49FF-A7D8-6C5F11ECD7DB}" destId="{794093B4-8511-4A11-8C19-147AC86A5196}" srcOrd="1" destOrd="0" presId="urn:microsoft.com/office/officeart/2005/8/layout/orgChart1"/>
    <dgm:cxn modelId="{EEE832E7-5FA5-4FEA-84F3-E66AD30393A7}" type="presOf" srcId="{1E4B630E-08BB-4AED-B23C-05C1AE1B9316}" destId="{E01D6C54-4A6A-459F-AC92-D81B7A91DCDB}" srcOrd="1" destOrd="0" presId="urn:microsoft.com/office/officeart/2005/8/layout/orgChart1"/>
    <dgm:cxn modelId="{83940EFA-1927-4EE7-9BDF-A4DA35C0223C}" type="presParOf" srcId="{F4434AD7-E3F2-44AB-8E81-E1B1A32F59A1}" destId="{6041900D-BE8D-459A-A0D4-217784239991}" srcOrd="0" destOrd="0" presId="urn:microsoft.com/office/officeart/2005/8/layout/orgChart1"/>
    <dgm:cxn modelId="{2DE18E41-F8A5-4D99-B572-58FA79D5CE57}" type="presParOf" srcId="{6041900D-BE8D-459A-A0D4-217784239991}" destId="{9C576030-F346-4152-81AA-93CA7E6979CE}" srcOrd="0" destOrd="0" presId="urn:microsoft.com/office/officeart/2005/8/layout/orgChart1"/>
    <dgm:cxn modelId="{B7A38768-9C61-4EC2-8189-0547CB6534EE}" type="presParOf" srcId="{9C576030-F346-4152-81AA-93CA7E6979CE}" destId="{AFE2263C-384A-4CF7-BF52-2580D9DD623A}" srcOrd="0" destOrd="0" presId="urn:microsoft.com/office/officeart/2005/8/layout/orgChart1"/>
    <dgm:cxn modelId="{8E8979F7-82A5-424A-A8DD-33F146F2445A}" type="presParOf" srcId="{9C576030-F346-4152-81AA-93CA7E6979CE}" destId="{4DEC26D1-8AAA-42AE-A965-AFBA5FFA859F}" srcOrd="1" destOrd="0" presId="urn:microsoft.com/office/officeart/2005/8/layout/orgChart1"/>
    <dgm:cxn modelId="{9DA709CD-7107-4895-B7EE-2E732339EBCB}" type="presParOf" srcId="{6041900D-BE8D-459A-A0D4-217784239991}" destId="{A5026397-BC69-4FA5-A96A-18063B205FE7}" srcOrd="1" destOrd="0" presId="urn:microsoft.com/office/officeart/2005/8/layout/orgChart1"/>
    <dgm:cxn modelId="{7A711741-07B4-410A-9AB0-720F324754E1}" type="presParOf" srcId="{A5026397-BC69-4FA5-A96A-18063B205FE7}" destId="{E7FE2708-71C0-461C-B169-16BDB7DC1628}" srcOrd="0" destOrd="0" presId="urn:microsoft.com/office/officeart/2005/8/layout/orgChart1"/>
    <dgm:cxn modelId="{4154A928-3E17-45BA-9283-5E762A3902A1}" type="presParOf" srcId="{A5026397-BC69-4FA5-A96A-18063B205FE7}" destId="{789685D9-6966-4CAC-AC79-D537D5764EF9}" srcOrd="1" destOrd="0" presId="urn:microsoft.com/office/officeart/2005/8/layout/orgChart1"/>
    <dgm:cxn modelId="{C59B03F6-679F-4365-95CC-8D1725F7BE0C}" type="presParOf" srcId="{789685D9-6966-4CAC-AC79-D537D5764EF9}" destId="{AE26BB06-9AEE-495E-BD80-3139362965FF}" srcOrd="0" destOrd="0" presId="urn:microsoft.com/office/officeart/2005/8/layout/orgChart1"/>
    <dgm:cxn modelId="{04437993-A66A-4316-91D3-318ACD510AED}" type="presParOf" srcId="{AE26BB06-9AEE-495E-BD80-3139362965FF}" destId="{3021E312-624F-4F59-B421-3A166A8D8F0B}" srcOrd="0" destOrd="0" presId="urn:microsoft.com/office/officeart/2005/8/layout/orgChart1"/>
    <dgm:cxn modelId="{37E20774-6DD1-475F-B162-EB1A6BAD700D}" type="presParOf" srcId="{AE26BB06-9AEE-495E-BD80-3139362965FF}" destId="{E01D6C54-4A6A-459F-AC92-D81B7A91DCDB}" srcOrd="1" destOrd="0" presId="urn:microsoft.com/office/officeart/2005/8/layout/orgChart1"/>
    <dgm:cxn modelId="{63AAA167-E4C0-4253-9897-83F88FB8E7F0}" type="presParOf" srcId="{789685D9-6966-4CAC-AC79-D537D5764EF9}" destId="{5807B25C-0349-4814-9F69-CA96FE012F40}" srcOrd="1" destOrd="0" presId="urn:microsoft.com/office/officeart/2005/8/layout/orgChart1"/>
    <dgm:cxn modelId="{1928F58C-825F-4122-BF99-0162FE69782B}" type="presParOf" srcId="{789685D9-6966-4CAC-AC79-D537D5764EF9}" destId="{63A33348-2724-4F10-B096-2096F8AA3940}" srcOrd="2" destOrd="0" presId="urn:microsoft.com/office/officeart/2005/8/layout/orgChart1"/>
    <dgm:cxn modelId="{F0071568-192D-49B6-9C9A-5947ADDABB3D}" type="presParOf" srcId="{A5026397-BC69-4FA5-A96A-18063B205FE7}" destId="{0B83ABE6-643C-40D7-8D7F-E637503CC02F}" srcOrd="2" destOrd="0" presId="urn:microsoft.com/office/officeart/2005/8/layout/orgChart1"/>
    <dgm:cxn modelId="{F54E9B57-E19E-40B2-8A0C-3451A1152CF2}" type="presParOf" srcId="{A5026397-BC69-4FA5-A96A-18063B205FE7}" destId="{CFB6BDA0-37B9-4C5F-943A-0A579B96BF85}" srcOrd="3" destOrd="0" presId="urn:microsoft.com/office/officeart/2005/8/layout/orgChart1"/>
    <dgm:cxn modelId="{C1A4FFCB-0890-4836-A569-9A69C0E69354}" type="presParOf" srcId="{CFB6BDA0-37B9-4C5F-943A-0A579B96BF85}" destId="{76EC6A20-730F-49FE-9A29-016F7D114EE3}" srcOrd="0" destOrd="0" presId="urn:microsoft.com/office/officeart/2005/8/layout/orgChart1"/>
    <dgm:cxn modelId="{ED8AD799-DF97-4952-B7CB-A0DEFC15CA13}" type="presParOf" srcId="{76EC6A20-730F-49FE-9A29-016F7D114EE3}" destId="{355C8EAD-2D14-4D1B-B773-317BB2DB2C71}" srcOrd="0" destOrd="0" presId="urn:microsoft.com/office/officeart/2005/8/layout/orgChart1"/>
    <dgm:cxn modelId="{D2F25B91-1F8F-4014-838B-1156BBE3F5F2}" type="presParOf" srcId="{76EC6A20-730F-49FE-9A29-016F7D114EE3}" destId="{90EFA214-DB68-414C-AA28-76E4C5BF45B4}" srcOrd="1" destOrd="0" presId="urn:microsoft.com/office/officeart/2005/8/layout/orgChart1"/>
    <dgm:cxn modelId="{02B3B5AA-8321-4257-BEB1-C31A71D692D1}" type="presParOf" srcId="{CFB6BDA0-37B9-4C5F-943A-0A579B96BF85}" destId="{12F1DFFC-D83D-4994-A732-F0F773339EF9}" srcOrd="1" destOrd="0" presId="urn:microsoft.com/office/officeart/2005/8/layout/orgChart1"/>
    <dgm:cxn modelId="{6A3A8B8C-8AC6-4E97-BC0C-DD466A91DC39}" type="presParOf" srcId="{CFB6BDA0-37B9-4C5F-943A-0A579B96BF85}" destId="{C99CBA41-F099-4BFF-AD34-0DE7A515F00F}" srcOrd="2" destOrd="0" presId="urn:microsoft.com/office/officeart/2005/8/layout/orgChart1"/>
    <dgm:cxn modelId="{E1E0A712-DE58-4128-A229-14A0F8926D48}" type="presParOf" srcId="{A5026397-BC69-4FA5-A96A-18063B205FE7}" destId="{14DADAA9-56D3-4114-8FD8-D4C69B28F20F}" srcOrd="4" destOrd="0" presId="urn:microsoft.com/office/officeart/2005/8/layout/orgChart1"/>
    <dgm:cxn modelId="{B7268D2C-08CA-4232-81EC-23321F6F28DD}" type="presParOf" srcId="{A5026397-BC69-4FA5-A96A-18063B205FE7}" destId="{7DBA7D88-B3F6-42F2-8FA6-C14D59EACCF2}" srcOrd="5" destOrd="0" presId="urn:microsoft.com/office/officeart/2005/8/layout/orgChart1"/>
    <dgm:cxn modelId="{67E3110B-1B05-4CAC-8F5E-BBE41EEB579E}" type="presParOf" srcId="{7DBA7D88-B3F6-42F2-8FA6-C14D59EACCF2}" destId="{32D365E3-58A1-47D3-9FF2-ECD006E01ED5}" srcOrd="0" destOrd="0" presId="urn:microsoft.com/office/officeart/2005/8/layout/orgChart1"/>
    <dgm:cxn modelId="{8BEFF37B-B36F-4CE4-99BD-50745D6DCBB2}" type="presParOf" srcId="{32D365E3-58A1-47D3-9FF2-ECD006E01ED5}" destId="{8B05A58D-D91F-483C-9161-67420D6091DB}" srcOrd="0" destOrd="0" presId="urn:microsoft.com/office/officeart/2005/8/layout/orgChart1"/>
    <dgm:cxn modelId="{C2F25F43-8470-4034-A6C8-2C9AAB064A83}" type="presParOf" srcId="{32D365E3-58A1-47D3-9FF2-ECD006E01ED5}" destId="{794093B4-8511-4A11-8C19-147AC86A5196}" srcOrd="1" destOrd="0" presId="urn:microsoft.com/office/officeart/2005/8/layout/orgChart1"/>
    <dgm:cxn modelId="{D7123A01-314C-4DC9-B1B4-CC2A915C9746}" type="presParOf" srcId="{7DBA7D88-B3F6-42F2-8FA6-C14D59EACCF2}" destId="{31EE5969-8945-4840-9CC0-0A73FA9A760E}" srcOrd="1" destOrd="0" presId="urn:microsoft.com/office/officeart/2005/8/layout/orgChart1"/>
    <dgm:cxn modelId="{ECFE6199-D9ED-4DE7-9F07-45724DBD8E40}" type="presParOf" srcId="{7DBA7D88-B3F6-42F2-8FA6-C14D59EACCF2}" destId="{D32A3202-7082-4929-AF30-7E3D347ECA40}" srcOrd="2" destOrd="0" presId="urn:microsoft.com/office/officeart/2005/8/layout/orgChart1"/>
    <dgm:cxn modelId="{DCEBD069-084F-42B4-813E-AE1BEB4DBB52}" type="presParOf" srcId="{6041900D-BE8D-459A-A0D4-217784239991}" destId="{A8C01C93-1009-46F2-98B6-3397F886234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ADAA9-56D3-4114-8FD8-D4C69B28F20F}">
      <dsp:nvSpPr>
        <dsp:cNvPr id="0" name=""/>
        <dsp:cNvSpPr/>
      </dsp:nvSpPr>
      <dsp:spPr>
        <a:xfrm>
          <a:off x="4152264" y="1749327"/>
          <a:ext cx="2837696" cy="578467"/>
        </a:xfrm>
        <a:custGeom>
          <a:avLst/>
          <a:gdLst/>
          <a:ahLst/>
          <a:cxnLst/>
          <a:rect l="0" t="0" r="0" b="0"/>
          <a:pathLst>
            <a:path>
              <a:moveTo>
                <a:pt x="0" y="0"/>
              </a:moveTo>
              <a:lnTo>
                <a:pt x="0" y="318981"/>
              </a:lnTo>
              <a:lnTo>
                <a:pt x="2837696" y="318981"/>
              </a:lnTo>
              <a:lnTo>
                <a:pt x="2837696" y="578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3ABE6-643C-40D7-8D7F-E637503CC02F}">
      <dsp:nvSpPr>
        <dsp:cNvPr id="0" name=""/>
        <dsp:cNvSpPr/>
      </dsp:nvSpPr>
      <dsp:spPr>
        <a:xfrm>
          <a:off x="4020755" y="1749327"/>
          <a:ext cx="131509" cy="475637"/>
        </a:xfrm>
        <a:custGeom>
          <a:avLst/>
          <a:gdLst/>
          <a:ahLst/>
          <a:cxnLst/>
          <a:rect l="0" t="0" r="0" b="0"/>
          <a:pathLst>
            <a:path>
              <a:moveTo>
                <a:pt x="131509" y="0"/>
              </a:moveTo>
              <a:lnTo>
                <a:pt x="131509" y="216151"/>
              </a:lnTo>
              <a:lnTo>
                <a:pt x="0" y="216151"/>
              </a:lnTo>
              <a:lnTo>
                <a:pt x="0" y="475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E2708-71C0-461C-B169-16BDB7DC1628}">
      <dsp:nvSpPr>
        <dsp:cNvPr id="0" name=""/>
        <dsp:cNvSpPr/>
      </dsp:nvSpPr>
      <dsp:spPr>
        <a:xfrm>
          <a:off x="1147743" y="1749327"/>
          <a:ext cx="3004521" cy="578467"/>
        </a:xfrm>
        <a:custGeom>
          <a:avLst/>
          <a:gdLst/>
          <a:ahLst/>
          <a:cxnLst/>
          <a:rect l="0" t="0" r="0" b="0"/>
          <a:pathLst>
            <a:path>
              <a:moveTo>
                <a:pt x="3004521" y="0"/>
              </a:moveTo>
              <a:lnTo>
                <a:pt x="3004521" y="318981"/>
              </a:lnTo>
              <a:lnTo>
                <a:pt x="0" y="318981"/>
              </a:lnTo>
              <a:lnTo>
                <a:pt x="0" y="578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E2263C-384A-4CF7-BF52-2580D9DD623A}">
      <dsp:nvSpPr>
        <dsp:cNvPr id="0" name=""/>
        <dsp:cNvSpPr/>
      </dsp:nvSpPr>
      <dsp:spPr>
        <a:xfrm>
          <a:off x="1693503" y="114296"/>
          <a:ext cx="4917523" cy="1635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u="sng" kern="1200" dirty="0" smtClean="0">
              <a:solidFill>
                <a:schemeClr val="tx1"/>
              </a:solidFill>
            </a:rPr>
            <a:t>WHAT IS BELIEVED</a:t>
          </a:r>
        </a:p>
        <a:p>
          <a:pPr lvl="0" algn="l" defTabSz="711200">
            <a:lnSpc>
              <a:spcPct val="90000"/>
            </a:lnSpc>
            <a:spcBef>
              <a:spcPct val="0"/>
            </a:spcBef>
            <a:spcAft>
              <a:spcPct val="35000"/>
            </a:spcAft>
          </a:pPr>
          <a:r>
            <a:rPr lang="en-GB" sz="1600" kern="1200" dirty="0" smtClean="0">
              <a:solidFill>
                <a:schemeClr val="tx1"/>
              </a:solidFill>
            </a:rPr>
            <a:t>   </a:t>
          </a:r>
          <a:r>
            <a:rPr lang="en-GB" sz="1600" b="1" kern="1200" dirty="0" smtClean="0">
              <a:solidFill>
                <a:schemeClr val="tx1"/>
              </a:solidFill>
            </a:rPr>
            <a:t>Management: </a:t>
          </a:r>
          <a:r>
            <a:rPr lang="en-GB" sz="1400" b="1" kern="1200" dirty="0" smtClean="0">
              <a:solidFill>
                <a:schemeClr val="bg1"/>
              </a:solidFill>
              <a:latin typeface="Verdana" pitchFamily="34" charset="0"/>
              <a:ea typeface="Verdana" pitchFamily="34" charset="0"/>
              <a:cs typeface="Verdana" pitchFamily="34" charset="0"/>
            </a:rPr>
            <a:t>Anonymous </a:t>
          </a:r>
          <a:r>
            <a:rPr lang="en-GB" sz="1400" b="1" kern="1200" dirty="0" smtClean="0">
              <a:solidFill>
                <a:schemeClr val="bg1"/>
              </a:solidFill>
              <a:latin typeface="Verdana" pitchFamily="34" charset="0"/>
              <a:ea typeface="Verdana" pitchFamily="34" charset="0"/>
              <a:cs typeface="Verdana" pitchFamily="34" charset="0"/>
            </a:rPr>
            <a:t>Hazardous  </a:t>
          </a:r>
          <a:r>
            <a:rPr lang="en-GB" sz="1400" b="1" kern="1200" dirty="0" smtClean="0">
              <a:solidFill>
                <a:schemeClr val="bg1"/>
              </a:solidFill>
              <a:latin typeface="Verdana" pitchFamily="34" charset="0"/>
              <a:ea typeface="Verdana" pitchFamily="34" charset="0"/>
              <a:cs typeface="Verdana" pitchFamily="34" charset="0"/>
            </a:rPr>
            <a:t>Situation Report goes against him</a:t>
          </a:r>
        </a:p>
        <a:p>
          <a:pPr lvl="0" algn="l" defTabSz="711200">
            <a:lnSpc>
              <a:spcPct val="90000"/>
            </a:lnSpc>
            <a:spcBef>
              <a:spcPct val="0"/>
            </a:spcBef>
            <a:spcAft>
              <a:spcPct val="35000"/>
            </a:spcAft>
          </a:pPr>
          <a:r>
            <a:rPr lang="en-GB" sz="1600" kern="1200" dirty="0" smtClean="0">
              <a:solidFill>
                <a:schemeClr val="tx1"/>
              </a:solidFill>
            </a:rPr>
            <a:t>  </a:t>
          </a:r>
          <a:r>
            <a:rPr lang="en-GB" sz="1600" b="1" kern="1200" dirty="0" smtClean="0">
              <a:solidFill>
                <a:schemeClr val="tx1"/>
              </a:solidFill>
            </a:rPr>
            <a:t>Employees  </a:t>
          </a:r>
          <a:r>
            <a:rPr lang="en-GB" sz="1600" b="1" kern="1200" dirty="0" smtClean="0">
              <a:solidFill>
                <a:schemeClr val="tx1"/>
              </a:solidFill>
              <a:latin typeface="Verdana" pitchFamily="34" charset="0"/>
              <a:ea typeface="Verdana" pitchFamily="34" charset="0"/>
              <a:cs typeface="Verdana" pitchFamily="34" charset="0"/>
            </a:rPr>
            <a:t>:</a:t>
          </a:r>
          <a:r>
            <a:rPr lang="en-GB" sz="1600" kern="1200" dirty="0" smtClean="0">
              <a:solidFill>
                <a:schemeClr val="tx1"/>
              </a:solidFill>
              <a:latin typeface="Verdana" pitchFamily="34" charset="0"/>
              <a:ea typeface="Verdana" pitchFamily="34" charset="0"/>
              <a:cs typeface="Verdana" pitchFamily="34" charset="0"/>
            </a:rPr>
            <a:t> </a:t>
          </a:r>
          <a:r>
            <a:rPr lang="en-GB" sz="1600" b="1" kern="1200" dirty="0" smtClean="0">
              <a:solidFill>
                <a:srgbClr val="C00000"/>
              </a:solidFill>
              <a:latin typeface="Verdana" pitchFamily="34" charset="0"/>
              <a:ea typeface="Verdana" pitchFamily="34" charset="0"/>
              <a:cs typeface="Verdana" pitchFamily="34" charset="0"/>
            </a:rPr>
            <a:t>Anonymous </a:t>
          </a:r>
          <a:r>
            <a:rPr lang="en-GB" sz="1600" b="1" kern="1200" dirty="0" smtClean="0">
              <a:solidFill>
                <a:srgbClr val="C00000"/>
              </a:solidFill>
              <a:latin typeface="Verdana" pitchFamily="34" charset="0"/>
              <a:ea typeface="Verdana" pitchFamily="34" charset="0"/>
              <a:cs typeface="Verdana" pitchFamily="34" charset="0"/>
            </a:rPr>
            <a:t>Hazardous Situation </a:t>
          </a:r>
          <a:r>
            <a:rPr lang="en-GB" sz="1600" b="1" kern="1200" dirty="0" smtClean="0">
              <a:solidFill>
                <a:srgbClr val="C00000"/>
              </a:solidFill>
              <a:latin typeface="Verdana" pitchFamily="34" charset="0"/>
              <a:ea typeface="Verdana" pitchFamily="34" charset="0"/>
              <a:cs typeface="Verdana" pitchFamily="34" charset="0"/>
            </a:rPr>
            <a:t>Report if signed brings in trouble</a:t>
          </a:r>
          <a:endParaRPr lang="el-GR" sz="1600" b="1" kern="1200" dirty="0">
            <a:solidFill>
              <a:srgbClr val="C00000"/>
            </a:solidFill>
            <a:latin typeface="Verdana" pitchFamily="34" charset="0"/>
            <a:ea typeface="Verdana" pitchFamily="34" charset="0"/>
            <a:cs typeface="Verdana" pitchFamily="34" charset="0"/>
          </a:endParaRPr>
        </a:p>
      </dsp:txBody>
      <dsp:txXfrm>
        <a:off x="1693503" y="114296"/>
        <a:ext cx="4917523" cy="1635030"/>
      </dsp:txXfrm>
    </dsp:sp>
    <dsp:sp modelId="{3021E312-624F-4F59-B421-3A166A8D8F0B}">
      <dsp:nvSpPr>
        <dsp:cNvPr id="0" name=""/>
        <dsp:cNvSpPr/>
      </dsp:nvSpPr>
      <dsp:spPr>
        <a:xfrm>
          <a:off x="3992" y="2327794"/>
          <a:ext cx="2287501" cy="2687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u="sng" kern="1200" dirty="0" smtClean="0">
              <a:solidFill>
                <a:schemeClr val="tx1"/>
              </a:solidFill>
            </a:rPr>
            <a:t>WHAT IS SAID</a:t>
          </a:r>
        </a:p>
        <a:p>
          <a:pPr lvl="0" algn="l" defTabSz="800100">
            <a:lnSpc>
              <a:spcPct val="90000"/>
            </a:lnSpc>
            <a:spcBef>
              <a:spcPct val="0"/>
            </a:spcBef>
            <a:spcAft>
              <a:spcPct val="35000"/>
            </a:spcAft>
          </a:pPr>
          <a:r>
            <a:rPr lang="en-GB" sz="1800" b="1" u="sng" kern="1200" dirty="0" smtClean="0">
              <a:solidFill>
                <a:schemeClr val="tx1"/>
              </a:solidFill>
            </a:rPr>
            <a:t>Management </a:t>
          </a:r>
          <a:r>
            <a:rPr lang="en-GB" sz="1800" b="1" u="none" kern="1200" dirty="0" smtClean="0">
              <a:solidFill>
                <a:schemeClr val="tx1"/>
              </a:solidFill>
            </a:rPr>
            <a:t>:  </a:t>
          </a:r>
          <a:r>
            <a:rPr lang="en-GB" sz="1600" b="1" u="none" kern="1200" dirty="0" smtClean="0">
              <a:solidFill>
                <a:srgbClr val="FF0000"/>
              </a:solidFill>
              <a:latin typeface="Verdana" pitchFamily="34" charset="0"/>
              <a:ea typeface="Verdana" pitchFamily="34" charset="0"/>
              <a:cs typeface="Verdana" pitchFamily="34" charset="0"/>
            </a:rPr>
            <a:t>EVERYBODY CAN SIGN AN ANONYMOUS </a:t>
          </a:r>
          <a:r>
            <a:rPr lang="en-GB" sz="1600" b="1" u="none" kern="1200" dirty="0" smtClean="0">
              <a:solidFill>
                <a:srgbClr val="FF0000"/>
              </a:solidFill>
              <a:latin typeface="Verdana" pitchFamily="34" charset="0"/>
              <a:ea typeface="Verdana" pitchFamily="34" charset="0"/>
              <a:cs typeface="Verdana" pitchFamily="34" charset="0"/>
            </a:rPr>
            <a:t>HAZARDOUS SITUATION </a:t>
          </a:r>
          <a:r>
            <a:rPr lang="en-GB" sz="1600" b="1" u="none" kern="1200" dirty="0" smtClean="0">
              <a:solidFill>
                <a:srgbClr val="FF0000"/>
              </a:solidFill>
              <a:latin typeface="Verdana" pitchFamily="34" charset="0"/>
              <a:ea typeface="Verdana" pitchFamily="34" charset="0"/>
              <a:cs typeface="Verdana" pitchFamily="34" charset="0"/>
            </a:rPr>
            <a:t>REPORT WITHOUT PUNISHMENT</a:t>
          </a:r>
          <a:endParaRPr lang="el-GR" sz="1600" b="1" u="sng" kern="1200" dirty="0">
            <a:solidFill>
              <a:srgbClr val="FF0000"/>
            </a:solidFill>
            <a:latin typeface="Verdana" pitchFamily="34" charset="0"/>
            <a:ea typeface="Verdana" pitchFamily="34" charset="0"/>
            <a:cs typeface="Verdana" pitchFamily="34" charset="0"/>
          </a:endParaRPr>
        </a:p>
      </dsp:txBody>
      <dsp:txXfrm>
        <a:off x="3992" y="2327794"/>
        <a:ext cx="2287501" cy="2687986"/>
      </dsp:txXfrm>
    </dsp:sp>
    <dsp:sp modelId="{355C8EAD-2D14-4D1B-B773-317BB2DB2C71}">
      <dsp:nvSpPr>
        <dsp:cNvPr id="0" name=""/>
        <dsp:cNvSpPr/>
      </dsp:nvSpPr>
      <dsp:spPr>
        <a:xfrm>
          <a:off x="2808314" y="2224964"/>
          <a:ext cx="2424880" cy="3259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u="sng" kern="1200" dirty="0" smtClean="0">
              <a:solidFill>
                <a:schemeClr val="tx1"/>
              </a:solidFill>
            </a:rPr>
            <a:t>THE OUTCOME</a:t>
          </a:r>
        </a:p>
        <a:p>
          <a:pPr lvl="0" algn="l" defTabSz="1066800">
            <a:lnSpc>
              <a:spcPct val="90000"/>
            </a:lnSpc>
            <a:spcBef>
              <a:spcPct val="0"/>
            </a:spcBef>
            <a:spcAft>
              <a:spcPct val="35000"/>
            </a:spcAft>
          </a:pPr>
          <a:r>
            <a:rPr lang="en-GB" sz="2400" b="1" u="none" kern="1200" dirty="0" smtClean="0">
              <a:solidFill>
                <a:schemeClr val="tx1"/>
              </a:solidFill>
            </a:rPr>
            <a:t>  </a:t>
          </a:r>
          <a:r>
            <a:rPr lang="en-GB" sz="1600" b="1" u="none" kern="1200" dirty="0" smtClean="0">
              <a:solidFill>
                <a:srgbClr val="FFC000"/>
              </a:solidFill>
              <a:latin typeface="Verdana" pitchFamily="34" charset="0"/>
              <a:ea typeface="Verdana" pitchFamily="34" charset="0"/>
              <a:cs typeface="Verdana" pitchFamily="34" charset="0"/>
            </a:rPr>
            <a:t>MISTRUST IN MANAGEMENT</a:t>
          </a:r>
        </a:p>
        <a:p>
          <a:pPr lvl="0" algn="l" defTabSz="1066800">
            <a:lnSpc>
              <a:spcPct val="90000"/>
            </a:lnSpc>
            <a:spcBef>
              <a:spcPct val="0"/>
            </a:spcBef>
            <a:spcAft>
              <a:spcPct val="35000"/>
            </a:spcAft>
          </a:pPr>
          <a:r>
            <a:rPr lang="en-GB" sz="1600" b="1" u="none" kern="1200" dirty="0" smtClean="0">
              <a:solidFill>
                <a:srgbClr val="FFC000"/>
              </a:solidFill>
            </a:rPr>
            <a:t>   </a:t>
          </a:r>
          <a:r>
            <a:rPr lang="en-GB" sz="1200" b="1" u="none" kern="1200" dirty="0" smtClean="0">
              <a:solidFill>
                <a:srgbClr val="FFC000"/>
              </a:solidFill>
              <a:latin typeface="Verdana" pitchFamily="34" charset="0"/>
              <a:ea typeface="Verdana" pitchFamily="34" charset="0"/>
              <a:cs typeface="Verdana" pitchFamily="34" charset="0"/>
            </a:rPr>
            <a:t>UNDER REPORTING OF INCIDENTS</a:t>
          </a:r>
        </a:p>
        <a:p>
          <a:pPr lvl="0" algn="l" defTabSz="1066800">
            <a:lnSpc>
              <a:spcPct val="90000"/>
            </a:lnSpc>
            <a:spcBef>
              <a:spcPct val="0"/>
            </a:spcBef>
            <a:spcAft>
              <a:spcPct val="35000"/>
            </a:spcAft>
          </a:pPr>
          <a:r>
            <a:rPr lang="en-GB" sz="1200" b="1" u="none" kern="1200" dirty="0" smtClean="0">
              <a:solidFill>
                <a:srgbClr val="FFC000"/>
              </a:solidFill>
              <a:latin typeface="Verdana" pitchFamily="34" charset="0"/>
              <a:ea typeface="Verdana" pitchFamily="34" charset="0"/>
              <a:cs typeface="Verdana" pitchFamily="34" charset="0"/>
            </a:rPr>
            <a:t>NO SEARCH FOR SYSTEMIC PROBLEMS OR INCIDENT TRENDS</a:t>
          </a:r>
        </a:p>
        <a:p>
          <a:pPr lvl="0" algn="l" defTabSz="1066800">
            <a:lnSpc>
              <a:spcPct val="90000"/>
            </a:lnSpc>
            <a:spcBef>
              <a:spcPct val="0"/>
            </a:spcBef>
            <a:spcAft>
              <a:spcPct val="35000"/>
            </a:spcAft>
          </a:pPr>
          <a:r>
            <a:rPr lang="en-GB" sz="1200" b="1" u="none" kern="1200" dirty="0" smtClean="0">
              <a:solidFill>
                <a:srgbClr val="FFC000"/>
              </a:solidFill>
              <a:latin typeface="Verdana" pitchFamily="34" charset="0"/>
              <a:ea typeface="Verdana" pitchFamily="34" charset="0"/>
              <a:cs typeface="Verdana" pitchFamily="34" charset="0"/>
            </a:rPr>
            <a:t>  NO ORGANISATIONAL LEARNING</a:t>
          </a:r>
        </a:p>
        <a:p>
          <a:pPr lvl="0" algn="l" defTabSz="1066800">
            <a:lnSpc>
              <a:spcPct val="90000"/>
            </a:lnSpc>
            <a:spcBef>
              <a:spcPct val="0"/>
            </a:spcBef>
            <a:spcAft>
              <a:spcPct val="35000"/>
            </a:spcAft>
          </a:pPr>
          <a:r>
            <a:rPr lang="en-GB" sz="1200" b="1" u="none" kern="1200" dirty="0" smtClean="0">
              <a:solidFill>
                <a:srgbClr val="FFC000"/>
              </a:solidFill>
              <a:latin typeface="Verdana" pitchFamily="34" charset="0"/>
              <a:ea typeface="Verdana" pitchFamily="34" charset="0"/>
              <a:cs typeface="Verdana" pitchFamily="34" charset="0"/>
            </a:rPr>
            <a:t>  NO DETECTION OF TRENDS</a:t>
          </a:r>
          <a:endParaRPr lang="el-GR" sz="1200" b="1" u="none" kern="1200" dirty="0">
            <a:solidFill>
              <a:srgbClr val="FFC000"/>
            </a:solidFill>
            <a:latin typeface="Verdana" pitchFamily="34" charset="0"/>
            <a:ea typeface="Verdana" pitchFamily="34" charset="0"/>
            <a:cs typeface="Verdana" pitchFamily="34" charset="0"/>
          </a:endParaRPr>
        </a:p>
      </dsp:txBody>
      <dsp:txXfrm>
        <a:off x="2808314" y="2224964"/>
        <a:ext cx="2424880" cy="3259052"/>
      </dsp:txXfrm>
    </dsp:sp>
    <dsp:sp modelId="{8B05A58D-D91F-483C-9161-67420D6091DB}">
      <dsp:nvSpPr>
        <dsp:cNvPr id="0" name=""/>
        <dsp:cNvSpPr/>
      </dsp:nvSpPr>
      <dsp:spPr>
        <a:xfrm>
          <a:off x="5754316" y="2327794"/>
          <a:ext cx="2471291" cy="2956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sng" kern="1200" dirty="0" smtClean="0">
              <a:solidFill>
                <a:schemeClr val="tx1"/>
              </a:solidFill>
            </a:rPr>
            <a:t>WHAT IS DONE</a:t>
          </a:r>
        </a:p>
        <a:p>
          <a:pPr lvl="0" algn="l" defTabSz="889000">
            <a:lnSpc>
              <a:spcPct val="90000"/>
            </a:lnSpc>
            <a:spcBef>
              <a:spcPct val="0"/>
            </a:spcBef>
            <a:spcAft>
              <a:spcPct val="35000"/>
            </a:spcAft>
          </a:pPr>
          <a:r>
            <a:rPr lang="en-GB" sz="2000" b="1" u="none" kern="1200" dirty="0" smtClean="0">
              <a:solidFill>
                <a:schemeClr val="tx1"/>
              </a:solidFill>
            </a:rPr>
            <a:t>  </a:t>
          </a:r>
          <a:r>
            <a:rPr lang="en-GB" sz="2000" b="1" u="none" kern="1200" dirty="0" smtClean="0">
              <a:solidFill>
                <a:schemeClr val="tx1"/>
              </a:solidFill>
            </a:rPr>
            <a:t>Management: </a:t>
          </a:r>
        </a:p>
        <a:p>
          <a:pPr lvl="0" algn="l" defTabSz="889000">
            <a:lnSpc>
              <a:spcPct val="90000"/>
            </a:lnSpc>
            <a:spcBef>
              <a:spcPct val="0"/>
            </a:spcBef>
            <a:spcAft>
              <a:spcPct val="35000"/>
            </a:spcAft>
          </a:pPr>
          <a:r>
            <a:rPr lang="en-GB" sz="1600" b="1" u="none" kern="1200" dirty="0" smtClean="0">
              <a:solidFill>
                <a:schemeClr val="tx1">
                  <a:lumMod val="85000"/>
                  <a:lumOff val="15000"/>
                </a:schemeClr>
              </a:solidFill>
              <a:latin typeface="Verdana" pitchFamily="34" charset="0"/>
              <a:ea typeface="Verdana" pitchFamily="34" charset="0"/>
              <a:cs typeface="Verdana" pitchFamily="34" charset="0"/>
            </a:rPr>
            <a:t>NO </a:t>
          </a:r>
          <a:r>
            <a:rPr lang="en-GB" sz="1600" b="1" u="none" kern="1200" dirty="0" smtClean="0">
              <a:solidFill>
                <a:schemeClr val="tx1">
                  <a:lumMod val="85000"/>
                  <a:lumOff val="15000"/>
                </a:schemeClr>
              </a:solidFill>
              <a:latin typeface="Verdana" pitchFamily="34" charset="0"/>
              <a:ea typeface="Verdana" pitchFamily="34" charset="0"/>
              <a:cs typeface="Verdana" pitchFamily="34" charset="0"/>
            </a:rPr>
            <a:t>ONE GETS TRAINING TO SIGN ONE</a:t>
          </a:r>
        </a:p>
        <a:p>
          <a:pPr lvl="0" algn="l" defTabSz="889000">
            <a:lnSpc>
              <a:spcPct val="90000"/>
            </a:lnSpc>
            <a:spcBef>
              <a:spcPct val="0"/>
            </a:spcBef>
            <a:spcAft>
              <a:spcPct val="35000"/>
            </a:spcAft>
          </a:pPr>
          <a:r>
            <a:rPr lang="en-GB" sz="1400" b="1" u="none" kern="1200" dirty="0" smtClean="0">
              <a:solidFill>
                <a:schemeClr val="tx1"/>
              </a:solidFill>
            </a:rPr>
            <a:t>  </a:t>
          </a:r>
          <a:r>
            <a:rPr lang="en-GB" sz="1400" b="1" u="none" kern="1200" dirty="0" smtClean="0">
              <a:solidFill>
                <a:schemeClr val="tx1"/>
              </a:solidFill>
            </a:rPr>
            <a:t>PILOTS-Employees : </a:t>
          </a:r>
          <a:r>
            <a:rPr lang="en-GB" sz="1600" b="1" u="none" kern="1200" dirty="0" smtClean="0">
              <a:solidFill>
                <a:srgbClr val="FF0000"/>
              </a:solidFill>
              <a:latin typeface="Verdana" pitchFamily="34" charset="0"/>
              <a:ea typeface="Verdana" pitchFamily="34" charset="0"/>
              <a:cs typeface="Verdana" pitchFamily="34" charset="0"/>
            </a:rPr>
            <a:t>DO NOT BOTHER TO SIGN ONE</a:t>
          </a:r>
        </a:p>
        <a:p>
          <a:pPr lvl="0" algn="l" defTabSz="889000">
            <a:lnSpc>
              <a:spcPct val="90000"/>
            </a:lnSpc>
            <a:spcBef>
              <a:spcPct val="0"/>
            </a:spcBef>
            <a:spcAft>
              <a:spcPct val="35000"/>
            </a:spcAft>
          </a:pPr>
          <a:endParaRPr lang="el-GR" sz="2000" b="1" u="none" kern="1200" dirty="0">
            <a:solidFill>
              <a:schemeClr val="tx1"/>
            </a:solidFill>
          </a:endParaRPr>
        </a:p>
      </dsp:txBody>
      <dsp:txXfrm>
        <a:off x="5754316" y="2327794"/>
        <a:ext cx="2471291" cy="29564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EB80F-DFF7-43E8-A241-7C7357604888}" type="datetimeFigureOut">
              <a:rPr lang="en-US" smtClean="0"/>
              <a:t>5/14/2016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A2877-A9CE-4CE2-92B9-CD555F3AC761}" type="slidenum">
              <a:rPr lang="en-US" smtClean="0"/>
              <a:t>‹#›</a:t>
            </a:fld>
            <a:endParaRPr lang="en-US"/>
          </a:p>
        </p:txBody>
      </p:sp>
    </p:spTree>
    <p:extLst>
      <p:ext uri="{BB962C8B-B14F-4D97-AF65-F5344CB8AC3E}">
        <p14:creationId xmlns:p14="http://schemas.microsoft.com/office/powerpoint/2010/main" val="375843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a:ln/>
        </p:spPr>
      </p:sp>
      <p:sp>
        <p:nvSpPr>
          <p:cNvPr id="99331" name="2 - Θέση σημειώσεων"/>
          <p:cNvSpPr>
            <a:spLocks noGrp="1"/>
          </p:cNvSpPr>
          <p:nvPr>
            <p:ph type="body" idx="1"/>
          </p:nvPr>
        </p:nvSpPr>
        <p:spPr>
          <a:noFill/>
          <a:ln/>
        </p:spPr>
        <p:txBody>
          <a:bodyPr/>
          <a:lstStyle/>
          <a:p>
            <a:endParaRPr lang="el-GR" smtClean="0"/>
          </a:p>
        </p:txBody>
      </p:sp>
      <p:sp>
        <p:nvSpPr>
          <p:cNvPr id="99332" name="3 - Θέση αριθμού διαφάνειας"/>
          <p:cNvSpPr txBox="1">
            <a:spLocks noGrp="1"/>
          </p:cNvSpPr>
          <p:nvPr/>
        </p:nvSpPr>
        <p:spPr bwMode="auto">
          <a:xfrm>
            <a:off x="3884613" y="8685042"/>
            <a:ext cx="2971800" cy="457360"/>
          </a:xfrm>
          <a:prstGeom prst="rect">
            <a:avLst/>
          </a:prstGeom>
          <a:noFill/>
          <a:ln w="9525">
            <a:noFill/>
            <a:miter lim="800000"/>
            <a:headEnd/>
            <a:tailEnd/>
          </a:ln>
        </p:spPr>
        <p:txBody>
          <a:bodyPr anchor="b"/>
          <a:lstStyle/>
          <a:p>
            <a:pPr algn="r"/>
            <a:fld id="{0F3125C0-36C4-486D-A26C-E4471537B0AF}" type="slidenum">
              <a:rPr lang="en-GB" sz="1200"/>
              <a:pPr algn="r"/>
              <a:t>9</a:t>
            </a:fld>
            <a:endParaRPr lang="en-GB" sz="1200"/>
          </a:p>
        </p:txBody>
      </p:sp>
    </p:spTree>
    <p:extLst>
      <p:ext uri="{BB962C8B-B14F-4D97-AF65-F5344CB8AC3E}">
        <p14:creationId xmlns:p14="http://schemas.microsoft.com/office/powerpoint/2010/main" val="377678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a:ln/>
        </p:spPr>
      </p:sp>
      <p:sp>
        <p:nvSpPr>
          <p:cNvPr id="100355" name="2 - Θέση σημειώσεων"/>
          <p:cNvSpPr>
            <a:spLocks noGrp="1"/>
          </p:cNvSpPr>
          <p:nvPr>
            <p:ph type="body" idx="1"/>
          </p:nvPr>
        </p:nvSpPr>
        <p:spPr>
          <a:noFill/>
          <a:ln/>
        </p:spPr>
        <p:txBody>
          <a:bodyPr/>
          <a:lstStyle/>
          <a:p>
            <a:endParaRPr lang="el-GR" smtClean="0"/>
          </a:p>
        </p:txBody>
      </p:sp>
      <p:sp>
        <p:nvSpPr>
          <p:cNvPr id="100356" name="3 - Θέση αριθμού διαφάνειας"/>
          <p:cNvSpPr>
            <a:spLocks noGrp="1"/>
          </p:cNvSpPr>
          <p:nvPr>
            <p:ph type="sldNum" sz="quarter" idx="5"/>
          </p:nvPr>
        </p:nvSpPr>
        <p:spPr>
          <a:noFill/>
        </p:spPr>
        <p:txBody>
          <a:bodyPr/>
          <a:lstStyle/>
          <a:p>
            <a:fld id="{F38CF87D-B860-4B81-AFF9-AA3CC3608ABE}" type="slidenum">
              <a:rPr lang="en-GB" smtClean="0"/>
              <a:pPr/>
              <a:t>10</a:t>
            </a:fld>
            <a:endParaRPr lang="en-GB" smtClean="0"/>
          </a:p>
        </p:txBody>
      </p:sp>
    </p:spTree>
    <p:extLst>
      <p:ext uri="{BB962C8B-B14F-4D97-AF65-F5344CB8AC3E}">
        <p14:creationId xmlns:p14="http://schemas.microsoft.com/office/powerpoint/2010/main" val="23570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a:ln/>
        </p:spPr>
      </p:sp>
      <p:sp>
        <p:nvSpPr>
          <p:cNvPr id="101379" name="2 - Θέση σημειώσεων"/>
          <p:cNvSpPr>
            <a:spLocks noGrp="1"/>
          </p:cNvSpPr>
          <p:nvPr>
            <p:ph type="body" idx="1"/>
          </p:nvPr>
        </p:nvSpPr>
        <p:spPr>
          <a:noFill/>
          <a:ln/>
        </p:spPr>
        <p:txBody>
          <a:bodyPr/>
          <a:lstStyle/>
          <a:p>
            <a:endParaRPr lang="el-GR" smtClean="0"/>
          </a:p>
        </p:txBody>
      </p:sp>
      <p:sp>
        <p:nvSpPr>
          <p:cNvPr id="101380" name="3 - Θέση αριθμού διαφάνειας"/>
          <p:cNvSpPr>
            <a:spLocks noGrp="1"/>
          </p:cNvSpPr>
          <p:nvPr>
            <p:ph type="sldNum" sz="quarter" idx="5"/>
          </p:nvPr>
        </p:nvSpPr>
        <p:spPr>
          <a:noFill/>
        </p:spPr>
        <p:txBody>
          <a:bodyPr/>
          <a:lstStyle/>
          <a:p>
            <a:fld id="{171E7EBD-D931-4F2D-81F1-D2E240D288D5}" type="slidenum">
              <a:rPr lang="en-GB" smtClean="0"/>
              <a:pPr/>
              <a:t>11</a:t>
            </a:fld>
            <a:endParaRPr lang="en-GB" smtClean="0"/>
          </a:p>
        </p:txBody>
      </p:sp>
    </p:spTree>
    <p:extLst>
      <p:ext uri="{BB962C8B-B14F-4D97-AF65-F5344CB8AC3E}">
        <p14:creationId xmlns:p14="http://schemas.microsoft.com/office/powerpoint/2010/main" val="328036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F2398B-312F-43C7-94DB-70F9E8C2CCF5}"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25995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98B-312F-43C7-94DB-70F9E8C2CCF5}"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183985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98B-312F-43C7-94DB-70F9E8C2CCF5}"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139239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98B-312F-43C7-94DB-70F9E8C2CCF5}"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184700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F2398B-312F-43C7-94DB-70F9E8C2CCF5}"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409471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F2398B-312F-43C7-94DB-70F9E8C2CCF5}"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290167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F2398B-312F-43C7-94DB-70F9E8C2CCF5}" type="datetimeFigureOut">
              <a:rPr lang="en-US" smtClean="0"/>
              <a:t>5/13/2016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313425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2398B-312F-43C7-94DB-70F9E8C2CCF5}" type="datetimeFigureOut">
              <a:rPr lang="en-US" smtClean="0"/>
              <a:t>5/13/2016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100212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398B-312F-43C7-94DB-70F9E8C2CCF5}" type="datetimeFigureOut">
              <a:rPr lang="en-US" smtClean="0"/>
              <a:t>5/13/2016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405148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F2398B-312F-43C7-94DB-70F9E8C2CCF5}"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61949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F2398B-312F-43C7-94DB-70F9E8C2CCF5}"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0C24D-4602-4CDE-999B-3349B5097DAE}" type="slidenum">
              <a:rPr lang="en-US" smtClean="0"/>
              <a:t>‹#›</a:t>
            </a:fld>
            <a:endParaRPr lang="en-US"/>
          </a:p>
        </p:txBody>
      </p:sp>
    </p:spTree>
    <p:extLst>
      <p:ext uri="{BB962C8B-B14F-4D97-AF65-F5344CB8AC3E}">
        <p14:creationId xmlns:p14="http://schemas.microsoft.com/office/powerpoint/2010/main" val="13710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2398B-312F-43C7-94DB-70F9E8C2CCF5}" type="datetimeFigureOut">
              <a:rPr lang="en-US" smtClean="0"/>
              <a:t>5/13/2016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0C24D-4602-4CDE-999B-3349B5097DAE}" type="slidenum">
              <a:rPr lang="en-US" smtClean="0"/>
              <a:t>‹#›</a:t>
            </a:fld>
            <a:endParaRPr lang="en-US"/>
          </a:p>
        </p:txBody>
      </p:sp>
    </p:spTree>
    <p:extLst>
      <p:ext uri="{BB962C8B-B14F-4D97-AF65-F5344CB8AC3E}">
        <p14:creationId xmlns:p14="http://schemas.microsoft.com/office/powerpoint/2010/main" val="186146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Relationship Id="rId7"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89" y="886266"/>
            <a:ext cx="5399428" cy="3502855"/>
          </a:xfrm>
          <a:prstGeom prst="rect">
            <a:avLst/>
          </a:prstGeom>
        </p:spPr>
      </p:pic>
      <p:sp>
        <p:nvSpPr>
          <p:cNvPr id="5" name="TextBox 4"/>
          <p:cNvSpPr txBox="1"/>
          <p:nvPr/>
        </p:nvSpPr>
        <p:spPr>
          <a:xfrm>
            <a:off x="1223890" y="4236721"/>
            <a:ext cx="9884514" cy="1323439"/>
          </a:xfrm>
          <a:prstGeom prst="rect">
            <a:avLst/>
          </a:prstGeom>
          <a:noFill/>
        </p:spPr>
        <p:txBody>
          <a:bodyPr wrap="square" rtlCol="0">
            <a:spAutoFit/>
          </a:bodyPr>
          <a:lstStyle/>
          <a:p>
            <a:pPr algn="ctr"/>
            <a:r>
              <a:rPr lang="en-GB"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Organisational Culture Selection </a:t>
            </a:r>
          </a:p>
          <a:p>
            <a:pPr algn="ctr"/>
            <a:r>
              <a:rPr lang="en-GB"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for Safer Helicopter Operations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6836900" y="6022050"/>
            <a:ext cx="4548994" cy="400110"/>
          </a:xfrm>
          <a:prstGeom prst="rect">
            <a:avLst/>
          </a:prstGeom>
          <a:noFill/>
        </p:spPr>
        <p:txBody>
          <a:bodyPr wrap="square" rtlCol="0">
            <a:spAutoFit/>
          </a:bodyPr>
          <a:lstStyle/>
          <a:p>
            <a:r>
              <a:rPr lang="en-GB"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By </a:t>
            </a:r>
            <a:r>
              <a:rPr lang="en-GB"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Dimitrios</a:t>
            </a:r>
            <a:r>
              <a:rPr lang="en-GB"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Soukeras</a:t>
            </a:r>
            <a:r>
              <a:rPr lang="en-GB"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MBA(ER)</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09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
          <p:cNvSpPr>
            <a:spLocks noGrp="1" noChangeArrowheads="1"/>
          </p:cNvSpPr>
          <p:nvPr>
            <p:ph type="sldNum" sz="quarter" idx="12"/>
          </p:nvPr>
        </p:nvSpPr>
        <p:spPr>
          <a:noFill/>
        </p:spPr>
        <p:txBody>
          <a:bodyPr/>
          <a:lstStyle/>
          <a:p>
            <a:fld id="{BAA427D8-F596-4AEA-9E70-7F4D62C4985E}" type="slidenum">
              <a:rPr lang="en-GB" smtClean="0"/>
              <a:pPr/>
              <a:t>10</a:t>
            </a:fld>
            <a:endParaRPr lang="en-GB" smtClean="0"/>
          </a:p>
        </p:txBody>
      </p:sp>
      <p:sp>
        <p:nvSpPr>
          <p:cNvPr id="37891" name="Rectangle 3"/>
          <p:cNvSpPr>
            <a:spLocks noChangeArrowheads="1"/>
          </p:cNvSpPr>
          <p:nvPr/>
        </p:nvSpPr>
        <p:spPr bwMode="auto">
          <a:xfrm>
            <a:off x="2166938" y="1714500"/>
            <a:ext cx="8501062" cy="5143500"/>
          </a:xfrm>
          <a:prstGeom prst="rect">
            <a:avLst/>
          </a:prstGeom>
          <a:noFill/>
          <a:ln w="9525">
            <a:noFill/>
            <a:miter lim="800000"/>
            <a:headEnd/>
            <a:tailEnd/>
          </a:ln>
        </p:spPr>
        <p:txBody>
          <a:bodyPr/>
          <a:lstStyle/>
          <a:p>
            <a:pPr marL="342900" indent="-342900" eaLnBrk="0" hangingPunct="0">
              <a:lnSpc>
                <a:spcPct val="80000"/>
              </a:lnSpc>
              <a:spcBef>
                <a:spcPts val="600"/>
              </a:spcBef>
              <a:spcAft>
                <a:spcPts val="600"/>
              </a:spcAft>
              <a:buClr>
                <a:schemeClr val="accent1">
                  <a:lumMod val="50000"/>
                </a:schemeClr>
              </a:buClr>
              <a:buFont typeface="Wingdings" pitchFamily="2" charset="2"/>
              <a:buChar char="Ø"/>
              <a:defRPr/>
            </a:pPr>
            <a:r>
              <a:rPr lang="en-GB" sz="2000" b="1" dirty="0">
                <a:solidFill>
                  <a:srgbClr val="0000FF"/>
                </a:solidFill>
                <a:latin typeface="Tahoma" panose="020B0604030504040204" pitchFamily="34" charset="0"/>
                <a:ea typeface="Tahoma" panose="020B0604030504040204" pitchFamily="34" charset="0"/>
                <a:cs typeface="Tahoma" panose="020B0604030504040204" pitchFamily="34" charset="0"/>
              </a:rPr>
              <a:t>High assertiveness and high cooperation,</a:t>
            </a:r>
          </a:p>
          <a:p>
            <a:pPr marL="342900" indent="-342900">
              <a:spcBef>
                <a:spcPts val="600"/>
              </a:spcBef>
              <a:spcAft>
                <a:spcPts val="600"/>
              </a:spcAft>
              <a:buFont typeface="Wingdings" pitchFamily="2" charset="2"/>
              <a:buChar char="Ø"/>
              <a:defRPr/>
            </a:pPr>
            <a:r>
              <a:rPr lang="en-GB" sz="2000" b="1" dirty="0">
                <a:solidFill>
                  <a:srgbClr val="CC3300"/>
                </a:solidFill>
                <a:latin typeface="Tahoma" panose="020B0604030504040204" pitchFamily="34" charset="0"/>
                <a:ea typeface="Tahoma" panose="020B0604030504040204" pitchFamily="34" charset="0"/>
                <a:cs typeface="Tahoma" panose="020B0604030504040204" pitchFamily="34" charset="0"/>
              </a:rPr>
              <a:t>Employee/management established goals,</a:t>
            </a:r>
          </a:p>
          <a:p>
            <a:pPr marL="342900" indent="-342900">
              <a:spcBef>
                <a:spcPts val="600"/>
              </a:spcBef>
              <a:spcAft>
                <a:spcPts val="600"/>
              </a:spcAft>
              <a:buFont typeface="Wingdings" pitchFamily="2" charset="2"/>
              <a:buChar char="Ø"/>
              <a:defRPr/>
            </a:pPr>
            <a:r>
              <a:rPr lang="en-GB" sz="2000" b="1" dirty="0">
                <a:solidFill>
                  <a:srgbClr val="009900"/>
                </a:solidFill>
                <a:latin typeface="Tahoma" panose="020B0604030504040204" pitchFamily="34" charset="0"/>
                <a:ea typeface="Tahoma" panose="020B0604030504040204" pitchFamily="34" charset="0"/>
                <a:cs typeface="Tahoma" panose="020B0604030504040204" pitchFamily="34" charset="0"/>
              </a:rPr>
              <a:t>Recognizes and encourages personal responsibility for safety,</a:t>
            </a:r>
          </a:p>
          <a:p>
            <a:pPr marL="342900" indent="-342900">
              <a:spcBef>
                <a:spcPts val="600"/>
              </a:spcBef>
              <a:spcAft>
                <a:spcPts val="600"/>
              </a:spcAft>
              <a:buFont typeface="Wingdings" pitchFamily="2" charset="2"/>
              <a:buChar char="Ø"/>
              <a:defRPr/>
            </a:pPr>
            <a:r>
              <a:rPr lang="en-GB"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Esprit de corps</a:t>
            </a:r>
            <a:r>
              <a:rPr lang="en-GB" sz="20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a:t>
            </a:r>
          </a:p>
          <a:p>
            <a:pPr marL="342900" indent="-342900">
              <a:spcBef>
                <a:spcPts val="600"/>
              </a:spcBef>
              <a:spcAft>
                <a:spcPts val="600"/>
              </a:spcAft>
              <a:buFont typeface="Wingdings" pitchFamily="2" charset="2"/>
              <a:buChar char="Ø"/>
              <a:defRPr/>
            </a:pPr>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Employees responsible to evaluate their own performance,</a:t>
            </a:r>
          </a:p>
          <a:p>
            <a:pPr marL="342900" indent="-342900">
              <a:spcBef>
                <a:spcPts val="600"/>
              </a:spcBef>
              <a:spcAft>
                <a:spcPts val="600"/>
              </a:spcAft>
              <a:buFont typeface="Wingdings" pitchFamily="2" charset="2"/>
              <a:buChar char="Ø"/>
              <a:defRPr/>
            </a:pPr>
            <a:r>
              <a:rPr lang="en-GB" sz="2000" b="1" dirty="0">
                <a:solidFill>
                  <a:srgbClr val="003300"/>
                </a:solidFill>
                <a:latin typeface="Tahoma" panose="020B0604030504040204" pitchFamily="34" charset="0"/>
                <a:ea typeface="Tahoma" panose="020B0604030504040204" pitchFamily="34" charset="0"/>
                <a:cs typeface="Tahoma" panose="020B0604030504040204" pitchFamily="34" charset="0"/>
              </a:rPr>
              <a:t>Seeks to improve, learn,</a:t>
            </a:r>
          </a:p>
          <a:p>
            <a:pPr marL="342900" indent="-342900">
              <a:spcBef>
                <a:spcPts val="600"/>
              </a:spcBef>
              <a:spcAft>
                <a:spcPts val="600"/>
              </a:spcAft>
              <a:buFont typeface="Wingdings" pitchFamily="2" charset="2"/>
              <a:buChar char="Ø"/>
              <a:defRPr/>
            </a:pPr>
            <a:r>
              <a:rPr lang="en-GB" sz="2000" b="1" dirty="0">
                <a:solidFill>
                  <a:srgbClr val="FF0066"/>
                </a:solidFill>
                <a:latin typeface="Tahoma" panose="020B0604030504040204" pitchFamily="34" charset="0"/>
                <a:ea typeface="Tahoma" panose="020B0604030504040204" pitchFamily="34" charset="0"/>
                <a:cs typeface="Tahoma" panose="020B0604030504040204" pitchFamily="34" charset="0"/>
              </a:rPr>
              <a:t>Recognises change and seeks input to ensure safety</a:t>
            </a:r>
            <a:r>
              <a:rPr lang="en-GB" sz="2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FF0066"/>
                </a:solidFill>
                <a:latin typeface="Tahoma" panose="020B0604030504040204" pitchFamily="34" charset="0"/>
                <a:ea typeface="Tahoma" panose="020B0604030504040204" pitchFamily="34" charset="0"/>
                <a:cs typeface="Tahoma" panose="020B0604030504040204" pitchFamily="34" charset="0"/>
              </a:rPr>
              <a:t>outcomes,</a:t>
            </a:r>
          </a:p>
          <a:p>
            <a:pPr marL="342900" indent="-342900">
              <a:spcBef>
                <a:spcPts val="600"/>
              </a:spcBef>
              <a:spcAft>
                <a:spcPts val="600"/>
              </a:spcAft>
              <a:buFont typeface="Wingdings" pitchFamily="2" charset="2"/>
              <a:buChar char="Ø"/>
              <a:defRPr/>
            </a:pPr>
            <a:r>
              <a:rPr lang="en-GB" sz="2000" b="1" dirty="0">
                <a:solidFill>
                  <a:srgbClr val="0033CC"/>
                </a:solidFill>
                <a:latin typeface="Tahoma" panose="020B0604030504040204" pitchFamily="34" charset="0"/>
                <a:ea typeface="Tahoma" panose="020B0604030504040204" pitchFamily="34" charset="0"/>
                <a:cs typeface="Tahoma" panose="020B0604030504040204" pitchFamily="34" charset="0"/>
              </a:rPr>
              <a:t>Looks for ways to develop win-win situation</a:t>
            </a:r>
            <a:endParaRPr lang="el-GR" sz="20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marL="342900" indent="-342900">
              <a:spcBef>
                <a:spcPts val="600"/>
              </a:spcBef>
              <a:spcAft>
                <a:spcPts val="600"/>
              </a:spcAft>
              <a:buFont typeface="Wingdings" pitchFamily="2" charset="2"/>
              <a:buChar char="Ø"/>
              <a:defRPr/>
            </a:pPr>
            <a:r>
              <a:rPr lang="el-GR" sz="2000" b="1" dirty="0" err="1">
                <a:solidFill>
                  <a:srgbClr val="1C1C1C"/>
                </a:solidFill>
                <a:latin typeface="Tahoma" panose="020B0604030504040204" pitchFamily="34" charset="0"/>
                <a:ea typeface="Tahoma" panose="020B0604030504040204" pitchFamily="34" charset="0"/>
                <a:cs typeface="Tahoma" panose="020B0604030504040204" pitchFamily="34" charset="0"/>
              </a:rPr>
              <a:t>Flexible</a:t>
            </a:r>
            <a:r>
              <a:rPr lang="el-GR" sz="2000" b="1" dirty="0">
                <a:solidFill>
                  <a:srgbClr val="1C1C1C"/>
                </a:solidFill>
                <a:latin typeface="Tahoma" panose="020B0604030504040204" pitchFamily="34" charset="0"/>
                <a:ea typeface="Tahoma" panose="020B0604030504040204" pitchFamily="34" charset="0"/>
                <a:cs typeface="Tahoma" panose="020B0604030504040204" pitchFamily="34" charset="0"/>
              </a:rPr>
              <a:t>, </a:t>
            </a:r>
            <a:r>
              <a:rPr lang="el-GR" sz="2000" b="1" dirty="0" err="1">
                <a:solidFill>
                  <a:srgbClr val="1C1C1C"/>
                </a:solidFill>
                <a:latin typeface="Tahoma" panose="020B0604030504040204" pitchFamily="34" charset="0"/>
                <a:ea typeface="Tahoma" panose="020B0604030504040204" pitchFamily="34" charset="0"/>
                <a:cs typeface="Tahoma" panose="020B0604030504040204" pitchFamily="34" charset="0"/>
              </a:rPr>
              <a:t>generative</a:t>
            </a:r>
            <a:endParaRPr lang="en-GB" sz="2000" b="1" dirty="0">
              <a:solidFill>
                <a:srgbClr val="1C1C1C"/>
              </a:solidFill>
              <a:latin typeface="Tahoma" panose="020B0604030504040204" pitchFamily="34" charset="0"/>
              <a:ea typeface="Tahoma" panose="020B0604030504040204" pitchFamily="34" charset="0"/>
              <a:cs typeface="Tahoma" panose="020B0604030504040204" pitchFamily="34" charset="0"/>
            </a:endParaRPr>
          </a:p>
        </p:txBody>
      </p:sp>
      <p:sp>
        <p:nvSpPr>
          <p:cNvPr id="38918" name="Rectangle 4"/>
          <p:cNvSpPr>
            <a:spLocks noChangeArrowheads="1"/>
          </p:cNvSpPr>
          <p:nvPr/>
        </p:nvSpPr>
        <p:spPr bwMode="auto">
          <a:xfrm>
            <a:off x="1952625" y="857251"/>
            <a:ext cx="8229600" cy="568325"/>
          </a:xfrm>
          <a:prstGeom prst="rect">
            <a:avLst/>
          </a:prstGeom>
          <a:noFill/>
          <a:ln w="9525">
            <a:noFill/>
            <a:miter lim="800000"/>
            <a:headEnd/>
            <a:tailEnd/>
          </a:ln>
        </p:spPr>
        <p:txBody>
          <a:bodyPr anchor="ctr"/>
          <a:lstStyle/>
          <a:p>
            <a:pPr algn="ctr" eaLnBrk="0" hangingPunct="0"/>
            <a:r>
              <a:rPr lang="el-GR" sz="2400" b="1" dirty="0">
                <a:solidFill>
                  <a:srgbClr val="009900"/>
                </a:solidFill>
                <a:latin typeface="Tahoma" panose="020B0604030504040204" pitchFamily="34" charset="0"/>
                <a:ea typeface="Tahoma" panose="020B0604030504040204" pitchFamily="34" charset="0"/>
                <a:cs typeface="Tahoma" panose="020B0604030504040204" pitchFamily="34" charset="0"/>
              </a:rPr>
              <a:t>1.</a:t>
            </a:r>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  COLLABORATIVE</a:t>
            </a:r>
            <a:endParaRPr lang="en-GB" sz="2400" b="1" dirty="0">
              <a:solidFill>
                <a:srgbClr val="009900"/>
              </a:solidFill>
              <a:latin typeface="Tahoma" panose="020B0604030504040204" pitchFamily="34" charset="0"/>
              <a:ea typeface="Tahoma" panose="020B0604030504040204" pitchFamily="34" charset="0"/>
              <a:cs typeface="Tahoma" panose="020B0604030504040204" pitchFamily="34" charset="0"/>
            </a:endParaRPr>
          </a:p>
        </p:txBody>
      </p:sp>
      <p:sp>
        <p:nvSpPr>
          <p:cNvPr id="38919" name="Rectangle 6"/>
          <p:cNvSpPr>
            <a:spLocks noChangeArrowheads="1"/>
          </p:cNvSpPr>
          <p:nvPr/>
        </p:nvSpPr>
        <p:spPr bwMode="auto">
          <a:xfrm>
            <a:off x="2640013" y="260351"/>
            <a:ext cx="6813550" cy="519113"/>
          </a:xfrm>
          <a:prstGeom prst="rect">
            <a:avLst/>
          </a:prstGeom>
          <a:noFill/>
          <a:ln w="9525">
            <a:noFill/>
            <a:miter lim="800000"/>
            <a:headEnd/>
            <a:tailEnd/>
          </a:ln>
        </p:spPr>
        <p:txBody>
          <a:bodyPr>
            <a:spAutoFit/>
          </a:bodyPr>
          <a:lstStyle/>
          <a:p>
            <a:pPr algn="ctr"/>
            <a:r>
              <a:rPr lang="en-GB" sz="2800" b="1" dirty="0">
                <a:solidFill>
                  <a:srgbClr val="FF0000"/>
                </a:solidFill>
              </a:rPr>
              <a:t>“</a:t>
            </a:r>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SAFETY CULTURE’’ MAPPING</a:t>
            </a:r>
          </a:p>
        </p:txBody>
      </p:sp>
      <p:sp>
        <p:nvSpPr>
          <p:cNvPr id="8" name="7 - Θέση ημερομηνίας"/>
          <p:cNvSpPr>
            <a:spLocks noGrp="1"/>
          </p:cNvSpPr>
          <p:nvPr>
            <p:ph type="dt" sz="half" idx="10"/>
          </p:nvPr>
        </p:nvSpPr>
        <p:spPr/>
        <p:txBody>
          <a:bodyPr/>
          <a:lstStyle/>
          <a:p>
            <a:fld id="{00EA0038-82A9-491E-99A6-CA8145E448D4}" type="datetime1">
              <a:rPr lang="el-GR" smtClean="0"/>
              <a:pPr/>
              <a:t>14/5/2016</a:t>
            </a:fld>
            <a:endParaRPr lang="el-G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Tree>
    <p:extLst>
      <p:ext uri="{BB962C8B-B14F-4D97-AF65-F5344CB8AC3E}">
        <p14:creationId xmlns:p14="http://schemas.microsoft.com/office/powerpoint/2010/main" val="405063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1"/>
          <p:cNvSpPr>
            <a:spLocks noGrp="1" noChangeArrowheads="1"/>
          </p:cNvSpPr>
          <p:nvPr>
            <p:ph type="sldNum" sz="quarter" idx="12"/>
          </p:nvPr>
        </p:nvSpPr>
        <p:spPr>
          <a:noFill/>
        </p:spPr>
        <p:txBody>
          <a:bodyPr/>
          <a:lstStyle/>
          <a:p>
            <a:fld id="{0BC36B24-56D1-4F3D-9248-6EC1BBF495A8}" type="slidenum">
              <a:rPr lang="en-GB" smtClean="0"/>
              <a:pPr/>
              <a:t>11</a:t>
            </a:fld>
            <a:endParaRPr lang="en-GB" smtClean="0"/>
          </a:p>
        </p:txBody>
      </p:sp>
      <p:sp>
        <p:nvSpPr>
          <p:cNvPr id="39941" name="Rectangle 3"/>
          <p:cNvSpPr>
            <a:spLocks noChangeArrowheads="1"/>
          </p:cNvSpPr>
          <p:nvPr/>
        </p:nvSpPr>
        <p:spPr bwMode="auto">
          <a:xfrm>
            <a:off x="1952625" y="1857376"/>
            <a:ext cx="8229600" cy="4143375"/>
          </a:xfrm>
          <a:prstGeom prst="rect">
            <a:avLst/>
          </a:prstGeom>
          <a:noFill/>
          <a:ln w="9525">
            <a:noFill/>
            <a:miter lim="800000"/>
            <a:headEnd/>
            <a:tailEnd/>
          </a:ln>
        </p:spPr>
        <p:txBody>
          <a:bodyPr/>
          <a:lstStyle/>
          <a:p>
            <a:pPr marL="342900" indent="-342900">
              <a:spcBef>
                <a:spcPts val="600"/>
              </a:spcBef>
              <a:spcAft>
                <a:spcPts val="600"/>
              </a:spcAft>
              <a:buFont typeface="Wingdings" pitchFamily="2" charset="2"/>
              <a:buChar char="Ø"/>
            </a:pPr>
            <a:r>
              <a:rPr lang="en-GB" sz="2000" b="1" dirty="0">
                <a:solidFill>
                  <a:srgbClr val="0000FF"/>
                </a:solidFill>
                <a:latin typeface="Tahoma" panose="020B0604030504040204" pitchFamily="34" charset="0"/>
                <a:ea typeface="Tahoma" panose="020B0604030504040204" pitchFamily="34" charset="0"/>
                <a:cs typeface="Tahoma" panose="020B0604030504040204" pitchFamily="34" charset="0"/>
              </a:rPr>
              <a:t> Master plan for safety/high managerial assertiveness,</a:t>
            </a:r>
          </a:p>
          <a:p>
            <a:pPr marL="342900" indent="-342900">
              <a:spcBef>
                <a:spcPts val="600"/>
              </a:spcBef>
              <a:spcAft>
                <a:spcPts val="600"/>
              </a:spcAft>
              <a:buFont typeface="Wingdings" pitchFamily="2" charset="2"/>
              <a:buChar char="Ø"/>
            </a:pPr>
            <a:r>
              <a:rPr lang="en-GB" sz="2000" b="1" dirty="0">
                <a:solidFill>
                  <a:srgbClr val="CC3300"/>
                </a:solidFill>
                <a:latin typeface="Tahoma" panose="020B0604030504040204" pitchFamily="34" charset="0"/>
                <a:ea typeface="Tahoma" panose="020B0604030504040204" pitchFamily="34" charset="0"/>
                <a:cs typeface="Tahoma" panose="020B0604030504040204" pitchFamily="34" charset="0"/>
              </a:rPr>
              <a:t> Means of ensuring safety performance =by-the-numbers,</a:t>
            </a:r>
          </a:p>
          <a:p>
            <a:pPr marL="342900" indent="-342900">
              <a:spcBef>
                <a:spcPts val="600"/>
              </a:spcBef>
              <a:spcAft>
                <a:spcPts val="600"/>
              </a:spcAft>
              <a:buFont typeface="Wingdings" pitchFamily="2" charset="2"/>
              <a:buChar char="Ø"/>
            </a:pPr>
            <a:r>
              <a:rPr lang="en-GB" sz="2000" b="1" dirty="0">
                <a:solidFill>
                  <a:srgbClr val="0000FF"/>
                </a:solidFill>
                <a:latin typeface="Tahoma" panose="020B0604030504040204" pitchFamily="34" charset="0"/>
                <a:ea typeface="Tahoma" panose="020B0604030504040204" pitchFamily="34" charset="0"/>
                <a:cs typeface="Tahoma" panose="020B0604030504040204" pitchFamily="34" charset="0"/>
              </a:rPr>
              <a:t> Conservative decision making, slow to recognize change</a:t>
            </a:r>
          </a:p>
          <a:p>
            <a:pPr marL="342900" indent="-342900">
              <a:spcBef>
                <a:spcPts val="600"/>
              </a:spcBef>
              <a:spcAft>
                <a:spcPts val="600"/>
              </a:spcAft>
              <a:buFont typeface="Wingdings" pitchFamily="2" charset="2"/>
              <a:buChar char="Ø"/>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Operates by detailed procedures/instructions/measures,  </a:t>
            </a:r>
          </a:p>
          <a:p>
            <a:pPr marL="342900" indent="-342900">
              <a:spcBef>
                <a:spcPts val="600"/>
              </a:spcBef>
              <a:spcAft>
                <a:spcPts val="600"/>
              </a:spcAft>
              <a:buFont typeface="Wingdings" pitchFamily="2" charset="2"/>
              <a:buChar char="Ø"/>
            </a:pPr>
            <a:r>
              <a:rPr lang="en-GB" sz="2000" b="1" dirty="0">
                <a:solidFill>
                  <a:srgbClr val="CC0000"/>
                </a:solidFill>
                <a:latin typeface="Tahoma" panose="020B0604030504040204" pitchFamily="34" charset="0"/>
                <a:ea typeface="Tahoma" panose="020B0604030504040204" pitchFamily="34" charset="0"/>
                <a:cs typeface="Tahoma" panose="020B0604030504040204" pitchFamily="34" charset="0"/>
              </a:rPr>
              <a:t> Predetermined, work carried out according to traditional</a:t>
            </a:r>
          </a:p>
          <a:p>
            <a:pPr marL="342900" indent="-342900">
              <a:spcBef>
                <a:spcPts val="600"/>
              </a:spcBef>
              <a:spcAft>
                <a:spcPts val="600"/>
              </a:spcAft>
            </a:pPr>
            <a:r>
              <a:rPr lang="en-GB" sz="2000" b="1" dirty="0">
                <a:solidFill>
                  <a:srgbClr val="CC0000"/>
                </a:solidFill>
                <a:latin typeface="Tahoma" panose="020B0604030504040204" pitchFamily="34" charset="0"/>
                <a:ea typeface="Tahoma" panose="020B0604030504040204" pitchFamily="34" charset="0"/>
                <a:cs typeface="Tahoma" panose="020B0604030504040204" pitchFamily="34" charset="0"/>
              </a:rPr>
              <a:t>	 procedure policy,</a:t>
            </a:r>
          </a:p>
          <a:p>
            <a:pPr marL="342900" indent="-342900">
              <a:spcBef>
                <a:spcPts val="600"/>
              </a:spcBef>
              <a:spcAft>
                <a:spcPts val="600"/>
              </a:spcAft>
              <a:buFont typeface="Wingdings" pitchFamily="2" charset="2"/>
              <a:buChar char="Ø"/>
            </a:pPr>
            <a:r>
              <a:rPr lang="en-GB" sz="2000" b="1" dirty="0">
                <a:solidFill>
                  <a:srgbClr val="660033"/>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660033"/>
                </a:solidFill>
                <a:latin typeface="Tahoma" panose="020B0604030504040204" pitchFamily="34" charset="0"/>
                <a:ea typeface="Tahoma" panose="020B0604030504040204" pitchFamily="34" charset="0"/>
                <a:cs typeface="Tahoma" panose="020B0604030504040204" pitchFamily="34" charset="0"/>
              </a:rPr>
              <a:t>Safety-by-the-Rules, </a:t>
            </a:r>
            <a:r>
              <a:rPr lang="en-GB" sz="2000" b="1" dirty="0">
                <a:solidFill>
                  <a:srgbClr val="660033"/>
                </a:solidFill>
                <a:latin typeface="Tahoma" panose="020B0604030504040204" pitchFamily="34" charset="0"/>
                <a:ea typeface="Tahoma" panose="020B0604030504040204" pitchFamily="34" charset="0"/>
                <a:cs typeface="Tahoma" panose="020B0604030504040204" pitchFamily="34" charset="0"/>
              </a:rPr>
              <a:t>rigid, calculative,</a:t>
            </a:r>
          </a:p>
          <a:p>
            <a:pPr marL="342900" indent="-342900">
              <a:spcBef>
                <a:spcPts val="600"/>
              </a:spcBef>
              <a:spcAft>
                <a:spcPts val="600"/>
              </a:spcAft>
              <a:buFont typeface="Wingdings" pitchFamily="2" charset="2"/>
              <a:buChar char="Ø"/>
            </a:pPr>
            <a:r>
              <a:rPr lang="en-GB" sz="2000" b="1" dirty="0">
                <a:solidFill>
                  <a:srgbClr val="0000FF"/>
                </a:solidFill>
                <a:latin typeface="Tahoma" panose="020B0604030504040204" pitchFamily="34" charset="0"/>
                <a:ea typeface="Tahoma" panose="020B0604030504040204" pitchFamily="34" charset="0"/>
                <a:cs typeface="Tahoma" panose="020B0604030504040204" pitchFamily="34" charset="0"/>
              </a:rPr>
              <a:t> Immutable, inflexible “We‘ve always done it this way’’</a:t>
            </a:r>
          </a:p>
        </p:txBody>
      </p:sp>
      <p:sp>
        <p:nvSpPr>
          <p:cNvPr id="39942" name="Rectangle 4"/>
          <p:cNvSpPr>
            <a:spLocks noChangeArrowheads="1"/>
          </p:cNvSpPr>
          <p:nvPr/>
        </p:nvSpPr>
        <p:spPr bwMode="auto">
          <a:xfrm>
            <a:off x="1952625" y="1000126"/>
            <a:ext cx="8229600" cy="504825"/>
          </a:xfrm>
          <a:prstGeom prst="rect">
            <a:avLst/>
          </a:prstGeom>
          <a:noFill/>
          <a:ln w="9525">
            <a:noFill/>
            <a:miter lim="800000"/>
            <a:headEnd/>
            <a:tailEnd/>
          </a:ln>
        </p:spPr>
        <p:txBody>
          <a:bodyPr anchor="ctr"/>
          <a:lstStyle/>
          <a:p>
            <a:pPr algn="ctr" eaLnBrk="0" hangingPunct="0"/>
            <a:r>
              <a:rPr lang="el-GR" sz="2400" b="1" dirty="0">
                <a:solidFill>
                  <a:srgbClr val="009900"/>
                </a:solidFill>
                <a:latin typeface="Tahoma" panose="020B0604030504040204" pitchFamily="34" charset="0"/>
                <a:ea typeface="Tahoma" panose="020B0604030504040204" pitchFamily="34" charset="0"/>
                <a:cs typeface="Tahoma" panose="020B0604030504040204" pitchFamily="34" charset="0"/>
              </a:rPr>
              <a:t>2.</a:t>
            </a:r>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  </a:t>
            </a:r>
            <a:r>
              <a:rPr lang="el-GR" sz="2400" b="1" dirty="0">
                <a:solidFill>
                  <a:srgbClr val="009900"/>
                </a:solidFill>
                <a:latin typeface="Tahoma" panose="020B0604030504040204" pitchFamily="34" charset="0"/>
                <a:ea typeface="Tahoma" panose="020B0604030504040204" pitchFamily="34" charset="0"/>
                <a:cs typeface="Tahoma" panose="020B0604030504040204" pitchFamily="34" charset="0"/>
              </a:rPr>
              <a:t>FIXED</a:t>
            </a:r>
            <a:endParaRPr lang="en-GB" sz="2400" b="1" dirty="0">
              <a:solidFill>
                <a:srgbClr val="009900"/>
              </a:solidFill>
              <a:latin typeface="Tahoma" panose="020B0604030504040204" pitchFamily="34" charset="0"/>
              <a:ea typeface="Tahoma" panose="020B0604030504040204" pitchFamily="34" charset="0"/>
              <a:cs typeface="Tahoma" panose="020B0604030504040204" pitchFamily="34" charset="0"/>
            </a:endParaRPr>
          </a:p>
        </p:txBody>
      </p:sp>
      <p:sp>
        <p:nvSpPr>
          <p:cNvPr id="39943" name="Rectangle 6"/>
          <p:cNvSpPr>
            <a:spLocks noChangeArrowheads="1"/>
          </p:cNvSpPr>
          <p:nvPr/>
        </p:nvSpPr>
        <p:spPr bwMode="auto">
          <a:xfrm>
            <a:off x="2595563" y="333376"/>
            <a:ext cx="7389812" cy="519113"/>
          </a:xfrm>
          <a:prstGeom prst="rect">
            <a:avLst/>
          </a:prstGeom>
          <a:noFill/>
          <a:ln w="9525">
            <a:noFill/>
            <a:miter lim="800000"/>
            <a:headEnd/>
            <a:tailEnd/>
          </a:ln>
        </p:spPr>
        <p:txBody>
          <a:bodyPr>
            <a:spAutoFit/>
          </a:bodyPr>
          <a:lstStyle/>
          <a:p>
            <a:pPr algn="ctr"/>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“SAFETY CULTURE’’MAPPING</a:t>
            </a:r>
          </a:p>
        </p:txBody>
      </p:sp>
      <p:sp>
        <p:nvSpPr>
          <p:cNvPr id="8" name="7 - Θέση ημερομηνίας"/>
          <p:cNvSpPr>
            <a:spLocks noGrp="1"/>
          </p:cNvSpPr>
          <p:nvPr>
            <p:ph type="dt" sz="half" idx="10"/>
          </p:nvPr>
        </p:nvSpPr>
        <p:spPr/>
        <p:txBody>
          <a:bodyPr/>
          <a:lstStyle/>
          <a:p>
            <a:fld id="{1B781290-9C00-4268-B7E9-1C47BB618B25}" type="datetime1">
              <a:rPr lang="el-GR" smtClean="0"/>
              <a:pPr/>
              <a:t>14/5/2016</a:t>
            </a:fld>
            <a:endParaRPr lang="el-G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Tree>
    <p:extLst>
      <p:ext uri="{BB962C8B-B14F-4D97-AF65-F5344CB8AC3E}">
        <p14:creationId xmlns:p14="http://schemas.microsoft.com/office/powerpoint/2010/main" val="312773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12</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2" name="Picture 1"/>
          <p:cNvPicPr>
            <a:picLocks noChangeAspect="1"/>
          </p:cNvPicPr>
          <p:nvPr/>
        </p:nvPicPr>
        <p:blipFill>
          <a:blip r:embed="rId3"/>
          <a:stretch>
            <a:fillRect/>
          </a:stretch>
        </p:blipFill>
        <p:spPr>
          <a:xfrm>
            <a:off x="2281481" y="1907530"/>
            <a:ext cx="7571888" cy="3901778"/>
          </a:xfrm>
          <a:prstGeom prst="rect">
            <a:avLst/>
          </a:prstGeom>
        </p:spPr>
      </p:pic>
      <p:sp>
        <p:nvSpPr>
          <p:cNvPr id="5" name="Rectangle 8"/>
          <p:cNvSpPr>
            <a:spLocks noChangeArrowheads="1"/>
          </p:cNvSpPr>
          <p:nvPr/>
        </p:nvSpPr>
        <p:spPr bwMode="auto">
          <a:xfrm>
            <a:off x="3000376" y="260351"/>
            <a:ext cx="5616575" cy="519113"/>
          </a:xfrm>
          <a:prstGeom prst="rect">
            <a:avLst/>
          </a:prstGeom>
          <a:noFill/>
          <a:ln w="9525">
            <a:noFill/>
            <a:miter lim="800000"/>
            <a:headEnd/>
            <a:tailEnd/>
          </a:ln>
        </p:spPr>
        <p:txBody>
          <a:bodyPr>
            <a:spAutoFit/>
          </a:bodyPr>
          <a:lstStyle/>
          <a:p>
            <a:r>
              <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rPr>
              <a:t>“SAFETY CULTURE’’ MAPPING</a:t>
            </a:r>
          </a:p>
        </p:txBody>
      </p:sp>
      <p:sp>
        <p:nvSpPr>
          <p:cNvPr id="7" name="Rectangle 3"/>
          <p:cNvSpPr>
            <a:spLocks noChangeArrowheads="1"/>
          </p:cNvSpPr>
          <p:nvPr/>
        </p:nvSpPr>
        <p:spPr bwMode="auto">
          <a:xfrm>
            <a:off x="1952625" y="928688"/>
            <a:ext cx="8229600" cy="431800"/>
          </a:xfrm>
          <a:prstGeom prst="rect">
            <a:avLst/>
          </a:prstGeom>
          <a:noFill/>
          <a:ln w="9525">
            <a:noFill/>
            <a:miter lim="800000"/>
            <a:headEnd/>
            <a:tailEnd/>
          </a:ln>
        </p:spPr>
        <p:txBody>
          <a:bodyPr anchor="ctr"/>
          <a:lstStyle/>
          <a:p>
            <a:pPr algn="ctr" eaLnBrk="0" hangingPunct="0"/>
            <a:r>
              <a:rPr lang="el-GR" sz="2400" b="1" dirty="0">
                <a:solidFill>
                  <a:srgbClr val="009900"/>
                </a:solidFill>
                <a:latin typeface="Tahoma" panose="020B0604030504040204" pitchFamily="34" charset="0"/>
                <a:ea typeface="Tahoma" panose="020B0604030504040204" pitchFamily="34" charset="0"/>
                <a:cs typeface="Tahoma" panose="020B0604030504040204" pitchFamily="34" charset="0"/>
              </a:rPr>
              <a:t>3.</a:t>
            </a:r>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 </a:t>
            </a:r>
            <a:r>
              <a:rPr lang="el-GR" sz="2400" b="1" dirty="0">
                <a:solidFill>
                  <a:srgbClr val="009900"/>
                </a:solidFill>
                <a:latin typeface="Tahoma" panose="020B0604030504040204" pitchFamily="34" charset="0"/>
                <a:ea typeface="Tahoma" panose="020B0604030504040204" pitchFamily="34" charset="0"/>
                <a:cs typeface="Tahoma" panose="020B0604030504040204" pitchFamily="34" charset="0"/>
              </a:rPr>
              <a:t>DRIFTING</a:t>
            </a:r>
            <a:endParaRPr lang="en-GB" sz="2400" b="1" dirty="0">
              <a:solidFill>
                <a:srgbClr val="0099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296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13</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graphicFrame>
        <p:nvGraphicFramePr>
          <p:cNvPr id="4" name="8 - Θέση περιεχομένου"/>
          <p:cNvGraphicFramePr>
            <a:graphicFrameLocks/>
          </p:cNvGraphicFramePr>
          <p:nvPr>
            <p:extLst>
              <p:ext uri="{D42A27DB-BD31-4B8C-83A1-F6EECF244321}">
                <p14:modId xmlns:p14="http://schemas.microsoft.com/office/powerpoint/2010/main" val="678263325"/>
              </p:ext>
            </p:extLst>
          </p:nvPr>
        </p:nvGraphicFramePr>
        <p:xfrm>
          <a:off x="1752600" y="960835"/>
          <a:ext cx="82296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43114" y="349159"/>
            <a:ext cx="9310686" cy="523220"/>
          </a:xfrm>
          <a:prstGeom prst="rect">
            <a:avLst/>
          </a:prstGeom>
          <a:noFill/>
        </p:spPr>
        <p:txBody>
          <a:bodyPr wrap="square" rtlCol="0">
            <a:spAutoFit/>
          </a:bodyPr>
          <a:lstStyle/>
          <a:p>
            <a:pPr algn="ctr"/>
            <a:r>
              <a:rPr lang="en-GB"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Joe Mary Hatch-A Dynamic Safety Culture Model(1993)</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886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14</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4" name="Content Placeholder 4"/>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smtClean="0">
                <a:latin typeface="Tahoma" panose="020B0604030504040204" pitchFamily="34" charset="0"/>
                <a:ea typeface="Tahoma" panose="020B0604030504040204" pitchFamily="34" charset="0"/>
                <a:cs typeface="Tahoma" panose="020B0604030504040204" pitchFamily="34" charset="0"/>
              </a:rPr>
              <a:t>Complex Systems would be Fine, </a:t>
            </a:r>
            <a:r>
              <a:rPr lang="en-GB" sz="3200" smtClean="0">
                <a:solidFill>
                  <a:srgbClr val="FF0000"/>
                </a:solidFill>
                <a:latin typeface="Tahoma" panose="020B0604030504040204" pitchFamily="34" charset="0"/>
                <a:ea typeface="Tahoma" panose="020B0604030504040204" pitchFamily="34" charset="0"/>
                <a:cs typeface="Tahoma" panose="020B0604030504040204" pitchFamily="34" charset="0"/>
              </a:rPr>
              <a:t>were it not for the erratic behaviour of some Unreliable People</a:t>
            </a:r>
            <a:r>
              <a:rPr lang="en-GB" sz="3200" smtClean="0">
                <a:latin typeface="Tahoma" panose="020B0604030504040204" pitchFamily="34" charset="0"/>
                <a:ea typeface="Tahoma" panose="020B0604030504040204" pitchFamily="34" charset="0"/>
                <a:cs typeface="Tahoma" panose="020B0604030504040204" pitchFamily="34" charset="0"/>
              </a:rPr>
              <a:t>.</a:t>
            </a:r>
          </a:p>
          <a:p>
            <a:r>
              <a:rPr lang="en-GB" sz="3200" smtClean="0">
                <a:latin typeface="Tahoma" panose="020B0604030504040204" pitchFamily="34" charset="0"/>
                <a:ea typeface="Tahoma" panose="020B0604030504040204" pitchFamily="34" charset="0"/>
                <a:cs typeface="Tahoma" panose="020B0604030504040204" pitchFamily="34" charset="0"/>
              </a:rPr>
              <a:t>Human Error cause Accidents: </a:t>
            </a:r>
            <a:r>
              <a:rPr lang="en-GB" sz="3200" smtClean="0">
                <a:solidFill>
                  <a:srgbClr val="FF0000"/>
                </a:solidFill>
                <a:latin typeface="Tahoma" panose="020B0604030504040204" pitchFamily="34" charset="0"/>
                <a:ea typeface="Tahoma" panose="020B0604030504040204" pitchFamily="34" charset="0"/>
                <a:cs typeface="Tahoma" panose="020B0604030504040204" pitchFamily="34" charset="0"/>
              </a:rPr>
              <a:t>Humans are the dominant contributor to more than two thirds of them</a:t>
            </a:r>
            <a:r>
              <a:rPr lang="en-GB" sz="3200" smtClean="0">
                <a:latin typeface="Tahoma" panose="020B0604030504040204" pitchFamily="34" charset="0"/>
                <a:ea typeface="Tahoma" panose="020B0604030504040204" pitchFamily="34" charset="0"/>
                <a:cs typeface="Tahoma" panose="020B0604030504040204" pitchFamily="34" charset="0"/>
              </a:rPr>
              <a:t>.</a:t>
            </a:r>
          </a:p>
          <a:p>
            <a:r>
              <a:rPr lang="en-GB" sz="3200" smtClean="0">
                <a:latin typeface="Tahoma" panose="020B0604030504040204" pitchFamily="34" charset="0"/>
                <a:ea typeface="Tahoma" panose="020B0604030504040204" pitchFamily="34" charset="0"/>
                <a:cs typeface="Tahoma" panose="020B0604030504040204" pitchFamily="34" charset="0"/>
              </a:rPr>
              <a:t>Failures come as unpleasant surprises. They are unexpected and do not belong in the system. </a:t>
            </a:r>
            <a:r>
              <a:rPr lang="en-GB" sz="3200" smtClean="0">
                <a:solidFill>
                  <a:srgbClr val="FF0000"/>
                </a:solidFill>
                <a:latin typeface="Tahoma" panose="020B0604030504040204" pitchFamily="34" charset="0"/>
                <a:ea typeface="Tahoma" panose="020B0604030504040204" pitchFamily="34" charset="0"/>
                <a:cs typeface="Tahoma" panose="020B0604030504040204" pitchFamily="34" charset="0"/>
              </a:rPr>
              <a:t>Failures are introduced to the system only through the inherent unreliability of people.</a:t>
            </a:r>
            <a:endParaRPr lang="en-GB"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1628774" y="349159"/>
            <a:ext cx="9725025" cy="1341529"/>
          </a:xfrm>
        </p:spPr>
        <p:txBody>
          <a:bodyPr>
            <a:normAutofit/>
          </a:bodyPr>
          <a:lstStyle/>
          <a:p>
            <a:pPr algn="ctr"/>
            <a:r>
              <a:rPr lang="en-GB" dirty="0" smtClean="0">
                <a:solidFill>
                  <a:srgbClr val="C00000"/>
                </a:solidFill>
                <a:latin typeface="Tahoma" panose="020B0604030504040204" pitchFamily="34" charset="0"/>
                <a:ea typeface="Tahoma" panose="020B0604030504040204" pitchFamily="34" charset="0"/>
                <a:cs typeface="Tahoma" panose="020B0604030504040204" pitchFamily="34" charset="0"/>
              </a:rPr>
              <a:t>Let’s have a Test</a:t>
            </a:r>
            <a:endParaRPr lang="en-GB"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9286875" y="5943600"/>
            <a:ext cx="2064411" cy="369332"/>
          </a:xfrm>
          <a:prstGeom prst="rect">
            <a:avLst/>
          </a:prstGeom>
          <a:noFill/>
        </p:spPr>
        <p:txBody>
          <a:bodyPr wrap="none" rtlCol="0">
            <a:spAutoFit/>
          </a:bodyPr>
          <a:lstStyle/>
          <a:p>
            <a:r>
              <a:rPr lang="en-GB" dirty="0" smtClean="0"/>
              <a:t>Sydney Dekker,2006</a:t>
            </a:r>
            <a:endParaRPr lang="en-US" dirty="0"/>
          </a:p>
        </p:txBody>
      </p:sp>
    </p:spTree>
    <p:extLst>
      <p:ext uri="{BB962C8B-B14F-4D97-AF65-F5344CB8AC3E}">
        <p14:creationId xmlns:p14="http://schemas.microsoft.com/office/powerpoint/2010/main" val="2162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15</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4" name="TextBox 3"/>
          <p:cNvSpPr txBox="1"/>
          <p:nvPr/>
        </p:nvSpPr>
        <p:spPr>
          <a:xfrm>
            <a:off x="1663472" y="1641140"/>
            <a:ext cx="9849395" cy="4524315"/>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Human Frailties lie behind the majority of remaining accidents</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GB" sz="2400" dirty="0" smtClean="0">
                <a:latin typeface="Tahoma" panose="020B0604030504040204" pitchFamily="34" charset="0"/>
                <a:ea typeface="Tahoma" panose="020B0604030504040204" pitchFamily="34" charset="0"/>
                <a:cs typeface="Tahoma" panose="020B0604030504040204" pitchFamily="34" charset="0"/>
              </a:rPr>
              <a:t>Safety </a:t>
            </a:r>
            <a:r>
              <a:rPr lang="en-GB" sz="2400" dirty="0" smtClean="0">
                <a:latin typeface="Tahoma" panose="020B0604030504040204" pitchFamily="34" charset="0"/>
                <a:ea typeface="Tahoma" panose="020B0604030504040204" pitchFamily="34" charset="0"/>
                <a:cs typeface="Tahoma" panose="020B0604030504040204" pitchFamily="34" charset="0"/>
              </a:rPr>
              <a:t>Rules, Prescriptive Procedures and management treatises are supposed to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control</a:t>
            </a:r>
            <a:r>
              <a:rPr lang="en-GB" sz="2400" dirty="0" smtClean="0">
                <a:latin typeface="Tahoma" panose="020B0604030504040204" pitchFamily="34" charset="0"/>
                <a:ea typeface="Tahoma" panose="020B0604030504040204" pitchFamily="34" charset="0"/>
                <a:cs typeface="Tahoma" panose="020B0604030504040204" pitchFamily="34" charset="0"/>
              </a:rPr>
              <a:t> this element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of erratic human behaviour</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Ø"/>
            </a:pPr>
            <a:r>
              <a:rPr lang="en-GB" sz="2400" dirty="0" smtClean="0">
                <a:latin typeface="Tahoma" panose="020B0604030504040204" pitchFamily="34" charset="0"/>
                <a:ea typeface="Tahoma" panose="020B0604030504040204" pitchFamily="34" charset="0"/>
                <a:cs typeface="Tahoma" panose="020B0604030504040204" pitchFamily="34" charset="0"/>
              </a:rPr>
              <a:t>But this control is undercut by unreliable, unpredictable people who still do not do what they are supposed to do.</a:t>
            </a:r>
          </a:p>
          <a:p>
            <a:pPr marL="342900" indent="-342900">
              <a:buFont typeface="Wingdings" panose="05000000000000000000" pitchFamily="2" charset="2"/>
              <a:buChar char="Ø"/>
            </a:pPr>
            <a:r>
              <a:rPr lang="en-GB" sz="2400" dirty="0" smtClean="0">
                <a:latin typeface="Tahoma" panose="020B0604030504040204" pitchFamily="34" charset="0"/>
                <a:ea typeface="Tahoma" panose="020B0604030504040204" pitchFamily="34" charset="0"/>
                <a:cs typeface="Tahoma" panose="020B0604030504040204" pitchFamily="34" charset="0"/>
              </a:rPr>
              <a:t>Some Bad Apples keep having negative attitudes toward safety ,which adversely affects their behaviour. So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not attending to safety is a personal problem</a:t>
            </a:r>
            <a:r>
              <a:rPr lang="en-GB" sz="2400" dirty="0" smtClean="0">
                <a:latin typeface="Tahoma" panose="020B0604030504040204" pitchFamily="34" charset="0"/>
                <a:ea typeface="Tahoma" panose="020B0604030504040204" pitchFamily="34" charset="0"/>
                <a:cs typeface="Tahoma" panose="020B0604030504040204" pitchFamily="34" charset="0"/>
              </a:rPr>
              <a:t>, a motivational one,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 issue of mere individual choice</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Ø"/>
            </a:pPr>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basically safe system</a:t>
            </a:r>
            <a:r>
              <a:rPr lang="en-GB" sz="2400" dirty="0" smtClean="0">
                <a:latin typeface="Tahoma" panose="020B0604030504040204" pitchFamily="34" charset="0"/>
                <a:ea typeface="Tahoma" panose="020B0604030504040204" pitchFamily="34" charset="0"/>
                <a:cs typeface="Tahoma" panose="020B0604030504040204" pitchFamily="34" charset="0"/>
              </a:rPr>
              <a:t>, of multiple defences carefully constructed by the organization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is undermined by erratic people</a:t>
            </a:r>
            <a:r>
              <a:rPr lang="en-GB" sz="2400" dirty="0" smtClean="0">
                <a:latin typeface="Tahoma" panose="020B0604030504040204" pitchFamily="34" charset="0"/>
                <a:ea typeface="Tahoma" panose="020B0604030504040204" pitchFamily="34" charset="0"/>
                <a:cs typeface="Tahoma" panose="020B0604030504040204" pitchFamily="34" charset="0"/>
              </a:rPr>
              <a:t>. All we need to do is protect it better from their vicissitudes.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1663472" y="383993"/>
            <a:ext cx="9580792" cy="1325563"/>
          </a:xfrm>
        </p:spPr>
        <p:txBody>
          <a:bodyPr/>
          <a:lstStyle/>
          <a:p>
            <a:pPr algn="ctr"/>
            <a:r>
              <a:rPr lang="en-GB" dirty="0" smtClean="0"/>
              <a:t>More Thoughts to be Tested </a:t>
            </a:r>
            <a:endParaRPr lang="en-GB" dirty="0"/>
          </a:p>
        </p:txBody>
      </p:sp>
      <p:sp>
        <p:nvSpPr>
          <p:cNvPr id="7" name="TextBox 6"/>
          <p:cNvSpPr txBox="1"/>
          <p:nvPr/>
        </p:nvSpPr>
        <p:spPr>
          <a:xfrm>
            <a:off x="9286875" y="5943600"/>
            <a:ext cx="2064411" cy="369332"/>
          </a:xfrm>
          <a:prstGeom prst="rect">
            <a:avLst/>
          </a:prstGeom>
          <a:noFill/>
        </p:spPr>
        <p:txBody>
          <a:bodyPr wrap="none" rtlCol="0">
            <a:spAutoFit/>
          </a:bodyPr>
          <a:lstStyle/>
          <a:p>
            <a:r>
              <a:rPr lang="en-GB" dirty="0" smtClean="0"/>
              <a:t>Sydney Dekker,2006</a:t>
            </a:r>
            <a:endParaRPr lang="en-US" dirty="0"/>
          </a:p>
        </p:txBody>
      </p:sp>
    </p:spTree>
    <p:extLst>
      <p:ext uri="{BB962C8B-B14F-4D97-AF65-F5344CB8AC3E}">
        <p14:creationId xmlns:p14="http://schemas.microsoft.com/office/powerpoint/2010/main" val="65471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16</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4" name="TextBox 3"/>
          <p:cNvSpPr txBox="1"/>
          <p:nvPr/>
        </p:nvSpPr>
        <p:spPr>
          <a:xfrm>
            <a:off x="1854926" y="1690688"/>
            <a:ext cx="9274628" cy="4031873"/>
          </a:xfrm>
          <a:prstGeom prst="rect">
            <a:avLst/>
          </a:prstGeom>
          <a:noFill/>
        </p:spPr>
        <p:txBody>
          <a:bodyPr wrap="square" rtlCol="0">
            <a:spAutoFit/>
          </a:bodyPr>
          <a:lstStyle/>
          <a:p>
            <a:pPr marL="457200" indent="-457200">
              <a:buFont typeface="Wingdings" panose="05000000000000000000" pitchFamily="2" charset="2"/>
              <a:buChar char="q"/>
            </a:pPr>
            <a:r>
              <a:rPr lang="en-GB" sz="3200" dirty="0" smtClean="0">
                <a:latin typeface="Tahoma" panose="020B0604030504040204" pitchFamily="34" charset="0"/>
                <a:ea typeface="Tahoma" panose="020B0604030504040204" pitchFamily="34" charset="0"/>
                <a:cs typeface="Tahoma" panose="020B0604030504040204" pitchFamily="34" charset="0"/>
              </a:rPr>
              <a:t>Somebody did not pay enough attention;</a:t>
            </a:r>
          </a:p>
          <a:p>
            <a:pPr marL="457200" indent="-457200">
              <a:buFont typeface="Wingdings" panose="05000000000000000000" pitchFamily="2" charset="2"/>
              <a:buChar char="q"/>
            </a:pPr>
            <a:r>
              <a:rPr lang="en-GB" sz="3200" dirty="0" smtClean="0">
                <a:latin typeface="Tahoma" panose="020B0604030504040204" pitchFamily="34" charset="0"/>
                <a:ea typeface="Tahoma" panose="020B0604030504040204" pitchFamily="34" charset="0"/>
                <a:cs typeface="Tahoma" panose="020B0604030504040204" pitchFamily="34" charset="0"/>
              </a:rPr>
              <a:t>If only somebody had recognised the significance of this indication, of that piece of data, then nothing would have happened.</a:t>
            </a:r>
          </a:p>
          <a:p>
            <a:pPr marL="457200" indent="-457200">
              <a:buFont typeface="Wingdings" panose="05000000000000000000" pitchFamily="2" charset="2"/>
              <a:buChar char="q"/>
            </a:pPr>
            <a:r>
              <a:rPr lang="en-GB" sz="3200" dirty="0" smtClean="0">
                <a:latin typeface="Tahoma" panose="020B0604030504040204" pitchFamily="34" charset="0"/>
                <a:ea typeface="Tahoma" panose="020B0604030504040204" pitchFamily="34" charset="0"/>
                <a:cs typeface="Tahoma" panose="020B0604030504040204" pitchFamily="34" charset="0"/>
              </a:rPr>
              <a:t>Somebody should have put in a little more effort;</a:t>
            </a:r>
          </a:p>
          <a:p>
            <a:pPr marL="457200" indent="-457200">
              <a:buFont typeface="Wingdings" panose="05000000000000000000" pitchFamily="2" charset="2"/>
              <a:buChar char="q"/>
            </a:pPr>
            <a:r>
              <a:rPr lang="en-GB" sz="3200" dirty="0" smtClean="0">
                <a:latin typeface="Tahoma" panose="020B0604030504040204" pitchFamily="34" charset="0"/>
                <a:ea typeface="Tahoma" panose="020B0604030504040204" pitchFamily="34" charset="0"/>
                <a:cs typeface="Tahoma" panose="020B0604030504040204" pitchFamily="34" charset="0"/>
              </a:rPr>
              <a:t>Somebody thought that making a shortcut on a safety rule was not such a big deal.</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2257424" y="349159"/>
            <a:ext cx="9096375" cy="1341529"/>
          </a:xfrm>
        </p:spPr>
        <p:txBody>
          <a:bodyPr/>
          <a:lstStyle/>
          <a:p>
            <a:pPr algn="ctr"/>
            <a:r>
              <a:rPr lang="en-GB" dirty="0" smtClean="0">
                <a:solidFill>
                  <a:srgbClr val="C00000"/>
                </a:solidFill>
              </a:rPr>
              <a:t>Causes of Accidents</a:t>
            </a:r>
            <a:endParaRPr lang="en-GB" dirty="0">
              <a:solidFill>
                <a:srgbClr val="C00000"/>
              </a:solidFill>
            </a:endParaRPr>
          </a:p>
        </p:txBody>
      </p:sp>
      <p:sp>
        <p:nvSpPr>
          <p:cNvPr id="7" name="TextBox 6"/>
          <p:cNvSpPr txBox="1"/>
          <p:nvPr/>
        </p:nvSpPr>
        <p:spPr>
          <a:xfrm>
            <a:off x="9286875" y="5943600"/>
            <a:ext cx="2064411" cy="369332"/>
          </a:xfrm>
          <a:prstGeom prst="rect">
            <a:avLst/>
          </a:prstGeom>
          <a:noFill/>
        </p:spPr>
        <p:txBody>
          <a:bodyPr wrap="none" rtlCol="0">
            <a:spAutoFit/>
          </a:bodyPr>
          <a:lstStyle/>
          <a:p>
            <a:r>
              <a:rPr lang="en-GB" dirty="0" smtClean="0"/>
              <a:t>Sydney Dekker,2006</a:t>
            </a:r>
            <a:endParaRPr lang="en-US" dirty="0"/>
          </a:p>
        </p:txBody>
      </p:sp>
    </p:spTree>
    <p:extLst>
      <p:ext uri="{BB962C8B-B14F-4D97-AF65-F5344CB8AC3E}">
        <p14:creationId xmlns:p14="http://schemas.microsoft.com/office/powerpoint/2010/main" val="2267164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17</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4" name="Title 1"/>
          <p:cNvSpPr>
            <a:spLocks noGrp="1"/>
          </p:cNvSpPr>
          <p:nvPr>
            <p:ph type="title"/>
          </p:nvPr>
        </p:nvSpPr>
        <p:spPr>
          <a:xfrm>
            <a:off x="2200274" y="349159"/>
            <a:ext cx="9153525" cy="1341529"/>
          </a:xfrm>
        </p:spPr>
        <p:txBody>
          <a:bodyPr>
            <a:normAutofit/>
          </a:bodyPr>
          <a:lstStyle/>
          <a:p>
            <a:pPr algn="ctr"/>
            <a:r>
              <a:rPr lang="en-GB" sz="4800" b="1" dirty="0" smtClean="0">
                <a:solidFill>
                  <a:srgbClr val="C00000"/>
                </a:solidFill>
              </a:rPr>
              <a:t>What is the Problem?</a:t>
            </a:r>
            <a:endParaRPr lang="en-GB" sz="4800" b="1" dirty="0">
              <a:solidFill>
                <a:srgbClr val="C00000"/>
              </a:solidFill>
            </a:endParaRPr>
          </a:p>
        </p:txBody>
      </p:sp>
      <p:sp>
        <p:nvSpPr>
          <p:cNvPr id="7" name="TextBox 6"/>
          <p:cNvSpPr txBox="1"/>
          <p:nvPr/>
        </p:nvSpPr>
        <p:spPr>
          <a:xfrm>
            <a:off x="801104" y="2342566"/>
            <a:ext cx="5334695" cy="1938992"/>
          </a:xfrm>
          <a:prstGeom prst="rect">
            <a:avLst/>
          </a:prstGeom>
          <a:noFill/>
        </p:spPr>
        <p:txBody>
          <a:bodyPr wrap="square" rtlCol="0">
            <a:spAutoFit/>
          </a:bodyPr>
          <a:lstStyle/>
          <a:p>
            <a:pPr algn="ctr"/>
            <a:r>
              <a:rPr lang="en-GB"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Majority of Peo</a:t>
            </a:r>
            <a:r>
              <a:rPr lang="en-GB"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ple still </a:t>
            </a:r>
            <a:r>
              <a:rPr lang="en-GB"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believe </a:t>
            </a:r>
            <a:r>
              <a:rPr lang="en-GB"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the Bad Apple Theory</a:t>
            </a:r>
            <a:endParaRPr lang="en-GB" sz="4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036" y="2144261"/>
            <a:ext cx="3824655" cy="4038047"/>
          </a:xfrm>
          <a:prstGeom prst="rect">
            <a:avLst/>
          </a:prstGeom>
        </p:spPr>
      </p:pic>
    </p:spTree>
    <p:extLst>
      <p:ext uri="{BB962C8B-B14F-4D97-AF65-F5344CB8AC3E}">
        <p14:creationId xmlns:p14="http://schemas.microsoft.com/office/powerpoint/2010/main" val="107643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18</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292340"/>
            <a:ext cx="6267450" cy="6070360"/>
          </a:xfrm>
          <a:prstGeom prst="rect">
            <a:avLst/>
          </a:prstGeom>
        </p:spPr>
      </p:pic>
    </p:spTree>
    <p:extLst>
      <p:ext uri="{BB962C8B-B14F-4D97-AF65-F5344CB8AC3E}">
        <p14:creationId xmlns:p14="http://schemas.microsoft.com/office/powerpoint/2010/main" val="2178555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809750" y="278973"/>
            <a:ext cx="10163175" cy="1325563"/>
          </a:xfrm>
        </p:spPr>
        <p:txBody>
          <a:bodyPr>
            <a:normAutofit/>
          </a:bodyPr>
          <a:lstStyle/>
          <a:p>
            <a:pPr algn="ctr"/>
            <a:r>
              <a:rPr lang="en-US" sz="3200" dirty="0">
                <a:solidFill>
                  <a:srgbClr val="FF0000"/>
                </a:solidFill>
                <a:latin typeface="Tahoma" pitchFamily="34" charset="0"/>
                <a:ea typeface="Tahoma" pitchFamily="34" charset="0"/>
                <a:cs typeface="Tahoma" pitchFamily="34" charset="0"/>
              </a:rPr>
              <a:t>The Reason Protection-Production Dilemma</a:t>
            </a:r>
            <a:endParaRPr lang="el-GR" sz="3200" dirty="0">
              <a:solidFill>
                <a:srgbClr val="FF0000"/>
              </a:solidFill>
              <a:latin typeface="Tahoma" pitchFamily="34" charset="0"/>
              <a:ea typeface="Tahoma" pitchFamily="34" charset="0"/>
              <a:cs typeface="Tahoma" pitchFamily="34" charset="0"/>
            </a:endParaRPr>
          </a:p>
        </p:txBody>
      </p:sp>
      <p:sp>
        <p:nvSpPr>
          <p:cNvPr id="3" name="2 - Θέση αριθμού διαφάνειας"/>
          <p:cNvSpPr>
            <a:spLocks noGrp="1"/>
          </p:cNvSpPr>
          <p:nvPr>
            <p:ph type="sldNum" sz="quarter" idx="12"/>
          </p:nvPr>
        </p:nvSpPr>
        <p:spPr/>
        <p:txBody>
          <a:bodyPr/>
          <a:lstStyle/>
          <a:p>
            <a:fld id="{B21B4360-4824-4874-85E3-EC7310E4D25B}" type="slidenum">
              <a:rPr lang="el-GR" smtClean="0"/>
              <a:pPr/>
              <a:t>19</a:t>
            </a:fld>
            <a:endParaRPr lang="el-GR" dirty="0"/>
          </a:p>
        </p:txBody>
      </p:sp>
      <p:pic>
        <p:nvPicPr>
          <p:cNvPr id="3074" name="Picture 2" descr="C:\Users\Dimitris\Pictures\organization-history.jpg"/>
          <p:cNvPicPr>
            <a:picLocks noChangeAspect="1" noChangeArrowheads="1"/>
          </p:cNvPicPr>
          <p:nvPr/>
        </p:nvPicPr>
        <p:blipFill>
          <a:blip r:embed="rId2" cstate="print"/>
          <a:srcRect/>
          <a:stretch>
            <a:fillRect/>
          </a:stretch>
        </p:blipFill>
        <p:spPr bwMode="auto">
          <a:xfrm>
            <a:off x="3163689" y="1786534"/>
            <a:ext cx="7679022" cy="3960440"/>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Tree>
    <p:extLst>
      <p:ext uri="{BB962C8B-B14F-4D97-AF65-F5344CB8AC3E}">
        <p14:creationId xmlns:p14="http://schemas.microsoft.com/office/powerpoint/2010/main" val="381893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2</a:t>
            </a:fld>
            <a:endParaRPr lang="el-GR"/>
          </a:p>
        </p:txBody>
      </p:sp>
      <p:pic>
        <p:nvPicPr>
          <p:cNvPr id="5" name="4 - Εικόνα" descr="ant_beach.png"/>
          <p:cNvPicPr>
            <a:picLocks noChangeAspect="1"/>
          </p:cNvPicPr>
          <p:nvPr/>
        </p:nvPicPr>
        <p:blipFill>
          <a:blip r:embed="rId2" cstate="print"/>
          <a:stretch>
            <a:fillRect/>
          </a:stretch>
        </p:blipFill>
        <p:spPr>
          <a:xfrm>
            <a:off x="1750722" y="995150"/>
            <a:ext cx="8932987" cy="5073936"/>
          </a:xfrm>
          <a:prstGeom prst="rect">
            <a:avLst/>
          </a:prstGeom>
        </p:spPr>
      </p:pic>
      <p:sp>
        <p:nvSpPr>
          <p:cNvPr id="2" name="TextBox 1"/>
          <p:cNvSpPr txBox="1"/>
          <p:nvPr/>
        </p:nvSpPr>
        <p:spPr>
          <a:xfrm>
            <a:off x="2534194" y="130628"/>
            <a:ext cx="8333045" cy="707886"/>
          </a:xfrm>
          <a:prstGeom prst="rect">
            <a:avLst/>
          </a:prstGeom>
          <a:noFill/>
        </p:spPr>
        <p:txBody>
          <a:bodyPr wrap="square" rtlCol="0">
            <a:spAutoFit/>
          </a:bodyPr>
          <a:lstStyle/>
          <a:p>
            <a:pPr algn="ctr"/>
            <a:r>
              <a:rPr lang="en-GB" sz="4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The Simon’s Ant Story</a:t>
            </a:r>
            <a:endParaRPr lang="en-GB" sz="4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Tree>
    <p:extLst>
      <p:ext uri="{BB962C8B-B14F-4D97-AF65-F5344CB8AC3E}">
        <p14:creationId xmlns:p14="http://schemas.microsoft.com/office/powerpoint/2010/main" val="244683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0038"/>
            <a:ext cx="3933825" cy="670575"/>
          </a:xfrm>
        </p:spPr>
        <p:txBody>
          <a:bodyPr>
            <a:normAutofit/>
          </a:bodyPr>
          <a:lstStyle/>
          <a:p>
            <a:r>
              <a:rPr lang="en-GB" sz="2800" b="1" dirty="0" smtClean="0">
                <a:solidFill>
                  <a:srgbClr val="FF0000"/>
                </a:solidFill>
              </a:rPr>
              <a:t>FURTHER INFORMATION</a:t>
            </a:r>
            <a:endParaRPr lang="en-GB" sz="2800" b="1" dirty="0">
              <a:solidFill>
                <a:srgbClr val="FF0000"/>
              </a:solidFill>
            </a:endParaRPr>
          </a:p>
        </p:txBody>
      </p:sp>
      <p:sp>
        <p:nvSpPr>
          <p:cNvPr id="11" name="Text Placeholder 10"/>
          <p:cNvSpPr>
            <a:spLocks noGrp="1"/>
          </p:cNvSpPr>
          <p:nvPr>
            <p:ph type="body" sz="half" idx="2"/>
          </p:nvPr>
        </p:nvSpPr>
        <p:spPr>
          <a:xfrm>
            <a:off x="575383" y="1793731"/>
            <a:ext cx="4459458" cy="4291012"/>
          </a:xfrm>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20</a:t>
            </a:fld>
            <a:endParaRPr lang="el-GR" dirty="0"/>
          </a:p>
        </p:txBody>
      </p:sp>
      <p:sp>
        <p:nvSpPr>
          <p:cNvPr id="12" name="TextBox 11"/>
          <p:cNvSpPr txBox="1"/>
          <p:nvPr/>
        </p:nvSpPr>
        <p:spPr>
          <a:xfrm>
            <a:off x="512360" y="2862019"/>
            <a:ext cx="4428245" cy="2154436"/>
          </a:xfrm>
          <a:prstGeom prst="rect">
            <a:avLst/>
          </a:prstGeom>
          <a:solidFill>
            <a:srgbClr val="002060"/>
          </a:solidFill>
        </p:spPr>
        <p:txBody>
          <a:bodyPr wrap="square" rtlCol="0">
            <a:spAutoFit/>
          </a:bodyPr>
          <a:lstStyle/>
          <a:p>
            <a:r>
              <a:rPr lang="en-GB"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Dimitrios</a:t>
            </a: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Soukeras</a:t>
            </a:r>
            <a:endPar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Chairman of the Board </a:t>
            </a:r>
          </a:p>
          <a:p>
            <a:r>
              <a:rPr lang="en-GB"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HELLENIC AVIATION SOCIETY</a:t>
            </a:r>
            <a:endParaRPr lang="en-GB"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a:t>
            </a:r>
            <a:r>
              <a:rPr lang="en-GB"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admin@o-diagnosis.com</a:t>
            </a:r>
            <a:endParaRPr lang="en-GB" u="sng"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GB"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www.aviationsociety.gr</a:t>
            </a:r>
            <a:endParaRPr lang="en-GB" sz="2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109662"/>
            <a:ext cx="6172200" cy="4629150"/>
          </a:xfrm>
        </p:spPr>
      </p:pic>
    </p:spTree>
    <p:extLst>
      <p:ext uri="{BB962C8B-B14F-4D97-AF65-F5344CB8AC3E}">
        <p14:creationId xmlns:p14="http://schemas.microsoft.com/office/powerpoint/2010/main" val="210881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3</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14" y="349159"/>
            <a:ext cx="4956369" cy="3721161"/>
          </a:xfrm>
          <a:prstGeom prst="rect">
            <a:avLst/>
          </a:prstGeom>
        </p:spPr>
      </p:pic>
      <p:sp>
        <p:nvSpPr>
          <p:cNvPr id="7" name="Rectangle 6"/>
          <p:cNvSpPr/>
          <p:nvPr/>
        </p:nvSpPr>
        <p:spPr>
          <a:xfrm>
            <a:off x="8555031" y="305068"/>
            <a:ext cx="3065990" cy="2246769"/>
          </a:xfrm>
          <a:prstGeom prst="rect">
            <a:avLst/>
          </a:prstGeom>
        </p:spPr>
        <p:txBody>
          <a:bodyPr wrap="square">
            <a:spAutoFit/>
          </a:bodyPr>
          <a:lstStyle/>
          <a:p>
            <a:r>
              <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WITHIN High </a:t>
            </a:r>
            <a:r>
              <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rPr>
              <a:t>Risk </a:t>
            </a:r>
            <a:r>
              <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Entities  </a:t>
            </a:r>
            <a:endPar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rPr>
              <a:t>Organisational Culture=Safety Culture</a:t>
            </a:r>
            <a:endPar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257800" y="4327386"/>
            <a:ext cx="6096000" cy="2246769"/>
          </a:xfrm>
          <a:prstGeom prst="rect">
            <a:avLst/>
          </a:prstGeom>
        </p:spPr>
        <p:txBody>
          <a:bodyPr>
            <a:spAutoFit/>
          </a:bodyPr>
          <a:lstStyle/>
          <a:p>
            <a:r>
              <a:rPr lang="en-GB" altLang="en-US" sz="20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GB" alt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Safety culture” according to </a:t>
            </a:r>
            <a:r>
              <a:rPr lang="en-GB" altLang="en-US" sz="2000" b="1" dirty="0">
                <a:latin typeface="Tahoma" panose="020B0604030504040204" pitchFamily="34" charset="0"/>
                <a:ea typeface="Tahoma" panose="020B0604030504040204" pitchFamily="34" charset="0"/>
                <a:cs typeface="Tahoma" panose="020B0604030504040204" pitchFamily="34" charset="0"/>
              </a:rPr>
              <a:t>Cooper (2000)</a:t>
            </a:r>
            <a:r>
              <a:rPr lang="en-GB" alt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 is either the corporate culture itself ;in cases safety is their dominant characteristic, especially in high reliability organisations, or a sub-component of corporate culture which “alludes to individual , job, and organisational features that affect and influence health and safety”</a:t>
            </a:r>
            <a:r>
              <a:rPr lang="en-GB" altLang="en-US" sz="2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427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4</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40" y="483091"/>
            <a:ext cx="4217787" cy="31592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37" y="3797833"/>
            <a:ext cx="1977243" cy="255851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160" y="3889901"/>
            <a:ext cx="2818447" cy="211111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9357" y="3797833"/>
            <a:ext cx="5197583" cy="2923641"/>
          </a:xfrm>
          <a:prstGeom prst="rect">
            <a:avLst/>
          </a:prstGeom>
          <a:pattFill prst="pct60">
            <a:fgClr>
              <a:schemeClr val="accent1">
                <a:lumMod val="60000"/>
                <a:lumOff val="40000"/>
              </a:schemeClr>
            </a:fgClr>
            <a:bgClr>
              <a:schemeClr val="bg1"/>
            </a:bgClr>
          </a:pattFill>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3680" y="250269"/>
            <a:ext cx="4770120" cy="3175111"/>
          </a:xfrm>
          <a:prstGeom prst="rect">
            <a:avLst/>
          </a:prstGeom>
        </p:spPr>
      </p:pic>
    </p:spTree>
    <p:extLst>
      <p:ext uri="{BB962C8B-B14F-4D97-AF65-F5344CB8AC3E}">
        <p14:creationId xmlns:p14="http://schemas.microsoft.com/office/powerpoint/2010/main" val="11534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5</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2" name="Rectangle 1"/>
          <p:cNvSpPr/>
          <p:nvPr/>
        </p:nvSpPr>
        <p:spPr>
          <a:xfrm>
            <a:off x="2185988" y="800100"/>
            <a:ext cx="7343775" cy="2677656"/>
          </a:xfrm>
          <a:prstGeom prst="rect">
            <a:avLst/>
          </a:prstGeom>
        </p:spPr>
        <p:txBody>
          <a:bodyPr wrap="square">
            <a:spAutoFit/>
          </a:bodyPr>
          <a:lstStyle/>
          <a:p>
            <a:pPr>
              <a:buNone/>
            </a:pPr>
            <a:r>
              <a:rPr lang="en-GB" sz="2800" dirty="0">
                <a:latin typeface="Tahoma" panose="020B0604030504040204" pitchFamily="34" charset="0"/>
                <a:ea typeface="Tahoma" panose="020B0604030504040204" pitchFamily="34" charset="0"/>
                <a:cs typeface="Tahoma" panose="020B0604030504040204" pitchFamily="34" charset="0"/>
              </a:rPr>
              <a:t>“Culture is treated as an attribute of the organization that can be measured separately from other organizational phenomena and, as we will show, can be very useful for predicting which organizations succeed and which do not.’’</a:t>
            </a:r>
            <a:endParaRPr lang="el-G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643313" y="3700463"/>
            <a:ext cx="6686549" cy="3108543"/>
          </a:xfrm>
          <a:prstGeom prst="rect">
            <a:avLst/>
          </a:prstGeom>
        </p:spPr>
        <p:txBody>
          <a:bodyPr wrap="square">
            <a:spAutoFit/>
          </a:bodyPr>
          <a:lstStyle/>
          <a:p>
            <a:pPr lvl="0" algn="just">
              <a:buNone/>
            </a:pPr>
            <a:r>
              <a:rPr lang="en-GB" sz="2800" dirty="0">
                <a:solidFill>
                  <a:srgbClr val="231F20"/>
                </a:solidFill>
                <a:latin typeface="Tahoma" panose="020B0604030504040204" pitchFamily="34" charset="0"/>
                <a:ea typeface="Tahoma" panose="020B0604030504040204" pitchFamily="34" charset="0"/>
                <a:cs typeface="Tahoma" panose="020B0604030504040204" pitchFamily="34" charset="0"/>
              </a:rPr>
              <a:t>Culture as suggested by </a:t>
            </a:r>
            <a:r>
              <a:rPr lang="en-GB" sz="2800" dirty="0" err="1">
                <a:solidFill>
                  <a:srgbClr val="FF0000"/>
                </a:solidFill>
                <a:latin typeface="Tahoma" panose="020B0604030504040204" pitchFamily="34" charset="0"/>
                <a:ea typeface="Tahoma" panose="020B0604030504040204" pitchFamily="34" charset="0"/>
                <a:cs typeface="Tahoma" panose="020B0604030504040204" pitchFamily="34" charset="0"/>
              </a:rPr>
              <a:t>Kilman</a:t>
            </a:r>
            <a:r>
              <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rPr>
              <a:t> et al (1986) </a:t>
            </a:r>
            <a:r>
              <a:rPr lang="en-GB" sz="2800" dirty="0">
                <a:solidFill>
                  <a:srgbClr val="231F20"/>
                </a:solidFill>
                <a:latin typeface="Tahoma" panose="020B0604030504040204" pitchFamily="34" charset="0"/>
                <a:ea typeface="Tahoma" panose="020B0604030504040204" pitchFamily="34" charset="0"/>
                <a:cs typeface="Tahoma" panose="020B0604030504040204" pitchFamily="34" charset="0"/>
              </a:rPr>
              <a:t>acts as </a:t>
            </a: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a corporate asset that inscribes on the direction</a:t>
            </a:r>
            <a:r>
              <a:rPr lang="en-GB" sz="2800" dirty="0">
                <a:solidFill>
                  <a:srgbClr val="231F20"/>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the pervasiveness</a:t>
            </a:r>
            <a:r>
              <a:rPr lang="en-GB" sz="2800" dirty="0">
                <a:solidFill>
                  <a:srgbClr val="231F20"/>
                </a:solidFill>
                <a:latin typeface="Tahoma" panose="020B0604030504040204" pitchFamily="34" charset="0"/>
                <a:ea typeface="Tahoma" panose="020B0604030504040204" pitchFamily="34" charset="0"/>
                <a:cs typeface="Tahoma" panose="020B0604030504040204" pitchFamily="34" charset="0"/>
              </a:rPr>
              <a:t> and </a:t>
            </a: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the strength of the organisation</a:t>
            </a:r>
            <a:r>
              <a:rPr lang="en-GB" sz="2800" dirty="0">
                <a:solidFill>
                  <a:srgbClr val="231F20"/>
                </a:solidFill>
                <a:latin typeface="Tahoma" panose="020B0604030504040204" pitchFamily="34" charset="0"/>
                <a:ea typeface="Tahoma" panose="020B0604030504040204" pitchFamily="34" charset="0"/>
                <a:cs typeface="Tahoma" panose="020B0604030504040204" pitchFamily="34" charset="0"/>
              </a:rPr>
              <a:t>. In cases </a:t>
            </a: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where strategy is aligned with culture, performance is expected to augment.</a:t>
            </a:r>
          </a:p>
        </p:txBody>
      </p:sp>
      <p:sp>
        <p:nvSpPr>
          <p:cNvPr id="4" name="TextBox 3"/>
          <p:cNvSpPr txBox="1"/>
          <p:nvPr/>
        </p:nvSpPr>
        <p:spPr>
          <a:xfrm>
            <a:off x="8662181" y="1298460"/>
            <a:ext cx="3529819" cy="400110"/>
          </a:xfrm>
          <a:prstGeom prst="rect">
            <a:avLst/>
          </a:prstGeom>
          <a:noFill/>
        </p:spPr>
        <p:txBody>
          <a:bodyPr wrap="square" rtlCol="0">
            <a:spAutoFit/>
          </a:bodyPr>
          <a:lstStyle/>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Cameron&amp; Quinn. 2006</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9925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6</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167" y="877113"/>
            <a:ext cx="7669857" cy="5927447"/>
          </a:xfrm>
          <a:prstGeom prst="rect">
            <a:avLst/>
          </a:prstGeom>
        </p:spPr>
      </p:pic>
      <p:sp>
        <p:nvSpPr>
          <p:cNvPr id="5" name="Oval 4"/>
          <p:cNvSpPr/>
          <p:nvPr/>
        </p:nvSpPr>
        <p:spPr>
          <a:xfrm>
            <a:off x="5537761" y="2371725"/>
            <a:ext cx="3207434" cy="21145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69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7</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28097802"/>
              </p:ext>
            </p:extLst>
          </p:nvPr>
        </p:nvGraphicFramePr>
        <p:xfrm>
          <a:off x="1589649" y="1055077"/>
          <a:ext cx="10325686" cy="4839287"/>
        </p:xfrm>
        <a:graphic>
          <a:graphicData uri="http://schemas.openxmlformats.org/drawingml/2006/table">
            <a:tbl>
              <a:tblPr firstRow="1" firstCol="1" bandRow="1">
                <a:tableStyleId>{5C22544A-7EE6-4342-B048-85BDC9FD1C3A}</a:tableStyleId>
              </a:tblPr>
              <a:tblGrid>
                <a:gridCol w="5096573">
                  <a:extLst>
                    <a:ext uri="{9D8B030D-6E8A-4147-A177-3AD203B41FA5}">
                      <a16:colId xmlns:a16="http://schemas.microsoft.com/office/drawing/2014/main" val="2084280653"/>
                    </a:ext>
                  </a:extLst>
                </a:gridCol>
                <a:gridCol w="5229113">
                  <a:extLst>
                    <a:ext uri="{9D8B030D-6E8A-4147-A177-3AD203B41FA5}">
                      <a16:colId xmlns:a16="http://schemas.microsoft.com/office/drawing/2014/main" val="3887367228"/>
                    </a:ext>
                  </a:extLst>
                </a:gridCol>
              </a:tblGrid>
              <a:tr h="475061">
                <a:tc>
                  <a:txBody>
                    <a:bodyPr/>
                    <a:lstStyle/>
                    <a:p>
                      <a:pPr algn="ctr">
                        <a:lnSpc>
                          <a:spcPct val="115000"/>
                        </a:lnSpc>
                        <a:spcAft>
                          <a:spcPts val="0"/>
                        </a:spcAft>
                      </a:pPr>
                      <a:r>
                        <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rPr>
                        <a:t>TIGHT COUPLING</a:t>
                      </a:r>
                    </a:p>
                  </a:txBody>
                  <a:tcPr marL="68580" marR="68580" marT="0" marB="0"/>
                </a:tc>
                <a:tc>
                  <a:txBody>
                    <a:bodyPr/>
                    <a:lstStyle/>
                    <a:p>
                      <a:pPr algn="ctr">
                        <a:lnSpc>
                          <a:spcPct val="115000"/>
                        </a:lnSpc>
                        <a:spcAft>
                          <a:spcPts val="0"/>
                        </a:spcAft>
                      </a:pPr>
                      <a:r>
                        <a:rPr lang="en-GB" sz="2400" dirty="0">
                          <a:solidFill>
                            <a:srgbClr val="FFFF00"/>
                          </a:solidFill>
                          <a:effectLst/>
                          <a:latin typeface="Tahoma" panose="020B0604030504040204" pitchFamily="34" charset="0"/>
                          <a:ea typeface="Tahoma" panose="020B0604030504040204" pitchFamily="34" charset="0"/>
                          <a:cs typeface="Tahoma" panose="020B0604030504040204" pitchFamily="34" charset="0"/>
                        </a:rPr>
                        <a:t>LOOSE COUPLING</a:t>
                      </a:r>
                    </a:p>
                  </a:txBody>
                  <a:tcPr marL="68580" marR="68580" marT="0" marB="0"/>
                </a:tc>
                <a:extLst>
                  <a:ext uri="{0D108BD9-81ED-4DB2-BD59-A6C34878D82A}">
                    <a16:rowId xmlns:a16="http://schemas.microsoft.com/office/drawing/2014/main" val="685033602"/>
                  </a:ext>
                </a:extLst>
              </a:tr>
              <a:tr h="475061">
                <a:tc>
                  <a:txBody>
                    <a:bodyPr/>
                    <a:lstStyle/>
                    <a:p>
                      <a:pPr>
                        <a:lnSpc>
                          <a:spcPct val="115000"/>
                        </a:lnSpc>
                        <a:spcAft>
                          <a:spcPts val="0"/>
                        </a:spcAft>
                      </a:pPr>
                      <a:r>
                        <a:rPr lang="en-GB" sz="20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Delays in Processing Not Possible</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Processing Delays Possible</a:t>
                      </a:r>
                    </a:p>
                  </a:txBody>
                  <a:tcPr marL="68580" marR="68580" marT="0" marB="0"/>
                </a:tc>
                <a:extLst>
                  <a:ext uri="{0D108BD9-81ED-4DB2-BD59-A6C34878D82A}">
                    <a16:rowId xmlns:a16="http://schemas.microsoft.com/office/drawing/2014/main" val="1676903553"/>
                  </a:ext>
                </a:extLst>
              </a:tr>
              <a:tr h="475061">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Invariant Sequences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Order of Sequence can be changed</a:t>
                      </a:r>
                    </a:p>
                  </a:txBody>
                  <a:tcPr marL="68580" marR="68580" marT="0" marB="0"/>
                </a:tc>
                <a:extLst>
                  <a:ext uri="{0D108BD9-81ED-4DB2-BD59-A6C34878D82A}">
                    <a16:rowId xmlns:a16="http://schemas.microsoft.com/office/drawing/2014/main" val="2945271981"/>
                  </a:ext>
                </a:extLst>
              </a:tr>
              <a:tr h="475061">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Only One Method to achieve Goal</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Alternative Methods Available</a:t>
                      </a:r>
                    </a:p>
                  </a:txBody>
                  <a:tcPr marL="68580" marR="68580" marT="0" marB="0"/>
                </a:tc>
                <a:extLst>
                  <a:ext uri="{0D108BD9-81ED-4DB2-BD59-A6C34878D82A}">
                    <a16:rowId xmlns:a16="http://schemas.microsoft.com/office/drawing/2014/main" val="647094806"/>
                  </a:ext>
                </a:extLst>
              </a:tr>
              <a:tr h="979681">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Little Slack Possible on Supplies, equipment, personnel</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Slack in Resources Possible</a:t>
                      </a:r>
                    </a:p>
                  </a:txBody>
                  <a:tcPr marL="68580" marR="68580" marT="0" marB="0"/>
                </a:tc>
                <a:extLst>
                  <a:ext uri="{0D108BD9-81ED-4DB2-BD59-A6C34878D82A}">
                    <a16:rowId xmlns:a16="http://schemas.microsoft.com/office/drawing/2014/main" val="608071624"/>
                  </a:ext>
                </a:extLst>
              </a:tr>
              <a:tr h="979681">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Buffers and Redundancies are Designed </a:t>
                      </a:r>
                      <a:r>
                        <a:rPr lang="en-GB" sz="20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in Deliberately</a:t>
                      </a:r>
                      <a:endPar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Buffers and Redundancies Fortuitously Available</a:t>
                      </a:r>
                    </a:p>
                  </a:txBody>
                  <a:tcPr marL="68580" marR="68580" marT="0" marB="0"/>
                </a:tc>
                <a:extLst>
                  <a:ext uri="{0D108BD9-81ED-4DB2-BD59-A6C34878D82A}">
                    <a16:rowId xmlns:a16="http://schemas.microsoft.com/office/drawing/2014/main" val="1856334646"/>
                  </a:ext>
                </a:extLst>
              </a:tr>
              <a:tr h="979681">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Substitutions of Supplies ,equipment, personnel limited and Designed in.</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Substitutions Fortuitously Available</a:t>
                      </a:r>
                    </a:p>
                  </a:txBody>
                  <a:tcPr marL="68580" marR="68580" marT="0" marB="0"/>
                </a:tc>
                <a:extLst>
                  <a:ext uri="{0D108BD9-81ED-4DB2-BD59-A6C34878D82A}">
                    <a16:rowId xmlns:a16="http://schemas.microsoft.com/office/drawing/2014/main" val="3761362280"/>
                  </a:ext>
                </a:extLst>
              </a:tr>
            </a:tbl>
          </a:graphicData>
        </a:graphic>
      </p:graphicFrame>
      <p:sp>
        <p:nvSpPr>
          <p:cNvPr id="2" name="TextBox 1"/>
          <p:cNvSpPr txBox="1"/>
          <p:nvPr/>
        </p:nvSpPr>
        <p:spPr>
          <a:xfrm>
            <a:off x="8443913" y="6356350"/>
            <a:ext cx="2162580" cy="369332"/>
          </a:xfrm>
          <a:prstGeom prst="rect">
            <a:avLst/>
          </a:prstGeom>
          <a:noFill/>
        </p:spPr>
        <p:txBody>
          <a:bodyPr wrap="none" rtlCol="0">
            <a:spAutoFit/>
          </a:bodyPr>
          <a:lstStyle/>
          <a:p>
            <a:r>
              <a:rPr lang="en-GB" dirty="0" smtClean="0"/>
              <a:t>Charles </a:t>
            </a:r>
            <a:r>
              <a:rPr lang="en-GB" dirty="0" err="1" smtClean="0"/>
              <a:t>Perrow</a:t>
            </a:r>
            <a:r>
              <a:rPr lang="en-GB" dirty="0" smtClean="0"/>
              <a:t>, 1984</a:t>
            </a:r>
            <a:endParaRPr lang="en-US" dirty="0"/>
          </a:p>
        </p:txBody>
      </p:sp>
    </p:spTree>
    <p:extLst>
      <p:ext uri="{BB962C8B-B14F-4D97-AF65-F5344CB8AC3E}">
        <p14:creationId xmlns:p14="http://schemas.microsoft.com/office/powerpoint/2010/main" val="2741685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8AA0E0B8-957E-4718-8F55-6460031AF424}" type="slidenum">
              <a:rPr lang="el-GR" smtClean="0"/>
              <a:pPr/>
              <a:t>8</a:t>
            </a:fld>
            <a:endParaRPr lang="el-G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54186438"/>
              </p:ext>
            </p:extLst>
          </p:nvPr>
        </p:nvGraphicFramePr>
        <p:xfrm>
          <a:off x="1730327" y="998810"/>
          <a:ext cx="9861452" cy="4825215"/>
        </p:xfrm>
        <a:graphic>
          <a:graphicData uri="http://schemas.openxmlformats.org/drawingml/2006/table">
            <a:tbl>
              <a:tblPr firstRow="1" firstCol="1" bandRow="1">
                <a:tableStyleId>{5C22544A-7EE6-4342-B048-85BDC9FD1C3A}</a:tableStyleId>
              </a:tblPr>
              <a:tblGrid>
                <a:gridCol w="4775092">
                  <a:extLst>
                    <a:ext uri="{9D8B030D-6E8A-4147-A177-3AD203B41FA5}">
                      <a16:colId xmlns:a16="http://schemas.microsoft.com/office/drawing/2014/main" val="2893472765"/>
                    </a:ext>
                  </a:extLst>
                </a:gridCol>
                <a:gridCol w="5086360">
                  <a:extLst>
                    <a:ext uri="{9D8B030D-6E8A-4147-A177-3AD203B41FA5}">
                      <a16:colId xmlns:a16="http://schemas.microsoft.com/office/drawing/2014/main" val="3651590013"/>
                    </a:ext>
                  </a:extLst>
                </a:gridCol>
              </a:tblGrid>
              <a:tr h="536135">
                <a:tc>
                  <a:txBody>
                    <a:bodyPr/>
                    <a:lstStyle/>
                    <a:p>
                      <a:pPr algn="ctr">
                        <a:lnSpc>
                          <a:spcPct val="115000"/>
                        </a:lnSpc>
                        <a:spcAft>
                          <a:spcPts val="0"/>
                        </a:spcAft>
                      </a:pPr>
                      <a:r>
                        <a:rPr lang="en-GB" sz="2400" dirty="0">
                          <a:solidFill>
                            <a:srgbClr val="7030A0"/>
                          </a:solidFill>
                          <a:effectLst/>
                          <a:latin typeface="Tahoma" panose="020B0604030504040204" pitchFamily="34" charset="0"/>
                          <a:ea typeface="Tahoma" panose="020B0604030504040204" pitchFamily="34" charset="0"/>
                          <a:cs typeface="Tahoma" panose="020B0604030504040204" pitchFamily="34" charset="0"/>
                        </a:rPr>
                        <a:t>COMPLEX SYSTEMS</a:t>
                      </a:r>
                    </a:p>
                  </a:txBody>
                  <a:tcPr marL="68580" marR="68580" marT="0" marB="0"/>
                </a:tc>
                <a:tc>
                  <a:txBody>
                    <a:bodyPr/>
                    <a:lstStyle/>
                    <a:p>
                      <a:pPr algn="ctr">
                        <a:lnSpc>
                          <a:spcPct val="115000"/>
                        </a:lnSpc>
                        <a:spcAft>
                          <a:spcPts val="0"/>
                        </a:spcAft>
                      </a:pPr>
                      <a:r>
                        <a:rPr lang="en-GB" sz="2400" dirty="0">
                          <a:solidFill>
                            <a:srgbClr val="FFFF00"/>
                          </a:solidFill>
                          <a:effectLst/>
                          <a:latin typeface="Tahoma" panose="020B0604030504040204" pitchFamily="34" charset="0"/>
                          <a:ea typeface="Tahoma" panose="020B0604030504040204" pitchFamily="34" charset="0"/>
                          <a:cs typeface="Tahoma" panose="020B0604030504040204" pitchFamily="34" charset="0"/>
                        </a:rPr>
                        <a:t>LINEAR SYSTEMS</a:t>
                      </a:r>
                    </a:p>
                  </a:txBody>
                  <a:tcPr marL="68580" marR="68580" marT="0" marB="0"/>
                </a:tc>
                <a:extLst>
                  <a:ext uri="{0D108BD9-81ED-4DB2-BD59-A6C34878D82A}">
                    <a16:rowId xmlns:a16="http://schemas.microsoft.com/office/drawing/2014/main" val="562200731"/>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Proximity</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Spatial Integration</a:t>
                      </a:r>
                    </a:p>
                  </a:txBody>
                  <a:tcPr marL="68580" marR="68580" marT="0" marB="0"/>
                </a:tc>
                <a:extLst>
                  <a:ext uri="{0D108BD9-81ED-4DB2-BD59-A6C34878D82A}">
                    <a16:rowId xmlns:a16="http://schemas.microsoft.com/office/drawing/2014/main" val="2343383447"/>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Common-mode connections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Dedicated Connections</a:t>
                      </a:r>
                    </a:p>
                  </a:txBody>
                  <a:tcPr marL="68580" marR="68580" marT="0" marB="0"/>
                </a:tc>
                <a:extLst>
                  <a:ext uri="{0D108BD9-81ED-4DB2-BD59-A6C34878D82A}">
                    <a16:rowId xmlns:a16="http://schemas.microsoft.com/office/drawing/2014/main" val="892785245"/>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Interconnected Subsystems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Segregated Subsystems</a:t>
                      </a:r>
                    </a:p>
                  </a:txBody>
                  <a:tcPr marL="68580" marR="68580" marT="0" marB="0"/>
                </a:tc>
                <a:extLst>
                  <a:ext uri="{0D108BD9-81ED-4DB2-BD59-A6C34878D82A}">
                    <a16:rowId xmlns:a16="http://schemas.microsoft.com/office/drawing/2014/main" val="82606360"/>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Limited Substitutions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Easy Substitutions</a:t>
                      </a:r>
                    </a:p>
                  </a:txBody>
                  <a:tcPr marL="68580" marR="68580" marT="0" marB="0"/>
                </a:tc>
                <a:extLst>
                  <a:ext uri="{0D108BD9-81ED-4DB2-BD59-A6C34878D82A}">
                    <a16:rowId xmlns:a16="http://schemas.microsoft.com/office/drawing/2014/main" val="1357462843"/>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Feedback Loops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Few Feedback Loops</a:t>
                      </a:r>
                    </a:p>
                  </a:txBody>
                  <a:tcPr marL="68580" marR="68580" marT="0" marB="0"/>
                </a:tc>
                <a:extLst>
                  <a:ext uri="{0D108BD9-81ED-4DB2-BD59-A6C34878D82A}">
                    <a16:rowId xmlns:a16="http://schemas.microsoft.com/office/drawing/2014/main" val="47436439"/>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Multiple and Interacting Controls</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Single Purpose, segregated Controls</a:t>
                      </a:r>
                    </a:p>
                  </a:txBody>
                  <a:tcPr marL="68580" marR="68580" marT="0" marB="0"/>
                </a:tc>
                <a:extLst>
                  <a:ext uri="{0D108BD9-81ED-4DB2-BD59-A6C34878D82A}">
                    <a16:rowId xmlns:a16="http://schemas.microsoft.com/office/drawing/2014/main" val="2914240129"/>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Indirect Information</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Direct Information</a:t>
                      </a:r>
                    </a:p>
                  </a:txBody>
                  <a:tcPr marL="68580" marR="68580" marT="0" marB="0"/>
                </a:tc>
                <a:extLst>
                  <a:ext uri="{0D108BD9-81ED-4DB2-BD59-A6C34878D82A}">
                    <a16:rowId xmlns:a16="http://schemas.microsoft.com/office/drawing/2014/main" val="3505157314"/>
                  </a:ext>
                </a:extLst>
              </a:tr>
              <a:tr h="536135">
                <a:tc>
                  <a:txBody>
                    <a:bodyPr/>
                    <a:lstStyle/>
                    <a:p>
                      <a:pPr>
                        <a:lnSpc>
                          <a:spcPct val="115000"/>
                        </a:lnSpc>
                        <a:spcAft>
                          <a:spcPts val="0"/>
                        </a:spcAft>
                      </a:pPr>
                      <a:r>
                        <a:rPr lang="en-GB" sz="2000" dirty="0">
                          <a:solidFill>
                            <a:srgbClr val="C00000"/>
                          </a:solidFill>
                          <a:effectLst/>
                          <a:latin typeface="Tahoma" panose="020B0604030504040204" pitchFamily="34" charset="0"/>
                          <a:ea typeface="Tahoma" panose="020B0604030504040204" pitchFamily="34" charset="0"/>
                          <a:cs typeface="Tahoma" panose="020B0604030504040204" pitchFamily="34" charset="0"/>
                        </a:rPr>
                        <a:t>Limited Understanding</a:t>
                      </a:r>
                    </a:p>
                  </a:txBody>
                  <a:tcPr marL="68580" marR="68580" marT="0" marB="0"/>
                </a:tc>
                <a:tc>
                  <a:txBody>
                    <a:bodyPr/>
                    <a:lstStyle/>
                    <a:p>
                      <a:pPr>
                        <a:lnSpc>
                          <a:spcPct val="115000"/>
                        </a:lnSpc>
                        <a:spcAft>
                          <a:spcPts val="0"/>
                        </a:spcAft>
                      </a:pPr>
                      <a:r>
                        <a:rPr lang="en-GB" sz="2000" dirty="0">
                          <a:effectLst/>
                          <a:latin typeface="Tahoma" panose="020B0604030504040204" pitchFamily="34" charset="0"/>
                          <a:ea typeface="Tahoma" panose="020B0604030504040204" pitchFamily="34" charset="0"/>
                          <a:cs typeface="Tahoma" panose="020B0604030504040204" pitchFamily="34" charset="0"/>
                        </a:rPr>
                        <a:t>Extensive Understanding</a:t>
                      </a:r>
                    </a:p>
                  </a:txBody>
                  <a:tcPr marL="68580" marR="68580" marT="0" marB="0"/>
                </a:tc>
                <a:extLst>
                  <a:ext uri="{0D108BD9-81ED-4DB2-BD59-A6C34878D82A}">
                    <a16:rowId xmlns:a16="http://schemas.microsoft.com/office/drawing/2014/main" val="863350316"/>
                  </a:ext>
                </a:extLst>
              </a:tr>
            </a:tbl>
          </a:graphicData>
        </a:graphic>
      </p:graphicFrame>
      <p:sp>
        <p:nvSpPr>
          <p:cNvPr id="5" name="TextBox 4"/>
          <p:cNvSpPr txBox="1"/>
          <p:nvPr/>
        </p:nvSpPr>
        <p:spPr>
          <a:xfrm>
            <a:off x="8443913" y="6356350"/>
            <a:ext cx="2162580" cy="369332"/>
          </a:xfrm>
          <a:prstGeom prst="rect">
            <a:avLst/>
          </a:prstGeom>
          <a:noFill/>
        </p:spPr>
        <p:txBody>
          <a:bodyPr wrap="none" rtlCol="0">
            <a:spAutoFit/>
          </a:bodyPr>
          <a:lstStyle/>
          <a:p>
            <a:r>
              <a:rPr lang="en-GB" dirty="0" smtClean="0"/>
              <a:t>Charles </a:t>
            </a:r>
            <a:r>
              <a:rPr lang="en-GB" dirty="0" err="1" smtClean="0"/>
              <a:t>Perrow</a:t>
            </a:r>
            <a:r>
              <a:rPr lang="en-GB" dirty="0" smtClean="0"/>
              <a:t>, 1984</a:t>
            </a:r>
            <a:endParaRPr lang="en-US" dirty="0"/>
          </a:p>
        </p:txBody>
      </p:sp>
    </p:spTree>
    <p:extLst>
      <p:ext uri="{BB962C8B-B14F-4D97-AF65-F5344CB8AC3E}">
        <p14:creationId xmlns:p14="http://schemas.microsoft.com/office/powerpoint/2010/main" val="242556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1"/>
          <p:cNvSpPr>
            <a:spLocks noGrp="1" noChangeArrowheads="1"/>
          </p:cNvSpPr>
          <p:nvPr>
            <p:ph type="sldNum" sz="quarter" idx="12"/>
          </p:nvPr>
        </p:nvSpPr>
        <p:spPr>
          <a:noFill/>
        </p:spPr>
        <p:txBody>
          <a:bodyPr/>
          <a:lstStyle/>
          <a:p>
            <a:fld id="{73691E50-8843-4713-B394-9378C2DBE9DE}" type="slidenum">
              <a:rPr lang="en-GB" smtClean="0"/>
              <a:pPr/>
              <a:t>9</a:t>
            </a:fld>
            <a:endParaRPr lang="en-GB" smtClean="0"/>
          </a:p>
        </p:txBody>
      </p:sp>
      <p:sp>
        <p:nvSpPr>
          <p:cNvPr id="37893" name="Rectangle 5"/>
          <p:cNvSpPr>
            <a:spLocks noChangeArrowheads="1"/>
          </p:cNvSpPr>
          <p:nvPr/>
        </p:nvSpPr>
        <p:spPr bwMode="auto">
          <a:xfrm>
            <a:off x="2640014" y="188913"/>
            <a:ext cx="6061075" cy="519112"/>
          </a:xfrm>
          <a:prstGeom prst="rect">
            <a:avLst/>
          </a:prstGeom>
          <a:noFill/>
          <a:ln w="9525">
            <a:noFill/>
            <a:miter lim="800000"/>
            <a:headEnd/>
            <a:tailEnd/>
          </a:ln>
        </p:spPr>
        <p:txBody>
          <a:bodyPr>
            <a:spAutoFit/>
          </a:bodyPr>
          <a:lstStyle/>
          <a:p>
            <a:pPr algn="ctr"/>
            <a:r>
              <a:rPr lang="en-GB" sz="2800" b="1">
                <a:solidFill>
                  <a:srgbClr val="FF0000"/>
                </a:solidFill>
              </a:rPr>
              <a:t>“SAFETY CULTURE’’ MAPPING</a:t>
            </a:r>
          </a:p>
        </p:txBody>
      </p:sp>
      <p:sp>
        <p:nvSpPr>
          <p:cNvPr id="38918" name="Rectangle 7"/>
          <p:cNvSpPr>
            <a:spLocks noChangeArrowheads="1"/>
          </p:cNvSpPr>
          <p:nvPr/>
        </p:nvSpPr>
        <p:spPr bwMode="auto">
          <a:xfrm>
            <a:off x="3143250" y="1196976"/>
            <a:ext cx="2520950" cy="2303463"/>
          </a:xfrm>
          <a:prstGeom prst="rect">
            <a:avLst/>
          </a:prstGeom>
          <a:solidFill>
            <a:srgbClr val="FF0000"/>
          </a:solidFill>
          <a:ln w="9525">
            <a:solidFill>
              <a:schemeClr val="tx1"/>
            </a:solidFill>
            <a:miter lim="800000"/>
            <a:headEnd/>
            <a:tailEnd/>
          </a:ln>
        </p:spPr>
        <p:txBody>
          <a:bodyPr wrap="none" anchor="ctr"/>
          <a:lstStyle/>
          <a:p>
            <a:pPr algn="ctr">
              <a:defRPr/>
            </a:pPr>
            <a:r>
              <a:rPr lang="en-GB" sz="2400" dirty="0">
                <a:solidFill>
                  <a:schemeClr val="accent3"/>
                </a:solidFill>
                <a:latin typeface="Times New Roman" pitchFamily="18" charset="0"/>
                <a:cs typeface="Times New Roman" pitchFamily="18" charset="0"/>
              </a:rPr>
              <a:t>1,5</a:t>
            </a:r>
          </a:p>
          <a:p>
            <a:pPr algn="ctr">
              <a:defRPr/>
            </a:pPr>
            <a:r>
              <a:rPr lang="en-GB" sz="2400" dirty="0">
                <a:solidFill>
                  <a:schemeClr val="bg1"/>
                </a:solidFill>
                <a:latin typeface="Times New Roman" pitchFamily="18" charset="0"/>
                <a:cs typeface="Times New Roman" pitchFamily="18" charset="0"/>
              </a:rPr>
              <a:t>FIXED</a:t>
            </a:r>
            <a:endParaRPr lang="en-US" sz="2400" dirty="0">
              <a:solidFill>
                <a:schemeClr val="bg1"/>
              </a:solidFill>
              <a:latin typeface="Times New Roman" pitchFamily="18" charset="0"/>
              <a:cs typeface="Times New Roman" pitchFamily="18" charset="0"/>
            </a:endParaRPr>
          </a:p>
        </p:txBody>
      </p:sp>
      <p:sp>
        <p:nvSpPr>
          <p:cNvPr id="38919" name="Rectangle 8"/>
          <p:cNvSpPr>
            <a:spLocks noChangeArrowheads="1"/>
          </p:cNvSpPr>
          <p:nvPr/>
        </p:nvSpPr>
        <p:spPr bwMode="auto">
          <a:xfrm>
            <a:off x="5664200" y="1196976"/>
            <a:ext cx="3200400" cy="2303463"/>
          </a:xfrm>
          <a:prstGeom prst="rect">
            <a:avLst/>
          </a:prstGeom>
          <a:solidFill>
            <a:srgbClr val="008000"/>
          </a:solidFill>
          <a:ln w="9525">
            <a:solidFill>
              <a:schemeClr val="tx1"/>
            </a:solidFill>
            <a:miter lim="800000"/>
            <a:headEnd/>
            <a:tailEnd/>
          </a:ln>
        </p:spPr>
        <p:txBody>
          <a:bodyPr wrap="none" anchor="ctr"/>
          <a:lstStyle/>
          <a:p>
            <a:pPr algn="ctr">
              <a:defRPr/>
            </a:pPr>
            <a:r>
              <a:rPr lang="en-GB" sz="2400" dirty="0">
                <a:solidFill>
                  <a:schemeClr val="accent3"/>
                </a:solidFill>
                <a:latin typeface="Times New Roman" pitchFamily="18" charset="0"/>
                <a:cs typeface="Times New Roman" pitchFamily="18" charset="0"/>
              </a:rPr>
              <a:t>5,5</a:t>
            </a:r>
          </a:p>
          <a:p>
            <a:pPr algn="ctr">
              <a:defRPr/>
            </a:pPr>
            <a:r>
              <a:rPr lang="en-GB" sz="2400" dirty="0">
                <a:solidFill>
                  <a:schemeClr val="bg1"/>
                </a:solidFill>
                <a:latin typeface="Times New Roman" pitchFamily="18" charset="0"/>
                <a:cs typeface="Times New Roman" pitchFamily="18" charset="0"/>
              </a:rPr>
              <a:t>COLLABORATIVE</a:t>
            </a:r>
            <a:endParaRPr lang="en-US" sz="2400" dirty="0">
              <a:solidFill>
                <a:schemeClr val="bg1"/>
              </a:solidFill>
              <a:latin typeface="Times New Roman" pitchFamily="18" charset="0"/>
              <a:cs typeface="Times New Roman" pitchFamily="18" charset="0"/>
            </a:endParaRPr>
          </a:p>
        </p:txBody>
      </p:sp>
      <p:sp>
        <p:nvSpPr>
          <p:cNvPr id="38920" name="Rectangle 10"/>
          <p:cNvSpPr>
            <a:spLocks noChangeArrowheads="1"/>
          </p:cNvSpPr>
          <p:nvPr/>
        </p:nvSpPr>
        <p:spPr bwMode="auto">
          <a:xfrm>
            <a:off x="3143250" y="3500438"/>
            <a:ext cx="2520950" cy="2514600"/>
          </a:xfrm>
          <a:prstGeom prst="rect">
            <a:avLst/>
          </a:prstGeom>
          <a:solidFill>
            <a:srgbClr val="CC3399"/>
          </a:solidFill>
          <a:ln w="9525">
            <a:solidFill>
              <a:schemeClr val="tx1"/>
            </a:solidFill>
            <a:miter lim="800000"/>
            <a:headEnd/>
            <a:tailEnd/>
          </a:ln>
        </p:spPr>
        <p:txBody>
          <a:bodyPr wrap="none" anchor="ctr"/>
          <a:lstStyle/>
          <a:p>
            <a:pPr algn="ctr">
              <a:defRPr/>
            </a:pPr>
            <a:r>
              <a:rPr lang="en-GB" sz="2400" dirty="0">
                <a:solidFill>
                  <a:schemeClr val="accent3"/>
                </a:solidFill>
                <a:latin typeface="Times New Roman" pitchFamily="18" charset="0"/>
                <a:cs typeface="Times New Roman" pitchFamily="18" charset="0"/>
              </a:rPr>
              <a:t>1,1</a:t>
            </a:r>
          </a:p>
          <a:p>
            <a:pPr algn="ctr">
              <a:defRPr/>
            </a:pPr>
            <a:r>
              <a:rPr lang="en-GB" sz="2400" dirty="0">
                <a:latin typeface="Times New Roman" pitchFamily="18" charset="0"/>
                <a:cs typeface="Times New Roman" pitchFamily="18" charset="0"/>
              </a:rPr>
              <a:t>PROVISIONAL/</a:t>
            </a:r>
          </a:p>
          <a:p>
            <a:pPr algn="ctr">
              <a:defRPr/>
            </a:pPr>
            <a:r>
              <a:rPr lang="en-GB" sz="2400" dirty="0">
                <a:latin typeface="Times New Roman" pitchFamily="18" charset="0"/>
                <a:cs typeface="Times New Roman" pitchFamily="18" charset="0"/>
              </a:rPr>
              <a:t>AVOIDING</a:t>
            </a:r>
            <a:endParaRPr lang="en-US" sz="2400" dirty="0">
              <a:latin typeface="Times New Roman" pitchFamily="18" charset="0"/>
              <a:cs typeface="Times New Roman" pitchFamily="18" charset="0"/>
            </a:endParaRPr>
          </a:p>
        </p:txBody>
      </p:sp>
      <p:sp>
        <p:nvSpPr>
          <p:cNvPr id="38921" name="Rectangle 11"/>
          <p:cNvSpPr>
            <a:spLocks noChangeArrowheads="1"/>
          </p:cNvSpPr>
          <p:nvPr/>
        </p:nvSpPr>
        <p:spPr bwMode="auto">
          <a:xfrm>
            <a:off x="5664200" y="3500438"/>
            <a:ext cx="3200400" cy="2500312"/>
          </a:xfrm>
          <a:prstGeom prst="rect">
            <a:avLst/>
          </a:prstGeom>
          <a:solidFill>
            <a:srgbClr val="3333CC"/>
          </a:solidFill>
          <a:ln w="9525">
            <a:solidFill>
              <a:schemeClr val="tx1"/>
            </a:solidFill>
            <a:miter lim="800000"/>
            <a:headEnd/>
            <a:tailEnd/>
          </a:ln>
        </p:spPr>
        <p:txBody>
          <a:bodyPr wrap="none" anchor="ctr"/>
          <a:lstStyle/>
          <a:p>
            <a:pPr algn="ctr">
              <a:defRPr/>
            </a:pPr>
            <a:r>
              <a:rPr lang="en-GB" sz="2400" dirty="0">
                <a:solidFill>
                  <a:schemeClr val="accent3"/>
                </a:solidFill>
                <a:latin typeface="Times New Roman" pitchFamily="18" charset="0"/>
                <a:cs typeface="Times New Roman" pitchFamily="18" charset="0"/>
              </a:rPr>
              <a:t>5,1</a:t>
            </a:r>
          </a:p>
          <a:p>
            <a:pPr algn="ctr">
              <a:defRPr/>
            </a:pPr>
            <a:r>
              <a:rPr lang="en-GB" sz="2400" dirty="0">
                <a:solidFill>
                  <a:schemeClr val="bg1"/>
                </a:solidFill>
                <a:latin typeface="Times New Roman" pitchFamily="18" charset="0"/>
                <a:cs typeface="Times New Roman" pitchFamily="18" charset="0"/>
              </a:rPr>
              <a:t>DRIFTING</a:t>
            </a:r>
          </a:p>
          <a:p>
            <a:pPr algn="ctr">
              <a:defRPr/>
            </a:pPr>
            <a:endParaRPr lang="en-GB" sz="2400" dirty="0">
              <a:latin typeface="Times New Roman" pitchFamily="18" charset="0"/>
              <a:cs typeface="Times New Roman" pitchFamily="18" charset="0"/>
            </a:endParaRPr>
          </a:p>
          <a:p>
            <a:pPr algn="ctr">
              <a:defRPr/>
            </a:pPr>
            <a:endParaRPr lang="en-US" sz="2400" dirty="0">
              <a:latin typeface="Times New Roman" pitchFamily="18" charset="0"/>
              <a:cs typeface="Times New Roman" pitchFamily="18" charset="0"/>
            </a:endParaRPr>
          </a:p>
        </p:txBody>
      </p:sp>
      <p:sp>
        <p:nvSpPr>
          <p:cNvPr id="38922" name="Text Box 12"/>
          <p:cNvSpPr txBox="1">
            <a:spLocks noChangeArrowheads="1"/>
          </p:cNvSpPr>
          <p:nvPr/>
        </p:nvSpPr>
        <p:spPr bwMode="auto">
          <a:xfrm>
            <a:off x="4452939" y="3071813"/>
            <a:ext cx="2586037" cy="830262"/>
          </a:xfrm>
          <a:prstGeom prst="rect">
            <a:avLst/>
          </a:prstGeom>
          <a:noFill/>
          <a:ln w="9525">
            <a:noFill/>
            <a:miter lim="800000"/>
            <a:headEnd/>
            <a:tailEnd/>
          </a:ln>
        </p:spPr>
        <p:txBody>
          <a:bodyPr>
            <a:spAutoFit/>
          </a:bodyPr>
          <a:lstStyle/>
          <a:p>
            <a:pPr algn="ctr">
              <a:defRPr/>
            </a:pPr>
            <a:r>
              <a:rPr lang="en-GB" sz="2400" dirty="0">
                <a:solidFill>
                  <a:schemeClr val="accent3"/>
                </a:solidFill>
                <a:latin typeface="Times New Roman" pitchFamily="18" charset="0"/>
                <a:cs typeface="Times New Roman" pitchFamily="18" charset="0"/>
              </a:rPr>
              <a:t>3,3</a:t>
            </a:r>
          </a:p>
          <a:p>
            <a:pPr algn="ctr">
              <a:defRPr/>
            </a:pPr>
            <a:r>
              <a:rPr lang="en-GB" sz="2400" dirty="0">
                <a:latin typeface="Times New Roman" pitchFamily="18" charset="0"/>
                <a:cs typeface="Times New Roman" pitchFamily="18" charset="0"/>
              </a:rPr>
              <a:t>Middle of the Road</a:t>
            </a:r>
          </a:p>
        </p:txBody>
      </p:sp>
      <p:sp>
        <p:nvSpPr>
          <p:cNvPr id="37899" name="Text Box 13"/>
          <p:cNvSpPr txBox="1">
            <a:spLocks noChangeArrowheads="1"/>
          </p:cNvSpPr>
          <p:nvPr/>
        </p:nvSpPr>
        <p:spPr bwMode="auto">
          <a:xfrm>
            <a:off x="7968208" y="6093297"/>
            <a:ext cx="1944216" cy="646331"/>
          </a:xfrm>
          <a:prstGeom prst="rect">
            <a:avLst/>
          </a:prstGeom>
          <a:noFill/>
          <a:ln w="9525">
            <a:noFill/>
            <a:miter lim="800000"/>
            <a:headEnd/>
            <a:tailEnd/>
          </a:ln>
        </p:spPr>
        <p:txBody>
          <a:bodyPr wrap="square">
            <a:spAutoFit/>
          </a:bodyPr>
          <a:lstStyle/>
          <a:p>
            <a:r>
              <a:rPr lang="en-GB" b="1" dirty="0"/>
              <a:t>Perception of the Employees</a:t>
            </a:r>
          </a:p>
        </p:txBody>
      </p:sp>
      <p:sp>
        <p:nvSpPr>
          <p:cNvPr id="37900" name="Text Box 14"/>
          <p:cNvSpPr txBox="1">
            <a:spLocks noChangeArrowheads="1"/>
          </p:cNvSpPr>
          <p:nvPr/>
        </p:nvSpPr>
        <p:spPr bwMode="auto">
          <a:xfrm rot="-5400000">
            <a:off x="838201" y="3360738"/>
            <a:ext cx="3095625" cy="641350"/>
          </a:xfrm>
          <a:prstGeom prst="rect">
            <a:avLst/>
          </a:prstGeom>
          <a:noFill/>
          <a:ln w="9525">
            <a:noFill/>
            <a:miter lim="800000"/>
            <a:headEnd/>
            <a:tailEnd/>
          </a:ln>
        </p:spPr>
        <p:txBody>
          <a:bodyPr>
            <a:spAutoFit/>
          </a:bodyPr>
          <a:lstStyle/>
          <a:p>
            <a:r>
              <a:rPr lang="en-GB" b="1"/>
              <a:t>Perception of  The Management Team</a:t>
            </a:r>
          </a:p>
        </p:txBody>
      </p:sp>
      <p:sp>
        <p:nvSpPr>
          <p:cNvPr id="37901" name="Text Box 15"/>
          <p:cNvSpPr txBox="1">
            <a:spLocks noChangeArrowheads="1"/>
          </p:cNvSpPr>
          <p:nvPr/>
        </p:nvSpPr>
        <p:spPr bwMode="auto">
          <a:xfrm>
            <a:off x="2640014" y="692150"/>
            <a:ext cx="7272337" cy="457200"/>
          </a:xfrm>
          <a:prstGeom prst="rect">
            <a:avLst/>
          </a:prstGeom>
          <a:noFill/>
          <a:ln w="9525">
            <a:noFill/>
            <a:miter lim="800000"/>
            <a:headEnd/>
            <a:tailEnd/>
          </a:ln>
        </p:spPr>
        <p:txBody>
          <a:bodyPr>
            <a:spAutoFit/>
          </a:bodyPr>
          <a:lstStyle/>
          <a:p>
            <a:r>
              <a:rPr lang="en-GB" sz="2400" b="1">
                <a:solidFill>
                  <a:srgbClr val="009900"/>
                </a:solidFill>
              </a:rPr>
              <a:t>APPROACHES TO ORGANISATIONAL SAFETY</a:t>
            </a:r>
          </a:p>
        </p:txBody>
      </p:sp>
      <p:sp>
        <p:nvSpPr>
          <p:cNvPr id="14" name="13 - Θέση ημερομηνίας"/>
          <p:cNvSpPr>
            <a:spLocks noGrp="1"/>
          </p:cNvSpPr>
          <p:nvPr>
            <p:ph type="dt" sz="half" idx="10"/>
          </p:nvPr>
        </p:nvSpPr>
        <p:spPr/>
        <p:txBody>
          <a:bodyPr/>
          <a:lstStyle/>
          <a:p>
            <a:fld id="{1700E8A0-DDAE-4C3F-9F7F-85D9CB1EEB70}" type="datetime1">
              <a:rPr lang="el-GR" smtClean="0"/>
              <a:pPr/>
              <a:t>14/5/2016</a:t>
            </a:fld>
            <a:endParaRPr lang="el-G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4" y="349159"/>
            <a:ext cx="1291981" cy="1291981"/>
          </a:xfrm>
          <a:prstGeom prst="rect">
            <a:avLst/>
          </a:prstGeom>
        </p:spPr>
      </p:pic>
      <p:sp>
        <p:nvSpPr>
          <p:cNvPr id="2" name="TextBox 1"/>
          <p:cNvSpPr txBox="1"/>
          <p:nvPr/>
        </p:nvSpPr>
        <p:spPr>
          <a:xfrm>
            <a:off x="8940316" y="3902075"/>
            <a:ext cx="3127844" cy="923330"/>
          </a:xfrm>
          <a:prstGeom prst="rect">
            <a:avLst/>
          </a:prstGeom>
          <a:noFill/>
        </p:spPr>
        <p:txBody>
          <a:bodyPr wrap="none" rtlCol="0">
            <a:spAutoFit/>
          </a:bodyPr>
          <a:lstStyle/>
          <a:p>
            <a:r>
              <a:rPr lang="en-GB" dirty="0" smtClean="0">
                <a:solidFill>
                  <a:srgbClr val="C00000"/>
                </a:solidFill>
                <a:latin typeface="Tahoma" panose="020B0604030504040204" pitchFamily="34" charset="0"/>
                <a:ea typeface="Tahoma" panose="020B0604030504040204" pitchFamily="34" charset="0"/>
                <a:cs typeface="Tahoma" panose="020B0604030504040204" pitchFamily="34" charset="0"/>
              </a:rPr>
              <a:t>Von </a:t>
            </a:r>
            <a:r>
              <a:rPr lang="en-GB"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Thaden</a:t>
            </a:r>
            <a:r>
              <a:rPr lang="en-GB" dirty="0" smtClean="0">
                <a:solidFill>
                  <a:srgbClr val="C00000"/>
                </a:solidFill>
                <a:latin typeface="Tahoma" panose="020B0604030504040204" pitchFamily="34" charset="0"/>
                <a:ea typeface="Tahoma" panose="020B0604030504040204" pitchFamily="34" charset="0"/>
                <a:cs typeface="Tahoma" panose="020B0604030504040204" pitchFamily="34" charset="0"/>
              </a:rPr>
              <a:t>&amp; Gibbons, 2008</a:t>
            </a:r>
          </a:p>
          <a:p>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The Safety Culture Indicator </a:t>
            </a:r>
          </a:p>
          <a:p>
            <a:r>
              <a:rPr lang="en-GB" dirty="0" smtClean="0">
                <a:solidFill>
                  <a:srgbClr val="002060"/>
                </a:solidFill>
                <a:latin typeface="Tahoma" panose="020B0604030504040204" pitchFamily="34" charset="0"/>
                <a:ea typeface="Tahoma" panose="020B0604030504040204" pitchFamily="34" charset="0"/>
                <a:cs typeface="Tahoma" panose="020B0604030504040204" pitchFamily="34" charset="0"/>
              </a:rPr>
              <a:t>Scale Measurement System</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8634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873</Words>
  <Application>Microsoft Office PowerPoint</Application>
  <PresentationFormat>Widescreen</PresentationFormat>
  <Paragraphs>154</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have a Test</vt:lpstr>
      <vt:lpstr>More Thoughts to be Tested </vt:lpstr>
      <vt:lpstr>Causes of Accidents</vt:lpstr>
      <vt:lpstr>What is the Problem?</vt:lpstr>
      <vt:lpstr>PowerPoint Presentation</vt:lpstr>
      <vt:lpstr>The Reason Protection-Production Dilemma</vt:lpstr>
      <vt:lpstr>FURTHER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23</cp:revision>
  <dcterms:created xsi:type="dcterms:W3CDTF">2016-04-07T20:23:22Z</dcterms:created>
  <dcterms:modified xsi:type="dcterms:W3CDTF">2016-05-14T11:44:33Z</dcterms:modified>
</cp:coreProperties>
</file>