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71" r:id="rId3"/>
    <p:sldId id="266" r:id="rId4"/>
    <p:sldId id="268" r:id="rId5"/>
    <p:sldId id="274" r:id="rId6"/>
    <p:sldId id="272" r:id="rId7"/>
    <p:sldId id="265" r:id="rId8"/>
    <p:sldId id="27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595" autoAdjust="0"/>
  </p:normalViewPr>
  <p:slideViewPr>
    <p:cSldViewPr snapToGrid="0">
      <p:cViewPr>
        <p:scale>
          <a:sx n="78" d="100"/>
          <a:sy n="78" d="100"/>
        </p:scale>
        <p:origin x="-408" y="36"/>
      </p:cViewPr>
      <p:guideLst>
        <p:guide orient="horz" pos="2160"/>
        <p:guide pos="3840"/>
      </p:guideLst>
    </p:cSldViewPr>
  </p:slideViewPr>
  <p:notesTextViewPr>
    <p:cViewPr>
      <p:scale>
        <a:sx n="1" d="1"/>
        <a:sy n="1" d="1"/>
      </p:scale>
      <p:origin x="0" y="0"/>
    </p:cViewPr>
  </p:notesTextViewPr>
  <p:notesViewPr>
    <p:cSldViewPr snapToGrid="0">
      <p:cViewPr>
        <p:scale>
          <a:sx n="110" d="100"/>
          <a:sy n="110" d="100"/>
        </p:scale>
        <p:origin x="-165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072D4E-1A27-4BA9-99D4-18997433D656}" type="datetimeFigureOut">
              <a:rPr lang="en-US" smtClean="0"/>
              <a:t>5/17/2016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76312-87BB-4669-B9D2-9EF4BE798117}" type="slidenum">
              <a:rPr lang="en-US" smtClean="0"/>
              <a:t>‹#›</a:t>
            </a:fld>
            <a:endParaRPr lang="en-US"/>
          </a:p>
        </p:txBody>
      </p:sp>
    </p:spTree>
    <p:extLst>
      <p:ext uri="{BB962C8B-B14F-4D97-AF65-F5344CB8AC3E}">
        <p14:creationId xmlns:p14="http://schemas.microsoft.com/office/powerpoint/2010/main" val="2390831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Times New Roman"/>
              </a:rPr>
              <a:t>The development of oil and gas exploration activities in the southeastern Mediterranean Sea has created promises for wealth and prosperity for the countries of the region.  However to be able to exploit these newly found resources it is necessary to support the need for safe and secure air operations to the exploration and exploitation platforms.</a:t>
            </a:r>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1</a:t>
            </a:fld>
            <a:endParaRPr lang="en-US" dirty="0"/>
          </a:p>
        </p:txBody>
      </p:sp>
    </p:spTree>
    <p:extLst>
      <p:ext uri="{BB962C8B-B14F-4D97-AF65-F5344CB8AC3E}">
        <p14:creationId xmlns:p14="http://schemas.microsoft.com/office/powerpoint/2010/main" val="1165371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Calibri"/>
                <a:cs typeface="Times New Roman"/>
              </a:rPr>
              <a:t>The </a:t>
            </a:r>
            <a:r>
              <a:rPr lang="en-US" dirty="0">
                <a:ea typeface="Calibri"/>
                <a:cs typeface="Times New Roman"/>
              </a:rPr>
              <a:t>challenges to aviation safety posed by the demanding and unknown environment of off-shore operations can be daunting to even the most well-staffed civil aviation authority and it is </a:t>
            </a:r>
            <a:r>
              <a:rPr lang="en-US" dirty="0" smtClean="0">
                <a:ea typeface="Calibri"/>
                <a:cs typeface="Times New Roman"/>
              </a:rPr>
              <a:t>frequently </a:t>
            </a:r>
            <a:r>
              <a:rPr lang="en-US" dirty="0">
                <a:ea typeface="Calibri"/>
                <a:cs typeface="Times New Roman"/>
              </a:rPr>
              <a:t>that we receive </a:t>
            </a:r>
            <a:r>
              <a:rPr lang="en-US" dirty="0" smtClean="0">
                <a:ea typeface="Calibri"/>
                <a:cs typeface="Times New Roman"/>
              </a:rPr>
              <a:t>sad news </a:t>
            </a:r>
            <a:r>
              <a:rPr lang="en-US" dirty="0">
                <a:ea typeface="Calibri"/>
                <a:cs typeface="Times New Roman"/>
              </a:rPr>
              <a:t>of air accidents in such operations. </a:t>
            </a:r>
            <a:endParaRPr lang="en-US" dirty="0" smtClean="0">
              <a:ea typeface="Calibri"/>
              <a:cs typeface="Times New Roman"/>
            </a:endParaRPr>
          </a:p>
          <a:p>
            <a:r>
              <a:rPr lang="en-US" dirty="0" smtClean="0">
                <a:ea typeface="Calibri"/>
                <a:cs typeface="Times New Roman"/>
              </a:rPr>
              <a:t>Off-shore </a:t>
            </a:r>
            <a:r>
              <a:rPr lang="en-US" dirty="0">
                <a:ea typeface="Calibri"/>
                <a:cs typeface="Times New Roman"/>
              </a:rPr>
              <a:t>operations of helicopters to </a:t>
            </a:r>
            <a:r>
              <a:rPr lang="en-US" dirty="0" smtClean="0">
                <a:ea typeface="Calibri"/>
                <a:cs typeface="Times New Roman"/>
              </a:rPr>
              <a:t>oil and gas </a:t>
            </a:r>
            <a:r>
              <a:rPr lang="en-US" dirty="0">
                <a:ea typeface="Calibri"/>
                <a:cs typeface="Times New Roman"/>
              </a:rPr>
              <a:t>platforms encompass the whole breadth of aviation safety regulations and expertise. Such expertise is scarce and costly and it </a:t>
            </a:r>
            <a:r>
              <a:rPr lang="en-US" dirty="0" smtClean="0">
                <a:ea typeface="Calibri"/>
                <a:cs typeface="Times New Roman"/>
              </a:rPr>
              <a:t>is becoming </a:t>
            </a:r>
            <a:r>
              <a:rPr lang="en-US" dirty="0">
                <a:ea typeface="Calibri"/>
                <a:cs typeface="Times New Roman"/>
              </a:rPr>
              <a:t>even more important to create and be able to access a common pool of knowledge and experts. </a:t>
            </a:r>
            <a:endParaRPr lang="en-US" dirty="0" smtClean="0">
              <a:ea typeface="Calibri"/>
              <a:cs typeface="Times New Roman"/>
            </a:endParaRPr>
          </a:p>
          <a:p>
            <a:r>
              <a:rPr lang="en-US" dirty="0" smtClean="0">
                <a:ea typeface="Calibri"/>
                <a:cs typeface="Times New Roman"/>
              </a:rPr>
              <a:t>Regional </a:t>
            </a:r>
            <a:r>
              <a:rPr lang="en-US" dirty="0">
                <a:ea typeface="Calibri"/>
                <a:cs typeface="Times New Roman"/>
              </a:rPr>
              <a:t>cooperation can be an effective way to not only develop relations between states but to also lower costs and enable the development of industries to the benefit of all citizens.</a:t>
            </a:r>
            <a:endParaRPr lang="en-US" sz="1100" dirty="0">
              <a:ea typeface="Calibri"/>
              <a:cs typeface="Times New Roman"/>
            </a:endParaRPr>
          </a:p>
          <a:p>
            <a:endParaRPr lang="en-US" dirty="0"/>
          </a:p>
          <a:p>
            <a:pPr eaLnBrk="1" hangingPunct="1">
              <a:spcBef>
                <a:spcPct val="0"/>
              </a:spcBef>
            </a:pPr>
            <a:endParaRPr lang="en-US" altLang="en-US" dirty="0" smtClean="0"/>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1EF20E3-0230-4385-81EF-94943EE71973}" type="slidenum">
              <a:rPr lang="el-GR" altLang="en-US" smtClean="0">
                <a:solidFill>
                  <a:srgbClr val="000000"/>
                </a:solidFill>
                <a:cs typeface="Arial" pitchFamily="34" charset="0"/>
              </a:rPr>
              <a:pPr eaLnBrk="1" hangingPunct="1">
                <a:spcBef>
                  <a:spcPct val="0"/>
                </a:spcBef>
              </a:pPr>
              <a:t>2</a:t>
            </a:fld>
            <a:endParaRPr lang="el-GR" altLang="en-US" dirty="0" smtClean="0">
              <a:solidFill>
                <a:srgbClr val="000000"/>
              </a:solidFill>
              <a:cs typeface="Arial" pitchFamily="34" charset="0"/>
            </a:endParaRPr>
          </a:p>
        </p:txBody>
      </p:sp>
      <p:sp>
        <p:nvSpPr>
          <p:cNvPr id="121861"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smtClean="0">
              <a:solidFill>
                <a:srgbClr val="000000"/>
              </a:solidFill>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Helicopter and other aircraft </a:t>
            </a:r>
            <a:r>
              <a:rPr lang="en-US" dirty="0" smtClean="0"/>
              <a:t>operations are regulated by the Civil Aviation Law in the Exclusive Economic Zone (EEZ). The Law includes requirements for:</a:t>
            </a:r>
          </a:p>
          <a:p>
            <a:pPr lvl="1"/>
            <a:r>
              <a:rPr lang="en-US" dirty="0" smtClean="0"/>
              <a:t>Air Traffic Control</a:t>
            </a:r>
          </a:p>
          <a:p>
            <a:pPr lvl="1"/>
            <a:r>
              <a:rPr lang="en-US" dirty="0" smtClean="0"/>
              <a:t>Airspace Management</a:t>
            </a:r>
          </a:p>
          <a:p>
            <a:pPr lvl="1"/>
            <a:r>
              <a:rPr lang="en-US" dirty="0" smtClean="0"/>
              <a:t>Licensing of Pilots, engineers, maintenance training </a:t>
            </a:r>
            <a:r>
              <a:rPr lang="en-US" dirty="0" err="1" smtClean="0"/>
              <a:t>organisations</a:t>
            </a:r>
            <a:r>
              <a:rPr lang="en-US" dirty="0" smtClean="0"/>
              <a:t> </a:t>
            </a:r>
            <a:r>
              <a:rPr lang="en-US" dirty="0"/>
              <a:t>and maintenance </a:t>
            </a:r>
            <a:r>
              <a:rPr lang="en-US" dirty="0" smtClean="0"/>
              <a:t>repair </a:t>
            </a:r>
            <a:r>
              <a:rPr lang="en-US" dirty="0" err="1" smtClean="0"/>
              <a:t>organisations</a:t>
            </a:r>
            <a:endParaRPr lang="en-US" dirty="0" smtClean="0"/>
          </a:p>
          <a:p>
            <a:pPr lvl="1"/>
            <a:r>
              <a:rPr lang="en-US" dirty="0" smtClean="0"/>
              <a:t>Flight operations</a:t>
            </a:r>
          </a:p>
          <a:p>
            <a:pPr lvl="1"/>
            <a:r>
              <a:rPr lang="en-US" dirty="0" smtClean="0"/>
              <a:t>Airworthiness</a:t>
            </a:r>
          </a:p>
          <a:p>
            <a:pPr lvl="1"/>
            <a:r>
              <a:rPr lang="en-US" dirty="0" smtClean="0"/>
              <a:t>Aircraft Registry</a:t>
            </a:r>
          </a:p>
          <a:p>
            <a:pPr lvl="1"/>
            <a:r>
              <a:rPr lang="en-US" dirty="0" smtClean="0"/>
              <a:t>Airport Licensing</a:t>
            </a:r>
          </a:p>
          <a:p>
            <a:pPr lvl="1"/>
            <a:r>
              <a:rPr lang="en-US" dirty="0" smtClean="0"/>
              <a:t>Aviation Security</a:t>
            </a:r>
          </a:p>
          <a:p>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3</a:t>
            </a:fld>
            <a:endParaRPr lang="en-US"/>
          </a:p>
        </p:txBody>
      </p:sp>
    </p:spTree>
    <p:extLst>
      <p:ext uri="{BB962C8B-B14F-4D97-AF65-F5344CB8AC3E}">
        <p14:creationId xmlns:p14="http://schemas.microsoft.com/office/powerpoint/2010/main" val="2610161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Cyprus and </a:t>
            </a:r>
            <a:r>
              <a:rPr lang="en-US" dirty="0"/>
              <a:t>Israel </a:t>
            </a:r>
            <a:r>
              <a:rPr lang="en-US" dirty="0" smtClean="0"/>
              <a:t>have a long history of </a:t>
            </a:r>
            <a:r>
              <a:rPr lang="en-GB" dirty="0" smtClean="0"/>
              <a:t>cooperation in aviation</a:t>
            </a:r>
            <a:r>
              <a:rPr lang="en-US" dirty="0"/>
              <a:t/>
            </a:r>
            <a:br>
              <a:rPr lang="en-US" dirty="0"/>
            </a:br>
            <a:endParaRPr lang="en-US" dirty="0" smtClean="0"/>
          </a:p>
          <a:p>
            <a:r>
              <a:rPr lang="en-US" dirty="0" smtClean="0"/>
              <a:t>In the domain of Air </a:t>
            </a:r>
            <a:r>
              <a:rPr lang="en-US" dirty="0"/>
              <a:t>Traffic </a:t>
            </a:r>
            <a:r>
              <a:rPr lang="en-US" dirty="0" smtClean="0"/>
              <a:t>Control as well as </a:t>
            </a:r>
            <a:r>
              <a:rPr lang="en-US" dirty="0" smtClean="0"/>
              <a:t>in support of search </a:t>
            </a:r>
            <a:r>
              <a:rPr lang="en-US" dirty="0" smtClean="0"/>
              <a:t>and rescue </a:t>
            </a:r>
            <a:r>
              <a:rPr lang="en-US" dirty="0" smtClean="0"/>
              <a:t>operations, the </a:t>
            </a:r>
            <a:r>
              <a:rPr lang="en-US" dirty="0" smtClean="0"/>
              <a:t>coordination mechanism is defined within a LOA which was recently updated</a:t>
            </a:r>
          </a:p>
          <a:p>
            <a:endParaRPr lang="en-US" dirty="0" smtClean="0"/>
          </a:p>
          <a:p>
            <a:r>
              <a:rPr lang="en-GB" dirty="0" smtClean="0"/>
              <a:t>The Air Traffic Services of the two countries are in constant communication in an effort to provide an efficient and safe service to the rapidly increasing traffic in the region, while at the same time they strive to address the added complexity of regional events such as airspace closures and war.</a:t>
            </a:r>
          </a:p>
          <a:p>
            <a:endParaRPr lang="en-GB" dirty="0" smtClean="0"/>
          </a:p>
          <a:p>
            <a:r>
              <a:rPr lang="en-US" dirty="0" smtClean="0"/>
              <a:t>One s</a:t>
            </a:r>
            <a:r>
              <a:rPr lang="en-US" dirty="0" smtClean="0"/>
              <a:t>uch event </a:t>
            </a:r>
            <a:r>
              <a:rPr lang="en-US" dirty="0" smtClean="0"/>
              <a:t>has recently </a:t>
            </a:r>
            <a:r>
              <a:rPr lang="en-US" dirty="0"/>
              <a:t>emphasized the necessity of ATM cooperation between </a:t>
            </a:r>
            <a:r>
              <a:rPr lang="en-US" dirty="0" smtClean="0"/>
              <a:t>the neighboring countries, </a:t>
            </a:r>
            <a:r>
              <a:rPr lang="en-US" dirty="0" smtClean="0"/>
              <a:t>when most </a:t>
            </a:r>
            <a:r>
              <a:rPr lang="en-US" dirty="0"/>
              <a:t>of LLBG traffic had to be rerouted </a:t>
            </a:r>
            <a:r>
              <a:rPr lang="en-US" dirty="0" smtClean="0"/>
              <a:t>around </a:t>
            </a:r>
            <a:r>
              <a:rPr lang="en-US" dirty="0"/>
              <a:t>Tel-Aviv in order to avoid conflict areas. </a:t>
            </a:r>
          </a:p>
          <a:p>
            <a:r>
              <a:rPr lang="en-US" dirty="0"/>
              <a:t>Traffic used alternative routes with the management of traffic flows </a:t>
            </a:r>
            <a:r>
              <a:rPr lang="en-US" dirty="0" smtClean="0"/>
              <a:t>within </a:t>
            </a:r>
            <a:r>
              <a:rPr lang="en-US" dirty="0"/>
              <a:t>Nicosia ACC. This event proved that effective cooperation can “move mountains”. </a:t>
            </a:r>
            <a:endParaRPr lang="en-GB" dirty="0"/>
          </a:p>
          <a:p>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4</a:t>
            </a:fld>
            <a:endParaRPr lang="en-US" dirty="0"/>
          </a:p>
        </p:txBody>
      </p:sp>
    </p:spTree>
    <p:extLst>
      <p:ext uri="{BB962C8B-B14F-4D97-AF65-F5344CB8AC3E}">
        <p14:creationId xmlns:p14="http://schemas.microsoft.com/office/powerpoint/2010/main" val="240167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Cyprus </a:t>
            </a:r>
            <a:r>
              <a:rPr lang="en-US" dirty="0" smtClean="0"/>
              <a:t>and </a:t>
            </a:r>
            <a:r>
              <a:rPr lang="en-US" dirty="0"/>
              <a:t>Israel </a:t>
            </a:r>
            <a:r>
              <a:rPr lang="en-GB" dirty="0" smtClean="0"/>
              <a:t>are partnering to commonly develop the enablers foreseen within the </a:t>
            </a:r>
            <a:r>
              <a:rPr lang="en-US" dirty="0" smtClean="0"/>
              <a:t>Blue </a:t>
            </a:r>
            <a:r>
              <a:rPr lang="en-US" dirty="0"/>
              <a:t>Med </a:t>
            </a:r>
            <a:r>
              <a:rPr lang="en-US" dirty="0" smtClean="0"/>
              <a:t>FAB </a:t>
            </a:r>
            <a:r>
              <a:rPr lang="en-US" altLang="en-US" dirty="0"/>
              <a:t>Implementation </a:t>
            </a:r>
            <a:r>
              <a:rPr lang="en-US" altLang="en-US" dirty="0" err="1" smtClean="0"/>
              <a:t>Programme</a:t>
            </a:r>
            <a:r>
              <a:rPr lang="en-US" altLang="en-US" dirty="0" smtClean="0"/>
              <a:t> and in </a:t>
            </a:r>
            <a:r>
              <a:rPr lang="en-US" altLang="en-US" dirty="0"/>
              <a:t>order to extend the benefits of the FAB beyond the BLUE MED area.</a:t>
            </a:r>
            <a:endParaRPr lang="en-US" dirty="0"/>
          </a:p>
          <a:p>
            <a:endParaRPr lang="en-US" altLang="en-US" dirty="0" smtClean="0"/>
          </a:p>
          <a:p>
            <a:r>
              <a:rPr lang="en-US" altLang="en-US" dirty="0" smtClean="0"/>
              <a:t> </a:t>
            </a:r>
          </a:p>
          <a:p>
            <a:r>
              <a:rPr lang="en-US" altLang="en-US" dirty="0" smtClean="0"/>
              <a:t>Civil Military cooperation between the two countries is very important in an area </a:t>
            </a:r>
            <a:r>
              <a:rPr lang="en-US" altLang="en-US" dirty="0" smtClean="0"/>
              <a:t>mostly covered </a:t>
            </a:r>
            <a:r>
              <a:rPr lang="en-US" altLang="en-US" dirty="0" smtClean="0"/>
              <a:t>by high-seas. The Israel Air Force activity within Nicosia FIR is coordinated with the Cyprus Airspace Management Cell in order to </a:t>
            </a:r>
            <a:r>
              <a:rPr lang="en-US" altLang="en-US" dirty="0" err="1" smtClean="0"/>
              <a:t>minimise</a:t>
            </a:r>
            <a:r>
              <a:rPr lang="en-US" altLang="en-US" dirty="0" smtClean="0"/>
              <a:t> its effects and maintain uninterrupted and safe flow of civil traffic</a:t>
            </a:r>
          </a:p>
          <a:p>
            <a:endParaRPr lang="en-US" altLang="en-US" dirty="0" smtClean="0"/>
          </a:p>
        </p:txBody>
      </p:sp>
      <p:sp>
        <p:nvSpPr>
          <p:cNvPr id="4" name="Segnaposto numero diapositiva 3"/>
          <p:cNvSpPr>
            <a:spLocks noGrp="1"/>
          </p:cNvSpPr>
          <p:nvPr>
            <p:ph type="sldNum" sz="quarter" idx="5"/>
          </p:nvPr>
        </p:nvSpPr>
        <p:spPr/>
        <p:txBody>
          <a:bodyPr/>
          <a:lstStyle/>
          <a:p>
            <a:pPr>
              <a:defRPr/>
            </a:pPr>
            <a:fld id="{B4C9B836-B4E0-4064-9953-78A3D91EA7D1}" type="slidenum">
              <a:rPr lang="it-IT" smtClean="0">
                <a:solidFill>
                  <a:prstClr val="black"/>
                </a:solidFill>
              </a:rPr>
              <a:pPr>
                <a:defRPr/>
              </a:pPr>
              <a:t>5</a:t>
            </a:fld>
            <a:endParaRPr lang="it-IT">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endParaRPr lang="en-US" dirty="0" smtClean="0"/>
          </a:p>
          <a:p>
            <a:r>
              <a:rPr lang="en-US" dirty="0" smtClean="0"/>
              <a:t>In 2013</a:t>
            </a:r>
            <a:r>
              <a:rPr lang="en-US" dirty="0"/>
              <a:t>, the European Union and the State of Israel signed a comprehensive agreement (Euro-Mediterranean Air Transport Agreement</a:t>
            </a:r>
            <a:r>
              <a:rPr lang="en-US" dirty="0" smtClean="0"/>
              <a:t>) that will gradually liberalize </a:t>
            </a:r>
            <a:r>
              <a:rPr lang="en-US" dirty="0"/>
              <a:t>the market between the EU and Israel. </a:t>
            </a:r>
            <a:endParaRPr lang="en-US" dirty="0" smtClean="0"/>
          </a:p>
          <a:p>
            <a:endParaRPr lang="en-US" dirty="0" smtClean="0"/>
          </a:p>
          <a:p>
            <a:r>
              <a:rPr lang="en-US" dirty="0" smtClean="0"/>
              <a:t>The Agreement also aims to integrate Israel into a wider Common Aviation Area with the EU, based on Common rules.</a:t>
            </a:r>
          </a:p>
          <a:p>
            <a:endParaRPr lang="en-US" dirty="0" smtClean="0"/>
          </a:p>
          <a:p>
            <a:r>
              <a:rPr lang="en-US" dirty="0" smtClean="0"/>
              <a:t>In </a:t>
            </a:r>
            <a:r>
              <a:rPr lang="en-US" dirty="0" smtClean="0"/>
              <a:t>2015 ~ 2.300 flights carried 240.000 passengers between Cyprus and Israel.</a:t>
            </a:r>
          </a:p>
          <a:p>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6</a:t>
            </a:fld>
            <a:endParaRPr lang="en-US"/>
          </a:p>
        </p:txBody>
      </p:sp>
    </p:spTree>
    <p:extLst>
      <p:ext uri="{BB962C8B-B14F-4D97-AF65-F5344CB8AC3E}">
        <p14:creationId xmlns:p14="http://schemas.microsoft.com/office/powerpoint/2010/main" val="2401676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Cyprus and Israel should seize the opportunities offered and work to further their cooperation in all aviation areas. Such cooperation can be in the form of </a:t>
            </a:r>
            <a:r>
              <a:rPr lang="en-US" dirty="0"/>
              <a:t/>
            </a:r>
            <a:br>
              <a:rPr lang="en-US" dirty="0"/>
            </a:br>
            <a:endParaRPr lang="en-US" dirty="0" smtClean="0"/>
          </a:p>
          <a:p>
            <a:pPr marL="171450" indent="-171450">
              <a:buFont typeface="Arial" panose="020B0604020202020204" pitchFamily="34" charset="0"/>
              <a:buChar char="•"/>
            </a:pPr>
            <a:r>
              <a:rPr lang="en-GB" dirty="0" smtClean="0"/>
              <a:t>Exchange </a:t>
            </a:r>
            <a:r>
              <a:rPr lang="en-GB" dirty="0"/>
              <a:t>of expertise in ATM, Airspace </a:t>
            </a:r>
            <a:r>
              <a:rPr lang="en-GB" dirty="0" smtClean="0"/>
              <a:t>management and </a:t>
            </a:r>
            <a:r>
              <a:rPr lang="en-GB" dirty="0"/>
              <a:t>Airspace </a:t>
            </a:r>
            <a:r>
              <a:rPr lang="en-GB" dirty="0" smtClean="0"/>
              <a:t>Design</a:t>
            </a:r>
          </a:p>
          <a:p>
            <a:endParaRPr lang="en-GB" dirty="0" smtClean="0"/>
          </a:p>
          <a:p>
            <a:pPr marL="171450" indent="-171450">
              <a:buFont typeface="Arial" panose="020B0604020202020204" pitchFamily="34" charset="0"/>
              <a:buChar char="•"/>
            </a:pPr>
            <a:r>
              <a:rPr lang="en-GB" dirty="0" smtClean="0"/>
              <a:t>Shared use </a:t>
            </a:r>
            <a:r>
              <a:rPr lang="en-GB" dirty="0"/>
              <a:t>of </a:t>
            </a:r>
            <a:r>
              <a:rPr lang="en-GB" dirty="0" smtClean="0"/>
              <a:t>Inspectors in </a:t>
            </a:r>
            <a:r>
              <a:rPr lang="en-GB" dirty="0"/>
              <a:t>Flight </a:t>
            </a:r>
            <a:r>
              <a:rPr lang="en-GB" dirty="0" smtClean="0"/>
              <a:t>Operations, Airworthiness and Licensing</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Development </a:t>
            </a:r>
            <a:r>
              <a:rPr lang="en-GB" dirty="0"/>
              <a:t>of standards in such </a:t>
            </a:r>
            <a:r>
              <a:rPr lang="en-GB" dirty="0" smtClean="0"/>
              <a:t>specialised </a:t>
            </a:r>
            <a:r>
              <a:rPr lang="en-GB" dirty="0"/>
              <a:t>areas </a:t>
            </a:r>
            <a:r>
              <a:rPr lang="en-GB" dirty="0" smtClean="0"/>
              <a:t>as </a:t>
            </a:r>
            <a:r>
              <a:rPr lang="en-GB" dirty="0"/>
              <a:t>aircraft operations at offshore </a:t>
            </a:r>
            <a:r>
              <a:rPr lang="en-GB" dirty="0" smtClean="0"/>
              <a:t>rigs and </a:t>
            </a:r>
            <a:r>
              <a:rPr lang="en-GB" dirty="0"/>
              <a:t>drones, </a:t>
            </a:r>
            <a:endParaRPr lang="en-GB" dirty="0" smtClean="0"/>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Exchange </a:t>
            </a:r>
            <a:r>
              <a:rPr lang="en-GB" dirty="0"/>
              <a:t>of expertise and </a:t>
            </a:r>
            <a:r>
              <a:rPr lang="en-GB" dirty="0" smtClean="0"/>
              <a:t>shared use </a:t>
            </a:r>
            <a:r>
              <a:rPr lang="en-GB" dirty="0"/>
              <a:t>of experts in aviation security and </a:t>
            </a:r>
            <a:r>
              <a:rPr lang="en-GB" dirty="0" smtClean="0"/>
              <a:t>in licensing </a:t>
            </a:r>
            <a:r>
              <a:rPr lang="en-GB" dirty="0"/>
              <a:t>of </a:t>
            </a:r>
            <a:r>
              <a:rPr lang="en-GB" dirty="0" smtClean="0"/>
              <a:t>heliports</a:t>
            </a:r>
          </a:p>
          <a:p>
            <a:pPr marL="171450" indent="-171450">
              <a:buFont typeface="Arial" panose="020B0604020202020204" pitchFamily="34" charset="0"/>
              <a:buChar char="•"/>
            </a:pPr>
            <a:endParaRPr lang="en-GB" dirty="0" smtClean="0"/>
          </a:p>
          <a:p>
            <a:pPr marL="171450" indent="-171450">
              <a:buFont typeface="Arial" panose="020B0604020202020204" pitchFamily="34" charset="0"/>
              <a:buChar char="•"/>
            </a:pPr>
            <a:r>
              <a:rPr lang="en-GB" dirty="0" smtClean="0"/>
              <a:t>Common </a:t>
            </a:r>
            <a:r>
              <a:rPr lang="en-US" dirty="0" smtClean="0"/>
              <a:t>training </a:t>
            </a:r>
            <a:r>
              <a:rPr lang="en-US" dirty="0" err="1" smtClean="0"/>
              <a:t>programmes</a:t>
            </a:r>
            <a:r>
              <a:rPr lang="en-US" dirty="0" smtClean="0"/>
              <a:t> in aviation areas both </a:t>
            </a:r>
            <a:r>
              <a:rPr lang="en-US" dirty="0"/>
              <a:t>at theoretical and practical level  </a:t>
            </a:r>
            <a:endParaRPr lang="en-GB" dirty="0"/>
          </a:p>
          <a:p>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7</a:t>
            </a:fld>
            <a:endParaRPr lang="en-US"/>
          </a:p>
        </p:txBody>
      </p:sp>
    </p:spTree>
    <p:extLst>
      <p:ext uri="{BB962C8B-B14F-4D97-AF65-F5344CB8AC3E}">
        <p14:creationId xmlns:p14="http://schemas.microsoft.com/office/powerpoint/2010/main" val="1329249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 developing  cooperation between Cyprus and  Israel in aviation can only bring benefits to Safety </a:t>
            </a:r>
            <a:r>
              <a:rPr lang="en-US" dirty="0"/>
              <a:t>for </a:t>
            </a:r>
            <a:r>
              <a:rPr lang="en-US" dirty="0" smtClean="0"/>
              <a:t>the aviation </a:t>
            </a:r>
            <a:r>
              <a:rPr lang="en-US" dirty="0" smtClean="0"/>
              <a:t>industry and </a:t>
            </a:r>
            <a:r>
              <a:rPr lang="en-US" dirty="0" smtClean="0"/>
              <a:t>reduce risks to the aviation authorities.</a:t>
            </a:r>
            <a:endParaRPr lang="el-GR" dirty="0" smtClean="0"/>
          </a:p>
          <a:p>
            <a:endParaRPr lang="en-US" dirty="0" smtClean="0"/>
          </a:p>
          <a:p>
            <a:r>
              <a:rPr lang="en-US" dirty="0">
                <a:ea typeface="Calibri"/>
                <a:cs typeface="Times New Roman"/>
              </a:rPr>
              <a:t>Regional cooperation can be an effective way to not only develop relations between </a:t>
            </a:r>
            <a:r>
              <a:rPr lang="en-US" dirty="0" smtClean="0">
                <a:ea typeface="Calibri"/>
                <a:cs typeface="Times New Roman"/>
              </a:rPr>
              <a:t>countries but </a:t>
            </a:r>
            <a:r>
              <a:rPr lang="en-US" dirty="0">
                <a:ea typeface="Calibri"/>
                <a:cs typeface="Times New Roman"/>
              </a:rPr>
              <a:t>to also lower costs and enable the development of industries to the benefit of all citizens.</a:t>
            </a:r>
            <a:endParaRPr lang="en-GB" dirty="0"/>
          </a:p>
          <a:p>
            <a:endParaRPr lang="en-US" dirty="0"/>
          </a:p>
        </p:txBody>
      </p:sp>
      <p:sp>
        <p:nvSpPr>
          <p:cNvPr id="4" name="Slide Number Placeholder 3"/>
          <p:cNvSpPr>
            <a:spLocks noGrp="1"/>
          </p:cNvSpPr>
          <p:nvPr>
            <p:ph type="sldNum" sz="quarter" idx="10"/>
          </p:nvPr>
        </p:nvSpPr>
        <p:spPr/>
        <p:txBody>
          <a:bodyPr/>
          <a:lstStyle/>
          <a:p>
            <a:fld id="{56E76312-87BB-4669-B9D2-9EF4BE798117}" type="slidenum">
              <a:rPr lang="en-US" smtClean="0"/>
              <a:t>8</a:t>
            </a:fld>
            <a:endParaRPr lang="en-US"/>
          </a:p>
        </p:txBody>
      </p:sp>
    </p:spTree>
    <p:extLst>
      <p:ext uri="{BB962C8B-B14F-4D97-AF65-F5344CB8AC3E}">
        <p14:creationId xmlns:p14="http://schemas.microsoft.com/office/powerpoint/2010/main" val="2377553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147575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1536290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2905759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518149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667873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214925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63543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384802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68466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2485795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A63035E-85A5-4EB4-8D92-8F65A75E7535}" type="datetimeFigureOut">
              <a:rPr lang="en-GB" smtClean="0"/>
              <a:t>17/05/2016</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75104AB-153C-467D-ADB3-AB675D747C69}" type="slidenum">
              <a:rPr lang="en-GB" smtClean="0"/>
              <a:t>‹#›</a:t>
            </a:fld>
            <a:endParaRPr lang="en-GB"/>
          </a:p>
        </p:txBody>
      </p:sp>
    </p:spTree>
    <p:extLst>
      <p:ext uri="{BB962C8B-B14F-4D97-AF65-F5344CB8AC3E}">
        <p14:creationId xmlns:p14="http://schemas.microsoft.com/office/powerpoint/2010/main" val="180571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92000">
              <a:schemeClr val="bg2">
                <a:lumMod val="5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9" name="Picture 8"/>
          <p:cNvPicPr>
            <a:picLocks noChangeAspect="1"/>
          </p:cNvPicPr>
          <p:nvPr/>
        </p:nvPicPr>
        <p:blipFill>
          <a:blip r:embed="rId1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807532" y="0"/>
            <a:ext cx="3384468" cy="2538351"/>
          </a:xfrm>
          <a:prstGeom prst="rect">
            <a:avLst/>
          </a:prstGeom>
          <a:effectLst>
            <a:reflection blurRad="6350" stA="50000" endA="295" endPos="92000" dist="101600" dir="5400000" sy="-100000" algn="bl" rotWithShape="0"/>
            <a:softEdge rad="635000"/>
          </a:effectLst>
        </p:spPr>
      </p:pic>
    </p:spTree>
    <p:extLst>
      <p:ext uri="{BB962C8B-B14F-4D97-AF65-F5344CB8AC3E}">
        <p14:creationId xmlns:p14="http://schemas.microsoft.com/office/powerpoint/2010/main" val="3428893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1520" y="1122362"/>
            <a:ext cx="10594848" cy="2840037"/>
          </a:xfrm>
        </p:spPr>
        <p:txBody>
          <a:bodyPr>
            <a:normAutofit fontScale="90000"/>
          </a:bodyPr>
          <a:lstStyle/>
          <a:p>
            <a:r>
              <a:rPr lang="en-US" dirty="0" smtClean="0"/>
              <a:t>Cyprus – Israel cooperation</a:t>
            </a:r>
            <a:br>
              <a:rPr lang="en-US" dirty="0" smtClean="0"/>
            </a:br>
            <a:r>
              <a:rPr lang="en-US" dirty="0"/>
              <a:t>in support of </a:t>
            </a:r>
            <a:r>
              <a:rPr lang="en-US" dirty="0" smtClean="0"/>
              <a:t>Aviation Safety for </a:t>
            </a:r>
            <a:br>
              <a:rPr lang="en-US" dirty="0" smtClean="0"/>
            </a:br>
            <a:r>
              <a:rPr lang="en-US" dirty="0" smtClean="0"/>
              <a:t>off-shore helicopter operations </a:t>
            </a:r>
            <a:br>
              <a:rPr lang="en-US" dirty="0" smtClean="0"/>
            </a:br>
            <a:endParaRPr lang="en-GB" dirty="0"/>
          </a:p>
        </p:txBody>
      </p:sp>
      <p:sp>
        <p:nvSpPr>
          <p:cNvPr id="3" name="Subtitle 2"/>
          <p:cNvSpPr>
            <a:spLocks noGrp="1"/>
          </p:cNvSpPr>
          <p:nvPr>
            <p:ph type="subTitle" idx="1"/>
          </p:nvPr>
        </p:nvSpPr>
        <p:spPr>
          <a:xfrm>
            <a:off x="1627413" y="4082987"/>
            <a:ext cx="9144000" cy="957943"/>
          </a:xfrm>
        </p:spPr>
        <p:txBody>
          <a:bodyPr/>
          <a:lstStyle/>
          <a:p>
            <a:r>
              <a:rPr lang="en-US" dirty="0" smtClean="0"/>
              <a:t>FSF seminar 19</a:t>
            </a:r>
            <a:r>
              <a:rPr lang="en-US" baseline="30000" dirty="0" smtClean="0"/>
              <a:t>th</a:t>
            </a:r>
            <a:r>
              <a:rPr lang="en-US" dirty="0" smtClean="0"/>
              <a:t> May 2016</a:t>
            </a:r>
            <a:endParaRPr lang="en-GB" dirty="0"/>
          </a:p>
        </p:txBody>
      </p:sp>
      <p:sp>
        <p:nvSpPr>
          <p:cNvPr id="4" name="TextBox 3"/>
          <p:cNvSpPr txBox="1"/>
          <p:nvPr/>
        </p:nvSpPr>
        <p:spPr>
          <a:xfrm>
            <a:off x="9688285" y="4920344"/>
            <a:ext cx="2166257" cy="584775"/>
          </a:xfrm>
          <a:prstGeom prst="rect">
            <a:avLst/>
          </a:prstGeom>
          <a:noFill/>
        </p:spPr>
        <p:txBody>
          <a:bodyPr wrap="square" rtlCol="0">
            <a:spAutoFit/>
          </a:bodyPr>
          <a:lstStyle/>
          <a:p>
            <a:r>
              <a:rPr lang="en-US" dirty="0" smtClean="0"/>
              <a:t>Nicos Nicolaou</a:t>
            </a:r>
          </a:p>
          <a:p>
            <a:r>
              <a:rPr lang="en-US" sz="1400" dirty="0" smtClean="0"/>
              <a:t>Acting Director DCAC</a:t>
            </a:r>
            <a:endParaRPr lang="en-GB" sz="1400" dirty="0"/>
          </a:p>
        </p:txBody>
      </p:sp>
      <p:pic>
        <p:nvPicPr>
          <p:cNvPr id="1026" name="Picture 2" descr="C:\Users\user\Pictures\DCA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417" y="4188824"/>
            <a:ext cx="1936559" cy="193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693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11201" y="1371600"/>
            <a:ext cx="10469033" cy="1828800"/>
          </a:xfrm>
        </p:spPr>
        <p:txBody>
          <a:bodyPr/>
          <a:lstStyle/>
          <a:p>
            <a:pPr eaLnBrk="1" hangingPunct="1">
              <a:defRPr/>
            </a:pPr>
            <a:endParaRPr lang="en-US" dirty="0"/>
          </a:p>
        </p:txBody>
      </p:sp>
      <p:sp>
        <p:nvSpPr>
          <p:cNvPr id="39939" name="Subtitle 4"/>
          <p:cNvSpPr>
            <a:spLocks noGrp="1"/>
          </p:cNvSpPr>
          <p:nvPr>
            <p:ph type="subTitle" idx="1"/>
          </p:nvPr>
        </p:nvSpPr>
        <p:spPr>
          <a:xfrm>
            <a:off x="711200" y="3228975"/>
            <a:ext cx="10473267" cy="1752600"/>
          </a:xfrm>
        </p:spPr>
        <p:txBody>
          <a:bodyPr/>
          <a:lstStyle/>
          <a:p>
            <a:pPr marR="0" eaLnBrk="1" hangingPunct="1"/>
            <a:endParaRPr lang="en-US" altLang="en-US" dirty="0" smtClean="0"/>
          </a:p>
        </p:txBody>
      </p:sp>
      <p:sp>
        <p:nvSpPr>
          <p:cNvPr id="3994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fld id="{102F6836-41D5-4AA8-B96B-2EADD66B1C03}" type="slidenum">
              <a:rPr lang="el-GR" altLang="en-US" sz="1200" smtClean="0">
                <a:solidFill>
                  <a:srgbClr val="FFFFFF"/>
                </a:solidFill>
                <a:latin typeface="Arial" pitchFamily="34" charset="0"/>
                <a:cs typeface="Arial" pitchFamily="34" charset="0"/>
              </a:rPr>
              <a:pPr eaLnBrk="1" hangingPunct="1">
                <a:spcBef>
                  <a:spcPct val="0"/>
                </a:spcBef>
                <a:buClrTx/>
                <a:buSzTx/>
                <a:buFontTx/>
                <a:buNone/>
              </a:pPr>
              <a:t>2</a:t>
            </a:fld>
            <a:endParaRPr lang="el-GR" altLang="en-US" sz="1200" dirty="0" smtClean="0">
              <a:solidFill>
                <a:srgbClr val="FFFFFF"/>
              </a:solidFill>
              <a:latin typeface="Arial" pitchFamily="34" charset="0"/>
              <a:cs typeface="Arial" pitchFamily="34" charset="0"/>
            </a:endParaRPr>
          </a:p>
        </p:txBody>
      </p:sp>
      <p:pic>
        <p:nvPicPr>
          <p:cNvPr id="39941" name="Picture 2" descr="ipurgio-ami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2" y="44450"/>
            <a:ext cx="1629833"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9 - Εικόνα" descr="KSED sima.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16118" y="44450"/>
            <a:ext cx="15367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3"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endParaRPr lang="en-US" altLang="en-US" sz="1800" dirty="0">
              <a:solidFill>
                <a:srgbClr val="FFFFFF"/>
              </a:solidFill>
              <a:latin typeface="Verdana" pitchFamily="34" charset="0"/>
            </a:endParaRPr>
          </a:p>
        </p:txBody>
      </p:sp>
      <p:pic>
        <p:nvPicPr>
          <p:cNvPr id="39944" name="Picture 1" descr="ΣΗΜΕΙΩΜΑ ΠΕΡΙ  ΘΑΛΑΣΣΙΩΝ ΔΡΑΣΤΗΡΙΟΤΗΤΩΝ 6 ΙΟΥΝ 20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19200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TextBox 6"/>
          <p:cNvSpPr txBox="1">
            <a:spLocks noChangeArrowheads="1"/>
          </p:cNvSpPr>
          <p:nvPr/>
        </p:nvSpPr>
        <p:spPr bwMode="auto">
          <a:xfrm>
            <a:off x="8081433" y="3213101"/>
            <a:ext cx="230505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el-GR" altLang="en-US" sz="1400" dirty="0">
                <a:solidFill>
                  <a:srgbClr val="FFFF00"/>
                </a:solidFill>
                <a:latin typeface="Verdana" pitchFamily="34" charset="0"/>
              </a:rPr>
              <a:t>ΑΟΖ ΛΙΒΑΝΟΥ</a:t>
            </a:r>
          </a:p>
          <a:p>
            <a:pPr algn="ctr" eaLnBrk="1" hangingPunct="1">
              <a:spcBef>
                <a:spcPct val="0"/>
              </a:spcBef>
              <a:buClrTx/>
              <a:buSzTx/>
              <a:buFontTx/>
              <a:buNone/>
            </a:pPr>
            <a:r>
              <a:rPr lang="el-GR" altLang="en-US" sz="1400" dirty="0">
                <a:solidFill>
                  <a:srgbClr val="FFFF00"/>
                </a:solidFill>
                <a:latin typeface="Verdana" pitchFamily="34" charset="0"/>
              </a:rPr>
              <a:t>2007</a:t>
            </a:r>
            <a:endParaRPr lang="en-US" altLang="en-US" sz="1400" dirty="0">
              <a:solidFill>
                <a:srgbClr val="FFFF00"/>
              </a:solidFill>
              <a:latin typeface="Verdana" pitchFamily="34" charset="0"/>
            </a:endParaRPr>
          </a:p>
        </p:txBody>
      </p:sp>
      <p:sp>
        <p:nvSpPr>
          <p:cNvPr id="39946" name="TextBox 12"/>
          <p:cNvSpPr txBox="1">
            <a:spLocks noChangeArrowheads="1"/>
          </p:cNvSpPr>
          <p:nvPr/>
        </p:nvSpPr>
        <p:spPr bwMode="auto">
          <a:xfrm>
            <a:off x="6479118" y="4665664"/>
            <a:ext cx="23050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lgn="ctr" eaLnBrk="1" hangingPunct="1">
              <a:spcBef>
                <a:spcPct val="0"/>
              </a:spcBef>
              <a:buClrTx/>
              <a:buSzTx/>
              <a:buFontTx/>
              <a:buNone/>
            </a:pPr>
            <a:r>
              <a:rPr lang="el-GR" altLang="en-US" sz="1400" dirty="0">
                <a:solidFill>
                  <a:srgbClr val="FFFF00"/>
                </a:solidFill>
                <a:latin typeface="Verdana" pitchFamily="34" charset="0"/>
              </a:rPr>
              <a:t>ΑΟΖ ΙΣΡΑΗΛ 2010</a:t>
            </a:r>
            <a:endParaRPr lang="en-US" altLang="en-US" sz="1400" dirty="0">
              <a:solidFill>
                <a:srgbClr val="FFFF00"/>
              </a:solidFill>
              <a:latin typeface="Verdana" pitchFamily="34" charset="0"/>
            </a:endParaRPr>
          </a:p>
        </p:txBody>
      </p:sp>
      <p:sp>
        <p:nvSpPr>
          <p:cNvPr id="39947" name="TextBox 13"/>
          <p:cNvSpPr txBox="1">
            <a:spLocks noChangeArrowheads="1"/>
          </p:cNvSpPr>
          <p:nvPr/>
        </p:nvSpPr>
        <p:spPr bwMode="auto">
          <a:xfrm>
            <a:off x="988484" y="4797425"/>
            <a:ext cx="230293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el-GR" altLang="en-US" sz="1400" dirty="0">
                <a:solidFill>
                  <a:srgbClr val="FFFF00"/>
                </a:solidFill>
                <a:latin typeface="Verdana" pitchFamily="34" charset="0"/>
              </a:rPr>
              <a:t>ΑΟΖ ΑΙΓΥΠΤΟΥ</a:t>
            </a:r>
          </a:p>
          <a:p>
            <a:pPr algn="ctr" eaLnBrk="1" hangingPunct="1">
              <a:spcBef>
                <a:spcPct val="0"/>
              </a:spcBef>
              <a:buClrTx/>
              <a:buSzTx/>
              <a:buFontTx/>
              <a:buNone/>
            </a:pPr>
            <a:r>
              <a:rPr lang="el-GR" altLang="en-US" sz="1400" dirty="0">
                <a:solidFill>
                  <a:srgbClr val="FFFF00"/>
                </a:solidFill>
                <a:latin typeface="Verdana" pitchFamily="34" charset="0"/>
              </a:rPr>
              <a:t>2003</a:t>
            </a:r>
            <a:endParaRPr lang="en-US" altLang="en-US" sz="1400" dirty="0">
              <a:solidFill>
                <a:srgbClr val="FFFF00"/>
              </a:solidFill>
              <a:latin typeface="Verdana" pitchFamily="34" charset="0"/>
            </a:endParaRPr>
          </a:p>
        </p:txBody>
      </p:sp>
      <p:cxnSp>
        <p:nvCxnSpPr>
          <p:cNvPr id="9" name="Straight Connector 8"/>
          <p:cNvCxnSpPr/>
          <p:nvPr/>
        </p:nvCxnSpPr>
        <p:spPr>
          <a:xfrm>
            <a:off x="7344833" y="3933826"/>
            <a:ext cx="2015067" cy="885825"/>
          </a:xfrm>
          <a:prstGeom prst="line">
            <a:avLst/>
          </a:prstGeom>
          <a:ln w="317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6292" y="4913314"/>
            <a:ext cx="366184"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55764" y="4873338"/>
            <a:ext cx="366184"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8341" y="5100637"/>
            <a:ext cx="366184"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9200" y="5182395"/>
            <a:ext cx="366184"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4314801"/>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AVIATION SAFETY FOR OFF-SHORE HELICOPTER OPERATIONS </a:t>
            </a:r>
          </a:p>
        </p:txBody>
      </p:sp>
      <p:sp>
        <p:nvSpPr>
          <p:cNvPr id="3" name="Content Placeholder 2"/>
          <p:cNvSpPr>
            <a:spLocks noGrp="1"/>
          </p:cNvSpPr>
          <p:nvPr>
            <p:ph idx="1"/>
          </p:nvPr>
        </p:nvSpPr>
        <p:spPr/>
        <p:txBody>
          <a:bodyPr>
            <a:normAutofit/>
          </a:bodyPr>
          <a:lstStyle/>
          <a:p>
            <a:pPr marL="0" indent="0">
              <a:buNone/>
            </a:pPr>
            <a:r>
              <a:rPr lang="en-GB" dirty="0" smtClean="0"/>
              <a:t>Helicopter/air operations within the Exclusive </a:t>
            </a:r>
            <a:r>
              <a:rPr lang="en-GB" dirty="0"/>
              <a:t>Economic Zone (EEZ)</a:t>
            </a:r>
          </a:p>
          <a:p>
            <a:pPr marL="0" indent="0">
              <a:buNone/>
            </a:pPr>
            <a:r>
              <a:rPr lang="en-GB" dirty="0" smtClean="0"/>
              <a:t>are regulated by the Civil Aviation Law </a:t>
            </a:r>
          </a:p>
          <a:p>
            <a:pPr lvl="1"/>
            <a:r>
              <a:rPr lang="en-GB" dirty="0"/>
              <a:t>Air Traffic Control</a:t>
            </a:r>
          </a:p>
          <a:p>
            <a:pPr lvl="1"/>
            <a:r>
              <a:rPr lang="en-GB" dirty="0"/>
              <a:t>Airspace Management</a:t>
            </a:r>
            <a:endParaRPr lang="en-US" dirty="0"/>
          </a:p>
          <a:p>
            <a:pPr lvl="1"/>
            <a:r>
              <a:rPr lang="en-GB" dirty="0"/>
              <a:t>	Licensing of Pilot, engineer, maintenance training and MRO</a:t>
            </a:r>
            <a:endParaRPr lang="en-US" dirty="0"/>
          </a:p>
          <a:p>
            <a:pPr lvl="1"/>
            <a:r>
              <a:rPr lang="en-GB" dirty="0"/>
              <a:t>	Flight operations</a:t>
            </a:r>
            <a:endParaRPr lang="en-US" dirty="0"/>
          </a:p>
          <a:p>
            <a:pPr lvl="1"/>
            <a:r>
              <a:rPr lang="en-GB" dirty="0"/>
              <a:t>	Airworthiness</a:t>
            </a:r>
            <a:endParaRPr lang="en-US" dirty="0"/>
          </a:p>
          <a:p>
            <a:pPr lvl="1"/>
            <a:r>
              <a:rPr lang="en-GB" dirty="0"/>
              <a:t>	Aircraft Registry</a:t>
            </a:r>
            <a:endParaRPr lang="en-US" dirty="0"/>
          </a:p>
          <a:p>
            <a:pPr lvl="1"/>
            <a:r>
              <a:rPr lang="en-GB" dirty="0"/>
              <a:t>	Airport Licensing</a:t>
            </a:r>
            <a:endParaRPr lang="en-US" dirty="0"/>
          </a:p>
          <a:p>
            <a:pPr lvl="1"/>
            <a:r>
              <a:rPr lang="en-GB" dirty="0"/>
              <a:t>	Aviation Security</a:t>
            </a:r>
            <a:endParaRPr lang="en-US" dirty="0"/>
          </a:p>
          <a:p>
            <a:pPr lvl="1"/>
            <a:endParaRPr lang="en-US" dirty="0"/>
          </a:p>
        </p:txBody>
      </p:sp>
    </p:spTree>
    <p:extLst>
      <p:ext uri="{BB962C8B-B14F-4D97-AF65-F5344CB8AC3E}">
        <p14:creationId xmlns:p14="http://schemas.microsoft.com/office/powerpoint/2010/main" val="170471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 Israel </a:t>
            </a:r>
            <a:r>
              <a:rPr lang="en-US" dirty="0" smtClean="0"/>
              <a:t>cu</a:t>
            </a:r>
            <a:r>
              <a:rPr lang="en-GB" dirty="0" smtClean="0"/>
              <a:t>rrent </a:t>
            </a:r>
            <a:r>
              <a:rPr lang="en-GB" dirty="0"/>
              <a:t>areas of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GB" sz="2800" dirty="0"/>
              <a:t>Air Traffic </a:t>
            </a:r>
            <a:r>
              <a:rPr lang="en-GB" sz="2800" dirty="0" smtClean="0"/>
              <a:t>Control</a:t>
            </a:r>
          </a:p>
          <a:p>
            <a:pPr marL="685800" lvl="2">
              <a:spcBef>
                <a:spcPts val="1000"/>
              </a:spcBef>
            </a:pPr>
            <a:r>
              <a:rPr lang="en-GB" sz="2400" dirty="0" smtClean="0"/>
              <a:t>LOA</a:t>
            </a:r>
          </a:p>
          <a:p>
            <a:pPr marL="685800" lvl="2">
              <a:spcBef>
                <a:spcPts val="1000"/>
              </a:spcBef>
            </a:pPr>
            <a:r>
              <a:rPr lang="en-GB" sz="2400" dirty="0" smtClean="0"/>
              <a:t>Blue Med FAB</a:t>
            </a:r>
          </a:p>
          <a:p>
            <a:pPr marL="457200" lvl="2" indent="0">
              <a:spcBef>
                <a:spcPts val="1000"/>
              </a:spcBef>
              <a:buNone/>
            </a:pPr>
            <a:endParaRPr lang="en-GB" sz="2400" dirty="0"/>
          </a:p>
          <a:p>
            <a:pPr marL="228600" lvl="1">
              <a:spcBef>
                <a:spcPts val="1000"/>
              </a:spcBef>
            </a:pPr>
            <a:r>
              <a:rPr lang="en-GB" sz="2800" dirty="0"/>
              <a:t>Airspace </a:t>
            </a:r>
            <a:r>
              <a:rPr lang="en-GB" sz="2800" dirty="0" smtClean="0"/>
              <a:t>Management</a:t>
            </a:r>
          </a:p>
          <a:p>
            <a:pPr marL="685800" lvl="2">
              <a:spcBef>
                <a:spcPts val="1000"/>
              </a:spcBef>
            </a:pPr>
            <a:r>
              <a:rPr lang="en-GB" sz="2400" dirty="0" smtClean="0"/>
              <a:t>Flow of traffic</a:t>
            </a:r>
          </a:p>
          <a:p>
            <a:pPr marL="685800" lvl="2">
              <a:spcBef>
                <a:spcPts val="1000"/>
              </a:spcBef>
            </a:pPr>
            <a:r>
              <a:rPr lang="en-GB" sz="2400" dirty="0" smtClean="0"/>
              <a:t>Military activity</a:t>
            </a:r>
          </a:p>
          <a:p>
            <a:pPr marL="457200" lvl="2" indent="0">
              <a:spcBef>
                <a:spcPts val="1000"/>
              </a:spcBef>
              <a:buNone/>
            </a:pPr>
            <a:endParaRPr lang="en-GB" sz="2400" dirty="0" smtClean="0"/>
          </a:p>
          <a:p>
            <a:pPr marL="228600" lvl="1">
              <a:spcBef>
                <a:spcPts val="1000"/>
              </a:spcBef>
            </a:pPr>
            <a:r>
              <a:rPr lang="en-US" sz="2800" dirty="0"/>
              <a:t>Crisis management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941068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en-US" sz="1800">
              <a:solidFill>
                <a:srgbClr val="000000"/>
              </a:solidFill>
              <a:latin typeface="Arial" pitchFamily="34" charset="0"/>
            </a:endParaRPr>
          </a:p>
        </p:txBody>
      </p:sp>
      <p:sp>
        <p:nvSpPr>
          <p:cNvPr id="13315" name="Rectangle 2"/>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en-US" sz="1800">
              <a:solidFill>
                <a:srgbClr val="000000"/>
              </a:solidFill>
              <a:latin typeface="Arial" pitchFamily="34" charset="0"/>
            </a:endParaRPr>
          </a:p>
        </p:txBody>
      </p:sp>
      <p:sp>
        <p:nvSpPr>
          <p:cNvPr id="13316" name="Rectangle 5"/>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en-US" sz="1800">
              <a:solidFill>
                <a:srgbClr val="000000"/>
              </a:solidFill>
              <a:latin typeface="Arial" pitchFamily="34" charset="0"/>
            </a:endParaRPr>
          </a:p>
        </p:txBody>
      </p:sp>
      <p:sp>
        <p:nvSpPr>
          <p:cNvPr id="13317" name="Rectangle 8"/>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en-US" sz="1800">
              <a:solidFill>
                <a:srgbClr val="000000"/>
              </a:solidFill>
              <a:latin typeface="Arial" pitchFamily="34" charset="0"/>
            </a:endParaRPr>
          </a:p>
        </p:txBody>
      </p:sp>
      <p:sp>
        <p:nvSpPr>
          <p:cNvPr id="13318" name="Rectangle 11"/>
          <p:cNvSpPr>
            <a:spLocks noChangeArrowheads="1"/>
          </p:cNvSpPr>
          <p:nvPr/>
        </p:nvSpPr>
        <p:spPr bwMode="auto">
          <a:xfrm>
            <a:off x="0"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it-IT" altLang="en-US" sz="1800">
              <a:solidFill>
                <a:srgbClr val="000000"/>
              </a:solidFill>
              <a:latin typeface="Arial" pitchFamily="34" charset="0"/>
            </a:endParaRPr>
          </a:p>
        </p:txBody>
      </p:sp>
      <p:sp>
        <p:nvSpPr>
          <p:cNvPr id="3" name="Titolo 2"/>
          <p:cNvSpPr>
            <a:spLocks noGrp="1"/>
          </p:cNvSpPr>
          <p:nvPr>
            <p:ph type="title"/>
          </p:nvPr>
        </p:nvSpPr>
        <p:spPr>
          <a:xfrm>
            <a:off x="1931077" y="184666"/>
            <a:ext cx="8466667" cy="777875"/>
          </a:xfrm>
        </p:spPr>
        <p:txBody>
          <a:bodyPr/>
          <a:lstStyle/>
          <a:p>
            <a:pPr>
              <a:defRPr/>
            </a:pPr>
            <a:r>
              <a:rPr lang="it-IT" dirty="0" smtClean="0"/>
              <a:t>Blue Med Future Plans 2016 - 2018</a:t>
            </a:r>
            <a:endParaRPr lang="it-IT" dirty="0"/>
          </a:p>
        </p:txBody>
      </p:sp>
      <p:sp>
        <p:nvSpPr>
          <p:cNvPr id="2" name="Rettangolo 1"/>
          <p:cNvSpPr/>
          <p:nvPr/>
        </p:nvSpPr>
        <p:spPr>
          <a:xfrm>
            <a:off x="6479117" y="3573464"/>
            <a:ext cx="965200" cy="4206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graphicFrame>
        <p:nvGraphicFramePr>
          <p:cNvPr id="4" name="Table 3"/>
          <p:cNvGraphicFramePr>
            <a:graphicFrameLocks noGrp="1"/>
          </p:cNvGraphicFramePr>
          <p:nvPr/>
        </p:nvGraphicFramePr>
        <p:xfrm>
          <a:off x="7247467" y="1268413"/>
          <a:ext cx="4588934" cy="4824412"/>
        </p:xfrm>
        <a:graphic>
          <a:graphicData uri="http://schemas.openxmlformats.org/drawingml/2006/table">
            <a:tbl>
              <a:tblPr firstRow="1" firstCol="1" bandRow="1">
                <a:tableStyleId>{5C22544A-7EE6-4342-B048-85BDC9FD1C3A}</a:tableStyleId>
              </a:tblPr>
              <a:tblGrid>
                <a:gridCol w="1264915"/>
                <a:gridCol w="3324019"/>
              </a:tblGrid>
              <a:tr h="964883">
                <a:tc>
                  <a:txBody>
                    <a:bodyPr/>
                    <a:lstStyle/>
                    <a:p>
                      <a:pPr>
                        <a:spcAft>
                          <a:spcPts val="0"/>
                        </a:spcAft>
                      </a:pPr>
                      <a:r>
                        <a:rPr lang="en-US" sz="2000" dirty="0" smtClean="0">
                          <a:effectLst/>
                          <a:latin typeface="+mn-lt"/>
                          <a:ea typeface="+mn-ea"/>
                        </a:rPr>
                        <a:t>DCAC</a:t>
                      </a:r>
                      <a:endParaRPr lang="el-GR" sz="2000" dirty="0">
                        <a:effectLst/>
                        <a:latin typeface="Times New Roman" panose="02020603050405020304" pitchFamily="18" charset="0"/>
                        <a:ea typeface="Batang" panose="02030600000101010101" pitchFamily="18" charset="-127"/>
                      </a:endParaRPr>
                    </a:p>
                  </a:txBody>
                  <a:tcPr marL="91452" marR="91452" marT="0" marB="0"/>
                </a:tc>
                <a:tc>
                  <a:txBody>
                    <a:bodyPr/>
                    <a:lstStyle/>
                    <a:p>
                      <a:pPr>
                        <a:spcAft>
                          <a:spcPts val="0"/>
                        </a:spcAft>
                        <a:tabLst>
                          <a:tab pos="1936750" algn="ctr"/>
                        </a:tabLst>
                      </a:pPr>
                      <a:r>
                        <a:rPr lang="en-US" sz="2000" dirty="0" smtClean="0">
                          <a:effectLst/>
                        </a:rPr>
                        <a:t>Cyprus ANSP</a:t>
                      </a:r>
                      <a:r>
                        <a:rPr lang="el-GR" sz="2000" dirty="0" smtClean="0">
                          <a:effectLst/>
                        </a:rPr>
                        <a:t> </a:t>
                      </a:r>
                      <a:endParaRPr lang="en-US" sz="2000" dirty="0" smtClean="0">
                        <a:effectLst/>
                      </a:endParaRPr>
                    </a:p>
                    <a:p>
                      <a:pPr>
                        <a:spcAft>
                          <a:spcPts val="0"/>
                        </a:spcAft>
                        <a:tabLst>
                          <a:tab pos="1936750" algn="ctr"/>
                        </a:tabLst>
                      </a:pPr>
                      <a:r>
                        <a:rPr lang="en-US" sz="2000" baseline="0" dirty="0" smtClean="0">
                          <a:effectLst/>
                        </a:rPr>
                        <a:t>NICOSIA FIR</a:t>
                      </a:r>
                      <a:endParaRPr lang="el-GR" sz="2000" dirty="0">
                        <a:effectLst/>
                        <a:latin typeface="Times New Roman" panose="02020603050405020304" pitchFamily="18" charset="0"/>
                        <a:ea typeface="Batang" panose="02030600000101010101" pitchFamily="18" charset="-127"/>
                      </a:endParaRPr>
                    </a:p>
                  </a:txBody>
                  <a:tcPr marL="91452" marR="91452" marT="0" marB="0"/>
                </a:tc>
              </a:tr>
              <a:tr h="3859529">
                <a:tc>
                  <a:txBody>
                    <a:bodyPr/>
                    <a:lstStyle/>
                    <a:p>
                      <a:pPr>
                        <a:spcAft>
                          <a:spcPts val="0"/>
                        </a:spcAft>
                      </a:pPr>
                      <a:endParaRPr lang="el-GR" sz="1800" dirty="0">
                        <a:effectLst/>
                        <a:latin typeface="Times New Roman" panose="02020603050405020304" pitchFamily="18" charset="0"/>
                        <a:ea typeface="Batang" panose="02030600000101010101" pitchFamily="18" charset="-127"/>
                      </a:endParaRPr>
                    </a:p>
                  </a:txBody>
                  <a:tcPr marL="91452" marR="91452" marT="0" marB="0"/>
                </a:tc>
                <a:tc>
                  <a:txBody>
                    <a:bodyPr/>
                    <a:lstStyle/>
                    <a:p>
                      <a:r>
                        <a:rPr lang="en-US" sz="1600" b="1" i="0" u="sng" strike="noStrike" kern="1200" baseline="0" dirty="0" smtClean="0">
                          <a:solidFill>
                            <a:schemeClr val="dk1"/>
                          </a:solidFill>
                          <a:latin typeface="+mn-lt"/>
                          <a:ea typeface="+mn-ea"/>
                          <a:cs typeface="+mn-cs"/>
                        </a:rPr>
                        <a:t>Free Route Project</a:t>
                      </a:r>
                    </a:p>
                    <a:p>
                      <a:endParaRPr lang="en-US" sz="1600" b="0" i="0" u="none" strike="noStrike" kern="1200" baseline="0" dirty="0" smtClean="0">
                        <a:solidFill>
                          <a:schemeClr val="dk1"/>
                        </a:solidFill>
                        <a:latin typeface="+mn-lt"/>
                        <a:ea typeface="+mn-ea"/>
                        <a:cs typeface="+mn-cs"/>
                      </a:endParaRPr>
                    </a:p>
                    <a:p>
                      <a:r>
                        <a:rPr lang="en-US" sz="1600" b="0" i="0" u="none" strike="noStrike" kern="1200" baseline="0" dirty="0" smtClean="0">
                          <a:solidFill>
                            <a:schemeClr val="dk1"/>
                          </a:solidFill>
                          <a:latin typeface="+mn-lt"/>
                          <a:ea typeface="+mn-ea"/>
                          <a:cs typeface="+mn-cs"/>
                        </a:rPr>
                        <a:t>• </a:t>
                      </a:r>
                      <a:r>
                        <a:rPr lang="en-US" sz="1600" b="1" i="0" u="none" strike="noStrike" kern="1200" baseline="0" dirty="0" smtClean="0">
                          <a:solidFill>
                            <a:schemeClr val="dk1"/>
                          </a:solidFill>
                          <a:latin typeface="+mn-lt"/>
                          <a:ea typeface="+mn-ea"/>
                          <a:cs typeface="+mn-cs"/>
                        </a:rPr>
                        <a:t>Phase 1</a:t>
                      </a:r>
                      <a:r>
                        <a:rPr lang="en-US" sz="1600" b="0" i="0" u="none" strike="noStrike" kern="1200" baseline="0" dirty="0" smtClean="0">
                          <a:solidFill>
                            <a:schemeClr val="dk1"/>
                          </a:solidFill>
                          <a:latin typeface="+mn-lt"/>
                          <a:ea typeface="+mn-ea"/>
                          <a:cs typeface="+mn-cs"/>
                        </a:rPr>
                        <a:t>: JAN – DEC 2016</a:t>
                      </a:r>
                    </a:p>
                    <a:p>
                      <a:r>
                        <a:rPr lang="en-US" sz="1600" b="0" i="0" u="none" strike="noStrike" kern="1200" baseline="0" dirty="0" smtClean="0">
                          <a:solidFill>
                            <a:schemeClr val="dk1"/>
                          </a:solidFill>
                          <a:latin typeface="+mn-lt"/>
                          <a:ea typeface="+mn-ea"/>
                          <a:cs typeface="+mn-cs"/>
                        </a:rPr>
                        <a:t>DCTs (Entry/Exit) Implementation from FL285-FL660 , AVLB NIGHT (2100 – 0400)</a:t>
                      </a:r>
                    </a:p>
                    <a:p>
                      <a:endParaRPr lang="en-US" sz="1600" b="0" i="0" u="none" strike="noStrike" kern="1200" baseline="0" dirty="0" smtClean="0">
                        <a:solidFill>
                          <a:schemeClr val="dk1"/>
                        </a:solidFill>
                        <a:latin typeface="+mn-lt"/>
                        <a:ea typeface="+mn-ea"/>
                        <a:cs typeface="+mn-cs"/>
                      </a:endParaRPr>
                    </a:p>
                    <a:p>
                      <a:r>
                        <a:rPr lang="en-US" sz="1600" b="0" i="0" u="none" strike="noStrike" kern="1200" baseline="0" dirty="0" smtClean="0">
                          <a:solidFill>
                            <a:schemeClr val="dk1"/>
                          </a:solidFill>
                          <a:latin typeface="+mn-lt"/>
                          <a:ea typeface="+mn-ea"/>
                          <a:cs typeface="+mn-cs"/>
                        </a:rPr>
                        <a:t>• </a:t>
                      </a:r>
                      <a:r>
                        <a:rPr lang="en-US" sz="1600" b="1" i="0" u="none" strike="noStrike" kern="1200" baseline="0" dirty="0" smtClean="0">
                          <a:solidFill>
                            <a:schemeClr val="dk1"/>
                          </a:solidFill>
                          <a:latin typeface="+mn-lt"/>
                          <a:ea typeface="+mn-ea"/>
                          <a:cs typeface="+mn-cs"/>
                        </a:rPr>
                        <a:t>Phase 2</a:t>
                      </a:r>
                      <a:r>
                        <a:rPr lang="en-US" sz="1600" b="0" i="0" u="none" strike="noStrike" kern="1200" baseline="0" dirty="0" smtClean="0">
                          <a:solidFill>
                            <a:schemeClr val="dk1"/>
                          </a:solidFill>
                          <a:latin typeface="+mn-lt"/>
                          <a:ea typeface="+mn-ea"/>
                          <a:cs typeface="+mn-cs"/>
                        </a:rPr>
                        <a:t>: JAN2017</a:t>
                      </a:r>
                    </a:p>
                    <a:p>
                      <a:r>
                        <a:rPr lang="en-US" sz="1600" b="0" i="0" u="none" strike="noStrike" kern="1200" baseline="0" dirty="0" smtClean="0">
                          <a:solidFill>
                            <a:schemeClr val="dk1"/>
                          </a:solidFill>
                          <a:latin typeface="+mn-lt"/>
                          <a:ea typeface="+mn-ea"/>
                          <a:cs typeface="+mn-cs"/>
                        </a:rPr>
                        <a:t>DCTs with multiple Entry Exit implemented from FL195+ - AVLB: 24H</a:t>
                      </a:r>
                      <a:endParaRPr lang="el-GR" sz="1200" u="none" dirty="0">
                        <a:effectLst/>
                        <a:latin typeface="+mn-lt"/>
                        <a:ea typeface="Batang" panose="02030600000101010101" pitchFamily="18" charset="-127"/>
                      </a:endParaRPr>
                    </a:p>
                  </a:txBody>
                  <a:tcPr marL="91452" marR="91452" marT="0" marB="0"/>
                </a:tc>
              </a:tr>
            </a:tbl>
          </a:graphicData>
        </a:graphic>
      </p:graphicFrame>
      <p:pic>
        <p:nvPicPr>
          <p:cNvPr id="1333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433" y="1341438"/>
            <a:ext cx="6722533"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695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Cyprus – Israel </a:t>
            </a:r>
            <a:r>
              <a:rPr lang="en-US" dirty="0" smtClean="0"/>
              <a:t>c</a:t>
            </a:r>
            <a:r>
              <a:rPr lang="en-GB" dirty="0" err="1" smtClean="0"/>
              <a:t>urrent</a:t>
            </a:r>
            <a:r>
              <a:rPr lang="en-GB" dirty="0" smtClean="0"/>
              <a:t> </a:t>
            </a:r>
            <a:r>
              <a:rPr lang="en-GB" dirty="0"/>
              <a:t>areas of cooperation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smtClean="0"/>
              <a:t>Bilateral </a:t>
            </a:r>
            <a:r>
              <a:rPr lang="en-GB" dirty="0"/>
              <a:t>air-services </a:t>
            </a:r>
            <a:r>
              <a:rPr lang="en-GB" dirty="0" smtClean="0"/>
              <a:t>agreements </a:t>
            </a:r>
          </a:p>
          <a:p>
            <a:pPr marL="0" indent="0">
              <a:buNone/>
            </a:pPr>
            <a:endParaRPr lang="en-GB" sz="2400" dirty="0" smtClean="0"/>
          </a:p>
          <a:p>
            <a:pPr lvl="2"/>
            <a:r>
              <a:rPr lang="en-US" sz="2400" dirty="0"/>
              <a:t>Euro-Mediterranean Air Transport Agreement (2013)</a:t>
            </a:r>
          </a:p>
          <a:p>
            <a:pPr marL="914400" lvl="2" indent="0">
              <a:buNone/>
            </a:pPr>
            <a:endParaRPr lang="en-US" sz="2400" dirty="0"/>
          </a:p>
          <a:p>
            <a:pPr lvl="2"/>
            <a:r>
              <a:rPr lang="en-GB" sz="2400" dirty="0"/>
              <a:t>in 2015 ~ 2.300 flights carried 240.000 passengers</a:t>
            </a:r>
            <a:endParaRPr lang="en-US" sz="2400" dirty="0"/>
          </a:p>
          <a:p>
            <a:endParaRPr lang="en-US" dirty="0"/>
          </a:p>
        </p:txBody>
      </p:sp>
    </p:spTree>
    <p:extLst>
      <p:ext uri="{BB962C8B-B14F-4D97-AF65-F5344CB8AC3E}">
        <p14:creationId xmlns:p14="http://schemas.microsoft.com/office/powerpoint/2010/main" val="4026789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Opportunities and need for further cooperation in</a:t>
            </a:r>
            <a:r>
              <a:rPr lang="en-US" dirty="0"/>
              <a:t/>
            </a:r>
            <a:br>
              <a:rPr lang="en-US" dirty="0"/>
            </a:br>
            <a:endParaRPr lang="en-US" dirty="0"/>
          </a:p>
        </p:txBody>
      </p:sp>
      <p:sp>
        <p:nvSpPr>
          <p:cNvPr id="3" name="Content Placeholder 2"/>
          <p:cNvSpPr>
            <a:spLocks noGrp="1"/>
          </p:cNvSpPr>
          <p:nvPr>
            <p:ph idx="1"/>
          </p:nvPr>
        </p:nvSpPr>
        <p:spPr/>
        <p:txBody>
          <a:bodyPr/>
          <a:lstStyle/>
          <a:p>
            <a:pPr marL="171450" indent="-171450"/>
            <a:r>
              <a:rPr lang="en-GB" dirty="0"/>
              <a:t>Exchange of expertise in ATM, Airspace management and Design</a:t>
            </a:r>
          </a:p>
          <a:p>
            <a:pPr marL="171450" indent="-171450"/>
            <a:r>
              <a:rPr lang="en-GB" dirty="0"/>
              <a:t>Shared use of Inspectors in Flight Operations, Airworthiness and Licensing</a:t>
            </a:r>
          </a:p>
          <a:p>
            <a:pPr marL="171450" indent="-171450"/>
            <a:r>
              <a:rPr lang="en-GB" dirty="0"/>
              <a:t>Development of standards in specialised areas such as aircraft operations at offshore rigs and </a:t>
            </a:r>
            <a:r>
              <a:rPr lang="en-GB" dirty="0" smtClean="0"/>
              <a:t>drones</a:t>
            </a:r>
            <a:endParaRPr lang="en-GB" dirty="0"/>
          </a:p>
          <a:p>
            <a:pPr marL="171450" indent="-171450"/>
            <a:r>
              <a:rPr lang="en-GB" dirty="0"/>
              <a:t>Exchange of expertise and shared use of experts in aviation security and licensing of heliports</a:t>
            </a:r>
          </a:p>
          <a:p>
            <a:pPr marL="171450" indent="-171450"/>
            <a:r>
              <a:rPr lang="en-GB" dirty="0"/>
              <a:t>Common </a:t>
            </a:r>
            <a:r>
              <a:rPr lang="en-US" dirty="0"/>
              <a:t>training </a:t>
            </a:r>
            <a:r>
              <a:rPr lang="en-US" dirty="0" err="1"/>
              <a:t>programmes</a:t>
            </a:r>
            <a:r>
              <a:rPr lang="en-US" dirty="0"/>
              <a:t> in aviation areas both at theoretical and practical level  </a:t>
            </a:r>
            <a:endParaRPr lang="en-GB" dirty="0"/>
          </a:p>
          <a:p>
            <a:endParaRPr lang="en-US" dirty="0"/>
          </a:p>
          <a:p>
            <a:endParaRPr lang="en-US" dirty="0"/>
          </a:p>
        </p:txBody>
      </p:sp>
    </p:spTree>
    <p:extLst>
      <p:ext uri="{BB962C8B-B14F-4D97-AF65-F5344CB8AC3E}">
        <p14:creationId xmlns:p14="http://schemas.microsoft.com/office/powerpoint/2010/main" val="1208601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Cooperation</a:t>
            </a:r>
            <a:endParaRPr lang="en-US" dirty="0"/>
          </a:p>
        </p:txBody>
      </p:sp>
      <p:sp>
        <p:nvSpPr>
          <p:cNvPr id="3" name="Content Placeholder 2"/>
          <p:cNvSpPr>
            <a:spLocks noGrp="1"/>
          </p:cNvSpPr>
          <p:nvPr>
            <p:ph idx="1"/>
          </p:nvPr>
        </p:nvSpPr>
        <p:spPr/>
        <p:txBody>
          <a:bodyPr/>
          <a:lstStyle/>
          <a:p>
            <a:pPr marL="0" indent="0">
              <a:buNone/>
            </a:pPr>
            <a:r>
              <a:rPr lang="en-GB" dirty="0" smtClean="0"/>
              <a:t> </a:t>
            </a:r>
            <a:endParaRPr lang="en-US" dirty="0"/>
          </a:p>
        </p:txBody>
      </p:sp>
      <p:pic>
        <p:nvPicPr>
          <p:cNvPr id="1026" name="Picture 2" descr="C:\Users\user\AppData\Local\Microsoft\Windows\INetCache\IE\45JUSAPG\US_Navy_090807-N-5207L-345_ance_Cpl._Steve_Martinez,_right,_leads_fellow_U.S._Marines_and_Sailors_from_the_Royal_Brunei_Navy_in_a_tug-of-war_during_a_Cooperation_Afloat_Readiness_and_[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2009502"/>
            <a:ext cx="6443472" cy="46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892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Aviation 1">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5" id="{A575461E-176D-4CE9-B4F3-C52DE734BE2F}" vid="{C202FF4D-CBFD-43E9-805B-B950466226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Aviation 1</Template>
  <TotalTime>221</TotalTime>
  <Words>719</Words>
  <Application>Microsoft Office PowerPoint</Application>
  <PresentationFormat>Custom</PresentationFormat>
  <Paragraphs>111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Aviation 1</vt:lpstr>
      <vt:lpstr>Cyprus – Israel cooperation in support of Aviation Safety for  off-shore helicopter operations  </vt:lpstr>
      <vt:lpstr>PowerPoint Presentation</vt:lpstr>
      <vt:lpstr>AVIATION SAFETY FOR OFF-SHORE HELICOPTER OPERATIONS </vt:lpstr>
      <vt:lpstr>Cyprus – Israel current areas of cooperation </vt:lpstr>
      <vt:lpstr>Blue Med Future Plans 2016 - 2018</vt:lpstr>
      <vt:lpstr>Cyprus – Israel current areas of cooperation </vt:lpstr>
      <vt:lpstr>Opportunities and need for further cooperation in </vt:lpstr>
      <vt:lpstr>Cooperation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Cyprus – Israel ATM coordination </dc:title>
  <dc:creator>Haris Antoniades</dc:creator>
  <cp:lastModifiedBy>user</cp:lastModifiedBy>
  <cp:revision>26</cp:revision>
  <dcterms:created xsi:type="dcterms:W3CDTF">2016-05-12T10:09:59Z</dcterms:created>
  <dcterms:modified xsi:type="dcterms:W3CDTF">2016-05-17T21:02:29Z</dcterms:modified>
</cp:coreProperties>
</file>